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5" r:id="rId3"/>
    <p:sldId id="281" r:id="rId4"/>
    <p:sldId id="278" r:id="rId5"/>
    <p:sldId id="279" r:id="rId6"/>
    <p:sldId id="282" r:id="rId7"/>
    <p:sldId id="257" r:id="rId8"/>
    <p:sldId id="283" r:id="rId9"/>
    <p:sldId id="284" r:id="rId10"/>
    <p:sldId id="285" r:id="rId11"/>
    <p:sldId id="258" r:id="rId12"/>
    <p:sldId id="287" r:id="rId13"/>
    <p:sldId id="286" r:id="rId14"/>
    <p:sldId id="259" r:id="rId15"/>
    <p:sldId id="260" r:id="rId16"/>
    <p:sldId id="261" r:id="rId17"/>
    <p:sldId id="262" r:id="rId18"/>
    <p:sldId id="288" r:id="rId19"/>
    <p:sldId id="263" r:id="rId20"/>
    <p:sldId id="264" r:id="rId21"/>
    <p:sldId id="289" r:id="rId22"/>
    <p:sldId id="265" r:id="rId2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561"/>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363C-6FB7-8765-C734-2B482D0757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AB17BF14-D5C7-4919-FB9E-E52397257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BF9D91F0-FE9A-B58F-9D28-1D53CA29459F}"/>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5" name="Footer Placeholder 4">
            <a:extLst>
              <a:ext uri="{FF2B5EF4-FFF2-40B4-BE49-F238E27FC236}">
                <a16:creationId xmlns:a16="http://schemas.microsoft.com/office/drawing/2014/main" id="{15E24F7F-AD62-54F0-57EB-A49AEB0D9DC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37F42F-17A2-A553-690A-EEC3D47644A6}"/>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426956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8A09-205A-E5F2-84E3-2BC0211C4440}"/>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3EC0D25-DEFF-76E5-BD3E-72D7440AA5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BD39965-2070-F558-BC9A-8EB427374F72}"/>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5" name="Footer Placeholder 4">
            <a:extLst>
              <a:ext uri="{FF2B5EF4-FFF2-40B4-BE49-F238E27FC236}">
                <a16:creationId xmlns:a16="http://schemas.microsoft.com/office/drawing/2014/main" id="{96286480-5174-F5FA-C7D4-48C8230329C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FEF3DAB-9F76-0B49-B89A-F579EC0CBDDD}"/>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263223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7EEA4-753B-CC61-0835-F6995A7EEAA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6B9C9217-808A-937B-A40B-8A82D5DB89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6D794130-D718-A05C-F2DA-B042C89F3C4E}"/>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5" name="Footer Placeholder 4">
            <a:extLst>
              <a:ext uri="{FF2B5EF4-FFF2-40B4-BE49-F238E27FC236}">
                <a16:creationId xmlns:a16="http://schemas.microsoft.com/office/drawing/2014/main" id="{5557BF29-F325-8BD0-C43F-E6F2E3AB0C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BCA7AC9-2EE5-C1E7-8886-8EBB01390C3E}"/>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190516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6143-76F6-E102-E483-58C0080BBD8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DB9CEE7-9F33-EC22-06AA-BB16637FD3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66F8683E-2577-78FF-4867-1EDEE9C61CFC}"/>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5" name="Footer Placeholder 4">
            <a:extLst>
              <a:ext uri="{FF2B5EF4-FFF2-40B4-BE49-F238E27FC236}">
                <a16:creationId xmlns:a16="http://schemas.microsoft.com/office/drawing/2014/main" id="{904AF990-FE2B-CBE4-D49D-8006496B491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AFEDB5F-F934-1B17-0FC3-ECC85D3E4779}"/>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332825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13FF-503B-E598-168B-4F3264947E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95C75AFB-06D2-560A-633C-3B3FE9F03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B60F5F3-1E49-64A5-6D00-DFF6E2ECE6F5}"/>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5" name="Footer Placeholder 4">
            <a:extLst>
              <a:ext uri="{FF2B5EF4-FFF2-40B4-BE49-F238E27FC236}">
                <a16:creationId xmlns:a16="http://schemas.microsoft.com/office/drawing/2014/main" id="{4A2F8768-C9D1-EFD7-9044-AD5622872CD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16D4BBF-7487-E21B-D792-CCCF85AD9BA8}"/>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155601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92D-A70F-AABA-BB5B-E16FAA8787D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7DF3BF8-9BAB-2A29-1C88-A2AEFA8EA83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B2F7C80-4AAB-E627-10EA-03F440C62C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55AF2CA4-B46B-D071-C992-3941041E7633}"/>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6" name="Footer Placeholder 5">
            <a:extLst>
              <a:ext uri="{FF2B5EF4-FFF2-40B4-BE49-F238E27FC236}">
                <a16:creationId xmlns:a16="http://schemas.microsoft.com/office/drawing/2014/main" id="{64F59B4B-D09C-04E2-7348-EDBABB6E470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544B59E-E7F6-4F13-6A5B-04DECA68CE1E}"/>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180233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F047-DD25-8DE0-F413-045F836C4489}"/>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4349E5F2-5FB3-2488-D338-31A3E6240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2DFECFB-C584-DD94-F3ED-910EEB0703B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AE63D793-53ED-D25B-BEB7-05E607223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AA9C087-4B24-A691-F38A-6A33189710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113776B7-5773-A680-BED6-5AB74981EECE}"/>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8" name="Footer Placeholder 7">
            <a:extLst>
              <a:ext uri="{FF2B5EF4-FFF2-40B4-BE49-F238E27FC236}">
                <a16:creationId xmlns:a16="http://schemas.microsoft.com/office/drawing/2014/main" id="{E1143790-B66B-B069-DDF0-EDD0B1852C8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B55340-0747-8D4F-FAD1-079EDAE495EA}"/>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233751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2795-63FA-369B-C16F-B680A61AFDC0}"/>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BA32AD7-FA4D-1950-65E4-E248F56AF87D}"/>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4" name="Footer Placeholder 3">
            <a:extLst>
              <a:ext uri="{FF2B5EF4-FFF2-40B4-BE49-F238E27FC236}">
                <a16:creationId xmlns:a16="http://schemas.microsoft.com/office/drawing/2014/main" id="{B0E4CA6E-9FDE-487F-0D2F-F1F0C213CEDC}"/>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49F66C68-CEB5-489D-26FF-5A0AF7BD86C8}"/>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193045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4AFAF1-BB0C-A9E3-7472-091056E4C9E7}"/>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3" name="Footer Placeholder 2">
            <a:extLst>
              <a:ext uri="{FF2B5EF4-FFF2-40B4-BE49-F238E27FC236}">
                <a16:creationId xmlns:a16="http://schemas.microsoft.com/office/drawing/2014/main" id="{C5B1107E-E5ED-87F8-7856-38EF123A07AB}"/>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7587DD3E-C31B-E028-2615-F9407C12890E}"/>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73161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D3F2-5E24-4EAE-BB58-2BBF6BA6AD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E5BA7ADB-5AD4-27E1-7EBF-B25568C1B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0DC0DF96-A099-EC54-13C5-354E97109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BB4712-5A27-3D90-479B-C8743BE75593}"/>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6" name="Footer Placeholder 5">
            <a:extLst>
              <a:ext uri="{FF2B5EF4-FFF2-40B4-BE49-F238E27FC236}">
                <a16:creationId xmlns:a16="http://schemas.microsoft.com/office/drawing/2014/main" id="{40D85113-5B7B-21F1-8932-B24E6E2144B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AF0553D-EC0F-F966-41AC-7DFE3FFAA9A6}"/>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311257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3CA3-EEA0-5429-B5F6-B2286162D3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A443C908-4CD3-9133-70E6-91A6DB730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2046B85A-F494-939F-02CB-09A3BF591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4B0E72-6725-0C58-B14B-7C0681A4074D}"/>
              </a:ext>
            </a:extLst>
          </p:cNvPr>
          <p:cNvSpPr>
            <a:spLocks noGrp="1"/>
          </p:cNvSpPr>
          <p:nvPr>
            <p:ph type="dt" sz="half" idx="10"/>
          </p:nvPr>
        </p:nvSpPr>
        <p:spPr/>
        <p:txBody>
          <a:bodyPr/>
          <a:lstStyle/>
          <a:p>
            <a:fld id="{AA559501-FC46-6A40-BF91-55523FBED6E7}" type="datetimeFigureOut">
              <a:rPr lang="en-BE" smtClean="0"/>
              <a:t>10/04/2024</a:t>
            </a:fld>
            <a:endParaRPr lang="en-BE"/>
          </a:p>
        </p:txBody>
      </p:sp>
      <p:sp>
        <p:nvSpPr>
          <p:cNvPr id="6" name="Footer Placeholder 5">
            <a:extLst>
              <a:ext uri="{FF2B5EF4-FFF2-40B4-BE49-F238E27FC236}">
                <a16:creationId xmlns:a16="http://schemas.microsoft.com/office/drawing/2014/main" id="{D51F202D-1A78-E1AA-8A23-A8497D7C89B6}"/>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F7C4BCE-EB8F-E5C8-D6D3-44940BC78157}"/>
              </a:ext>
            </a:extLst>
          </p:cNvPr>
          <p:cNvSpPr>
            <a:spLocks noGrp="1"/>
          </p:cNvSpPr>
          <p:nvPr>
            <p:ph type="sldNum" sz="quarter" idx="12"/>
          </p:nvPr>
        </p:nvSpPr>
        <p:spPr/>
        <p:txBody>
          <a:bodyPr/>
          <a:lstStyle/>
          <a:p>
            <a:fld id="{780E3F2E-53DB-A945-9762-7D732345198C}" type="slidenum">
              <a:rPr lang="en-BE" smtClean="0"/>
              <a:t>‹#›</a:t>
            </a:fld>
            <a:endParaRPr lang="en-BE"/>
          </a:p>
        </p:txBody>
      </p:sp>
    </p:spTree>
    <p:extLst>
      <p:ext uri="{BB962C8B-B14F-4D97-AF65-F5344CB8AC3E}">
        <p14:creationId xmlns:p14="http://schemas.microsoft.com/office/powerpoint/2010/main" val="283027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2DA20F-A15B-A8B5-F6E8-8ACA0B11D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19D45A4-0444-115E-9C43-C432B7A3A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00AD4CB-1302-4B17-E874-2616A33AD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59501-FC46-6A40-BF91-55523FBED6E7}" type="datetimeFigureOut">
              <a:rPr lang="en-BE" smtClean="0"/>
              <a:t>10/04/2024</a:t>
            </a:fld>
            <a:endParaRPr lang="en-BE"/>
          </a:p>
        </p:txBody>
      </p:sp>
      <p:sp>
        <p:nvSpPr>
          <p:cNvPr id="5" name="Footer Placeholder 4">
            <a:extLst>
              <a:ext uri="{FF2B5EF4-FFF2-40B4-BE49-F238E27FC236}">
                <a16:creationId xmlns:a16="http://schemas.microsoft.com/office/drawing/2014/main" id="{AB66E9F7-D998-0ADE-17BC-6B9ADAE52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156101A5-8BE6-887F-8B38-E76CDE48D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E3F2E-53DB-A945-9762-7D732345198C}" type="slidenum">
              <a:rPr lang="en-BE" smtClean="0"/>
              <a:t>‹#›</a:t>
            </a:fld>
            <a:endParaRPr lang="en-BE"/>
          </a:p>
        </p:txBody>
      </p:sp>
    </p:spTree>
    <p:extLst>
      <p:ext uri="{BB962C8B-B14F-4D97-AF65-F5344CB8AC3E}">
        <p14:creationId xmlns:p14="http://schemas.microsoft.com/office/powerpoint/2010/main" val="278234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B368-F0EA-8250-C0C2-99A9C34DB46C}"/>
              </a:ext>
            </a:extLst>
          </p:cNvPr>
          <p:cNvSpPr>
            <a:spLocks noGrp="1"/>
          </p:cNvSpPr>
          <p:nvPr>
            <p:ph type="ctrTitle"/>
          </p:nvPr>
        </p:nvSpPr>
        <p:spPr>
          <a:xfrm>
            <a:off x="1946910" y="298133"/>
            <a:ext cx="9144000" cy="1931670"/>
          </a:xfrm>
        </p:spPr>
        <p:txBody>
          <a:bodyPr/>
          <a:lstStyle/>
          <a:p>
            <a:r>
              <a:rPr lang="en-BE" dirty="0">
                <a:latin typeface="Calibri" panose="020F0502020204030204" pitchFamily="34" charset="0"/>
                <a:cs typeface="Calibri" panose="020F0502020204030204" pitchFamily="34" charset="0"/>
              </a:rPr>
              <a:t>Strategic Management - </a:t>
            </a:r>
            <a:r>
              <a:rPr lang="en-GB" b="0" i="0" u="none" strike="noStrike" dirty="0">
                <a:solidFill>
                  <a:srgbClr val="0D0D0D"/>
                </a:solidFill>
                <a:effectLst/>
                <a:highlight>
                  <a:srgbClr val="FFFFFF"/>
                </a:highlight>
                <a:latin typeface="Calibri" panose="020F0502020204030204" pitchFamily="34" charset="0"/>
                <a:cs typeface="Calibri" panose="020F0502020204030204" pitchFamily="34" charset="0"/>
              </a:rPr>
              <a:t>Business models </a:t>
            </a:r>
            <a:r>
              <a:rPr lang="en-BE" dirty="0">
                <a:latin typeface="Calibri" panose="020F0502020204030204" pitchFamily="34" charset="0"/>
                <a:cs typeface="Calibri" panose="020F0502020204030204" pitchFamily="34" charset="0"/>
              </a:rPr>
              <a:t> </a:t>
            </a:r>
          </a:p>
        </p:txBody>
      </p:sp>
      <p:sp>
        <p:nvSpPr>
          <p:cNvPr id="3" name="Subtitle 2">
            <a:extLst>
              <a:ext uri="{FF2B5EF4-FFF2-40B4-BE49-F238E27FC236}">
                <a16:creationId xmlns:a16="http://schemas.microsoft.com/office/drawing/2014/main" id="{FF446BDB-3A64-3F75-4767-C978071D9F21}"/>
              </a:ext>
            </a:extLst>
          </p:cNvPr>
          <p:cNvSpPr>
            <a:spLocks noGrp="1"/>
          </p:cNvSpPr>
          <p:nvPr>
            <p:ph type="subTitle" idx="1"/>
          </p:nvPr>
        </p:nvSpPr>
        <p:spPr>
          <a:xfrm>
            <a:off x="2129790" y="5296376"/>
            <a:ext cx="9144000" cy="935672"/>
          </a:xfrm>
        </p:spPr>
        <p:txBody>
          <a:bodyPr/>
          <a:lstStyle/>
          <a:p>
            <a:endParaRPr lang="en-BE" dirty="0"/>
          </a:p>
          <a:p>
            <a:r>
              <a:rPr lang="en-BE" dirty="0"/>
              <a:t>Daniel Wisniewski, PhD MBA</a:t>
            </a:r>
          </a:p>
        </p:txBody>
      </p:sp>
      <p:pic>
        <p:nvPicPr>
          <p:cNvPr id="1026" name="Picture 2" descr="Budapest Metropolitan University Of Applied Sciences Archives - Admissions  In MBBS">
            <a:extLst>
              <a:ext uri="{FF2B5EF4-FFF2-40B4-BE49-F238E27FC236}">
                <a16:creationId xmlns:a16="http://schemas.microsoft.com/office/drawing/2014/main" id="{A72CFB85-C656-D964-39FB-173B13041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960" y="2408238"/>
            <a:ext cx="8597900"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8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udapest Metropolitan University - Wikipedia">
            <a:extLst>
              <a:ext uri="{FF2B5EF4-FFF2-40B4-BE49-F238E27FC236}">
                <a16:creationId xmlns:a16="http://schemas.microsoft.com/office/drawing/2014/main" id="{2F37F975-E072-DD0E-7B98-D88C1A761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Freemium - Business Model Toolbox">
            <a:extLst>
              <a:ext uri="{FF2B5EF4-FFF2-40B4-BE49-F238E27FC236}">
                <a16:creationId xmlns:a16="http://schemas.microsoft.com/office/drawing/2014/main" id="{28C684E7-A366-057C-D926-3570461C2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4" y="285205"/>
            <a:ext cx="9437206" cy="628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40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C4ED-1184-B3AC-F4B5-838C4F04BF12}"/>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55766161-8CA6-1196-AAE3-85CB37D1DFD2}"/>
              </a:ext>
            </a:extLst>
          </p:cNvPr>
          <p:cNvSpPr>
            <a:spLocks noGrp="1"/>
          </p:cNvSpPr>
          <p:nvPr>
            <p:ph idx="1"/>
          </p:nvPr>
        </p:nvSpPr>
        <p:spPr/>
        <p:txBody>
          <a:bodyPr/>
          <a:lstStyle/>
          <a:p>
            <a:r>
              <a:rPr lang="en-GB" b="1" i="0" u="none" strike="noStrike" dirty="0">
                <a:solidFill>
                  <a:srgbClr val="0D0D0D"/>
                </a:solidFill>
                <a:effectLst/>
                <a:latin typeface="Söhne"/>
              </a:rPr>
              <a:t>Marketplace Model</a:t>
            </a:r>
            <a:r>
              <a:rPr lang="en-GB" b="0" i="0" u="none" strike="noStrike" dirty="0">
                <a:solidFill>
                  <a:srgbClr val="0D0D0D"/>
                </a:solidFill>
                <a:effectLst/>
                <a:latin typeface="Söhne"/>
              </a:rPr>
              <a:t>: In this model, businesses facilitate transactions between buyers and sellers, earning revenue through transaction fees, commissions, or advertising. Marketplaces provide a platform for sellers to reach a larger audience and for buyers to access a wide range of products or services. Examples include e-commerce marketplaces (e.g., Etsy), peer-to-peer lending platforms (e.g., </a:t>
            </a:r>
            <a:r>
              <a:rPr lang="en-GB" b="0" i="0" u="none" strike="noStrike" dirty="0" err="1">
                <a:solidFill>
                  <a:srgbClr val="0D0D0D"/>
                </a:solidFill>
                <a:effectLst/>
                <a:latin typeface="Söhne"/>
              </a:rPr>
              <a:t>LendingClub</a:t>
            </a:r>
            <a:r>
              <a:rPr lang="en-GB" b="0" i="0" u="none" strike="noStrike" dirty="0">
                <a:solidFill>
                  <a:srgbClr val="0D0D0D"/>
                </a:solidFill>
                <a:effectLst/>
                <a:latin typeface="Söhne"/>
              </a:rPr>
              <a:t>), and gig economy platforms (e.g., Uber).</a:t>
            </a:r>
          </a:p>
          <a:p>
            <a:endParaRPr lang="en-BE" dirty="0"/>
          </a:p>
        </p:txBody>
      </p:sp>
      <p:pic>
        <p:nvPicPr>
          <p:cNvPr id="4" name="Picture 2" descr="Budapest Metropolitan University - Wikipedia">
            <a:extLst>
              <a:ext uri="{FF2B5EF4-FFF2-40B4-BE49-F238E27FC236}">
                <a16:creationId xmlns:a16="http://schemas.microsoft.com/office/drawing/2014/main" id="{B4946247-49EB-2B4F-8936-0C68A776F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21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udapest Metropolitan University - Wikipedia">
            <a:extLst>
              <a:ext uri="{FF2B5EF4-FFF2-40B4-BE49-F238E27FC236}">
                <a16:creationId xmlns:a16="http://schemas.microsoft.com/office/drawing/2014/main" id="{63DE436C-A7B7-6775-A9FC-68ED70E65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5 Types of Marketplace Business Models That Work In 2021 | by Nikunj  Shingala | Medium">
            <a:extLst>
              <a:ext uri="{FF2B5EF4-FFF2-40B4-BE49-F238E27FC236}">
                <a16:creationId xmlns:a16="http://schemas.microsoft.com/office/drawing/2014/main" id="{DA20A8B7-293E-6536-38BE-429143EB46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6060" y="573767"/>
            <a:ext cx="8914751" cy="571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84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udapest Metropolitan University - Wikipedia">
            <a:extLst>
              <a:ext uri="{FF2B5EF4-FFF2-40B4-BE49-F238E27FC236}">
                <a16:creationId xmlns:a16="http://schemas.microsoft.com/office/drawing/2014/main" id="{F534D295-91C8-6C3F-22E9-370E859DD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EDF2B5-4DBC-F435-3A9F-A413169DB8D5}"/>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9F785D29-C70F-D9BA-B3A7-9B909B778834}"/>
              </a:ext>
            </a:extLst>
          </p:cNvPr>
          <p:cNvSpPr>
            <a:spLocks noGrp="1"/>
          </p:cNvSpPr>
          <p:nvPr>
            <p:ph idx="1"/>
          </p:nvPr>
        </p:nvSpPr>
        <p:spPr/>
        <p:txBody>
          <a:bodyPr/>
          <a:lstStyle/>
          <a:p>
            <a:r>
              <a:rPr lang="en-GB" b="1" i="0" u="none" strike="noStrike" dirty="0">
                <a:solidFill>
                  <a:srgbClr val="0D0D0D"/>
                </a:solidFill>
                <a:effectLst/>
                <a:latin typeface="Söhne"/>
              </a:rPr>
              <a:t>Platform Model</a:t>
            </a:r>
            <a:r>
              <a:rPr lang="en-GB" b="0" i="0" u="none" strike="noStrike" dirty="0">
                <a:solidFill>
                  <a:srgbClr val="0D0D0D"/>
                </a:solidFill>
                <a:effectLst/>
                <a:highlight>
                  <a:srgbClr val="FFFFFF"/>
                </a:highlight>
                <a:latin typeface="Söhne"/>
              </a:rPr>
              <a:t>: Platforms create value by connecting multiple parties and facilitating interactions or transactions between them. They often leverage network effects, where the value of the platform increases as more users join or participate. Examples include social media platforms (e.g., Facebook), online marketplaces (e.g., Airbnb), and app stores (e.g., Apple App Store, Google Play).</a:t>
            </a:r>
            <a:endParaRPr lang="en-BE" dirty="0"/>
          </a:p>
        </p:txBody>
      </p:sp>
    </p:spTree>
    <p:extLst>
      <p:ext uri="{BB962C8B-B14F-4D97-AF65-F5344CB8AC3E}">
        <p14:creationId xmlns:p14="http://schemas.microsoft.com/office/powerpoint/2010/main" val="252495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udapest Metropolitan University - Wikipedia">
            <a:extLst>
              <a:ext uri="{FF2B5EF4-FFF2-40B4-BE49-F238E27FC236}">
                <a16:creationId xmlns:a16="http://schemas.microsoft.com/office/drawing/2014/main" id="{AB9C34B8-9019-50D3-0C05-DB5F757F6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latform Business - What Is It, Examples, Types, Advantages">
            <a:extLst>
              <a:ext uri="{FF2B5EF4-FFF2-40B4-BE49-F238E27FC236}">
                <a16:creationId xmlns:a16="http://schemas.microsoft.com/office/drawing/2014/main" id="{847E611C-529D-2A86-AFC7-016266C29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4" y="922020"/>
            <a:ext cx="9498136" cy="525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42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7086-121A-E897-71DE-AED54859D9E7}"/>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5B1F9F70-6CE7-48F6-7A91-1DD91BB7DB08}"/>
              </a:ext>
            </a:extLst>
          </p:cNvPr>
          <p:cNvSpPr>
            <a:spLocks noGrp="1"/>
          </p:cNvSpPr>
          <p:nvPr>
            <p:ph idx="1"/>
          </p:nvPr>
        </p:nvSpPr>
        <p:spPr/>
        <p:txBody>
          <a:bodyPr/>
          <a:lstStyle/>
          <a:p>
            <a:r>
              <a:rPr lang="en-GB" b="1" i="0" u="none" strike="noStrike" dirty="0">
                <a:solidFill>
                  <a:srgbClr val="0D0D0D"/>
                </a:solidFill>
                <a:effectLst/>
                <a:latin typeface="Söhne"/>
              </a:rPr>
              <a:t>Brick-and-Mortar Model</a:t>
            </a:r>
            <a:r>
              <a:rPr lang="en-GB" b="0" i="0" u="none" strike="noStrike" dirty="0">
                <a:solidFill>
                  <a:srgbClr val="0D0D0D"/>
                </a:solidFill>
                <a:effectLst/>
                <a:latin typeface="Söhne"/>
              </a:rPr>
              <a:t>: This traditional model involves physical stores or locations where businesses sell products or services directly to customers. While brick-and-mortar businesses face challenges from e-commerce, they can differentiate through personalized customer experiences, immediate gratification, and face-to-face interactions. Examples include retail stores, restaurants, and service businesses like salons and gyms.</a:t>
            </a:r>
          </a:p>
          <a:p>
            <a:endParaRPr lang="en-BE" dirty="0"/>
          </a:p>
        </p:txBody>
      </p:sp>
      <p:pic>
        <p:nvPicPr>
          <p:cNvPr id="4" name="Picture 2" descr="Budapest Metropolitan University - Wikipedia">
            <a:extLst>
              <a:ext uri="{FF2B5EF4-FFF2-40B4-BE49-F238E27FC236}">
                <a16:creationId xmlns:a16="http://schemas.microsoft.com/office/drawing/2014/main" id="{099CF034-5A19-EB38-ADDC-FC787016B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60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udapest Metropolitan University - Wikipedia">
            <a:extLst>
              <a:ext uri="{FF2B5EF4-FFF2-40B4-BE49-F238E27FC236}">
                <a16:creationId xmlns:a16="http://schemas.microsoft.com/office/drawing/2014/main" id="{DEAD7F01-ADB2-3CEF-92A4-2357516BA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rick and Mortar PowerPoint Template and Google Slides Theme">
            <a:extLst>
              <a:ext uri="{FF2B5EF4-FFF2-40B4-BE49-F238E27FC236}">
                <a16:creationId xmlns:a16="http://schemas.microsoft.com/office/drawing/2014/main" id="{7FBD16A5-5951-0C59-2CF1-8BE54BC00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8" y="341267"/>
            <a:ext cx="8233954" cy="6175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656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C1C-3595-9E1C-9F26-EF3201D4F31A}"/>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FFA21578-C3C3-CC6D-CC99-1BF93D7A716C}"/>
              </a:ext>
            </a:extLst>
          </p:cNvPr>
          <p:cNvSpPr>
            <a:spLocks noGrp="1"/>
          </p:cNvSpPr>
          <p:nvPr>
            <p:ph idx="1"/>
          </p:nvPr>
        </p:nvSpPr>
        <p:spPr/>
        <p:txBody>
          <a:bodyPr/>
          <a:lstStyle/>
          <a:p>
            <a:r>
              <a:rPr lang="en-GB" b="1" i="0" u="none" strike="noStrike" dirty="0">
                <a:solidFill>
                  <a:srgbClr val="0D0D0D"/>
                </a:solidFill>
                <a:effectLst/>
                <a:latin typeface="Söhne"/>
              </a:rPr>
              <a:t>Franchise Model</a:t>
            </a:r>
            <a:r>
              <a:rPr lang="en-GB" b="0" i="0" u="none" strike="noStrike" dirty="0">
                <a:solidFill>
                  <a:srgbClr val="0D0D0D"/>
                </a:solidFill>
                <a:effectLst/>
                <a:latin typeface="Söhne"/>
              </a:rPr>
              <a:t>: Franchising allows businesses to expand rapidly by granting individuals or entities the right to operate under the company's brand and business model in exchange for fees or royalties. Franchisees benefit from established brand recognition and support from the franchisor. Examples include fast-food chains (e.g., McDonald's), hotel chains (e.g., Marriott), and retail outlets (e.g., Subway).</a:t>
            </a:r>
          </a:p>
          <a:p>
            <a:endParaRPr lang="en-BE" dirty="0"/>
          </a:p>
        </p:txBody>
      </p:sp>
      <p:pic>
        <p:nvPicPr>
          <p:cNvPr id="4" name="Picture 2" descr="Budapest Metropolitan University - Wikipedia">
            <a:extLst>
              <a:ext uri="{FF2B5EF4-FFF2-40B4-BE49-F238E27FC236}">
                <a16:creationId xmlns:a16="http://schemas.microsoft.com/office/drawing/2014/main" id="{4A10C3FA-AF1F-5A9B-E080-AD4BE0F22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105886"/>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80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at Is A Franchising Business Model? - FourWeekMBA">
            <a:extLst>
              <a:ext uri="{FF2B5EF4-FFF2-40B4-BE49-F238E27FC236}">
                <a16:creationId xmlns:a16="http://schemas.microsoft.com/office/drawing/2014/main" id="{21403A61-08A4-5341-999B-24E5BAC6F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48" y="0"/>
            <a:ext cx="92360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udapest Metropolitan University - Wikipedia">
            <a:extLst>
              <a:ext uri="{FF2B5EF4-FFF2-40B4-BE49-F238E27FC236}">
                <a16:creationId xmlns:a16="http://schemas.microsoft.com/office/drawing/2014/main" id="{9C6DCB3F-767B-CB17-D7F3-19C6F908D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760" y="283028"/>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2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3F6A-3215-E362-C1B2-049E56F94A76}"/>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04DD2395-E299-F3AB-C54D-9DA5B8AD9C71}"/>
              </a:ext>
            </a:extLst>
          </p:cNvPr>
          <p:cNvSpPr>
            <a:spLocks noGrp="1"/>
          </p:cNvSpPr>
          <p:nvPr>
            <p:ph idx="1"/>
          </p:nvPr>
        </p:nvSpPr>
        <p:spPr/>
        <p:txBody>
          <a:bodyPr/>
          <a:lstStyle/>
          <a:p>
            <a:r>
              <a:rPr lang="en-GB" b="1" i="0" u="none" strike="noStrike" dirty="0">
                <a:solidFill>
                  <a:srgbClr val="0D0D0D"/>
                </a:solidFill>
                <a:effectLst/>
                <a:latin typeface="Söhne"/>
              </a:rPr>
              <a:t>Razor and Blade Model</a:t>
            </a:r>
            <a:r>
              <a:rPr lang="en-GB" b="0" i="0" u="none" strike="noStrike" dirty="0">
                <a:solidFill>
                  <a:srgbClr val="0D0D0D"/>
                </a:solidFill>
                <a:effectLst/>
                <a:latin typeface="Söhne"/>
              </a:rPr>
              <a:t>: In this model, businesses sell a primary product at a low or subsidized price and generate recurring revenue from sales of complementary or consumable products or services. The initial product serves as a "razor" to drive adoption, while subsequent sales act as the "blade" to generate ongoing revenue. Examples include printers and ink cartridges, gaming consoles and games, and mobile devices and apps.</a:t>
            </a:r>
          </a:p>
          <a:p>
            <a:endParaRPr lang="en-BE" dirty="0"/>
          </a:p>
        </p:txBody>
      </p:sp>
      <p:pic>
        <p:nvPicPr>
          <p:cNvPr id="4" name="Picture 2" descr="Budapest Metropolitan University - Wikipedia">
            <a:extLst>
              <a:ext uri="{FF2B5EF4-FFF2-40B4-BE49-F238E27FC236}">
                <a16:creationId xmlns:a16="http://schemas.microsoft.com/office/drawing/2014/main" id="{26B07CEC-28DE-8E71-4A2F-AF10B5F66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08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dapest Metropolitan University - Wikipedia">
            <a:extLst>
              <a:ext uri="{FF2B5EF4-FFF2-40B4-BE49-F238E27FC236}">
                <a16:creationId xmlns:a16="http://schemas.microsoft.com/office/drawing/2014/main" id="{A6B3EBAE-1156-A1A5-1CA1-25D0F5EB3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6EFA7CA-08A9-6B2D-72C8-AD781CF4EB1C}"/>
              </a:ext>
            </a:extLst>
          </p:cNvPr>
          <p:cNvSpPr>
            <a:spLocks noGrp="1"/>
          </p:cNvSpPr>
          <p:nvPr>
            <p:ph type="title"/>
          </p:nvPr>
        </p:nvSpPr>
        <p:spPr/>
        <p:txBody>
          <a:bodyPr/>
          <a:lstStyle/>
          <a:p>
            <a:r>
              <a:rPr lang="en-BE" dirty="0"/>
              <a:t>What is a Business Model?</a:t>
            </a:r>
          </a:p>
        </p:txBody>
      </p:sp>
      <p:sp>
        <p:nvSpPr>
          <p:cNvPr id="4" name="Content Placeholder 3">
            <a:extLst>
              <a:ext uri="{FF2B5EF4-FFF2-40B4-BE49-F238E27FC236}">
                <a16:creationId xmlns:a16="http://schemas.microsoft.com/office/drawing/2014/main" id="{CADE3E41-30E6-6EDE-3316-B77E650852FD}"/>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148644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udapest Metropolitan University - Wikipedia">
            <a:extLst>
              <a:ext uri="{FF2B5EF4-FFF2-40B4-BE49-F238E27FC236}">
                <a16:creationId xmlns:a16="http://schemas.microsoft.com/office/drawing/2014/main" id="{5F1F03A9-C41D-00A3-D7D6-E1CF16DF8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What Is the Razor and Blade Business Model? Apple's Reversed Razor and Blade  Strategy">
            <a:extLst>
              <a:ext uri="{FF2B5EF4-FFF2-40B4-BE49-F238E27FC236}">
                <a16:creationId xmlns:a16="http://schemas.microsoft.com/office/drawing/2014/main" id="{7339BC7A-AA44-7EEF-F4EC-6B97CC0B4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47" y="0"/>
            <a:ext cx="90916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24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68F3-CFC5-50B4-99E0-A1AADD354382}"/>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E52ACDB4-73BA-84F6-CDC3-9EE1EAD371F8}"/>
              </a:ext>
            </a:extLst>
          </p:cNvPr>
          <p:cNvSpPr>
            <a:spLocks noGrp="1"/>
          </p:cNvSpPr>
          <p:nvPr>
            <p:ph idx="1"/>
          </p:nvPr>
        </p:nvSpPr>
        <p:spPr/>
        <p:txBody>
          <a:bodyPr/>
          <a:lstStyle/>
          <a:p>
            <a:r>
              <a:rPr lang="en-GB" b="0" i="0" u="none" strike="noStrike" dirty="0">
                <a:solidFill>
                  <a:srgbClr val="0D0D0D"/>
                </a:solidFill>
                <a:effectLst/>
                <a:highlight>
                  <a:srgbClr val="FFFFFF"/>
                </a:highlight>
                <a:latin typeface="Söhne"/>
              </a:rPr>
              <a:t>These business models provide firms with different strategic options for generating revenue, delivering value to customers, and achieving sustainable competitive advantage in their respective industries. Depending on the nature of the business, target market, and competitive landscape, firms may adopt one or more of these models or develop hybrid models to suit their specific needs and objectives</a:t>
            </a:r>
            <a:endParaRPr lang="en-BE" dirty="0"/>
          </a:p>
        </p:txBody>
      </p:sp>
      <p:pic>
        <p:nvPicPr>
          <p:cNvPr id="4" name="Picture 2" descr="Budapest Metropolitan University - Wikipedia">
            <a:extLst>
              <a:ext uri="{FF2B5EF4-FFF2-40B4-BE49-F238E27FC236}">
                <a16:creationId xmlns:a16="http://schemas.microsoft.com/office/drawing/2014/main" id="{DFE82382-ED7F-06B1-9E4D-A1395070D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31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E9A7-3662-4E8F-3B20-0E278A5B94D2}"/>
              </a:ext>
            </a:extLst>
          </p:cNvPr>
          <p:cNvSpPr>
            <a:spLocks noGrp="1"/>
          </p:cNvSpPr>
          <p:nvPr>
            <p:ph type="title"/>
          </p:nvPr>
        </p:nvSpPr>
        <p:spPr/>
        <p:txBody>
          <a:bodyPr/>
          <a:lstStyle/>
          <a:p>
            <a:r>
              <a:rPr lang="en-BE"/>
              <a:t>Questions?</a:t>
            </a:r>
            <a:endParaRPr lang="en-BE" dirty="0"/>
          </a:p>
        </p:txBody>
      </p:sp>
      <p:sp>
        <p:nvSpPr>
          <p:cNvPr id="3" name="Content Placeholder 2">
            <a:extLst>
              <a:ext uri="{FF2B5EF4-FFF2-40B4-BE49-F238E27FC236}">
                <a16:creationId xmlns:a16="http://schemas.microsoft.com/office/drawing/2014/main" id="{7BDADDE0-3001-94B3-530F-184FB1CDB8DE}"/>
              </a:ext>
            </a:extLst>
          </p:cNvPr>
          <p:cNvSpPr>
            <a:spLocks noGrp="1"/>
          </p:cNvSpPr>
          <p:nvPr>
            <p:ph idx="1"/>
          </p:nvPr>
        </p:nvSpPr>
        <p:spPr/>
        <p:txBody>
          <a:bodyPr/>
          <a:lstStyle/>
          <a:p>
            <a:endParaRPr lang="en-BE" dirty="0"/>
          </a:p>
        </p:txBody>
      </p:sp>
      <p:pic>
        <p:nvPicPr>
          <p:cNvPr id="4" name="Picture 2" descr="Budapest Metropolitan University - Wikipedia">
            <a:extLst>
              <a:ext uri="{FF2B5EF4-FFF2-40B4-BE49-F238E27FC236}">
                <a16:creationId xmlns:a16="http://schemas.microsoft.com/office/drawing/2014/main" id="{F3BC9272-90B3-6A82-3F2C-94C301F24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25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dapest Metropolitan University - Wikipedia">
            <a:extLst>
              <a:ext uri="{FF2B5EF4-FFF2-40B4-BE49-F238E27FC236}">
                <a16:creationId xmlns:a16="http://schemas.microsoft.com/office/drawing/2014/main" id="{76DA863C-CD90-4936-396B-9F1AF4CA4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usiness Model Innovation - Institute for Manufacturing (IfM)">
            <a:extLst>
              <a:ext uri="{FF2B5EF4-FFF2-40B4-BE49-F238E27FC236}">
                <a16:creationId xmlns:a16="http://schemas.microsoft.com/office/drawing/2014/main" id="{9B1AFF00-F9C7-5429-59C2-DBB249968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03960"/>
            <a:ext cx="9509760"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16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445D-7893-8E91-7BB1-305C7E1C92FE}"/>
              </a:ext>
            </a:extLst>
          </p:cNvPr>
          <p:cNvSpPr>
            <a:spLocks noGrp="1"/>
          </p:cNvSpPr>
          <p:nvPr>
            <p:ph type="title"/>
          </p:nvPr>
        </p:nvSpPr>
        <p:spPr/>
        <p:txBody>
          <a:bodyPr/>
          <a:lstStyle/>
          <a:p>
            <a:r>
              <a:rPr lang="en-BE" dirty="0"/>
              <a:t> </a:t>
            </a:r>
          </a:p>
        </p:txBody>
      </p:sp>
      <p:sp>
        <p:nvSpPr>
          <p:cNvPr id="5" name="Content Placeholder 4">
            <a:extLst>
              <a:ext uri="{FF2B5EF4-FFF2-40B4-BE49-F238E27FC236}">
                <a16:creationId xmlns:a16="http://schemas.microsoft.com/office/drawing/2014/main" id="{68A46700-72D9-05AF-CEE9-3507A9AF8964}"/>
              </a:ext>
            </a:extLst>
          </p:cNvPr>
          <p:cNvSpPr>
            <a:spLocks noGrp="1"/>
          </p:cNvSpPr>
          <p:nvPr>
            <p:ph idx="1"/>
          </p:nvPr>
        </p:nvSpPr>
        <p:spPr/>
        <p:txBody>
          <a:bodyPr/>
          <a:lstStyle/>
          <a:p>
            <a:r>
              <a:rPr lang="en-GB" b="0" i="0" u="none" strike="noStrike" dirty="0">
                <a:solidFill>
                  <a:srgbClr val="0D0D0D"/>
                </a:solidFill>
                <a:effectLst/>
                <a:highlight>
                  <a:srgbClr val="FFFFFF"/>
                </a:highlight>
                <a:latin typeface="Söhne"/>
              </a:rPr>
              <a:t>Business models serve as strategic options for firms by providing a structured approach to generating value, capturing revenue, and delivering products or services to customers. Here are some common business models that firms can consider as strategic options</a:t>
            </a:r>
            <a:endParaRPr lang="en-BE" dirty="0"/>
          </a:p>
        </p:txBody>
      </p:sp>
      <p:pic>
        <p:nvPicPr>
          <p:cNvPr id="4" name="Picture 2" descr="Budapest Metropolitan University - Wikipedia">
            <a:extLst>
              <a:ext uri="{FF2B5EF4-FFF2-40B4-BE49-F238E27FC236}">
                <a16:creationId xmlns:a16="http://schemas.microsoft.com/office/drawing/2014/main" id="{9BFF563A-93A7-B945-5AEE-38FD8B68E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68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A0DD-170F-082E-5EE6-94EBB8C1D139}"/>
              </a:ext>
            </a:extLst>
          </p:cNvPr>
          <p:cNvSpPr>
            <a:spLocks noGrp="1"/>
          </p:cNvSpPr>
          <p:nvPr>
            <p:ph type="title"/>
          </p:nvPr>
        </p:nvSpPr>
        <p:spPr/>
        <p:txBody>
          <a:bodyPr/>
          <a:lstStyle/>
          <a:p>
            <a:r>
              <a:rPr lang="en-BE" dirty="0"/>
              <a:t> </a:t>
            </a:r>
          </a:p>
        </p:txBody>
      </p:sp>
      <p:sp>
        <p:nvSpPr>
          <p:cNvPr id="3" name="Content Placeholder 2">
            <a:extLst>
              <a:ext uri="{FF2B5EF4-FFF2-40B4-BE49-F238E27FC236}">
                <a16:creationId xmlns:a16="http://schemas.microsoft.com/office/drawing/2014/main" id="{8236F3DC-E0B2-373E-0B4F-FF620FFD4639}"/>
              </a:ext>
            </a:extLst>
          </p:cNvPr>
          <p:cNvSpPr>
            <a:spLocks noGrp="1"/>
          </p:cNvSpPr>
          <p:nvPr>
            <p:ph idx="1"/>
          </p:nvPr>
        </p:nvSpPr>
        <p:spPr/>
        <p:txBody>
          <a:bodyPr/>
          <a:lstStyle/>
          <a:p>
            <a:pPr marL="0" indent="0" algn="l">
              <a:buNone/>
            </a:pPr>
            <a:r>
              <a:rPr lang="en-GB" b="1" i="0" u="none" strike="noStrike" dirty="0">
                <a:solidFill>
                  <a:srgbClr val="0D0D0D"/>
                </a:solidFill>
                <a:effectLst/>
                <a:latin typeface="Söhne"/>
              </a:rPr>
              <a:t>E-commerce Model</a:t>
            </a:r>
            <a:r>
              <a:rPr lang="en-GB" b="0" i="0" u="none" strike="noStrike" dirty="0">
                <a:solidFill>
                  <a:srgbClr val="0D0D0D"/>
                </a:solidFill>
                <a:effectLst/>
                <a:latin typeface="Söhne"/>
              </a:rPr>
              <a:t>: In this model, businesses conduct transactions online, selling products or services directly to customers through a digital platform. Examples include online retailing (e.g., Amazon), online marketplaces (e.g., eBay), and subscription-based services (e.g., Netflix).</a:t>
            </a:r>
          </a:p>
          <a:p>
            <a:br>
              <a:rPr lang="en-GB" dirty="0"/>
            </a:br>
            <a:endParaRPr lang="en-BE" dirty="0"/>
          </a:p>
        </p:txBody>
      </p:sp>
      <p:pic>
        <p:nvPicPr>
          <p:cNvPr id="4" name="Picture 2" descr="Budapest Metropolitan University - Wikipedia">
            <a:extLst>
              <a:ext uri="{FF2B5EF4-FFF2-40B4-BE49-F238E27FC236}">
                <a16:creationId xmlns:a16="http://schemas.microsoft.com/office/drawing/2014/main" id="{93E01848-0709-37BF-5B7C-7CFEB4DC2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27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D9DA-598E-1C0A-DAA5-D43A6C85E186}"/>
              </a:ext>
            </a:extLst>
          </p:cNvPr>
          <p:cNvSpPr>
            <a:spLocks noGrp="1"/>
          </p:cNvSpPr>
          <p:nvPr>
            <p:ph type="title"/>
          </p:nvPr>
        </p:nvSpPr>
        <p:spPr/>
        <p:txBody>
          <a:bodyPr/>
          <a:lstStyle/>
          <a:p>
            <a:r>
              <a:rPr lang="en-BE" dirty="0"/>
              <a:t>Types of E-Commerce</a:t>
            </a:r>
          </a:p>
        </p:txBody>
      </p:sp>
      <p:pic>
        <p:nvPicPr>
          <p:cNvPr id="4" name="Picture 2" descr="Budapest Metropolitan University - Wikipedia">
            <a:extLst>
              <a:ext uri="{FF2B5EF4-FFF2-40B4-BE49-F238E27FC236}">
                <a16:creationId xmlns:a16="http://schemas.microsoft.com/office/drawing/2014/main" id="{1213DC42-EE61-8A28-2657-CE955BB50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ypes of E-commerce - GeeksforGeeks">
            <a:extLst>
              <a:ext uri="{FF2B5EF4-FFF2-40B4-BE49-F238E27FC236}">
                <a16:creationId xmlns:a16="http://schemas.microsoft.com/office/drawing/2014/main" id="{A995F37D-5D61-0D2B-616C-58FF99AA7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14" y="1844040"/>
            <a:ext cx="9459686" cy="472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72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5E0A-F36F-4177-8477-AF4A1A440BD8}"/>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8788FE1B-B7F0-BAC0-7266-1763F4352A0D}"/>
              </a:ext>
            </a:extLst>
          </p:cNvPr>
          <p:cNvSpPr>
            <a:spLocks noGrp="1"/>
          </p:cNvSpPr>
          <p:nvPr>
            <p:ph idx="1"/>
          </p:nvPr>
        </p:nvSpPr>
        <p:spPr/>
        <p:txBody>
          <a:bodyPr>
            <a:normAutofit/>
          </a:bodyPr>
          <a:lstStyle/>
          <a:p>
            <a:r>
              <a:rPr lang="en-GB" b="1" i="0" u="none" strike="noStrike" dirty="0">
                <a:solidFill>
                  <a:srgbClr val="0D0D0D"/>
                </a:solidFill>
                <a:effectLst/>
                <a:latin typeface="Söhne"/>
              </a:rPr>
              <a:t>Subscription Model</a:t>
            </a:r>
            <a:r>
              <a:rPr lang="en-GB" b="0" i="0" u="none" strike="noStrike" dirty="0">
                <a:solidFill>
                  <a:srgbClr val="0D0D0D"/>
                </a:solidFill>
                <a:effectLst/>
                <a:latin typeface="Söhne"/>
              </a:rPr>
              <a:t>: Under this model, customers pay a recurring fee for access to products or services over a specified period. This model often offers convenience and predictability for both customers and businesses. Examples include subscription boxes (e.g., Birchbox), streaming services (e.g., Spotify), and software-as-a-service (SaaS) platforms (e.g., Salesforce).</a:t>
            </a:r>
          </a:p>
          <a:p>
            <a:endParaRPr lang="en-GB" b="0" i="0" u="none" strike="noStrike" dirty="0">
              <a:solidFill>
                <a:srgbClr val="0D0D0D"/>
              </a:solidFill>
              <a:effectLst/>
              <a:latin typeface="Söhne"/>
            </a:endParaRPr>
          </a:p>
        </p:txBody>
      </p:sp>
      <p:pic>
        <p:nvPicPr>
          <p:cNvPr id="4" name="Picture 2" descr="Budapest Metropolitan University - Wikipedia">
            <a:extLst>
              <a:ext uri="{FF2B5EF4-FFF2-40B4-BE49-F238E27FC236}">
                <a16:creationId xmlns:a16="http://schemas.microsoft.com/office/drawing/2014/main" id="{F142B8CC-946C-F596-B7B5-D921BC176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12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udapest Metropolitan University - Wikipedia">
            <a:extLst>
              <a:ext uri="{FF2B5EF4-FFF2-40B4-BE49-F238E27FC236}">
                <a16:creationId xmlns:a16="http://schemas.microsoft.com/office/drawing/2014/main" id="{CAE8646B-16C2-0A6A-5834-D5E6C032D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ubscription - Business Model Toolbox">
            <a:extLst>
              <a:ext uri="{FF2B5EF4-FFF2-40B4-BE49-F238E27FC236}">
                <a16:creationId xmlns:a16="http://schemas.microsoft.com/office/drawing/2014/main" id="{0EED497C-0999-D055-031D-62898E9AF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370114"/>
            <a:ext cx="9189811" cy="612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62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543B-734A-B96E-BD4A-4AA2DB192698}"/>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020F66D5-ED57-4A84-AFF6-567EF609B05E}"/>
              </a:ext>
            </a:extLst>
          </p:cNvPr>
          <p:cNvSpPr>
            <a:spLocks noGrp="1"/>
          </p:cNvSpPr>
          <p:nvPr>
            <p:ph idx="1"/>
          </p:nvPr>
        </p:nvSpPr>
        <p:spPr/>
        <p:txBody>
          <a:bodyPr/>
          <a:lstStyle/>
          <a:p>
            <a:r>
              <a:rPr lang="en-GB" b="1" i="0" u="none" strike="noStrike" dirty="0">
                <a:solidFill>
                  <a:srgbClr val="0D0D0D"/>
                </a:solidFill>
                <a:effectLst/>
                <a:latin typeface="Söhne"/>
              </a:rPr>
              <a:t>Freemium Model</a:t>
            </a:r>
            <a:r>
              <a:rPr lang="en-GB" b="0" i="0" u="none" strike="noStrike" dirty="0">
                <a:solidFill>
                  <a:srgbClr val="0D0D0D"/>
                </a:solidFill>
                <a:effectLst/>
                <a:latin typeface="Söhne"/>
              </a:rPr>
              <a:t>: This model offers a basic version of a product or service for free, while charging for premium features or additional functionality. It allows businesses to attract a large user base with a free offering and monetize a subset of users who are willing to pay for enhanced features. Examples include software applications (e.g., Dropbox), mobile apps (e.g., Spotify), and online gaming platforms (e.g., Fortnite).</a:t>
            </a:r>
          </a:p>
          <a:p>
            <a:endParaRPr lang="en-BE" dirty="0"/>
          </a:p>
        </p:txBody>
      </p:sp>
      <p:pic>
        <p:nvPicPr>
          <p:cNvPr id="4" name="Picture 2" descr="Budapest Metropolitan University - Wikipedia">
            <a:extLst>
              <a:ext uri="{FF2B5EF4-FFF2-40B4-BE49-F238E27FC236}">
                <a16:creationId xmlns:a16="http://schemas.microsoft.com/office/drawing/2014/main" id="{B810FCC0-D4C3-D6DF-EE52-93F13A531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0" y="0"/>
            <a:ext cx="1844040" cy="184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05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3938</TotalTime>
  <Words>704</Words>
  <Application>Microsoft Macintosh PowerPoint</Application>
  <PresentationFormat>Widescreen</PresentationFormat>
  <Paragraphs>19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Söhne</vt:lpstr>
      <vt:lpstr>Office Theme</vt:lpstr>
      <vt:lpstr>Strategic Management - Business models  </vt:lpstr>
      <vt:lpstr>What is a Business Model?</vt:lpstr>
      <vt:lpstr>PowerPoint Presentation</vt:lpstr>
      <vt:lpstr> </vt:lpstr>
      <vt:lpstr> </vt:lpstr>
      <vt:lpstr>Types of E-Commerce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Wisniewski</dc:creator>
  <cp:lastModifiedBy>Daniel Wisniewski</cp:lastModifiedBy>
  <cp:revision>15</cp:revision>
  <dcterms:created xsi:type="dcterms:W3CDTF">2024-03-04T11:47:04Z</dcterms:created>
  <dcterms:modified xsi:type="dcterms:W3CDTF">2024-04-10T08:55:48Z</dcterms:modified>
</cp:coreProperties>
</file>