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91" r:id="rId5"/>
    <p:sldId id="272" r:id="rId6"/>
    <p:sldId id="273" r:id="rId7"/>
    <p:sldId id="298" r:id="rId8"/>
    <p:sldId id="292" r:id="rId9"/>
    <p:sldId id="293" r:id="rId10"/>
    <p:sldId id="294" r:id="rId11"/>
    <p:sldId id="295" r:id="rId12"/>
    <p:sldId id="296" r:id="rId13"/>
    <p:sldId id="297" r:id="rId14"/>
    <p:sldId id="283" r:id="rId15"/>
    <p:sldId id="284" r:id="rId16"/>
    <p:sldId id="285" r:id="rId17"/>
    <p:sldId id="279" r:id="rId18"/>
    <p:sldId id="282" r:id="rId19"/>
    <p:sldId id="286" r:id="rId20"/>
    <p:sldId id="287" r:id="rId21"/>
    <p:sldId id="288" r:id="rId22"/>
    <p:sldId id="299" r:id="rId23"/>
    <p:sldId id="281" r:id="rId24"/>
    <p:sldId id="289" r:id="rId25"/>
    <p:sldId id="280" r:id="rId26"/>
    <p:sldId id="274" r:id="rId27"/>
    <p:sldId id="275" r:id="rId28"/>
    <p:sldId id="276" r:id="rId29"/>
    <p:sldId id="290"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1634" autoAdjust="0"/>
  </p:normalViewPr>
  <p:slideViewPr>
    <p:cSldViewPr snapToGrid="0">
      <p:cViewPr varScale="1">
        <p:scale>
          <a:sx n="64" d="100"/>
          <a:sy n="64" d="100"/>
        </p:scale>
        <p:origin x="1315"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 other service inside</a:t>
            </a:r>
            <a:r>
              <a:rPr lang="en-US" baseline="0" dirty="0" smtClean="0"/>
              <a:t> the datacenter to access server but from outside needs a firewall rules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407618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34382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container has a name ..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95363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https://azure.microsoft.com/en-us/documentation/articles/sql-database-benchmark-overview/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7026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 FROM INFORMATION_SCHEMA.TABLES</a:t>
            </a:r>
          </a:p>
          <a:p>
            <a:endParaRPr lang="en-US" dirty="0" smtClean="0"/>
          </a:p>
          <a:p>
            <a:r>
              <a:rPr lang="en-US" sz="1200" kern="1200" dirty="0" smtClean="0">
                <a:solidFill>
                  <a:schemeClr val="tx1"/>
                </a:solidFill>
                <a:latin typeface="+mn-lt"/>
                <a:ea typeface="+mn-ea"/>
                <a:cs typeface="+mn-cs"/>
              </a:rPr>
              <a:t>SELECT * FROM [Course]</a:t>
            </a:r>
          </a:p>
          <a:p>
            <a:r>
              <a:rPr lang="en-US" sz="1200" kern="1200" dirty="0" smtClean="0">
                <a:solidFill>
                  <a:schemeClr val="tx1"/>
                </a:solidFill>
                <a:latin typeface="+mn-lt"/>
                <a:ea typeface="+mn-ea"/>
                <a:cs typeface="+mn-cs"/>
              </a:rPr>
              <a:t>for JSON Path</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70163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sql-database-elastic-poo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en-us/pricing/details/sql-database/?b=16.5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services/virtual-machines/sql-server/" TargetMode="External"/><Relationship Id="rId2" Type="http://schemas.openxmlformats.org/officeDocument/2006/relationships/hyperlink" Target="https://azure.microsoft.com/services/sql-database/" TargetMode="External"/><Relationship Id="rId1" Type="http://schemas.openxmlformats.org/officeDocument/2006/relationships/slideLayout" Target="../slideLayouts/slideLayout3.xml"/><Relationship Id="rId4" Type="http://schemas.openxmlformats.org/officeDocument/2006/relationships/hyperlink" Target="SQL%20Azure%20vs%20SQL%20VM.xls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documentation/articles/sql-database-transact-sql-inform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txBox="1">
            <a:spLocks/>
          </p:cNvSpPr>
          <p:nvPr/>
        </p:nvSpPr>
        <p:spPr>
          <a:xfrm>
            <a:off x="1793478" y="2603549"/>
            <a:ext cx="8579886" cy="1460779"/>
          </a:xfrm>
          <a:prstGeom prst="rect">
            <a:avLst/>
          </a:prstGeom>
        </p:spPr>
        <p:txBody>
          <a:bodyPr>
            <a:normAutofit fontScale="92500"/>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b="0" dirty="0" smtClean="0"/>
              <a:t>SQL Database in Azure</a:t>
            </a:r>
            <a:endParaRPr lang="en-US" sz="7200" b="0" dirty="0"/>
          </a:p>
        </p:txBody>
      </p:sp>
    </p:spTree>
    <p:extLst>
      <p:ext uri="{BB962C8B-B14F-4D97-AF65-F5344CB8AC3E}">
        <p14:creationId xmlns:p14="http://schemas.microsoft.com/office/powerpoint/2010/main" val="127323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logical server</a:t>
            </a:r>
          </a:p>
        </p:txBody>
      </p:sp>
      <p:sp>
        <p:nvSpPr>
          <p:cNvPr id="3" name="Content Placeholder 2"/>
          <p:cNvSpPr>
            <a:spLocks noGrp="1"/>
          </p:cNvSpPr>
          <p:nvPr>
            <p:ph sz="quarter" idx="10"/>
          </p:nvPr>
        </p:nvSpPr>
        <p:spPr/>
        <p:txBody>
          <a:bodyPr/>
          <a:lstStyle/>
          <a:p>
            <a:r>
              <a:rPr lang="en-US" b="1" dirty="0"/>
              <a:t>Authentication and authorization</a:t>
            </a:r>
            <a:r>
              <a:rPr lang="en-US" dirty="0"/>
              <a:t>: Azure SQL Database supports SQL authentication and Azure </a:t>
            </a:r>
            <a:r>
              <a:rPr lang="en-US" dirty="0" smtClean="0"/>
              <a:t>Active Directory </a:t>
            </a:r>
            <a:r>
              <a:rPr lang="en-US" dirty="0"/>
              <a:t>Authentication </a:t>
            </a:r>
            <a:r>
              <a:rPr lang="en-US" dirty="0" smtClean="0"/>
              <a:t>Windows </a:t>
            </a:r>
            <a:r>
              <a:rPr lang="en-US" dirty="0"/>
              <a:t>Authentication is not </a:t>
            </a:r>
            <a:r>
              <a:rPr lang="en-US" dirty="0" smtClean="0"/>
              <a:t>supported</a:t>
            </a:r>
          </a:p>
          <a:p>
            <a:r>
              <a:rPr lang="en-US" b="1" dirty="0"/>
              <a:t>TCP/IP</a:t>
            </a:r>
            <a:r>
              <a:rPr lang="en-US" dirty="0"/>
              <a:t>: Only TCP/IP connections are allowed.</a:t>
            </a:r>
          </a:p>
          <a:p>
            <a:r>
              <a:rPr lang="en-US" b="1" dirty="0"/>
              <a:t>SQL Database firewall</a:t>
            </a:r>
            <a:r>
              <a:rPr lang="en-US" dirty="0"/>
              <a:t>: To help protect your data, a SQL Database firewall prevents all access to </a:t>
            </a:r>
            <a:r>
              <a:rPr lang="en-US" dirty="0" smtClean="0"/>
              <a:t>your database </a:t>
            </a:r>
            <a:r>
              <a:rPr lang="en-US" dirty="0"/>
              <a:t>server or its databases until you specify which computers have permission</a:t>
            </a:r>
          </a:p>
        </p:txBody>
      </p:sp>
    </p:spTree>
    <p:extLst>
      <p:ext uri="{BB962C8B-B14F-4D97-AF65-F5344CB8AC3E}">
        <p14:creationId xmlns:p14="http://schemas.microsoft.com/office/powerpoint/2010/main" val="414719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Database vs Elastic Database</a:t>
            </a:r>
            <a:endParaRPr lang="en-US" dirty="0"/>
          </a:p>
        </p:txBody>
      </p:sp>
      <p:sp>
        <p:nvSpPr>
          <p:cNvPr id="3" name="Content Placeholder 2"/>
          <p:cNvSpPr>
            <a:spLocks noGrp="1"/>
          </p:cNvSpPr>
          <p:nvPr>
            <p:ph sz="quarter" idx="10"/>
          </p:nvPr>
        </p:nvSpPr>
        <p:spPr/>
        <p:txBody>
          <a:bodyPr/>
          <a:lstStyle/>
          <a:p>
            <a:r>
              <a:rPr lang="en-US" dirty="0"/>
              <a:t>For many businesses and apps, being able to create databases and dial single database performance up or down on demand is enough, especially if usage patterns are relatively predictable. But if you have unpredictable usage patterns, it can make it hard to manage costs and your business model.</a:t>
            </a:r>
          </a:p>
          <a:p>
            <a:r>
              <a:rPr lang="en-US" dirty="0">
                <a:hlinkClick r:id="rId2"/>
              </a:rPr>
              <a:t>Elastic database pools</a:t>
            </a:r>
            <a:r>
              <a:rPr lang="en-US" dirty="0"/>
              <a:t> in SQL Database solve this problem. </a:t>
            </a:r>
          </a:p>
        </p:txBody>
      </p:sp>
    </p:spTree>
    <p:extLst>
      <p:ext uri="{BB962C8B-B14F-4D97-AF65-F5344CB8AC3E}">
        <p14:creationId xmlns:p14="http://schemas.microsoft.com/office/powerpoint/2010/main" val="162208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Database vs Elastic Database</a:t>
            </a:r>
          </a:p>
        </p:txBody>
      </p:sp>
      <p:sp>
        <p:nvSpPr>
          <p:cNvPr id="3" name="Content Placeholder 2"/>
          <p:cNvSpPr>
            <a:spLocks noGrp="1"/>
          </p:cNvSpPr>
          <p:nvPr>
            <p:ph sz="quarter" idx="10"/>
          </p:nvPr>
        </p:nvSpPr>
        <p:spPr/>
        <p:txBody>
          <a:bodyPr/>
          <a:lstStyle/>
          <a:p>
            <a:r>
              <a:rPr lang="en-US" dirty="0"/>
              <a:t>The concept is simple. </a:t>
            </a:r>
            <a:endParaRPr lang="en-US" dirty="0" smtClean="0"/>
          </a:p>
          <a:p>
            <a:pPr lvl="1"/>
            <a:r>
              <a:rPr lang="en-US" dirty="0" smtClean="0"/>
              <a:t>You </a:t>
            </a:r>
            <a:r>
              <a:rPr lang="en-US" dirty="0"/>
              <a:t>allocate performance to a pool</a:t>
            </a:r>
            <a:r>
              <a:rPr lang="en-US" dirty="0" smtClean="0"/>
              <a:t>, </a:t>
            </a:r>
          </a:p>
          <a:p>
            <a:pPr lvl="1"/>
            <a:r>
              <a:rPr lang="en-US" dirty="0" smtClean="0"/>
              <a:t>Pay </a:t>
            </a:r>
            <a:r>
              <a:rPr lang="en-US" dirty="0"/>
              <a:t>for the collective performance of the pool rather than single database performance. </a:t>
            </a:r>
            <a:endParaRPr lang="en-US" dirty="0" smtClean="0"/>
          </a:p>
          <a:p>
            <a:pPr lvl="1"/>
            <a:r>
              <a:rPr lang="en-US" dirty="0" smtClean="0"/>
              <a:t>You </a:t>
            </a:r>
            <a:r>
              <a:rPr lang="en-US" dirty="0"/>
              <a:t>don’t need to dial database performance up or down. </a:t>
            </a:r>
            <a:endParaRPr lang="en-US" dirty="0" smtClean="0"/>
          </a:p>
          <a:p>
            <a:pPr lvl="1"/>
            <a:r>
              <a:rPr lang="en-US" dirty="0" smtClean="0"/>
              <a:t>The </a:t>
            </a:r>
            <a:r>
              <a:rPr lang="en-US" dirty="0"/>
              <a:t>databases in the pool, called </a:t>
            </a:r>
            <a:r>
              <a:rPr lang="en-US" b="1" i="1" dirty="0"/>
              <a:t>elastic databases</a:t>
            </a:r>
            <a:r>
              <a:rPr lang="en-US" b="1" dirty="0"/>
              <a:t>, </a:t>
            </a:r>
            <a:r>
              <a:rPr lang="en-US" u="sng" dirty="0"/>
              <a:t>automatically scale up and down to meet demand</a:t>
            </a:r>
            <a:r>
              <a:rPr lang="en-US" dirty="0"/>
              <a:t>. </a:t>
            </a:r>
            <a:endParaRPr lang="en-US" dirty="0" smtClean="0"/>
          </a:p>
          <a:p>
            <a:pPr lvl="1"/>
            <a:r>
              <a:rPr lang="en-US" dirty="0" smtClean="0"/>
              <a:t>Elastic </a:t>
            </a:r>
            <a:r>
              <a:rPr lang="en-US" dirty="0"/>
              <a:t>databases consume but don’t exceed the limits of the pool, so your cost remains predictable even if database usage doesn’t. </a:t>
            </a:r>
          </a:p>
        </p:txBody>
      </p:sp>
    </p:spTree>
    <p:extLst>
      <p:ext uri="{BB962C8B-B14F-4D97-AF65-F5344CB8AC3E}">
        <p14:creationId xmlns:p14="http://schemas.microsoft.com/office/powerpoint/2010/main" val="1895551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sz="quarter" idx="10"/>
          </p:nvPr>
        </p:nvSpPr>
        <p:spPr/>
        <p:txBody>
          <a:bodyPr/>
          <a:lstStyle/>
          <a:p>
            <a:r>
              <a:rPr lang="en-US" dirty="0">
                <a:hlinkClick r:id="rId2"/>
              </a:rPr>
              <a:t>https://azure.microsoft.com/en-us/pricing/details/sql-database/?</a:t>
            </a:r>
            <a:r>
              <a:rPr lang="en-US" dirty="0" smtClean="0">
                <a:hlinkClick r:id="rId2"/>
              </a:rPr>
              <a:t>b=16.50</a:t>
            </a:r>
            <a:endParaRPr lang="en-US" dirty="0" smtClean="0"/>
          </a:p>
          <a:p>
            <a:endParaRPr lang="en-US" dirty="0"/>
          </a:p>
        </p:txBody>
      </p:sp>
    </p:spTree>
    <p:extLst>
      <p:ext uri="{BB962C8B-B14F-4D97-AF65-F5344CB8AC3E}">
        <p14:creationId xmlns:p14="http://schemas.microsoft.com/office/powerpoint/2010/main" val="1433567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Database </a:t>
            </a:r>
            <a:r>
              <a:rPr lang="en-US" dirty="0" smtClean="0"/>
              <a:t>Transaction (Throughput) Unit - DTU</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02276" y="1245702"/>
            <a:ext cx="10805373" cy="5412481"/>
          </a:xfrm>
        </p:spPr>
      </p:pic>
    </p:spTree>
    <p:extLst>
      <p:ext uri="{BB962C8B-B14F-4D97-AF65-F5344CB8AC3E}">
        <p14:creationId xmlns:p14="http://schemas.microsoft.com/office/powerpoint/2010/main" val="3157248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6518" y="1071562"/>
            <a:ext cx="11687428" cy="5058987"/>
          </a:xfrm>
        </p:spPr>
      </p:pic>
    </p:spTree>
    <p:extLst>
      <p:ext uri="{BB962C8B-B14F-4D97-AF65-F5344CB8AC3E}">
        <p14:creationId xmlns:p14="http://schemas.microsoft.com/office/powerpoint/2010/main" val="3034424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a:t>
            </a:r>
            <a:r>
              <a:rPr lang="en-US" dirty="0" err="1"/>
              <a:t>PaaS</a:t>
            </a:r>
            <a:r>
              <a:rPr lang="en-US" dirty="0"/>
              <a:t>) Database or </a:t>
            </a:r>
            <a:r>
              <a:rPr lang="en-US" dirty="0" smtClean="0"/>
              <a:t/>
            </a:r>
            <a:br>
              <a:rPr lang="en-US" dirty="0" smtClean="0"/>
            </a:br>
            <a:r>
              <a:rPr lang="en-US" dirty="0" smtClean="0"/>
              <a:t>SQL </a:t>
            </a:r>
            <a:r>
              <a:rPr lang="en-US" dirty="0"/>
              <a:t>Server on Azure VMs (</a:t>
            </a:r>
            <a:r>
              <a:rPr lang="en-US" dirty="0" err="1"/>
              <a:t>IaaS</a:t>
            </a:r>
            <a:r>
              <a:rPr lang="en-US" dirty="0"/>
              <a:t>)</a:t>
            </a:r>
          </a:p>
        </p:txBody>
      </p:sp>
      <p:sp>
        <p:nvSpPr>
          <p:cNvPr id="3" name="Content Placeholder 2"/>
          <p:cNvSpPr>
            <a:spLocks noGrp="1"/>
          </p:cNvSpPr>
          <p:nvPr>
            <p:ph sz="quarter" idx="10"/>
          </p:nvPr>
        </p:nvSpPr>
        <p:spPr/>
        <p:txBody>
          <a:bodyPr/>
          <a:lstStyle/>
          <a:p>
            <a:r>
              <a:rPr lang="en-US" dirty="0">
                <a:hlinkClick r:id="rId2"/>
              </a:rPr>
              <a:t>Azure SQL Database</a:t>
            </a:r>
            <a:r>
              <a:rPr lang="en-US" dirty="0"/>
              <a:t>: A SQL database native to the cloud, also known as a platform as a service (</a:t>
            </a:r>
            <a:r>
              <a:rPr lang="en-US" dirty="0" err="1"/>
              <a:t>PaaS</a:t>
            </a:r>
            <a:r>
              <a:rPr lang="en-US" dirty="0"/>
              <a:t>) database or a database as a service (</a:t>
            </a:r>
            <a:r>
              <a:rPr lang="en-US" dirty="0" err="1"/>
              <a:t>DBaaS</a:t>
            </a:r>
            <a:r>
              <a:rPr lang="en-US" dirty="0"/>
              <a:t>) that is optimized for software-as-a-service (SaaS) app development. It offers compatibility with the majority of SQL Server features.</a:t>
            </a:r>
          </a:p>
          <a:p>
            <a:r>
              <a:rPr lang="en-US" dirty="0">
                <a:hlinkClick r:id="rId3"/>
              </a:rPr>
              <a:t>SQL Server on Azure Virtual Machines</a:t>
            </a:r>
            <a:r>
              <a:rPr lang="en-US" dirty="0"/>
              <a:t>: SQL Server installed and hosted in the cloud on Windows Server Virtual Machines (VMs) running on Azure, also known as an infrastructure as a service (</a:t>
            </a:r>
            <a:r>
              <a:rPr lang="en-US" dirty="0" err="1"/>
              <a:t>IaaS</a:t>
            </a:r>
            <a:r>
              <a:rPr lang="en-US" dirty="0" smtClean="0"/>
              <a:t>).</a:t>
            </a:r>
          </a:p>
          <a:p>
            <a:r>
              <a:rPr lang="en-US" dirty="0" smtClean="0">
                <a:hlinkClick r:id="rId4" action="ppaction://hlinkfile"/>
              </a:rPr>
              <a:t>Details</a:t>
            </a:r>
            <a:endParaRPr lang="en-US" dirty="0"/>
          </a:p>
          <a:p>
            <a:endParaRPr lang="en-US" dirty="0"/>
          </a:p>
        </p:txBody>
      </p:sp>
    </p:spTree>
    <p:extLst>
      <p:ext uri="{BB962C8B-B14F-4D97-AF65-F5344CB8AC3E}">
        <p14:creationId xmlns:p14="http://schemas.microsoft.com/office/powerpoint/2010/main" val="155678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014413" y="180238"/>
            <a:ext cx="10042525" cy="6677762"/>
          </a:xfrm>
        </p:spPr>
      </p:pic>
    </p:spTree>
    <p:extLst>
      <p:ext uri="{BB962C8B-B14F-4D97-AF65-F5344CB8AC3E}">
        <p14:creationId xmlns:p14="http://schemas.microsoft.com/office/powerpoint/2010/main" val="2565212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sz="quarter" idx="10"/>
          </p:nvPr>
        </p:nvSpPr>
        <p:spPr/>
        <p:txBody>
          <a:bodyPr/>
          <a:lstStyle/>
          <a:p>
            <a:r>
              <a:rPr lang="en-US" dirty="0" smtClean="0"/>
              <a:t>Azure SQL Database</a:t>
            </a:r>
          </a:p>
          <a:p>
            <a:pPr lvl="1"/>
            <a:r>
              <a:rPr lang="en-US" dirty="0" smtClean="0"/>
              <a:t>Create on Portal</a:t>
            </a:r>
          </a:p>
          <a:p>
            <a:pPr lvl="1"/>
            <a:r>
              <a:rPr lang="en-US" dirty="0" smtClean="0"/>
              <a:t>Connect and Test some Queries</a:t>
            </a:r>
          </a:p>
          <a:p>
            <a:pPr lvl="2"/>
            <a:r>
              <a:rPr lang="en-US" dirty="0" smtClean="0"/>
              <a:t>On Portal</a:t>
            </a:r>
          </a:p>
          <a:p>
            <a:pPr lvl="2"/>
            <a:r>
              <a:rPr lang="en-US" dirty="0" smtClean="0"/>
              <a:t>JSON Path</a:t>
            </a:r>
          </a:p>
          <a:p>
            <a:pPr lvl="1"/>
            <a:r>
              <a:rPr lang="en-US" dirty="0" smtClean="0"/>
              <a:t>Alerts and Performance Tools </a:t>
            </a:r>
          </a:p>
          <a:p>
            <a:pPr lvl="1"/>
            <a:r>
              <a:rPr lang="en-US" smtClean="0"/>
              <a:t>Migrate </a:t>
            </a:r>
            <a:r>
              <a:rPr lang="en-US" dirty="0" smtClean="0"/>
              <a:t>DB on premises to Azure SQL DB</a:t>
            </a:r>
          </a:p>
          <a:p>
            <a:pPr lvl="1"/>
            <a:r>
              <a:rPr lang="en-US" dirty="0" smtClean="0"/>
              <a:t>Write Simple Console App Connecting to Azure SQL DB</a:t>
            </a:r>
          </a:p>
          <a:p>
            <a:pPr lvl="1"/>
            <a:endParaRPr lang="en-US" dirty="0"/>
          </a:p>
        </p:txBody>
      </p:sp>
    </p:spTree>
    <p:extLst>
      <p:ext uri="{BB962C8B-B14F-4D97-AF65-F5344CB8AC3E}">
        <p14:creationId xmlns:p14="http://schemas.microsoft.com/office/powerpoint/2010/main" val="34934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with JSON</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67860" y="1245702"/>
            <a:ext cx="10691500" cy="5126523"/>
          </a:xfrm>
        </p:spPr>
      </p:pic>
    </p:spTree>
    <p:extLst>
      <p:ext uri="{BB962C8B-B14F-4D97-AF65-F5344CB8AC3E}">
        <p14:creationId xmlns:p14="http://schemas.microsoft.com/office/powerpoint/2010/main" val="28751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SQL?</a:t>
            </a:r>
            <a:endParaRPr lang="en-US" dirty="0"/>
          </a:p>
        </p:txBody>
      </p:sp>
      <p:sp>
        <p:nvSpPr>
          <p:cNvPr id="3" name="Content Placeholder 2"/>
          <p:cNvSpPr>
            <a:spLocks noGrp="1"/>
          </p:cNvSpPr>
          <p:nvPr>
            <p:ph sz="quarter" idx="10"/>
          </p:nvPr>
        </p:nvSpPr>
        <p:spPr/>
        <p:txBody>
          <a:bodyPr/>
          <a:lstStyle/>
          <a:p>
            <a:r>
              <a:rPr lang="en-US" dirty="0" smtClean="0"/>
              <a:t>Core RDBMS </a:t>
            </a:r>
            <a:r>
              <a:rPr lang="en-US" dirty="0"/>
              <a:t>SQL Server functionality in the cloud.  High availability</a:t>
            </a:r>
            <a:r>
              <a:rPr lang="en-US" dirty="0" smtClean="0"/>
              <a:t>, low learning curve, inexpensive starting point, elastic capacity, </a:t>
            </a:r>
            <a:r>
              <a:rPr lang="en-US" dirty="0"/>
              <a:t>low management overhead</a:t>
            </a:r>
            <a:r>
              <a:rPr lang="en-US" dirty="0" smtClean="0"/>
              <a:t>.</a:t>
            </a:r>
          </a:p>
          <a:p>
            <a:r>
              <a:rPr lang="en-US" dirty="0"/>
              <a:t>SQL Database is a relational database service in the cloud based on the market-leading Microsoft SQL Server engine, with mission-critical capabilities. SQL Database delivers predictable performance, scalability with no downtime, business continuity and data protection</a:t>
            </a:r>
            <a:r>
              <a:rPr lang="en-US" dirty="0" smtClean="0"/>
              <a:t>— </a:t>
            </a:r>
            <a:r>
              <a:rPr lang="en-US" b="1" dirty="0" smtClean="0"/>
              <a:t>all </a:t>
            </a:r>
            <a:r>
              <a:rPr lang="en-US" b="1" dirty="0"/>
              <a:t>with near-zero administration</a:t>
            </a:r>
          </a:p>
        </p:txBody>
      </p:sp>
    </p:spTree>
    <p:extLst>
      <p:ext uri="{BB962C8B-B14F-4D97-AF65-F5344CB8AC3E}">
        <p14:creationId xmlns:p14="http://schemas.microsoft.com/office/powerpoint/2010/main" val="258983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59110" y="376162"/>
            <a:ext cx="6018780" cy="6259531"/>
          </a:xfrm>
        </p:spPr>
      </p:pic>
    </p:spTree>
    <p:extLst>
      <p:ext uri="{BB962C8B-B14F-4D97-AF65-F5344CB8AC3E}">
        <p14:creationId xmlns:p14="http://schemas.microsoft.com/office/powerpoint/2010/main" val="15555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sz="quarter" idx="10"/>
          </p:nvPr>
        </p:nvSpPr>
        <p:spPr/>
        <p:txBody>
          <a:bodyPr/>
          <a:lstStyle/>
          <a:p>
            <a:r>
              <a:rPr lang="en-US" dirty="0" smtClean="0"/>
              <a:t>SQL Database on VM</a:t>
            </a:r>
          </a:p>
          <a:p>
            <a:pPr lvl="1"/>
            <a:r>
              <a:rPr lang="en-US" dirty="0" smtClean="0"/>
              <a:t>Create on Portal</a:t>
            </a:r>
          </a:p>
          <a:p>
            <a:pPr lvl="1"/>
            <a:r>
              <a:rPr lang="en-US" dirty="0" smtClean="0"/>
              <a:t>Connect and Test some Queries</a:t>
            </a:r>
          </a:p>
          <a:p>
            <a:pPr lvl="2"/>
            <a:r>
              <a:rPr lang="en-US" dirty="0" smtClean="0"/>
              <a:t>MS SQL Server Management Studio</a:t>
            </a:r>
          </a:p>
          <a:p>
            <a:pPr lvl="2"/>
            <a:r>
              <a:rPr lang="en-US" dirty="0" smtClean="0"/>
              <a:t>MS Visual Studio</a:t>
            </a:r>
          </a:p>
          <a:p>
            <a:pPr lvl="1"/>
            <a:r>
              <a:rPr lang="en-US" dirty="0" smtClean="0"/>
              <a:t>Migrate DB on premises to SQL DB on VM</a:t>
            </a:r>
          </a:p>
          <a:p>
            <a:pPr lvl="1"/>
            <a:r>
              <a:rPr lang="en-US" dirty="0" smtClean="0"/>
              <a:t>Write Simple Console App Connecting to </a:t>
            </a:r>
            <a:r>
              <a:rPr lang="en-US" dirty="0"/>
              <a:t>SQL DB on VM</a:t>
            </a:r>
          </a:p>
        </p:txBody>
      </p:sp>
    </p:spTree>
    <p:extLst>
      <p:ext uri="{BB962C8B-B14F-4D97-AF65-F5344CB8AC3E}">
        <p14:creationId xmlns:p14="http://schemas.microsoft.com/office/powerpoint/2010/main" val="1801731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0" y="153640"/>
            <a:ext cx="11460085" cy="6344486"/>
          </a:xfrm>
        </p:spPr>
      </p:pic>
    </p:spTree>
    <p:extLst>
      <p:ext uri="{BB962C8B-B14F-4D97-AF65-F5344CB8AC3E}">
        <p14:creationId xmlns:p14="http://schemas.microsoft.com/office/powerpoint/2010/main" val="317672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lose:</a:t>
            </a:r>
            <a:endParaRPr lang="en-US" dirty="0"/>
          </a:p>
        </p:txBody>
      </p:sp>
      <p:sp>
        <p:nvSpPr>
          <p:cNvPr id="3" name="Content Placeholder 2"/>
          <p:cNvSpPr>
            <a:spLocks noGrp="1"/>
          </p:cNvSpPr>
          <p:nvPr>
            <p:ph sz="quarter" idx="10"/>
          </p:nvPr>
        </p:nvSpPr>
        <p:spPr/>
        <p:txBody>
          <a:bodyPr/>
          <a:lstStyle/>
          <a:p>
            <a:r>
              <a:rPr lang="en-US" dirty="0">
                <a:hlinkClick r:id="rId2"/>
              </a:rPr>
              <a:t>https://azure.microsoft.com/en-us/documentation/articles/sql-database-transact-sql-information</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66022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Pricing</a:t>
            </a:r>
            <a:endParaRPr lang="en-US" dirty="0"/>
          </a:p>
        </p:txBody>
      </p:sp>
      <p:sp>
        <p:nvSpPr>
          <p:cNvPr id="3" name="Content Placeholder 2"/>
          <p:cNvSpPr>
            <a:spLocks noGrp="1"/>
          </p:cNvSpPr>
          <p:nvPr>
            <p:ph sz="quarter" idx="10"/>
          </p:nvPr>
        </p:nvSpPr>
        <p:spPr/>
        <p:txBody>
          <a:bodyPr/>
          <a:lstStyle/>
          <a:p>
            <a:r>
              <a:rPr lang="en-US" dirty="0"/>
              <a:t>http://</a:t>
            </a:r>
            <a:r>
              <a:rPr lang="en-US" dirty="0" smtClean="0"/>
              <a:t>bit.do/azure-sql-pricing</a:t>
            </a:r>
          </a:p>
          <a:p>
            <a:r>
              <a:rPr lang="en-US" dirty="0" smtClean="0"/>
              <a:t>Basic, Standard, Premium differences:</a:t>
            </a:r>
          </a:p>
          <a:p>
            <a:pPr lvl="1"/>
            <a:r>
              <a:rPr lang="en-US" dirty="0" smtClean="0"/>
              <a:t>Storage capacity</a:t>
            </a:r>
          </a:p>
          <a:p>
            <a:pPr lvl="1"/>
            <a:r>
              <a:rPr lang="en-US" dirty="0" smtClean="0"/>
              <a:t>Functionality</a:t>
            </a:r>
          </a:p>
          <a:p>
            <a:pPr lvl="1"/>
            <a:r>
              <a:rPr lang="en-US" dirty="0" smtClean="0"/>
              <a:t>Performance</a:t>
            </a:r>
          </a:p>
          <a:p>
            <a:pPr lvl="2"/>
            <a:r>
              <a:rPr lang="en-US" dirty="0"/>
              <a:t>http://bit.do/azure-sql-performance</a:t>
            </a:r>
            <a:endParaRPr lang="en-US" dirty="0" smtClean="0"/>
          </a:p>
          <a:p>
            <a:pPr marL="0" indent="0">
              <a:buNone/>
            </a:pPr>
            <a:endParaRPr lang="en-US" dirty="0"/>
          </a:p>
        </p:txBody>
      </p:sp>
    </p:spTree>
    <p:extLst>
      <p:ext uri="{BB962C8B-B14F-4D97-AF65-F5344CB8AC3E}">
        <p14:creationId xmlns:p14="http://schemas.microsoft.com/office/powerpoint/2010/main" val="140219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use Azure SQL?</a:t>
            </a:r>
          </a:p>
        </p:txBody>
      </p:sp>
      <p:sp>
        <p:nvSpPr>
          <p:cNvPr id="3" name="Content Placeholder 2"/>
          <p:cNvSpPr>
            <a:spLocks noGrp="1"/>
          </p:cNvSpPr>
          <p:nvPr>
            <p:ph sz="quarter" idx="10"/>
          </p:nvPr>
        </p:nvSpPr>
        <p:spPr/>
        <p:txBody>
          <a:bodyPr/>
          <a:lstStyle/>
          <a:p>
            <a:r>
              <a:rPr lang="en-US" dirty="0"/>
              <a:t>http://</a:t>
            </a:r>
            <a:r>
              <a:rPr lang="en-US" dirty="0" smtClean="0"/>
              <a:t>bit.do/azure-sql-expectations (See: “Expectations for Azure SQL Database”)</a:t>
            </a:r>
          </a:p>
          <a:p>
            <a:pPr lvl="1"/>
            <a:r>
              <a:rPr lang="en-US" dirty="0" smtClean="0"/>
              <a:t>Key considerations:</a:t>
            </a:r>
          </a:p>
          <a:p>
            <a:pPr lvl="2"/>
            <a:r>
              <a:rPr lang="en-US" dirty="0" smtClean="0"/>
              <a:t>Multi-tenancy</a:t>
            </a:r>
          </a:p>
          <a:p>
            <a:pPr lvl="2"/>
            <a:r>
              <a:rPr lang="en-US" dirty="0" smtClean="0"/>
              <a:t>Commodity hardware</a:t>
            </a:r>
          </a:p>
          <a:p>
            <a:pPr lvl="2"/>
            <a:r>
              <a:rPr lang="en-US" dirty="0" smtClean="0"/>
              <a:t>Tier latency</a:t>
            </a:r>
          </a:p>
          <a:p>
            <a:pPr marL="0" indent="0">
              <a:buNone/>
            </a:pPr>
            <a:endParaRPr lang="en-US" dirty="0"/>
          </a:p>
        </p:txBody>
      </p:sp>
    </p:spTree>
    <p:extLst>
      <p:ext uri="{BB962C8B-B14F-4D97-AF65-F5344CB8AC3E}">
        <p14:creationId xmlns:p14="http://schemas.microsoft.com/office/powerpoint/2010/main" val="749516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 in Azure Assignments</a:t>
            </a:r>
            <a:endParaRPr lang="en-US" dirty="0"/>
          </a:p>
        </p:txBody>
      </p:sp>
      <p:sp>
        <p:nvSpPr>
          <p:cNvPr id="3" name="Content Placeholder 2"/>
          <p:cNvSpPr>
            <a:spLocks noGrp="1"/>
          </p:cNvSpPr>
          <p:nvPr>
            <p:ph sz="quarter" idx="10"/>
          </p:nvPr>
        </p:nvSpPr>
        <p:spPr>
          <a:xfrm>
            <a:off x="379413" y="1005840"/>
            <a:ext cx="11525250" cy="5672774"/>
          </a:xfrm>
        </p:spPr>
        <p:txBody>
          <a:bodyPr/>
          <a:lstStyle/>
          <a:p>
            <a:r>
              <a:rPr lang="en-US" sz="2400" dirty="0"/>
              <a:t>Azure SQL Database</a:t>
            </a:r>
          </a:p>
          <a:p>
            <a:pPr lvl="1"/>
            <a:r>
              <a:rPr lang="en-US" sz="2000" dirty="0"/>
              <a:t>Create on Portal</a:t>
            </a:r>
          </a:p>
          <a:p>
            <a:pPr lvl="1"/>
            <a:r>
              <a:rPr lang="en-US" sz="2000" dirty="0"/>
              <a:t>Connect and Test some Queries</a:t>
            </a:r>
          </a:p>
          <a:p>
            <a:pPr lvl="2"/>
            <a:r>
              <a:rPr lang="en-US" sz="1800" dirty="0"/>
              <a:t>MS SQL Server Management </a:t>
            </a:r>
            <a:r>
              <a:rPr lang="en-US" sz="1800" dirty="0" smtClean="0"/>
              <a:t>Studio – </a:t>
            </a:r>
          </a:p>
          <a:p>
            <a:pPr lvl="2"/>
            <a:r>
              <a:rPr lang="en-US" sz="1800" dirty="0" smtClean="0"/>
              <a:t>MS </a:t>
            </a:r>
            <a:r>
              <a:rPr lang="en-US" sz="1800" dirty="0"/>
              <a:t>Visual </a:t>
            </a:r>
            <a:r>
              <a:rPr lang="en-US" sz="1800" dirty="0" smtClean="0"/>
              <a:t>Studio</a:t>
            </a:r>
          </a:p>
          <a:p>
            <a:pPr lvl="2"/>
            <a:r>
              <a:rPr lang="en-US" sz="1800" dirty="0" smtClean="0"/>
              <a:t>On Portal</a:t>
            </a:r>
            <a:endParaRPr lang="en-US" sz="1800" dirty="0"/>
          </a:p>
          <a:p>
            <a:pPr lvl="1"/>
            <a:r>
              <a:rPr lang="en-US" sz="2000" dirty="0"/>
              <a:t>Migrate DB on premises to Azure SQL </a:t>
            </a:r>
            <a:r>
              <a:rPr lang="en-US" sz="2000" dirty="0" smtClean="0"/>
              <a:t>DB</a:t>
            </a:r>
            <a:r>
              <a:rPr lang="en-US" sz="1800" dirty="0"/>
              <a:t>	</a:t>
            </a:r>
            <a:endParaRPr lang="en-US" sz="1800" dirty="0" smtClean="0"/>
          </a:p>
          <a:p>
            <a:r>
              <a:rPr lang="en-US" sz="2400" dirty="0"/>
              <a:t>SQL Database on VM</a:t>
            </a:r>
          </a:p>
          <a:p>
            <a:pPr lvl="1"/>
            <a:r>
              <a:rPr lang="en-US" sz="2000" dirty="0"/>
              <a:t>Create on Portal</a:t>
            </a:r>
          </a:p>
          <a:p>
            <a:pPr lvl="1"/>
            <a:r>
              <a:rPr lang="en-US" sz="2000" dirty="0"/>
              <a:t>Connect and Test some Queries</a:t>
            </a:r>
          </a:p>
          <a:p>
            <a:pPr lvl="2"/>
            <a:r>
              <a:rPr lang="en-US" sz="1800" dirty="0"/>
              <a:t>MS SQL Server Management </a:t>
            </a:r>
            <a:r>
              <a:rPr lang="en-US" sz="1800" dirty="0" smtClean="0"/>
              <a:t>Studio </a:t>
            </a:r>
          </a:p>
          <a:p>
            <a:pPr lvl="1"/>
            <a:r>
              <a:rPr lang="en-US" sz="2000" dirty="0"/>
              <a:t>Migrate DB on premises to SQL DB on VM</a:t>
            </a:r>
          </a:p>
          <a:p>
            <a:r>
              <a:rPr lang="en-US" sz="2400" b="1" u="sng" dirty="0" smtClean="0"/>
              <a:t>Report :</a:t>
            </a:r>
            <a:r>
              <a:rPr lang="en-US" sz="2400" dirty="0" smtClean="0"/>
              <a:t> When To use each one ? (SQL DB in VM vs Azure SQL DB) --- </a:t>
            </a:r>
          </a:p>
          <a:p>
            <a:r>
              <a:rPr lang="en-US" sz="2400" b="1" u="sng" dirty="0" smtClean="0"/>
              <a:t>Self Study </a:t>
            </a:r>
            <a:r>
              <a:rPr lang="en-US" sz="2400" dirty="0" smtClean="0"/>
              <a:t>: Azure Virtual Networks</a:t>
            </a:r>
            <a:endParaRPr lang="en-US" sz="2400" dirty="0"/>
          </a:p>
          <a:p>
            <a:endParaRPr lang="en-US" sz="2400" dirty="0" smtClean="0"/>
          </a:p>
          <a:p>
            <a:endParaRPr lang="en-US" sz="2400" dirty="0"/>
          </a:p>
        </p:txBody>
      </p:sp>
    </p:spTree>
    <p:extLst>
      <p:ext uri="{BB962C8B-B14F-4D97-AF65-F5344CB8AC3E}">
        <p14:creationId xmlns:p14="http://schemas.microsoft.com/office/powerpoint/2010/main" val="1595856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 …</a:t>
            </a:r>
            <a:endParaRPr lang="en-US" dirty="0"/>
          </a:p>
        </p:txBody>
      </p:sp>
      <p:sp>
        <p:nvSpPr>
          <p:cNvPr id="3" name="Content Placeholder 2"/>
          <p:cNvSpPr>
            <a:spLocks noGrp="1"/>
          </p:cNvSpPr>
          <p:nvPr>
            <p:ph sz="quarter" idx="10"/>
          </p:nvPr>
        </p:nvSpPr>
        <p:spPr/>
        <p:txBody>
          <a:bodyPr/>
          <a:lstStyle/>
          <a:p>
            <a:r>
              <a:rPr lang="en-US" dirty="0" smtClean="0"/>
              <a:t>Great for:</a:t>
            </a:r>
            <a:endParaRPr lang="en-US" dirty="0"/>
          </a:p>
          <a:p>
            <a:pPr lvl="1"/>
            <a:r>
              <a:rPr lang="en-US" dirty="0"/>
              <a:t> startups</a:t>
            </a:r>
          </a:p>
          <a:p>
            <a:pPr lvl="1"/>
            <a:r>
              <a:rPr lang="en-US" dirty="0"/>
              <a:t>departmental apps or non-critical LOB apps</a:t>
            </a:r>
          </a:p>
          <a:p>
            <a:pPr lvl="1"/>
            <a:r>
              <a:rPr lang="en-US" dirty="0"/>
              <a:t>World-wide reach</a:t>
            </a:r>
          </a:p>
          <a:p>
            <a:pPr lvl="1"/>
            <a:r>
              <a:rPr lang="en-US" dirty="0"/>
              <a:t>“Plan B</a:t>
            </a:r>
            <a:r>
              <a:rPr lang="en-US" dirty="0" smtClean="0"/>
              <a:t>”</a:t>
            </a:r>
          </a:p>
          <a:p>
            <a:r>
              <a:rPr lang="en-US" dirty="0" smtClean="0"/>
              <a:t>Heavy / active development … </a:t>
            </a:r>
            <a:br>
              <a:rPr lang="en-US" dirty="0" smtClean="0"/>
            </a:br>
            <a:r>
              <a:rPr lang="en-US" dirty="0" smtClean="0"/>
              <a:t>new features coming online</a:t>
            </a:r>
            <a:endParaRPr lang="en-US" dirty="0"/>
          </a:p>
          <a:p>
            <a:endParaRPr lang="en-US" dirty="0"/>
          </a:p>
        </p:txBody>
      </p:sp>
    </p:spTree>
    <p:extLst>
      <p:ext uri="{BB962C8B-B14F-4D97-AF65-F5344CB8AC3E}">
        <p14:creationId xmlns:p14="http://schemas.microsoft.com/office/powerpoint/2010/main" val="126723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get:</a:t>
            </a:r>
            <a:endParaRPr lang="en-US" dirty="0"/>
          </a:p>
        </p:txBody>
      </p:sp>
      <p:sp>
        <p:nvSpPr>
          <p:cNvPr id="3" name="Content Placeholder 2"/>
          <p:cNvSpPr>
            <a:spLocks noGrp="1"/>
          </p:cNvSpPr>
          <p:nvPr>
            <p:ph sz="quarter" idx="10"/>
          </p:nvPr>
        </p:nvSpPr>
        <p:spPr/>
        <p:txBody>
          <a:bodyPr/>
          <a:lstStyle/>
          <a:p>
            <a:r>
              <a:rPr lang="en-US" dirty="0" smtClean="0"/>
              <a:t>Tables, Views, Stored Procedures, </a:t>
            </a:r>
            <a:r>
              <a:rPr lang="en-US" dirty="0"/>
              <a:t>Security Roles and </a:t>
            </a:r>
            <a:r>
              <a:rPr lang="en-US" dirty="0" smtClean="0"/>
              <a:t>Users</a:t>
            </a:r>
          </a:p>
          <a:p>
            <a:r>
              <a:rPr lang="en-US" dirty="0" smtClean="0"/>
              <a:t>Limited T-SQL functionality</a:t>
            </a:r>
          </a:p>
          <a:p>
            <a:r>
              <a:rPr lang="en-US" dirty="0" smtClean="0"/>
              <a:t>Automatic backups</a:t>
            </a:r>
          </a:p>
          <a:p>
            <a:r>
              <a:rPr lang="en-US" dirty="0" smtClean="0"/>
              <a:t>Auditing</a:t>
            </a:r>
          </a:p>
          <a:p>
            <a:r>
              <a:rPr lang="en-US" dirty="0" smtClean="0"/>
              <a:t>Monitoring</a:t>
            </a:r>
          </a:p>
          <a:p>
            <a:r>
              <a:rPr lang="en-US" dirty="0" smtClean="0"/>
              <a:t>Geo-replication</a:t>
            </a:r>
          </a:p>
          <a:p>
            <a:r>
              <a:rPr lang="en-US" dirty="0" smtClean="0"/>
              <a:t>Client tools you already know </a:t>
            </a:r>
            <a:br>
              <a:rPr lang="en-US" dirty="0" smtClean="0"/>
            </a:br>
            <a:r>
              <a:rPr lang="en-US" dirty="0" smtClean="0"/>
              <a:t>+ online administration</a:t>
            </a:r>
            <a:endParaRPr lang="en-US" dirty="0"/>
          </a:p>
        </p:txBody>
      </p:sp>
    </p:spTree>
    <p:extLst>
      <p:ext uri="{BB962C8B-B14F-4D97-AF65-F5344CB8AC3E}">
        <p14:creationId xmlns:p14="http://schemas.microsoft.com/office/powerpoint/2010/main" val="19667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features are </a:t>
            </a:r>
            <a:r>
              <a:rPr lang="en-US" dirty="0" smtClean="0"/>
              <a:t>NOT supported? </a:t>
            </a:r>
            <a:r>
              <a:rPr lang="en-US" sz="2800" dirty="0" smtClean="0"/>
              <a:t>some</a:t>
            </a:r>
            <a:endParaRPr lang="en-US" dirty="0"/>
          </a:p>
        </p:txBody>
      </p:sp>
      <p:sp>
        <p:nvSpPr>
          <p:cNvPr id="3" name="Content Placeholder 2"/>
          <p:cNvSpPr>
            <a:spLocks noGrp="1"/>
          </p:cNvSpPr>
          <p:nvPr>
            <p:ph sz="quarter" idx="10"/>
          </p:nvPr>
        </p:nvSpPr>
        <p:spPr/>
        <p:txBody>
          <a:bodyPr/>
          <a:lstStyle/>
          <a:p>
            <a:r>
              <a:rPr lang="en-US" sz="2400" dirty="0"/>
              <a:t>BACKUP and RESTORE </a:t>
            </a:r>
            <a:r>
              <a:rPr lang="en-US" sz="2400" dirty="0" smtClean="0"/>
              <a:t>statements</a:t>
            </a:r>
          </a:p>
          <a:p>
            <a:r>
              <a:rPr lang="en-US" sz="2400" dirty="0"/>
              <a:t>Common language runtime (CLR</a:t>
            </a:r>
            <a:r>
              <a:rPr lang="en-US" sz="2400" dirty="0" smtClean="0"/>
              <a:t>)</a:t>
            </a:r>
          </a:p>
          <a:p>
            <a:r>
              <a:rPr lang="en-US" sz="2400" dirty="0"/>
              <a:t>Database </a:t>
            </a:r>
            <a:r>
              <a:rPr lang="en-US" sz="2400" dirty="0" smtClean="0"/>
              <a:t>mirroring</a:t>
            </a:r>
          </a:p>
          <a:p>
            <a:r>
              <a:rPr lang="en-US" sz="2400" dirty="0"/>
              <a:t>Database </a:t>
            </a:r>
            <a:r>
              <a:rPr lang="en-US" sz="2400" dirty="0" smtClean="0"/>
              <a:t>snapshots</a:t>
            </a:r>
          </a:p>
          <a:p>
            <a:r>
              <a:rPr lang="en-US" sz="2400" dirty="0"/>
              <a:t>DDL </a:t>
            </a:r>
            <a:r>
              <a:rPr lang="en-US" sz="2400" dirty="0" smtClean="0"/>
              <a:t>statements (Some)</a:t>
            </a:r>
          </a:p>
          <a:p>
            <a:r>
              <a:rPr lang="en-US" sz="2400" dirty="0"/>
              <a:t>DDL </a:t>
            </a:r>
            <a:r>
              <a:rPr lang="en-US" sz="2400" dirty="0" smtClean="0"/>
              <a:t>triggers (Database only)</a:t>
            </a:r>
          </a:p>
          <a:p>
            <a:r>
              <a:rPr lang="en-US" sz="2400" dirty="0"/>
              <a:t>DML </a:t>
            </a:r>
            <a:r>
              <a:rPr lang="en-US" sz="2400" dirty="0" smtClean="0"/>
              <a:t>statements </a:t>
            </a:r>
            <a:r>
              <a:rPr lang="en-US" sz="2400" dirty="0"/>
              <a:t>(Some)</a:t>
            </a:r>
            <a:endParaRPr lang="en-US" sz="2400" dirty="0" smtClean="0"/>
          </a:p>
          <a:p>
            <a:r>
              <a:rPr lang="en-US" sz="2400" dirty="0"/>
              <a:t>Restore database from </a:t>
            </a:r>
            <a:r>
              <a:rPr lang="en-US" sz="2400" dirty="0" smtClean="0"/>
              <a:t>backup (From Built-in Only)</a:t>
            </a:r>
          </a:p>
          <a:p>
            <a:r>
              <a:rPr lang="en-US" sz="2400" dirty="0"/>
              <a:t>SQL Server Reporting Services (SSRS</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2531900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Restore</a:t>
            </a:r>
            <a:endParaRPr lang="en-US" dirty="0"/>
          </a:p>
        </p:txBody>
      </p:sp>
      <p:sp>
        <p:nvSpPr>
          <p:cNvPr id="3" name="Content Placeholder 2"/>
          <p:cNvSpPr>
            <a:spLocks noGrp="1"/>
          </p:cNvSpPr>
          <p:nvPr>
            <p:ph sz="quarter" idx="10"/>
          </p:nvPr>
        </p:nvSpPr>
        <p:spPr/>
        <p:txBody>
          <a:bodyPr/>
          <a:lstStyle/>
          <a:p>
            <a:r>
              <a:rPr lang="en-US" dirty="0"/>
              <a:t>You can use point-in-time </a:t>
            </a:r>
            <a:r>
              <a:rPr lang="en-US" dirty="0" smtClean="0"/>
              <a:t>restore to </a:t>
            </a:r>
            <a:r>
              <a:rPr lang="en-US" dirty="0"/>
              <a:t>return a database to an earlier state, as far back as 35 days. You can configure long-term backup retention </a:t>
            </a:r>
            <a:r>
              <a:rPr lang="en-US" dirty="0" smtClean="0"/>
              <a:t>to store </a:t>
            </a:r>
            <a:r>
              <a:rPr lang="en-US" dirty="0"/>
              <a:t>backups in a secure vault for up to 10 years.</a:t>
            </a:r>
          </a:p>
        </p:txBody>
      </p:sp>
    </p:spTree>
    <p:extLst>
      <p:ext uri="{BB962C8B-B14F-4D97-AF65-F5344CB8AC3E}">
        <p14:creationId xmlns:p14="http://schemas.microsoft.com/office/powerpoint/2010/main" val="1072310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a:t>SQL Database logical </a:t>
            </a:r>
            <a:r>
              <a:rPr lang="en-US" dirty="0" smtClean="0"/>
              <a:t>server</a:t>
            </a:r>
            <a:endParaRPr lang="en-US" dirty="0"/>
          </a:p>
        </p:txBody>
      </p:sp>
      <p:sp>
        <p:nvSpPr>
          <p:cNvPr id="3" name="Content Placeholder 2"/>
          <p:cNvSpPr>
            <a:spLocks noGrp="1"/>
          </p:cNvSpPr>
          <p:nvPr>
            <p:ph sz="quarter" idx="10"/>
          </p:nvPr>
        </p:nvSpPr>
        <p:spPr/>
        <p:txBody>
          <a:bodyPr/>
          <a:lstStyle/>
          <a:p>
            <a:r>
              <a:rPr lang="en-US" dirty="0"/>
              <a:t>An Azure SQL Database logical server acts as a central administrative point </a:t>
            </a:r>
            <a:r>
              <a:rPr lang="en-US" dirty="0" smtClean="0"/>
              <a:t>for </a:t>
            </a:r>
            <a:r>
              <a:rPr lang="en-US" dirty="0"/>
              <a:t>multiple databases. </a:t>
            </a:r>
            <a:endParaRPr lang="en-US" dirty="0" smtClean="0"/>
          </a:p>
          <a:p>
            <a:r>
              <a:rPr lang="en-US" dirty="0" smtClean="0"/>
              <a:t>In SQL Database</a:t>
            </a:r>
            <a:r>
              <a:rPr lang="en-US" dirty="0"/>
              <a:t>, a server is a logical </a:t>
            </a:r>
            <a:r>
              <a:rPr lang="en-US" dirty="0" smtClean="0"/>
              <a:t>container that </a:t>
            </a:r>
            <a:r>
              <a:rPr lang="en-US" dirty="0"/>
              <a:t>is distinct from a SQL Server instance that you may be familiar </a:t>
            </a:r>
            <a:r>
              <a:rPr lang="en-US" dirty="0" smtClean="0"/>
              <a:t>with in </a:t>
            </a:r>
            <a:r>
              <a:rPr lang="en-US" dirty="0"/>
              <a:t>the on-premises world. </a:t>
            </a:r>
            <a:endParaRPr lang="en-US" dirty="0" smtClean="0"/>
          </a:p>
          <a:p>
            <a:r>
              <a:rPr lang="en-US" dirty="0" smtClean="0"/>
              <a:t>Specifically</a:t>
            </a:r>
            <a:r>
              <a:rPr lang="en-US" dirty="0"/>
              <a:t>, the SQL Database </a:t>
            </a:r>
            <a:r>
              <a:rPr lang="en-US" dirty="0" smtClean="0"/>
              <a:t>makes </a:t>
            </a:r>
            <a:r>
              <a:rPr lang="en-US" dirty="0"/>
              <a:t>no guarantees regarding location of </a:t>
            </a:r>
            <a:r>
              <a:rPr lang="en-US" dirty="0" smtClean="0"/>
              <a:t>the databases </a:t>
            </a:r>
            <a:r>
              <a:rPr lang="en-US" dirty="0"/>
              <a:t>in relation to their logical </a:t>
            </a:r>
            <a:r>
              <a:rPr lang="en-US" dirty="0" smtClean="0"/>
              <a:t>servers. They may not be in the same physical server</a:t>
            </a:r>
          </a:p>
          <a:p>
            <a:r>
              <a:rPr lang="en-US" dirty="0" smtClean="0"/>
              <a:t>All tools expect a server to connect to DB</a:t>
            </a:r>
            <a:endParaRPr lang="en-US" dirty="0"/>
          </a:p>
        </p:txBody>
      </p:sp>
    </p:spTree>
    <p:extLst>
      <p:ext uri="{BB962C8B-B14F-4D97-AF65-F5344CB8AC3E}">
        <p14:creationId xmlns:p14="http://schemas.microsoft.com/office/powerpoint/2010/main" val="193123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logical server</a:t>
            </a:r>
          </a:p>
        </p:txBody>
      </p:sp>
      <p:sp>
        <p:nvSpPr>
          <p:cNvPr id="3" name="Content Placeholder 2"/>
          <p:cNvSpPr>
            <a:spLocks noGrp="1"/>
          </p:cNvSpPr>
          <p:nvPr>
            <p:ph sz="quarter" idx="10"/>
          </p:nvPr>
        </p:nvSpPr>
        <p:spPr/>
        <p:txBody>
          <a:bodyPr/>
          <a:lstStyle/>
          <a:p>
            <a:r>
              <a:rPr lang="en-US" dirty="0"/>
              <a:t>Is created within an Azure subscription, but can be moved with its contained resources to another subscription</a:t>
            </a:r>
          </a:p>
          <a:p>
            <a:r>
              <a:rPr lang="en-US" dirty="0"/>
              <a:t>Is the parent resource for databases, elastic pools, and data warehouses</a:t>
            </a:r>
          </a:p>
          <a:p>
            <a:r>
              <a:rPr lang="en-US" dirty="0"/>
              <a:t>Provides a namespace for databases, elastic pools, data warehouses</a:t>
            </a:r>
          </a:p>
          <a:p>
            <a:r>
              <a:rPr lang="en-US" dirty="0"/>
              <a:t>Is a logical container with strong lifetime semantics - delete a server and it deletes the contained </a:t>
            </a:r>
            <a:r>
              <a:rPr lang="en-US" dirty="0" smtClean="0"/>
              <a:t>databases, elastic </a:t>
            </a:r>
            <a:r>
              <a:rPr lang="en-US" dirty="0"/>
              <a:t>pools, data warehouses</a:t>
            </a:r>
          </a:p>
        </p:txBody>
      </p:sp>
    </p:spTree>
    <p:extLst>
      <p:ext uri="{BB962C8B-B14F-4D97-AF65-F5344CB8AC3E}">
        <p14:creationId xmlns:p14="http://schemas.microsoft.com/office/powerpoint/2010/main" val="44418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logical server</a:t>
            </a:r>
          </a:p>
        </p:txBody>
      </p:sp>
      <p:sp>
        <p:nvSpPr>
          <p:cNvPr id="3" name="Content Placeholder 2"/>
          <p:cNvSpPr>
            <a:spLocks noGrp="1"/>
          </p:cNvSpPr>
          <p:nvPr>
            <p:ph sz="quarter" idx="10"/>
          </p:nvPr>
        </p:nvSpPr>
        <p:spPr/>
        <p:txBody>
          <a:bodyPr/>
          <a:lstStyle/>
          <a:p>
            <a:r>
              <a:rPr lang="en-US" dirty="0"/>
              <a:t>D</a:t>
            </a:r>
            <a:r>
              <a:rPr lang="en-US" dirty="0" smtClean="0"/>
              <a:t>atabases</a:t>
            </a:r>
            <a:r>
              <a:rPr lang="en-US" dirty="0"/>
              <a:t>, elastic pools within a server inherit </a:t>
            </a:r>
            <a:r>
              <a:rPr lang="en-US" dirty="0" smtClean="0"/>
              <a:t>access rights </a:t>
            </a:r>
            <a:r>
              <a:rPr lang="en-US" dirty="0"/>
              <a:t>from the </a:t>
            </a:r>
            <a:r>
              <a:rPr lang="en-US" dirty="0" smtClean="0"/>
              <a:t>server</a:t>
            </a:r>
          </a:p>
          <a:p>
            <a:r>
              <a:rPr lang="en-US" dirty="0"/>
              <a:t>Server-level principal logins can manage all databases on a </a:t>
            </a:r>
            <a:r>
              <a:rPr lang="en-US" dirty="0" smtClean="0"/>
              <a:t>server can </a:t>
            </a:r>
            <a:r>
              <a:rPr lang="en-US" dirty="0"/>
              <a:t>contain logins similar to those in instances of SQL Server on your premises that are granted access to </a:t>
            </a:r>
            <a:r>
              <a:rPr lang="en-US" dirty="0" smtClean="0"/>
              <a:t>one or </a:t>
            </a:r>
            <a:r>
              <a:rPr lang="en-US" dirty="0"/>
              <a:t>more databases on the server, and can be granted limited administrative rights</a:t>
            </a:r>
            <a:r>
              <a:rPr lang="en-US" dirty="0" smtClean="0"/>
              <a:t>.</a:t>
            </a:r>
          </a:p>
          <a:p>
            <a:r>
              <a:rPr lang="en-US" dirty="0"/>
              <a:t>Is restricted by a quota within the parent subscription (six servers per subscription</a:t>
            </a:r>
          </a:p>
          <a:p>
            <a:endParaRPr lang="en-US" dirty="0" smtClean="0"/>
          </a:p>
        </p:txBody>
      </p:sp>
    </p:spTree>
    <p:extLst>
      <p:ext uri="{BB962C8B-B14F-4D97-AF65-F5344CB8AC3E}">
        <p14:creationId xmlns:p14="http://schemas.microsoft.com/office/powerpoint/2010/main" val="4056816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logical server</a:t>
            </a:r>
          </a:p>
        </p:txBody>
      </p:sp>
      <p:sp>
        <p:nvSpPr>
          <p:cNvPr id="3" name="Content Placeholder 2"/>
          <p:cNvSpPr>
            <a:spLocks noGrp="1"/>
          </p:cNvSpPr>
          <p:nvPr>
            <p:ph sz="quarter" idx="10"/>
          </p:nvPr>
        </p:nvSpPr>
        <p:spPr/>
        <p:txBody>
          <a:bodyPr/>
          <a:lstStyle/>
          <a:p>
            <a:r>
              <a:rPr lang="en-US" dirty="0"/>
              <a:t>Provides the scope for management policies that apply to its databases: logins, firewall, audit, threat </a:t>
            </a:r>
            <a:r>
              <a:rPr lang="en-US" dirty="0" smtClean="0"/>
              <a:t>detection, etc</a:t>
            </a:r>
            <a:r>
              <a:rPr lang="en-US" dirty="0"/>
              <a:t>.</a:t>
            </a:r>
          </a:p>
          <a:p>
            <a:r>
              <a:rPr lang="en-US" dirty="0"/>
              <a:t>Provides a connection endpoint for database access (.database.windows.net)</a:t>
            </a:r>
          </a:p>
          <a:p>
            <a:endParaRPr lang="en-US" dirty="0"/>
          </a:p>
        </p:txBody>
      </p:sp>
    </p:spTree>
    <p:extLst>
      <p:ext uri="{BB962C8B-B14F-4D97-AF65-F5344CB8AC3E}">
        <p14:creationId xmlns:p14="http://schemas.microsoft.com/office/powerpoint/2010/main" val="1112224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7FD31E11544408B788A19D2CA7566" ma:contentTypeVersion="" ma:contentTypeDescription="Create a new document." ma:contentTypeScope="" ma:versionID="7be47adb56d4885e3161cbec6cbf2465">
  <xsd:schema xmlns:xsd="http://www.w3.org/2001/XMLSchema" xmlns:xs="http://www.w3.org/2001/XMLSchema" xmlns:p="http://schemas.microsoft.com/office/2006/metadata/properties" xmlns:ns2="25FB3723-F748-405A-A0B9-98C5F1AF0094" xmlns:ns3="27aa9422-7f1f-4c84-9cdf-302b1a67e513" targetNamespace="http://schemas.microsoft.com/office/2006/metadata/properties" ma:root="true" ma:fieldsID="d46f7bed0bb6b1de353a21671f26cae8" ns2:_="" ns3:_="">
    <xsd:import namespace="25FB3723-F748-405A-A0B9-98C5F1AF0094"/>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B3723-F748-405A-A0B9-98C5F1AF0094"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25FB3723-F748-405A-A0B9-98C5F1AF0094">Slide Presentation</Content_x0020_Type>
    <Module xmlns="25FB3723-F748-405A-A0B9-98C5F1AF0094" xsi:nil="true"/>
    <Status xmlns="25FB3723-F748-405A-A0B9-98C5F1AF0094">Final</Status>
  </documentManagement>
</p:properties>
</file>

<file path=customXml/itemProps1.xml><?xml version="1.0" encoding="utf-8"?>
<ds:datastoreItem xmlns:ds="http://schemas.openxmlformats.org/officeDocument/2006/customXml" ds:itemID="{A206E3DC-980F-4BD4-8145-087BA057D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FB3723-F748-405A-A0B9-98C5F1AF0094"/>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27aa9422-7f1f-4c84-9cdf-302b1a67e513"/>
    <ds:schemaRef ds:uri="http://schemas.microsoft.com/office/2006/metadata/properties"/>
    <ds:schemaRef ds:uri="http://purl.org/dc/elements/1.1/"/>
    <ds:schemaRef ds:uri="http://schemas.microsoft.com/office/infopath/2007/PartnerControls"/>
    <ds:schemaRef ds:uri="http://purl.org/dc/terms/"/>
    <ds:schemaRef ds:uri="25FB3723-F748-405A-A0B9-98C5F1AF0094"/>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8243</TotalTime>
  <Words>946</Words>
  <Application>Microsoft Office PowerPoint</Application>
  <PresentationFormat>Widescreen</PresentationFormat>
  <Paragraphs>130</Paragraphs>
  <Slides>27</Slides>
  <Notes>5</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Segoe UI</vt:lpstr>
      <vt:lpstr>Segoe UI Light</vt:lpstr>
      <vt:lpstr>1_Office Theme</vt:lpstr>
      <vt:lpstr>PowerPoint Presentation</vt:lpstr>
      <vt:lpstr>What is Azure SQL?</vt:lpstr>
      <vt:lpstr>What you get:</vt:lpstr>
      <vt:lpstr>What features are NOT supported? some</vt:lpstr>
      <vt:lpstr>Backup and Restore</vt:lpstr>
      <vt:lpstr>Azure SQL Database logical server</vt:lpstr>
      <vt:lpstr>Azure SQL Database logical server</vt:lpstr>
      <vt:lpstr>Azure SQL Database logical server</vt:lpstr>
      <vt:lpstr>Azure SQL Database logical server</vt:lpstr>
      <vt:lpstr>Azure SQL Database logical server</vt:lpstr>
      <vt:lpstr>Single Database vs Elastic Database</vt:lpstr>
      <vt:lpstr>Single Database vs Elastic Database</vt:lpstr>
      <vt:lpstr>Pricing</vt:lpstr>
      <vt:lpstr>The Database Transaction (Throughput) Unit - DTU</vt:lpstr>
      <vt:lpstr>PowerPoint Presentation</vt:lpstr>
      <vt:lpstr>SQL (PaaS) Database or  SQL Server on Azure VMs (IaaS)</vt:lpstr>
      <vt:lpstr>PowerPoint Presentation</vt:lpstr>
      <vt:lpstr>Demos</vt:lpstr>
      <vt:lpstr>Azure SQL with JSON</vt:lpstr>
      <vt:lpstr>PowerPoint Presentation</vt:lpstr>
      <vt:lpstr>Demos</vt:lpstr>
      <vt:lpstr>PowerPoint Presentation</vt:lpstr>
      <vt:lpstr>What you lose:</vt:lpstr>
      <vt:lpstr>Azure SQL Pricing</vt:lpstr>
      <vt:lpstr>When would you use Azure SQL?</vt:lpstr>
      <vt:lpstr>SQL Database in Azure Assignments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basma</cp:lastModifiedBy>
  <cp:revision>156</cp:revision>
  <dcterms:created xsi:type="dcterms:W3CDTF">2013-02-15T23:12:42Z</dcterms:created>
  <dcterms:modified xsi:type="dcterms:W3CDTF">2018-02-24T08:57:32Z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0x0101001637FD31E11544408B788A19D2CA7566</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