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9" r:id="rId3"/>
    <p:sldId id="278" r:id="rId4"/>
    <p:sldId id="260" r:id="rId5"/>
    <p:sldId id="261" r:id="rId6"/>
    <p:sldId id="262" r:id="rId7"/>
    <p:sldId id="277" r:id="rId8"/>
    <p:sldId id="276" r:id="rId9"/>
    <p:sldId id="272" r:id="rId10"/>
    <p:sldId id="271" r:id="rId11"/>
    <p:sldId id="265" r:id="rId12"/>
    <p:sldId id="273" r:id="rId13"/>
    <p:sldId id="274" r:id="rId14"/>
    <p:sldId id="279" r:id="rId15"/>
    <p:sldId id="282" r:id="rId16"/>
    <p:sldId id="280" r:id="rId17"/>
    <p:sldId id="281" r:id="rId18"/>
    <p:sldId id="284" r:id="rId19"/>
    <p:sldId id="275"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5/7/2022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5/7/2022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1"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Azure </a:t>
            </a:r>
            <a:r>
              <a:rPr lang="en-US" dirty="0" err="1"/>
              <a:t>Pipeine</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err="1">
                <a:solidFill>
                  <a:schemeClr val="tx1">
                    <a:lumMod val="85000"/>
                    <a:lumOff val="15000"/>
                  </a:schemeClr>
                </a:solidFill>
              </a:rPr>
              <a:t>Abdulrahmn</a:t>
            </a:r>
            <a:r>
              <a:rPr lang="en-US" sz="2400" dirty="0">
                <a:solidFill>
                  <a:schemeClr val="tx1">
                    <a:lumMod val="85000"/>
                    <a:lumOff val="15000"/>
                  </a:schemeClr>
                </a:solidFill>
              </a:rPr>
              <a:t> Youssef</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87AB-031E-468C-8A62-17D013A684CD}"/>
              </a:ext>
            </a:extLst>
          </p:cNvPr>
          <p:cNvSpPr>
            <a:spLocks noGrp="1"/>
          </p:cNvSpPr>
          <p:nvPr>
            <p:ph type="title"/>
          </p:nvPr>
        </p:nvSpPr>
        <p:spPr/>
        <p:txBody>
          <a:bodyPr/>
          <a:lstStyle/>
          <a:p>
            <a:r>
              <a:rPr lang="en-US" dirty="0"/>
              <a:t>Define pipelines using YAML syntax</a:t>
            </a:r>
            <a:endParaRPr lang="ar-EG" dirty="0"/>
          </a:p>
        </p:txBody>
      </p:sp>
      <p:sp>
        <p:nvSpPr>
          <p:cNvPr id="6" name="Content Placeholder 5">
            <a:extLst>
              <a:ext uri="{FF2B5EF4-FFF2-40B4-BE49-F238E27FC236}">
                <a16:creationId xmlns:a16="http://schemas.microsoft.com/office/drawing/2014/main" id="{FAC48525-DD5C-4B37-9B9A-8D3E2DDAF2FD}"/>
              </a:ext>
            </a:extLst>
          </p:cNvPr>
          <p:cNvSpPr>
            <a:spLocks noGrp="1"/>
          </p:cNvSpPr>
          <p:nvPr>
            <p:ph idx="1"/>
          </p:nvPr>
        </p:nvSpPr>
        <p:spPr/>
        <p:txBody>
          <a:bodyPr/>
          <a:lstStyle/>
          <a:p>
            <a:endParaRPr lang="ar-EG"/>
          </a:p>
        </p:txBody>
      </p:sp>
      <p:pic>
        <p:nvPicPr>
          <p:cNvPr id="7" name="Picture 6">
            <a:extLst>
              <a:ext uri="{FF2B5EF4-FFF2-40B4-BE49-F238E27FC236}">
                <a16:creationId xmlns:a16="http://schemas.microsoft.com/office/drawing/2014/main" id="{1A57B3D1-B398-463F-BA85-E7C783FFF755}"/>
              </a:ext>
            </a:extLst>
          </p:cNvPr>
          <p:cNvPicPr>
            <a:picLocks noChangeAspect="1"/>
          </p:cNvPicPr>
          <p:nvPr/>
        </p:nvPicPr>
        <p:blipFill>
          <a:blip r:embed="rId2"/>
          <a:stretch>
            <a:fillRect/>
          </a:stretch>
        </p:blipFill>
        <p:spPr>
          <a:xfrm>
            <a:off x="1195387" y="2233612"/>
            <a:ext cx="9801225" cy="2602339"/>
          </a:xfrm>
          <a:prstGeom prst="rect">
            <a:avLst/>
          </a:prstGeom>
        </p:spPr>
      </p:pic>
    </p:spTree>
    <p:extLst>
      <p:ext uri="{BB962C8B-B14F-4D97-AF65-F5344CB8AC3E}">
        <p14:creationId xmlns:p14="http://schemas.microsoft.com/office/powerpoint/2010/main" val="1746384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0D3BD-BDD6-45FF-AD09-2F6259B47756}"/>
              </a:ext>
            </a:extLst>
          </p:cNvPr>
          <p:cNvSpPr>
            <a:spLocks noGrp="1"/>
          </p:cNvSpPr>
          <p:nvPr>
            <p:ph type="title"/>
          </p:nvPr>
        </p:nvSpPr>
        <p:spPr/>
        <p:txBody>
          <a:bodyPr/>
          <a:lstStyle/>
          <a:p>
            <a:r>
              <a:rPr lang="en-US" dirty="0"/>
              <a:t>Agents</a:t>
            </a:r>
            <a:endParaRPr lang="ar-EG" dirty="0"/>
          </a:p>
        </p:txBody>
      </p:sp>
      <p:sp>
        <p:nvSpPr>
          <p:cNvPr id="3" name="Content Placeholder 2">
            <a:extLst>
              <a:ext uri="{FF2B5EF4-FFF2-40B4-BE49-F238E27FC236}">
                <a16:creationId xmlns:a16="http://schemas.microsoft.com/office/drawing/2014/main" id="{FEFB54AF-2ABA-467B-ABEB-F505DFD706EC}"/>
              </a:ext>
            </a:extLst>
          </p:cNvPr>
          <p:cNvSpPr>
            <a:spLocks noGrp="1"/>
          </p:cNvSpPr>
          <p:nvPr>
            <p:ph idx="1"/>
          </p:nvPr>
        </p:nvSpPr>
        <p:spPr/>
        <p:txBody>
          <a:bodyPr>
            <a:normAutofit/>
          </a:bodyPr>
          <a:lstStyle/>
          <a:p>
            <a:pPr algn="l"/>
            <a:r>
              <a:rPr lang="en-US" sz="2800" dirty="0"/>
              <a:t>To build your code or deploy your software using Azure Pipelines, you need at least one agent. As you add more code and people, you'll eventually need more.</a:t>
            </a:r>
            <a:endParaRPr lang="ar-EG" sz="2800" dirty="0"/>
          </a:p>
        </p:txBody>
      </p:sp>
    </p:spTree>
    <p:extLst>
      <p:ext uri="{BB962C8B-B14F-4D97-AF65-F5344CB8AC3E}">
        <p14:creationId xmlns:p14="http://schemas.microsoft.com/office/powerpoint/2010/main" val="1572255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44EA-F890-4BF0-86C1-A994C704B6AE}"/>
              </a:ext>
            </a:extLst>
          </p:cNvPr>
          <p:cNvSpPr>
            <a:spLocks noGrp="1"/>
          </p:cNvSpPr>
          <p:nvPr>
            <p:ph type="title"/>
          </p:nvPr>
        </p:nvSpPr>
        <p:spPr/>
        <p:txBody>
          <a:bodyPr/>
          <a:lstStyle/>
          <a:p>
            <a:r>
              <a:rPr lang="en-US" dirty="0"/>
              <a:t>Self-hosted Agent </a:t>
            </a:r>
            <a:endParaRPr lang="ar-EG" dirty="0"/>
          </a:p>
        </p:txBody>
      </p:sp>
      <p:sp>
        <p:nvSpPr>
          <p:cNvPr id="3" name="Content Placeholder 2">
            <a:extLst>
              <a:ext uri="{FF2B5EF4-FFF2-40B4-BE49-F238E27FC236}">
                <a16:creationId xmlns:a16="http://schemas.microsoft.com/office/drawing/2014/main" id="{D1DD991D-42EB-4EA0-A792-DEE166B136EC}"/>
              </a:ext>
            </a:extLst>
          </p:cNvPr>
          <p:cNvSpPr>
            <a:spLocks noGrp="1"/>
          </p:cNvSpPr>
          <p:nvPr>
            <p:ph idx="1"/>
          </p:nvPr>
        </p:nvSpPr>
        <p:spPr/>
        <p:txBody>
          <a:bodyPr>
            <a:normAutofit/>
          </a:bodyPr>
          <a:lstStyle/>
          <a:p>
            <a:pPr algn="l"/>
            <a:r>
              <a:rPr lang="en-US" sz="2000" dirty="0"/>
              <a:t>An agent that you set up and manage on your own to run jobs is a </a:t>
            </a:r>
            <a:r>
              <a:rPr lang="en-US" sz="2000" b="1" dirty="0"/>
              <a:t>self-hosted agent</a:t>
            </a:r>
            <a:r>
              <a:rPr lang="en-US" sz="2000" dirty="0"/>
              <a:t>. You can use self-hosted agents in Azure Pipelines or Team Foundation Server (TFS). Self-hosted agents give you more control to install dependent software needed for your builds and deployments. Also, machine-level caches and configuration persist from run to run, which can boost speed.</a:t>
            </a:r>
            <a:endParaRPr lang="ar-EG" sz="2000" dirty="0"/>
          </a:p>
          <a:p>
            <a:pPr algn="l"/>
            <a:endParaRPr lang="ar-EG" sz="2000" dirty="0"/>
          </a:p>
          <a:p>
            <a:pPr algn="l"/>
            <a:r>
              <a:rPr lang="en-US" sz="1400" dirty="0"/>
              <a:t>Reference :https://docs.microsoft.com/</a:t>
            </a:r>
            <a:r>
              <a:rPr lang="en-US" sz="1400" dirty="0" err="1"/>
              <a:t>en</a:t>
            </a:r>
            <a:r>
              <a:rPr lang="en-US" sz="1400" dirty="0"/>
              <a:t>-us/azure/</a:t>
            </a:r>
            <a:r>
              <a:rPr lang="en-US" sz="1400" dirty="0" err="1"/>
              <a:t>devops</a:t>
            </a:r>
            <a:r>
              <a:rPr lang="en-US" sz="1400" dirty="0"/>
              <a:t>/pipelines/agents/v2-windows?view=azure-</a:t>
            </a:r>
            <a:r>
              <a:rPr lang="en-US" sz="1400" dirty="0" err="1"/>
              <a:t>devops</a:t>
            </a:r>
            <a:endParaRPr lang="ar-EG" sz="1400" dirty="0"/>
          </a:p>
        </p:txBody>
      </p:sp>
    </p:spTree>
    <p:extLst>
      <p:ext uri="{BB962C8B-B14F-4D97-AF65-F5344CB8AC3E}">
        <p14:creationId xmlns:p14="http://schemas.microsoft.com/office/powerpoint/2010/main" val="3336361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DA10A-EC60-4DB1-8B6B-B5463673DBF1}"/>
              </a:ext>
            </a:extLst>
          </p:cNvPr>
          <p:cNvSpPr>
            <a:spLocks noGrp="1"/>
          </p:cNvSpPr>
          <p:nvPr>
            <p:ph type="title"/>
          </p:nvPr>
        </p:nvSpPr>
        <p:spPr/>
        <p:txBody>
          <a:bodyPr/>
          <a:lstStyle/>
          <a:p>
            <a:r>
              <a:rPr lang="en-US" b="1" dirty="0"/>
              <a:t>Microsoft-hosted agents</a:t>
            </a:r>
            <a:br>
              <a:rPr lang="en-US" b="1" dirty="0"/>
            </a:br>
            <a:endParaRPr lang="ar-EG" dirty="0"/>
          </a:p>
        </p:txBody>
      </p:sp>
      <p:sp>
        <p:nvSpPr>
          <p:cNvPr id="3" name="Content Placeholder 2">
            <a:extLst>
              <a:ext uri="{FF2B5EF4-FFF2-40B4-BE49-F238E27FC236}">
                <a16:creationId xmlns:a16="http://schemas.microsoft.com/office/drawing/2014/main" id="{AD90C41E-4FD0-4DEF-805C-C7C3F65E8D4F}"/>
              </a:ext>
            </a:extLst>
          </p:cNvPr>
          <p:cNvSpPr>
            <a:spLocks noGrp="1"/>
          </p:cNvSpPr>
          <p:nvPr>
            <p:ph idx="1"/>
          </p:nvPr>
        </p:nvSpPr>
        <p:spPr/>
        <p:txBody>
          <a:bodyPr>
            <a:normAutofit/>
          </a:bodyPr>
          <a:lstStyle/>
          <a:p>
            <a:pPr algn="l"/>
            <a:r>
              <a:rPr lang="en-US" sz="2400" dirty="0"/>
              <a:t>If your pipelines are in Azure Pipelines, then you've got a convenient option to run your jobs using a </a:t>
            </a:r>
            <a:r>
              <a:rPr lang="en-US" sz="2400" b="1" dirty="0"/>
              <a:t>Microsoft-hosted agent</a:t>
            </a:r>
            <a:r>
              <a:rPr lang="en-US" sz="2400" dirty="0"/>
              <a:t>. With Microsoft-hosted agents, maintenance and upgrades are taken care of for you. Each time you run a pipeline, you get a fresh virtual machine.</a:t>
            </a:r>
            <a:endParaRPr lang="ar-EG" sz="2400" dirty="0"/>
          </a:p>
          <a:p>
            <a:pPr algn="l"/>
            <a:endParaRPr lang="ar-EG" sz="2400" dirty="0"/>
          </a:p>
          <a:p>
            <a:pPr algn="l"/>
            <a:r>
              <a:rPr lang="en-US" sz="1400" dirty="0" err="1"/>
              <a:t>Refrence</a:t>
            </a:r>
            <a:r>
              <a:rPr lang="en-US" sz="1400" dirty="0"/>
              <a:t> : https://docs.microsoft.com/en-us/azure/devops/pipelines/agents/hosted?view=azure-devops&amp;tabs=yaml</a:t>
            </a:r>
            <a:endParaRPr lang="ar-EG" sz="1400" dirty="0"/>
          </a:p>
        </p:txBody>
      </p:sp>
    </p:spTree>
    <p:extLst>
      <p:ext uri="{BB962C8B-B14F-4D97-AF65-F5344CB8AC3E}">
        <p14:creationId xmlns:p14="http://schemas.microsoft.com/office/powerpoint/2010/main" val="4115249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041F-4F28-43EA-8C1D-36ED913CB754}"/>
              </a:ext>
            </a:extLst>
          </p:cNvPr>
          <p:cNvSpPr>
            <a:spLocks noGrp="1"/>
          </p:cNvSpPr>
          <p:nvPr>
            <p:ph type="title"/>
          </p:nvPr>
        </p:nvSpPr>
        <p:spPr/>
        <p:txBody>
          <a:bodyPr/>
          <a:lstStyle/>
          <a:p>
            <a:r>
              <a:rPr lang="en-US" b="0" i="0" dirty="0">
                <a:solidFill>
                  <a:srgbClr val="171717"/>
                </a:solidFill>
                <a:effectLst/>
                <a:latin typeface="Segoe UI" panose="020B0502040204020203" pitchFamily="34" charset="0"/>
              </a:rPr>
              <a:t>Continuous Delivery (CD)</a:t>
            </a:r>
            <a:endParaRPr lang="en-US" dirty="0"/>
          </a:p>
        </p:txBody>
      </p:sp>
      <p:sp>
        <p:nvSpPr>
          <p:cNvPr id="4" name="Content Placeholder 3">
            <a:extLst>
              <a:ext uri="{FF2B5EF4-FFF2-40B4-BE49-F238E27FC236}">
                <a16:creationId xmlns:a16="http://schemas.microsoft.com/office/drawing/2014/main" id="{0F6D7EB2-9A2A-400E-8D59-2DF01681C3B6}"/>
              </a:ext>
            </a:extLst>
          </p:cNvPr>
          <p:cNvSpPr>
            <a:spLocks noGrp="1"/>
          </p:cNvSpPr>
          <p:nvPr>
            <p:ph idx="1"/>
          </p:nvPr>
        </p:nvSpPr>
        <p:spPr/>
        <p:txBody>
          <a:bodyPr/>
          <a:lstStyle/>
          <a:p>
            <a:pPr algn="l"/>
            <a:r>
              <a:rPr lang="en-US" b="0" i="0" dirty="0">
                <a:solidFill>
                  <a:srgbClr val="171717"/>
                </a:solidFill>
                <a:effectLst/>
                <a:latin typeface="Segoe UI" panose="020B0502040204020203" pitchFamily="34" charset="0"/>
              </a:rPr>
              <a:t>Continuous Delivery (CD) is the process to build, test, configure, and deploy from a build to a production environment. Multiple testing or staging environments create a </a:t>
            </a:r>
            <a:r>
              <a:rPr lang="en-US" b="0" i="1" dirty="0">
                <a:solidFill>
                  <a:srgbClr val="171717"/>
                </a:solidFill>
                <a:effectLst/>
                <a:latin typeface="Segoe UI" panose="020B0502040204020203" pitchFamily="34" charset="0"/>
              </a:rPr>
              <a:t>Release Pipeline</a:t>
            </a:r>
            <a:r>
              <a:rPr lang="en-US" b="0" i="0" dirty="0">
                <a:solidFill>
                  <a:srgbClr val="171717"/>
                </a:solidFill>
                <a:effectLst/>
                <a:latin typeface="Segoe UI" panose="020B0502040204020203" pitchFamily="34" charset="0"/>
              </a:rPr>
              <a:t> to automate the creation of infrastructure and deployment of a new build</a:t>
            </a:r>
            <a:endParaRPr lang="en-US" dirty="0"/>
          </a:p>
        </p:txBody>
      </p:sp>
    </p:spTree>
    <p:extLst>
      <p:ext uri="{BB962C8B-B14F-4D97-AF65-F5344CB8AC3E}">
        <p14:creationId xmlns:p14="http://schemas.microsoft.com/office/powerpoint/2010/main" val="1783604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FA4A2-7085-4AD1-99C1-CAC6EEBED4E2}"/>
              </a:ext>
            </a:extLst>
          </p:cNvPr>
          <p:cNvSpPr>
            <a:spLocks noGrp="1"/>
          </p:cNvSpPr>
          <p:nvPr>
            <p:ph type="title"/>
          </p:nvPr>
        </p:nvSpPr>
        <p:spPr/>
        <p:txBody>
          <a:bodyPr/>
          <a:lstStyle/>
          <a:p>
            <a:r>
              <a:rPr lang="en-US" dirty="0"/>
              <a:t>Benefits of CD</a:t>
            </a:r>
          </a:p>
        </p:txBody>
      </p:sp>
      <p:sp>
        <p:nvSpPr>
          <p:cNvPr id="3" name="Content Placeholder 2">
            <a:extLst>
              <a:ext uri="{FF2B5EF4-FFF2-40B4-BE49-F238E27FC236}">
                <a16:creationId xmlns:a16="http://schemas.microsoft.com/office/drawing/2014/main" id="{DF089EEF-D91A-46E1-B937-757ED35733FD}"/>
              </a:ext>
            </a:extLst>
          </p:cNvPr>
          <p:cNvSpPr>
            <a:spLocks noGrp="1"/>
          </p:cNvSpPr>
          <p:nvPr>
            <p:ph idx="1"/>
          </p:nvPr>
        </p:nvSpPr>
        <p:spPr/>
        <p:txBody>
          <a:bodyPr/>
          <a:lstStyle/>
          <a:p>
            <a:pPr algn="l"/>
            <a:r>
              <a:rPr lang="en-US" b="0" i="0" u="none" strike="noStrike" dirty="0">
                <a:solidFill>
                  <a:srgbClr val="1F3D5C"/>
                </a:solidFill>
                <a:effectLst/>
                <a:latin typeface="AmazonEmber"/>
              </a:rPr>
              <a:t>Automate the Software Release Process</a:t>
            </a:r>
            <a:endParaRPr lang="en-US" b="0" i="0" dirty="0">
              <a:solidFill>
                <a:srgbClr val="1F3D5C"/>
              </a:solidFill>
              <a:effectLst/>
              <a:latin typeface="AmazonEmber"/>
            </a:endParaRPr>
          </a:p>
          <a:p>
            <a:pPr algn="l"/>
            <a:r>
              <a:rPr lang="en-US" b="0" i="0" u="none" strike="noStrike" dirty="0">
                <a:solidFill>
                  <a:srgbClr val="1F3D5C"/>
                </a:solidFill>
                <a:effectLst/>
                <a:latin typeface="AmazonEmber"/>
              </a:rPr>
              <a:t>Improve Developer Productivity</a:t>
            </a:r>
            <a:endParaRPr lang="en-US" b="0" i="0" dirty="0">
              <a:solidFill>
                <a:srgbClr val="1F3D5C"/>
              </a:solidFill>
              <a:effectLst/>
              <a:latin typeface="AmazonEmber"/>
            </a:endParaRPr>
          </a:p>
          <a:p>
            <a:pPr algn="l"/>
            <a:r>
              <a:rPr lang="en-US" b="0" i="0" u="none" strike="noStrike" dirty="0">
                <a:solidFill>
                  <a:srgbClr val="1F3D5C"/>
                </a:solidFill>
                <a:effectLst/>
                <a:latin typeface="AmazonEmber"/>
              </a:rPr>
              <a:t>Deliver Updates Faster</a:t>
            </a:r>
            <a:endParaRPr lang="en-US" b="0" i="0" dirty="0">
              <a:solidFill>
                <a:srgbClr val="1F3D5C"/>
              </a:solidFill>
              <a:effectLst/>
              <a:latin typeface="AmazonEmber"/>
            </a:endParaRPr>
          </a:p>
          <a:p>
            <a:pPr algn="l"/>
            <a:endParaRPr lang="en-US" dirty="0"/>
          </a:p>
        </p:txBody>
      </p:sp>
    </p:spTree>
    <p:extLst>
      <p:ext uri="{BB962C8B-B14F-4D97-AF65-F5344CB8AC3E}">
        <p14:creationId xmlns:p14="http://schemas.microsoft.com/office/powerpoint/2010/main" val="1959896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3D05-F834-4FB3-B956-F6BDA6237E89}"/>
              </a:ext>
            </a:extLst>
          </p:cNvPr>
          <p:cNvSpPr>
            <a:spLocks noGrp="1"/>
          </p:cNvSpPr>
          <p:nvPr>
            <p:ph type="title"/>
          </p:nvPr>
        </p:nvSpPr>
        <p:spPr/>
        <p:txBody>
          <a:bodyPr/>
          <a:lstStyle/>
          <a:p>
            <a:r>
              <a:rPr lang="en-US" dirty="0"/>
              <a:t>CD</a:t>
            </a:r>
          </a:p>
        </p:txBody>
      </p:sp>
      <p:pic>
        <p:nvPicPr>
          <p:cNvPr id="2050" name="Picture 2" descr="Most popular CI/CD pipelines and tools | by Tony Eneh | FAUN Publication">
            <a:extLst>
              <a:ext uri="{FF2B5EF4-FFF2-40B4-BE49-F238E27FC236}">
                <a16:creationId xmlns:a16="http://schemas.microsoft.com/office/drawing/2014/main" id="{215451F4-C599-4E25-8830-33FE3C58E4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1768" y="2108200"/>
            <a:ext cx="7708789"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833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2035-0DED-433C-924D-15596686DE8B}"/>
              </a:ext>
            </a:extLst>
          </p:cNvPr>
          <p:cNvSpPr>
            <a:spLocks noGrp="1"/>
          </p:cNvSpPr>
          <p:nvPr>
            <p:ph type="title"/>
          </p:nvPr>
        </p:nvSpPr>
        <p:spPr/>
        <p:txBody>
          <a:bodyPr/>
          <a:lstStyle/>
          <a:p>
            <a:r>
              <a:rPr lang="en-US" dirty="0"/>
              <a:t>CD</a:t>
            </a:r>
          </a:p>
        </p:txBody>
      </p:sp>
      <p:pic>
        <p:nvPicPr>
          <p:cNvPr id="3074" name="Picture 2" descr="What is CI/CD Pipeline?. Do you need your developing team to… | by Nanduri  Balajee | Medium">
            <a:extLst>
              <a:ext uri="{FF2B5EF4-FFF2-40B4-BE49-F238E27FC236}">
                <a16:creationId xmlns:a16="http://schemas.microsoft.com/office/drawing/2014/main" id="{D55ED810-F8DD-45A8-A878-34223D0B84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3903" y="2108200"/>
            <a:ext cx="8804520"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139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2D28-A427-4831-996A-C7B5EA0AF8B8}"/>
              </a:ext>
            </a:extLst>
          </p:cNvPr>
          <p:cNvSpPr>
            <a:spLocks noGrp="1"/>
          </p:cNvSpPr>
          <p:nvPr>
            <p:ph type="title"/>
          </p:nvPr>
        </p:nvSpPr>
        <p:spPr/>
        <p:txBody>
          <a:bodyPr/>
          <a:lstStyle/>
          <a:p>
            <a:r>
              <a:rPr lang="en-US" b="1" i="0" dirty="0">
                <a:solidFill>
                  <a:schemeClr val="tx1"/>
                </a:solidFill>
                <a:effectLst/>
                <a:latin typeface="Segoe UI" panose="020B0502040204020203" pitchFamily="34" charset="0"/>
              </a:rPr>
              <a:t>Release pipelines</a:t>
            </a:r>
            <a:endParaRPr lang="en-US" dirty="0">
              <a:solidFill>
                <a:schemeClr val="tx1"/>
              </a:solidFill>
            </a:endParaRPr>
          </a:p>
        </p:txBody>
      </p:sp>
      <p:pic>
        <p:nvPicPr>
          <p:cNvPr id="4098" name="Picture 2" descr="Release pipeline overview">
            <a:extLst>
              <a:ext uri="{FF2B5EF4-FFF2-40B4-BE49-F238E27FC236}">
                <a16:creationId xmlns:a16="http://schemas.microsoft.com/office/drawing/2014/main" id="{41795C09-168B-47D6-9B3E-0480B8C5AD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1053" y="3045487"/>
            <a:ext cx="6230219" cy="188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269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66DE7-9CD2-4E0B-B0D2-B97D66007558}"/>
              </a:ext>
            </a:extLst>
          </p:cNvPr>
          <p:cNvSpPr>
            <a:spLocks noGrp="1"/>
          </p:cNvSpPr>
          <p:nvPr>
            <p:ph type="title"/>
          </p:nvPr>
        </p:nvSpPr>
        <p:spPr/>
        <p:txBody>
          <a:bodyPr/>
          <a:lstStyle/>
          <a:p>
            <a:r>
              <a:rPr lang="en-US" b="1" dirty="0"/>
              <a:t>Releases </a:t>
            </a:r>
            <a:br>
              <a:rPr lang="en-US" b="1" dirty="0"/>
            </a:br>
            <a:endParaRPr lang="ar-EG" dirty="0"/>
          </a:p>
        </p:txBody>
      </p:sp>
      <p:pic>
        <p:nvPicPr>
          <p:cNvPr id="1026" name="Picture 2" descr="Relationship between releases, release pipelines, and deployments">
            <a:extLst>
              <a:ext uri="{FF2B5EF4-FFF2-40B4-BE49-F238E27FC236}">
                <a16:creationId xmlns:a16="http://schemas.microsoft.com/office/drawing/2014/main" id="{D90C588D-D033-4EC2-B0DE-6D134202F2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8210" y="2108200"/>
            <a:ext cx="6495906" cy="37607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0D1B9E8-1407-4DEE-A1BF-74B2792E129D}"/>
              </a:ext>
            </a:extLst>
          </p:cNvPr>
          <p:cNvSpPr txBox="1"/>
          <p:nvPr/>
        </p:nvSpPr>
        <p:spPr>
          <a:xfrm>
            <a:off x="3048000" y="3247156"/>
            <a:ext cx="6096000" cy="369332"/>
          </a:xfrm>
          <a:prstGeom prst="rect">
            <a:avLst/>
          </a:prstGeom>
          <a:noFill/>
        </p:spPr>
        <p:txBody>
          <a:bodyPr wrap="square">
            <a:spAutoFit/>
          </a:bodyPr>
          <a:lstStyle/>
          <a:p>
            <a:pPr algn="l"/>
            <a:r>
              <a:rPr lang="en-US" b="1" i="0" dirty="0">
                <a:solidFill>
                  <a:srgbClr val="E6E6E6"/>
                </a:solidFill>
                <a:effectLst/>
                <a:latin typeface="Segoe UI" panose="020B0502040204020203" pitchFamily="34" charset="0"/>
              </a:rPr>
              <a:t>Infrastructure as Code</a:t>
            </a:r>
          </a:p>
        </p:txBody>
      </p:sp>
    </p:spTree>
    <p:extLst>
      <p:ext uri="{BB962C8B-B14F-4D97-AF65-F5344CB8AC3E}">
        <p14:creationId xmlns:p14="http://schemas.microsoft.com/office/powerpoint/2010/main" val="420241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C1160-B845-45C4-8D62-9D3370714DD6}"/>
              </a:ext>
            </a:extLst>
          </p:cNvPr>
          <p:cNvSpPr>
            <a:spLocks noGrp="1"/>
          </p:cNvSpPr>
          <p:nvPr>
            <p:ph type="title"/>
          </p:nvPr>
        </p:nvSpPr>
        <p:spPr/>
        <p:txBody>
          <a:bodyPr/>
          <a:lstStyle/>
          <a:p>
            <a:r>
              <a:rPr lang="en-US" dirty="0"/>
              <a:t>What Is DevOps?</a:t>
            </a:r>
            <a:endParaRPr lang="ar-EG" dirty="0"/>
          </a:p>
        </p:txBody>
      </p:sp>
      <p:pic>
        <p:nvPicPr>
          <p:cNvPr id="1026" name="Picture 2" descr="DevOps">
            <a:extLst>
              <a:ext uri="{FF2B5EF4-FFF2-40B4-BE49-F238E27FC236}">
                <a16:creationId xmlns:a16="http://schemas.microsoft.com/office/drawing/2014/main" id="{96B8CA98-BFD9-4A28-AB1A-9CFA28AE25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30739" y="2232634"/>
            <a:ext cx="4944074" cy="27729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4581EFD-FEFA-47A0-9335-241196AA4F6E}"/>
              </a:ext>
            </a:extLst>
          </p:cNvPr>
          <p:cNvSpPr/>
          <p:nvPr/>
        </p:nvSpPr>
        <p:spPr>
          <a:xfrm>
            <a:off x="942681" y="2551837"/>
            <a:ext cx="5458120" cy="2031325"/>
          </a:xfrm>
          <a:prstGeom prst="rect">
            <a:avLst/>
          </a:prstGeom>
        </p:spPr>
        <p:txBody>
          <a:bodyPr wrap="square">
            <a:spAutoFit/>
          </a:bodyPr>
          <a:lstStyle/>
          <a:p>
            <a:r>
              <a:rPr lang="en-US" dirty="0"/>
              <a:t>DevOps is a set of practices that combines software development (Dev) and IT operations (Ops). It aims to shorten the systems development life cycle and provide continuous delivery with high software quality. DevOps is complementary with Agile software development; several DevOps aspects came from the Agile methodology.</a:t>
            </a:r>
            <a:endParaRPr lang="ar-EG" dirty="0"/>
          </a:p>
        </p:txBody>
      </p:sp>
    </p:spTree>
    <p:extLst>
      <p:ext uri="{BB962C8B-B14F-4D97-AF65-F5344CB8AC3E}">
        <p14:creationId xmlns:p14="http://schemas.microsoft.com/office/powerpoint/2010/main" val="4112464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BF0F-9424-4B8C-932F-AC357B34AB19}"/>
              </a:ext>
            </a:extLst>
          </p:cNvPr>
          <p:cNvSpPr>
            <a:spLocks noGrp="1"/>
          </p:cNvSpPr>
          <p:nvPr>
            <p:ph type="title"/>
          </p:nvPr>
        </p:nvSpPr>
        <p:spPr/>
        <p:txBody>
          <a:bodyPr/>
          <a:lstStyle/>
          <a:p>
            <a:r>
              <a:rPr lang="en-US" b="1" i="0" dirty="0">
                <a:solidFill>
                  <a:schemeClr val="tx1"/>
                </a:solidFill>
                <a:effectLst/>
                <a:latin typeface="Segoe UI" panose="020B0502040204020203" pitchFamily="34" charset="0"/>
              </a:rPr>
              <a:t>Infrastructure as Code</a:t>
            </a:r>
            <a:br>
              <a:rPr lang="en-US" b="1" i="0" dirty="0">
                <a:solidFill>
                  <a:schemeClr val="tx1"/>
                </a:solidFill>
                <a:effectLst/>
                <a:latin typeface="Segoe UI" panose="020B0502040204020203" pitchFamily="34" charset="0"/>
              </a:rPr>
            </a:br>
            <a:endParaRPr lang="en-US" dirty="0">
              <a:solidFill>
                <a:schemeClr val="tx1"/>
              </a:solidFill>
            </a:endParaRPr>
          </a:p>
        </p:txBody>
      </p:sp>
      <p:sp>
        <p:nvSpPr>
          <p:cNvPr id="3" name="Content Placeholder 2">
            <a:extLst>
              <a:ext uri="{FF2B5EF4-FFF2-40B4-BE49-F238E27FC236}">
                <a16:creationId xmlns:a16="http://schemas.microsoft.com/office/drawing/2014/main" id="{3D215DD2-52E6-4E66-A592-27A69932F75E}"/>
              </a:ext>
            </a:extLst>
          </p:cNvPr>
          <p:cNvSpPr>
            <a:spLocks noGrp="1"/>
          </p:cNvSpPr>
          <p:nvPr>
            <p:ph idx="1"/>
          </p:nvPr>
        </p:nvSpPr>
        <p:spPr/>
        <p:txBody>
          <a:bodyPr/>
          <a:lstStyle/>
          <a:p>
            <a:pPr algn="l"/>
            <a:r>
              <a:rPr lang="en-US" b="0" i="0" dirty="0">
                <a:solidFill>
                  <a:schemeClr val="tx1"/>
                </a:solidFill>
                <a:effectLst/>
                <a:latin typeface="Segoe UI" panose="020B0502040204020203" pitchFamily="34" charset="0"/>
              </a:rPr>
              <a:t>Infrastructure as Code (</a:t>
            </a:r>
            <a:r>
              <a:rPr lang="en-US" b="0" i="0" dirty="0" err="1">
                <a:solidFill>
                  <a:schemeClr val="tx1"/>
                </a:solidFill>
                <a:effectLst/>
                <a:latin typeface="Segoe UI" panose="020B0502040204020203" pitchFamily="34" charset="0"/>
              </a:rPr>
              <a:t>IaC</a:t>
            </a:r>
            <a:r>
              <a:rPr lang="en-US" b="0" i="0" dirty="0">
                <a:solidFill>
                  <a:schemeClr val="tx1"/>
                </a:solidFill>
                <a:effectLst/>
                <a:latin typeface="Segoe UI" panose="020B0502040204020203" pitchFamily="34" charset="0"/>
              </a:rPr>
              <a:t>) is the management of infrastructure (networks, virtual machines, load balancers, and connection topology) in a descriptive model, using the same versioning as DevOps team uses for source code</a:t>
            </a:r>
            <a:endParaRPr lang="en-US" dirty="0">
              <a:solidFill>
                <a:schemeClr val="tx1"/>
              </a:solidFill>
            </a:endParaRPr>
          </a:p>
        </p:txBody>
      </p:sp>
    </p:spTree>
    <p:extLst>
      <p:ext uri="{BB962C8B-B14F-4D97-AF65-F5344CB8AC3E}">
        <p14:creationId xmlns:p14="http://schemas.microsoft.com/office/powerpoint/2010/main" val="327951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6D3B-3440-4118-9AFD-7B7CC6968C8C}"/>
              </a:ext>
            </a:extLst>
          </p:cNvPr>
          <p:cNvSpPr>
            <a:spLocks noGrp="1"/>
          </p:cNvSpPr>
          <p:nvPr>
            <p:ph type="title"/>
          </p:nvPr>
        </p:nvSpPr>
        <p:spPr/>
        <p:txBody>
          <a:bodyPr/>
          <a:lstStyle/>
          <a:p>
            <a:r>
              <a:rPr lang="en-US" dirty="0"/>
              <a:t>Why DevOps?</a:t>
            </a:r>
          </a:p>
        </p:txBody>
      </p:sp>
      <p:sp>
        <p:nvSpPr>
          <p:cNvPr id="3" name="Content Placeholder 2">
            <a:extLst>
              <a:ext uri="{FF2B5EF4-FFF2-40B4-BE49-F238E27FC236}">
                <a16:creationId xmlns:a16="http://schemas.microsoft.com/office/drawing/2014/main" id="{B3F50AA5-4D99-4DD2-A09D-F29F92403A8D}"/>
              </a:ext>
            </a:extLst>
          </p:cNvPr>
          <p:cNvSpPr>
            <a:spLocks noGrp="1"/>
          </p:cNvSpPr>
          <p:nvPr>
            <p:ph idx="1"/>
          </p:nvPr>
        </p:nvSpPr>
        <p:spPr/>
        <p:txBody>
          <a:bodyPr>
            <a:normAutofit fontScale="92500" lnSpcReduction="20000"/>
          </a:bodyPr>
          <a:lstStyle/>
          <a:p>
            <a:pPr algn="l">
              <a:lnSpc>
                <a:spcPct val="120000"/>
              </a:lnSpc>
            </a:pPr>
            <a:r>
              <a:rPr lang="en-US" dirty="0"/>
              <a:t>Speed</a:t>
            </a:r>
            <a:endParaRPr lang="en-US" sz="2100" dirty="0"/>
          </a:p>
          <a:p>
            <a:pPr algn="l">
              <a:lnSpc>
                <a:spcPct val="120000"/>
              </a:lnSpc>
            </a:pPr>
            <a:r>
              <a:rPr lang="en-US" sz="2100" dirty="0"/>
              <a:t>Rapid Delivery</a:t>
            </a:r>
          </a:p>
          <a:p>
            <a:pPr algn="l">
              <a:lnSpc>
                <a:spcPct val="120000"/>
              </a:lnSpc>
            </a:pPr>
            <a:r>
              <a:rPr lang="en-US" sz="2100" dirty="0"/>
              <a:t>Reliability</a:t>
            </a:r>
          </a:p>
          <a:p>
            <a:pPr algn="l">
              <a:lnSpc>
                <a:spcPct val="120000"/>
              </a:lnSpc>
            </a:pPr>
            <a:r>
              <a:rPr lang="en-US" sz="2100" dirty="0"/>
              <a:t>Improved Collaboration</a:t>
            </a:r>
          </a:p>
          <a:p>
            <a:br>
              <a:rPr lang="en-US" b="0" i="0" dirty="0">
                <a:solidFill>
                  <a:srgbClr val="333333"/>
                </a:solidFill>
                <a:effectLst/>
                <a:latin typeface="AmazonEmber"/>
              </a:rPr>
            </a:br>
            <a:endParaRPr lang="en-US" b="0" i="0" dirty="0">
              <a:solidFill>
                <a:srgbClr val="1F3D5C"/>
              </a:solidFill>
              <a:effectLst/>
              <a:latin typeface="AmazonEmber"/>
            </a:endParaRPr>
          </a:p>
          <a:p>
            <a:pPr algn="l" rtl="0"/>
            <a:endParaRPr lang="en-US" b="0" i="0" dirty="0">
              <a:solidFill>
                <a:srgbClr val="1F3D5C"/>
              </a:solidFill>
              <a:effectLst/>
              <a:latin typeface="AmazonEmber"/>
            </a:endParaRPr>
          </a:p>
          <a:p>
            <a:br>
              <a:rPr lang="en-US" b="0" i="0" dirty="0">
                <a:solidFill>
                  <a:srgbClr val="333333"/>
                </a:solidFill>
                <a:effectLst/>
                <a:latin typeface="AmazonEmber"/>
              </a:rPr>
            </a:br>
            <a:endParaRPr lang="en-US" dirty="0"/>
          </a:p>
        </p:txBody>
      </p:sp>
    </p:spTree>
    <p:extLst>
      <p:ext uri="{BB962C8B-B14F-4D97-AF65-F5344CB8AC3E}">
        <p14:creationId xmlns:p14="http://schemas.microsoft.com/office/powerpoint/2010/main" val="785918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F0D9-2141-45AE-8E4C-79ACEDB0BC92}"/>
              </a:ext>
            </a:extLst>
          </p:cNvPr>
          <p:cNvSpPr>
            <a:spLocks noGrp="1"/>
          </p:cNvSpPr>
          <p:nvPr>
            <p:ph type="title"/>
          </p:nvPr>
        </p:nvSpPr>
        <p:spPr/>
        <p:txBody>
          <a:bodyPr/>
          <a:lstStyle/>
          <a:p>
            <a:r>
              <a:rPr lang="en-US" dirty="0"/>
              <a:t>Continuous Integration</a:t>
            </a:r>
            <a:endParaRPr lang="ar-EG" dirty="0"/>
          </a:p>
        </p:txBody>
      </p:sp>
      <p:sp>
        <p:nvSpPr>
          <p:cNvPr id="3" name="Content Placeholder 2">
            <a:extLst>
              <a:ext uri="{FF2B5EF4-FFF2-40B4-BE49-F238E27FC236}">
                <a16:creationId xmlns:a16="http://schemas.microsoft.com/office/drawing/2014/main" id="{3E522918-3F9E-4DCE-8C5B-6C454F52113D}"/>
              </a:ext>
            </a:extLst>
          </p:cNvPr>
          <p:cNvSpPr>
            <a:spLocks noGrp="1"/>
          </p:cNvSpPr>
          <p:nvPr>
            <p:ph idx="1"/>
          </p:nvPr>
        </p:nvSpPr>
        <p:spPr/>
        <p:txBody>
          <a:bodyPr/>
          <a:lstStyle/>
          <a:p>
            <a:pPr algn="l"/>
            <a:r>
              <a:rPr lang="en-US" dirty="0"/>
              <a:t>Continuous integration automates tests and builds for your project. CI helps to catch bugs or issues early in the development cycle, when they’re easier and faster to fix. Items known as artifacts are produced from CI systems. They're used by the continuous delivery release pipelines to drive automatic deployments</a:t>
            </a:r>
            <a:endParaRPr lang="ar-EG" dirty="0"/>
          </a:p>
        </p:txBody>
      </p:sp>
    </p:spTree>
    <p:extLst>
      <p:ext uri="{BB962C8B-B14F-4D97-AF65-F5344CB8AC3E}">
        <p14:creationId xmlns:p14="http://schemas.microsoft.com/office/powerpoint/2010/main" val="402555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7C591-FE38-4973-8840-20FBA79609DE}"/>
              </a:ext>
            </a:extLst>
          </p:cNvPr>
          <p:cNvSpPr>
            <a:spLocks noGrp="1"/>
          </p:cNvSpPr>
          <p:nvPr>
            <p:ph type="title"/>
          </p:nvPr>
        </p:nvSpPr>
        <p:spPr/>
        <p:txBody>
          <a:bodyPr/>
          <a:lstStyle/>
          <a:p>
            <a:r>
              <a:rPr lang="en-US" dirty="0"/>
              <a:t>Continuous Delivery</a:t>
            </a:r>
            <a:endParaRPr lang="ar-EG" dirty="0"/>
          </a:p>
        </p:txBody>
      </p:sp>
      <p:sp>
        <p:nvSpPr>
          <p:cNvPr id="3" name="Content Placeholder 2">
            <a:extLst>
              <a:ext uri="{FF2B5EF4-FFF2-40B4-BE49-F238E27FC236}">
                <a16:creationId xmlns:a16="http://schemas.microsoft.com/office/drawing/2014/main" id="{66B1B46A-1750-44DD-BCCE-247C7CFC0259}"/>
              </a:ext>
            </a:extLst>
          </p:cNvPr>
          <p:cNvSpPr>
            <a:spLocks noGrp="1"/>
          </p:cNvSpPr>
          <p:nvPr>
            <p:ph idx="1"/>
          </p:nvPr>
        </p:nvSpPr>
        <p:spPr/>
        <p:txBody>
          <a:bodyPr/>
          <a:lstStyle/>
          <a:p>
            <a:pPr algn="l"/>
            <a:r>
              <a:rPr lang="en-US" dirty="0"/>
              <a:t>Continuous delivery automatically deploys and tests code in multiple stages to help drive quality. Continuous integration systems produce deployable artifacts, which include infrastructure and apps. Automated release pipelines consume these artifacts to release new versions and fixes to the target of your choice.</a:t>
            </a:r>
            <a:endParaRPr lang="ar-EG" dirty="0"/>
          </a:p>
        </p:txBody>
      </p:sp>
    </p:spTree>
    <p:extLst>
      <p:ext uri="{BB962C8B-B14F-4D97-AF65-F5344CB8AC3E}">
        <p14:creationId xmlns:p14="http://schemas.microsoft.com/office/powerpoint/2010/main" val="3403499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29B3-DB0D-4F06-B013-478FBB8BF712}"/>
              </a:ext>
            </a:extLst>
          </p:cNvPr>
          <p:cNvSpPr>
            <a:spLocks noGrp="1"/>
          </p:cNvSpPr>
          <p:nvPr>
            <p:ph type="title"/>
          </p:nvPr>
        </p:nvSpPr>
        <p:spPr/>
        <p:txBody>
          <a:bodyPr/>
          <a:lstStyle/>
          <a:p>
            <a:r>
              <a:rPr lang="en-US" dirty="0"/>
              <a:t>Azure Pipeline</a:t>
            </a:r>
            <a:endParaRPr lang="ar-EG" dirty="0"/>
          </a:p>
        </p:txBody>
      </p:sp>
      <p:sp>
        <p:nvSpPr>
          <p:cNvPr id="3" name="Content Placeholder 2">
            <a:extLst>
              <a:ext uri="{FF2B5EF4-FFF2-40B4-BE49-F238E27FC236}">
                <a16:creationId xmlns:a16="http://schemas.microsoft.com/office/drawing/2014/main" id="{DB44FD81-C396-486F-BF63-A19444C5C49B}"/>
              </a:ext>
            </a:extLst>
          </p:cNvPr>
          <p:cNvSpPr>
            <a:spLocks noGrp="1"/>
          </p:cNvSpPr>
          <p:nvPr>
            <p:ph idx="1"/>
          </p:nvPr>
        </p:nvSpPr>
        <p:spPr/>
        <p:txBody>
          <a:bodyPr/>
          <a:lstStyle/>
          <a:p>
            <a:pPr algn="l"/>
            <a:r>
              <a:rPr lang="en-US" dirty="0"/>
              <a:t>Azure Pipelines automatically builds and tests code projects to make them available to others. It works with just about any language or project type. Azure Pipelines combines continuous integration (CI) and continuous delivery (CD) to constantly and consistently test and build your code and ship it to any target.</a:t>
            </a:r>
            <a:endParaRPr lang="ar-EG" dirty="0"/>
          </a:p>
        </p:txBody>
      </p:sp>
    </p:spTree>
    <p:extLst>
      <p:ext uri="{BB962C8B-B14F-4D97-AF65-F5344CB8AC3E}">
        <p14:creationId xmlns:p14="http://schemas.microsoft.com/office/powerpoint/2010/main" val="4141702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6FE5-F0A7-4976-ABAC-756F47BEE2B6}"/>
              </a:ext>
            </a:extLst>
          </p:cNvPr>
          <p:cNvSpPr>
            <a:spLocks noGrp="1"/>
          </p:cNvSpPr>
          <p:nvPr>
            <p:ph type="title"/>
          </p:nvPr>
        </p:nvSpPr>
        <p:spPr/>
        <p:txBody>
          <a:bodyPr/>
          <a:lstStyle/>
          <a:p>
            <a:r>
              <a:rPr lang="en-US" dirty="0"/>
              <a:t>Azure Pipeline</a:t>
            </a:r>
            <a:endParaRPr lang="ar-EG" dirty="0"/>
          </a:p>
        </p:txBody>
      </p:sp>
      <p:pic>
        <p:nvPicPr>
          <p:cNvPr id="2050" name="Picture 2" descr="Building Pipeline with Microsoft Azure DevOps - XenonStack">
            <a:extLst>
              <a:ext uri="{FF2B5EF4-FFF2-40B4-BE49-F238E27FC236}">
                <a16:creationId xmlns:a16="http://schemas.microsoft.com/office/drawing/2014/main" id="{B145DAB7-C925-43D9-9B59-E6A6730B4F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3240" y="2108200"/>
            <a:ext cx="6685846"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33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7BED-590A-4D0F-809A-F120EFBDE013}"/>
              </a:ext>
            </a:extLst>
          </p:cNvPr>
          <p:cNvSpPr>
            <a:spLocks noGrp="1"/>
          </p:cNvSpPr>
          <p:nvPr>
            <p:ph type="title"/>
          </p:nvPr>
        </p:nvSpPr>
        <p:spPr/>
        <p:txBody>
          <a:bodyPr/>
          <a:lstStyle/>
          <a:p>
            <a:r>
              <a:rPr lang="en-US" dirty="0"/>
              <a:t>Tasks</a:t>
            </a:r>
            <a:endParaRPr lang="ar-EG" dirty="0"/>
          </a:p>
        </p:txBody>
      </p:sp>
      <p:sp>
        <p:nvSpPr>
          <p:cNvPr id="7" name="Content Placeholder 6">
            <a:extLst>
              <a:ext uri="{FF2B5EF4-FFF2-40B4-BE49-F238E27FC236}">
                <a16:creationId xmlns:a16="http://schemas.microsoft.com/office/drawing/2014/main" id="{7CCB90B2-A747-4F2A-997B-FA0C42D7D473}"/>
              </a:ext>
            </a:extLst>
          </p:cNvPr>
          <p:cNvSpPr>
            <a:spLocks noGrp="1"/>
          </p:cNvSpPr>
          <p:nvPr>
            <p:ph idx="1"/>
          </p:nvPr>
        </p:nvSpPr>
        <p:spPr/>
        <p:txBody>
          <a:bodyPr/>
          <a:lstStyle/>
          <a:p>
            <a:pPr algn="l"/>
            <a:r>
              <a:rPr lang="en-US" dirty="0"/>
              <a:t>A task is the building block for defining automation in a pipeline. A task is simply a packaged script or procedure that has been abstracted with a set of inputs.</a:t>
            </a:r>
            <a:endParaRPr lang="ar-EG" dirty="0"/>
          </a:p>
        </p:txBody>
      </p:sp>
    </p:spTree>
    <p:extLst>
      <p:ext uri="{BB962C8B-B14F-4D97-AF65-F5344CB8AC3E}">
        <p14:creationId xmlns:p14="http://schemas.microsoft.com/office/powerpoint/2010/main" val="735768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DC1E5-6AA4-4C58-9D71-084108D1A1AF}"/>
              </a:ext>
            </a:extLst>
          </p:cNvPr>
          <p:cNvSpPr>
            <a:spLocks noGrp="1"/>
          </p:cNvSpPr>
          <p:nvPr>
            <p:ph type="title"/>
          </p:nvPr>
        </p:nvSpPr>
        <p:spPr/>
        <p:txBody>
          <a:bodyPr/>
          <a:lstStyle/>
          <a:p>
            <a:r>
              <a:rPr lang="en-US" dirty="0"/>
              <a:t>Define pipelines using the Portal</a:t>
            </a:r>
            <a:endParaRPr lang="ar-EG" dirty="0"/>
          </a:p>
        </p:txBody>
      </p:sp>
      <p:pic>
        <p:nvPicPr>
          <p:cNvPr id="4" name="Content Placeholder 3">
            <a:extLst>
              <a:ext uri="{FF2B5EF4-FFF2-40B4-BE49-F238E27FC236}">
                <a16:creationId xmlns:a16="http://schemas.microsoft.com/office/drawing/2014/main" id="{39D986FC-9A23-4600-B55D-EB15B331D120}"/>
              </a:ext>
            </a:extLst>
          </p:cNvPr>
          <p:cNvPicPr>
            <a:picLocks noGrp="1" noChangeAspect="1"/>
          </p:cNvPicPr>
          <p:nvPr>
            <p:ph idx="1"/>
          </p:nvPr>
        </p:nvPicPr>
        <p:blipFill>
          <a:blip r:embed="rId2"/>
          <a:stretch>
            <a:fillRect/>
          </a:stretch>
        </p:blipFill>
        <p:spPr>
          <a:xfrm>
            <a:off x="1498862" y="2108200"/>
            <a:ext cx="9473938" cy="4038076"/>
          </a:xfrm>
          <a:prstGeom prst="rect">
            <a:avLst/>
          </a:prstGeom>
        </p:spPr>
      </p:pic>
    </p:spTree>
    <p:extLst>
      <p:ext uri="{BB962C8B-B14F-4D97-AF65-F5344CB8AC3E}">
        <p14:creationId xmlns:p14="http://schemas.microsoft.com/office/powerpoint/2010/main" val="286581241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1915C041D234DB7038381C78C7B29" ma:contentTypeVersion="12" ma:contentTypeDescription="Create a new document." ma:contentTypeScope="" ma:versionID="d2a64f2c4e30c6af6fe6c2e5e7cb8b73">
  <xsd:schema xmlns:xsd="http://www.w3.org/2001/XMLSchema" xmlns:xs="http://www.w3.org/2001/XMLSchema" xmlns:p="http://schemas.microsoft.com/office/2006/metadata/properties" xmlns:ns2="7da998e5-79da-4052-852c-6a57b6178f71" xmlns:ns3="970461df-4378-4849-95d0-2df00632bbc5" targetNamespace="http://schemas.microsoft.com/office/2006/metadata/properties" ma:root="true" ma:fieldsID="5c99994f3e533f8149dc1a2e61346c02" ns2:_="" ns3:_="">
    <xsd:import namespace="7da998e5-79da-4052-852c-6a57b6178f71"/>
    <xsd:import namespace="970461df-4378-4849-95d0-2df00632bb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a998e5-79da-4052-852c-6a57b6178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70461df-4378-4849-95d0-2df00632bbc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855a9d5c-e30e-4c90-b057-2fe6fdcb442c}" ma:internalName="TaxCatchAll" ma:showField="CatchAllData" ma:web="970461df-4378-4849-95d0-2df00632bbc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17A665-1EEB-4CBB-BDF0-4A72EFB5E34E}"/>
</file>

<file path=customXml/itemProps2.xml><?xml version="1.0" encoding="utf-8"?>
<ds:datastoreItem xmlns:ds="http://schemas.openxmlformats.org/officeDocument/2006/customXml" ds:itemID="{9C76A6AB-1DEC-4817-BF80-0E71A272149E}"/>
</file>

<file path=docProps/app.xml><?xml version="1.0" encoding="utf-8"?>
<Properties xmlns="http://schemas.openxmlformats.org/officeDocument/2006/extended-properties" xmlns:vt="http://schemas.openxmlformats.org/officeDocument/2006/docPropsVTypes">
  <Template>Urban monochrome</Template>
  <TotalTime>0</TotalTime>
  <Words>609</Words>
  <Application>Microsoft Office PowerPoint</Application>
  <PresentationFormat>Widescreen</PresentationFormat>
  <Paragraphs>46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AmazonEmber</vt:lpstr>
      <vt:lpstr>Arial</vt:lpstr>
      <vt:lpstr>Bookman Old Style</vt:lpstr>
      <vt:lpstr>Calibri</vt:lpstr>
      <vt:lpstr>Franklin Gothic Book</vt:lpstr>
      <vt:lpstr>Segoe UI</vt:lpstr>
      <vt:lpstr>1_RetrospectVTI</vt:lpstr>
      <vt:lpstr>Azure Pipeine</vt:lpstr>
      <vt:lpstr>What Is DevOps?</vt:lpstr>
      <vt:lpstr>Why DevOps?</vt:lpstr>
      <vt:lpstr>Continuous Integration</vt:lpstr>
      <vt:lpstr>Continuous Delivery</vt:lpstr>
      <vt:lpstr>Azure Pipeline</vt:lpstr>
      <vt:lpstr>Azure Pipeline</vt:lpstr>
      <vt:lpstr>Tasks</vt:lpstr>
      <vt:lpstr>Define pipelines using the Portal</vt:lpstr>
      <vt:lpstr>Define pipelines using YAML syntax</vt:lpstr>
      <vt:lpstr>Agents</vt:lpstr>
      <vt:lpstr>Self-hosted Agent </vt:lpstr>
      <vt:lpstr>Microsoft-hosted agents </vt:lpstr>
      <vt:lpstr>Continuous Delivery (CD)</vt:lpstr>
      <vt:lpstr>Benefits of CD</vt:lpstr>
      <vt:lpstr>CD</vt:lpstr>
      <vt:lpstr>CD</vt:lpstr>
      <vt:lpstr>Release pipelines</vt:lpstr>
      <vt:lpstr>Releases  </vt:lpstr>
      <vt:lpstr>Infrastructure as Code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2021-04-29T13:13:08Z</dcterms:created>
  <dcterms:modified xsi:type="dcterms:W3CDTF">2022-05-07T11:28:17Z</dcterms:modified>
</cp:coreProperties>
</file>