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07"/>
  </p:notesMasterIdLst>
  <p:sldIdLst>
    <p:sldId id="256" r:id="rId2"/>
    <p:sldId id="257" r:id="rId3"/>
    <p:sldId id="316" r:id="rId4"/>
    <p:sldId id="473" r:id="rId5"/>
    <p:sldId id="480" r:id="rId6"/>
    <p:sldId id="481" r:id="rId7"/>
    <p:sldId id="474" r:id="rId8"/>
    <p:sldId id="519" r:id="rId9"/>
    <p:sldId id="475" r:id="rId10"/>
    <p:sldId id="476" r:id="rId11"/>
    <p:sldId id="525" r:id="rId12"/>
    <p:sldId id="258" r:id="rId13"/>
    <p:sldId id="268" r:id="rId14"/>
    <p:sldId id="526" r:id="rId15"/>
    <p:sldId id="267" r:id="rId16"/>
    <p:sldId id="259" r:id="rId17"/>
    <p:sldId id="265" r:id="rId18"/>
    <p:sldId id="456" r:id="rId19"/>
    <p:sldId id="464" r:id="rId20"/>
    <p:sldId id="264" r:id="rId21"/>
    <p:sldId id="275" r:id="rId22"/>
    <p:sldId id="317" r:id="rId23"/>
    <p:sldId id="263" r:id="rId24"/>
    <p:sldId id="262" r:id="rId25"/>
    <p:sldId id="260" r:id="rId26"/>
    <p:sldId id="266" r:id="rId27"/>
    <p:sldId id="455" r:id="rId28"/>
    <p:sldId id="522" r:id="rId29"/>
    <p:sldId id="523" r:id="rId30"/>
    <p:sldId id="457" r:id="rId31"/>
    <p:sldId id="271" r:id="rId32"/>
    <p:sldId id="277" r:id="rId33"/>
    <p:sldId id="278" r:id="rId34"/>
    <p:sldId id="279" r:id="rId35"/>
    <p:sldId id="280" r:id="rId36"/>
    <p:sldId id="283" r:id="rId37"/>
    <p:sldId id="284" r:id="rId38"/>
    <p:sldId id="458" r:id="rId39"/>
    <p:sldId id="285" r:id="rId40"/>
    <p:sldId id="286" r:id="rId41"/>
    <p:sldId id="288" r:id="rId42"/>
    <p:sldId id="319" r:id="rId43"/>
    <p:sldId id="290" r:id="rId44"/>
    <p:sldId id="291" r:id="rId45"/>
    <p:sldId id="294" r:id="rId46"/>
    <p:sldId id="296" r:id="rId47"/>
    <p:sldId id="300" r:id="rId48"/>
    <p:sldId id="301" r:id="rId49"/>
    <p:sldId id="302" r:id="rId50"/>
    <p:sldId id="303" r:id="rId51"/>
    <p:sldId id="304" r:id="rId52"/>
    <p:sldId id="305" r:id="rId53"/>
    <p:sldId id="521" r:id="rId54"/>
    <p:sldId id="446" r:id="rId55"/>
    <p:sldId id="321" r:id="rId56"/>
    <p:sldId id="322" r:id="rId57"/>
    <p:sldId id="323" r:id="rId58"/>
    <p:sldId id="324" r:id="rId59"/>
    <p:sldId id="328" r:id="rId60"/>
    <p:sldId id="329" r:id="rId61"/>
    <p:sldId id="330" r:id="rId62"/>
    <p:sldId id="331" r:id="rId63"/>
    <p:sldId id="332" r:id="rId64"/>
    <p:sldId id="333" r:id="rId65"/>
    <p:sldId id="337" r:id="rId66"/>
    <p:sldId id="448" r:id="rId67"/>
    <p:sldId id="383" r:id="rId68"/>
    <p:sldId id="384" r:id="rId69"/>
    <p:sldId id="385" r:id="rId70"/>
    <p:sldId id="386" r:id="rId71"/>
    <p:sldId id="390" r:id="rId72"/>
    <p:sldId id="395" r:id="rId73"/>
    <p:sldId id="398" r:id="rId74"/>
    <p:sldId id="399" r:id="rId75"/>
    <p:sldId id="400" r:id="rId76"/>
    <p:sldId id="401" r:id="rId77"/>
    <p:sldId id="402" r:id="rId78"/>
    <p:sldId id="403" r:id="rId79"/>
    <p:sldId id="450" r:id="rId80"/>
    <p:sldId id="355" r:id="rId81"/>
    <p:sldId id="356" r:id="rId82"/>
    <p:sldId id="357" r:id="rId83"/>
    <p:sldId id="358" r:id="rId84"/>
    <p:sldId id="359" r:id="rId85"/>
    <p:sldId id="360" r:id="rId86"/>
    <p:sldId id="361" r:id="rId87"/>
    <p:sldId id="370" r:id="rId88"/>
    <p:sldId id="524" r:id="rId89"/>
    <p:sldId id="449" r:id="rId90"/>
    <p:sldId id="411" r:id="rId91"/>
    <p:sldId id="412" r:id="rId92"/>
    <p:sldId id="413" r:id="rId93"/>
    <p:sldId id="451" r:id="rId94"/>
    <p:sldId id="415" r:id="rId95"/>
    <p:sldId id="416" r:id="rId96"/>
    <p:sldId id="419" r:id="rId97"/>
    <p:sldId id="452" r:id="rId98"/>
    <p:sldId id="453" r:id="rId99"/>
    <p:sldId id="422" r:id="rId100"/>
    <p:sldId id="423" r:id="rId101"/>
    <p:sldId id="426" r:id="rId102"/>
    <p:sldId id="454" r:id="rId103"/>
    <p:sldId id="428" r:id="rId104"/>
    <p:sldId id="429" r:id="rId105"/>
    <p:sldId id="520"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8" autoAdjust="0"/>
    <p:restoredTop sz="74237" autoAdjust="0"/>
  </p:normalViewPr>
  <p:slideViewPr>
    <p:cSldViewPr>
      <p:cViewPr varScale="1">
        <p:scale>
          <a:sx n="65" d="100"/>
          <a:sy n="65" d="100"/>
        </p:scale>
        <p:origin x="11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8E206-7C2B-4434-8CD8-9D3115773911}" type="doc">
      <dgm:prSet loTypeId="urn:microsoft.com/office/officeart/2005/8/layout/hProcess9" loCatId="process" qsTypeId="urn:microsoft.com/office/officeart/2005/8/quickstyle/simple1" qsCatId="simple" csTypeId="urn:microsoft.com/office/officeart/2005/8/colors/accent1_2" csCatId="accent1" phldr="1"/>
      <dgm:spPr/>
    </dgm:pt>
    <dgm:pt modelId="{8FF0418D-AA5C-418D-A686-8892D9E62938}">
      <dgm:prSet phldrT="[Text]" custT="1"/>
      <dgm:spPr/>
      <dgm:t>
        <a:bodyPr/>
        <a:lstStyle/>
        <a:p>
          <a:r>
            <a:rPr lang="en-US" sz="1800" b="1" dirty="0" smtClean="0">
              <a:solidFill>
                <a:srgbClr val="002060"/>
              </a:solidFill>
              <a:latin typeface="Times" pitchFamily="18" charset="0"/>
            </a:rPr>
            <a:t>Analysis</a:t>
          </a:r>
          <a:endParaRPr lang="en-US" sz="1800" b="1" dirty="0">
            <a:solidFill>
              <a:srgbClr val="002060"/>
            </a:solidFill>
            <a:latin typeface="Times" pitchFamily="18" charset="0"/>
          </a:endParaRPr>
        </a:p>
      </dgm:t>
    </dgm:pt>
    <dgm:pt modelId="{048EDF61-0727-4845-B23D-D3A2EBD26480}" type="parTrans" cxnId="{0D270155-C495-4ECE-AFD5-B362E0013DB4}">
      <dgm:prSet/>
      <dgm:spPr/>
      <dgm:t>
        <a:bodyPr/>
        <a:lstStyle/>
        <a:p>
          <a:endParaRPr lang="en-US"/>
        </a:p>
      </dgm:t>
    </dgm:pt>
    <dgm:pt modelId="{B4EB1845-C1D3-45D0-BC95-67A0E274FE36}" type="sibTrans" cxnId="{0D270155-C495-4ECE-AFD5-B362E0013DB4}">
      <dgm:prSet/>
      <dgm:spPr/>
      <dgm:t>
        <a:bodyPr/>
        <a:lstStyle/>
        <a:p>
          <a:endParaRPr lang="en-US"/>
        </a:p>
      </dgm:t>
    </dgm:pt>
    <dgm:pt modelId="{836B0C23-891D-4745-9602-FCFA16135C64}">
      <dgm:prSet phldrT="[Text]" custT="1"/>
      <dgm:spPr/>
      <dgm:t>
        <a:bodyPr/>
        <a:lstStyle/>
        <a:p>
          <a:r>
            <a:rPr lang="en-US" sz="1800" b="1" dirty="0" smtClean="0">
              <a:solidFill>
                <a:srgbClr val="002060"/>
              </a:solidFill>
              <a:latin typeface="Times" pitchFamily="18" charset="0"/>
            </a:rPr>
            <a:t>DB </a:t>
          </a:r>
          <a:r>
            <a:rPr lang="en-US" sz="1800" b="1" dirty="0" err="1" smtClean="0">
              <a:solidFill>
                <a:srgbClr val="002060"/>
              </a:solidFill>
              <a:latin typeface="Times" pitchFamily="18" charset="0"/>
            </a:rPr>
            <a:t>Desgin</a:t>
          </a:r>
          <a:endParaRPr lang="en-US" sz="1800" b="1" dirty="0">
            <a:solidFill>
              <a:srgbClr val="002060"/>
            </a:solidFill>
            <a:latin typeface="Times" pitchFamily="18" charset="0"/>
          </a:endParaRPr>
        </a:p>
      </dgm:t>
    </dgm:pt>
    <dgm:pt modelId="{A96C95FC-A4FE-448D-9854-C89086F17EE3}" type="parTrans" cxnId="{0062DAE3-0B02-4AED-908E-5EECFA4ACFE4}">
      <dgm:prSet/>
      <dgm:spPr/>
      <dgm:t>
        <a:bodyPr/>
        <a:lstStyle/>
        <a:p>
          <a:endParaRPr lang="en-US"/>
        </a:p>
      </dgm:t>
    </dgm:pt>
    <dgm:pt modelId="{A25AC79B-D944-4002-B4B6-878BD1BDC34E}" type="sibTrans" cxnId="{0062DAE3-0B02-4AED-908E-5EECFA4ACFE4}">
      <dgm:prSet/>
      <dgm:spPr/>
      <dgm:t>
        <a:bodyPr/>
        <a:lstStyle/>
        <a:p>
          <a:endParaRPr lang="en-US"/>
        </a:p>
      </dgm:t>
    </dgm:pt>
    <dgm:pt modelId="{7544D074-F47C-469B-9DF4-A9AFD1E93282}">
      <dgm:prSet phldrT="[Text]" custT="1"/>
      <dgm:spPr/>
      <dgm:t>
        <a:bodyPr/>
        <a:lstStyle/>
        <a:p>
          <a:r>
            <a:rPr lang="en-US" sz="1800" b="1" dirty="0" smtClean="0">
              <a:solidFill>
                <a:srgbClr val="002060"/>
              </a:solidFill>
              <a:latin typeface="Times" pitchFamily="18" charset="0"/>
            </a:rPr>
            <a:t>Mapping</a:t>
          </a:r>
          <a:endParaRPr lang="en-US" sz="1800" b="1" dirty="0">
            <a:solidFill>
              <a:srgbClr val="002060"/>
            </a:solidFill>
            <a:latin typeface="Times" pitchFamily="18" charset="0"/>
          </a:endParaRPr>
        </a:p>
      </dgm:t>
    </dgm:pt>
    <dgm:pt modelId="{1EFF4B2D-2F45-4D22-9201-C19214FA7F73}" type="parTrans" cxnId="{BC508B6E-0BC2-4564-A089-6E852C771B52}">
      <dgm:prSet/>
      <dgm:spPr/>
      <dgm:t>
        <a:bodyPr/>
        <a:lstStyle/>
        <a:p>
          <a:endParaRPr lang="en-US"/>
        </a:p>
      </dgm:t>
    </dgm:pt>
    <dgm:pt modelId="{B6E48BA5-E926-4601-A011-430D65A8F2F1}" type="sibTrans" cxnId="{BC508B6E-0BC2-4564-A089-6E852C771B52}">
      <dgm:prSet/>
      <dgm:spPr/>
      <dgm:t>
        <a:bodyPr/>
        <a:lstStyle/>
        <a:p>
          <a:endParaRPr lang="en-US"/>
        </a:p>
      </dgm:t>
    </dgm:pt>
    <dgm:pt modelId="{B804FE2D-90BA-4B17-8B9A-9A89491DA4A8}">
      <dgm:prSet phldrT="[Text]" custT="1"/>
      <dgm:spPr/>
      <dgm:t>
        <a:bodyPr/>
        <a:lstStyle/>
        <a:p>
          <a:r>
            <a:rPr lang="en-US" sz="1800" b="1" dirty="0" smtClean="0">
              <a:solidFill>
                <a:srgbClr val="002060"/>
              </a:solidFill>
              <a:latin typeface="Times" pitchFamily="18" charset="0"/>
            </a:rPr>
            <a:t>DB Implementation</a:t>
          </a:r>
          <a:endParaRPr lang="en-US" sz="1800" b="1" dirty="0">
            <a:solidFill>
              <a:srgbClr val="002060"/>
            </a:solidFill>
            <a:latin typeface="Times" pitchFamily="18" charset="0"/>
          </a:endParaRPr>
        </a:p>
      </dgm:t>
    </dgm:pt>
    <dgm:pt modelId="{4CD8BE3E-A28D-4AA7-AE52-F2FDD18D2F22}" type="parTrans" cxnId="{5595BC37-4131-4EF2-BBF1-C666E78FE033}">
      <dgm:prSet/>
      <dgm:spPr/>
      <dgm:t>
        <a:bodyPr/>
        <a:lstStyle/>
        <a:p>
          <a:endParaRPr lang="en-US"/>
        </a:p>
      </dgm:t>
    </dgm:pt>
    <dgm:pt modelId="{A84AD96A-C8D1-4DFE-A251-5C22655FB50C}" type="sibTrans" cxnId="{5595BC37-4131-4EF2-BBF1-C666E78FE033}">
      <dgm:prSet/>
      <dgm:spPr/>
      <dgm:t>
        <a:bodyPr/>
        <a:lstStyle/>
        <a:p>
          <a:endParaRPr lang="en-US"/>
        </a:p>
      </dgm:t>
    </dgm:pt>
    <dgm:pt modelId="{655B5019-82E1-4CB7-86B6-DF0D69CF83A4}">
      <dgm:prSet phldrT="[Text]" custT="1"/>
      <dgm:spPr/>
      <dgm:t>
        <a:bodyPr/>
        <a:lstStyle/>
        <a:p>
          <a:r>
            <a:rPr lang="en-US" sz="1800" b="1" dirty="0" smtClean="0">
              <a:solidFill>
                <a:srgbClr val="002060"/>
              </a:solidFill>
              <a:latin typeface="Times" pitchFamily="18" charset="0"/>
            </a:rPr>
            <a:t>Coding</a:t>
          </a:r>
          <a:endParaRPr lang="en-US" sz="1800" b="1" dirty="0">
            <a:solidFill>
              <a:srgbClr val="002060"/>
            </a:solidFill>
            <a:latin typeface="Times" pitchFamily="18" charset="0"/>
          </a:endParaRPr>
        </a:p>
      </dgm:t>
    </dgm:pt>
    <dgm:pt modelId="{2C2A555E-741A-4232-B672-784821AF9D84}" type="parTrans" cxnId="{95D444FD-227F-4D50-8982-C39D0CB8950E}">
      <dgm:prSet/>
      <dgm:spPr/>
      <dgm:t>
        <a:bodyPr/>
        <a:lstStyle/>
        <a:p>
          <a:endParaRPr lang="en-US"/>
        </a:p>
      </dgm:t>
    </dgm:pt>
    <dgm:pt modelId="{BC297B16-D30F-47A2-A89F-0C70B2E79412}" type="sibTrans" cxnId="{95D444FD-227F-4D50-8982-C39D0CB8950E}">
      <dgm:prSet/>
      <dgm:spPr/>
      <dgm:t>
        <a:bodyPr/>
        <a:lstStyle/>
        <a:p>
          <a:endParaRPr lang="en-US"/>
        </a:p>
      </dgm:t>
    </dgm:pt>
    <dgm:pt modelId="{C3C288E1-65CA-42C6-9D97-E147B2863723}" type="pres">
      <dgm:prSet presAssocID="{FCE8E206-7C2B-4434-8CD8-9D3115773911}" presName="CompostProcess" presStyleCnt="0">
        <dgm:presLayoutVars>
          <dgm:dir/>
          <dgm:resizeHandles val="exact"/>
        </dgm:presLayoutVars>
      </dgm:prSet>
      <dgm:spPr/>
    </dgm:pt>
    <dgm:pt modelId="{B64A0D28-8D0C-4713-8F2A-A008F0F8DF4F}" type="pres">
      <dgm:prSet presAssocID="{FCE8E206-7C2B-4434-8CD8-9D3115773911}" presName="arrow" presStyleLbl="bgShp" presStyleIdx="0" presStyleCnt="1" custScaleX="117647"/>
      <dgm:spPr/>
    </dgm:pt>
    <dgm:pt modelId="{C1399A03-1B8D-4D2A-B76E-7E3D77DAD90A}" type="pres">
      <dgm:prSet presAssocID="{FCE8E206-7C2B-4434-8CD8-9D3115773911}" presName="linearProcess" presStyleCnt="0"/>
      <dgm:spPr/>
    </dgm:pt>
    <dgm:pt modelId="{8C4C0BC9-73D1-4C08-A563-2B172830F0F3}" type="pres">
      <dgm:prSet presAssocID="{8FF0418D-AA5C-418D-A686-8892D9E62938}" presName="textNode" presStyleLbl="node1" presStyleIdx="0" presStyleCnt="5" custScaleX="76153">
        <dgm:presLayoutVars>
          <dgm:bulletEnabled val="1"/>
        </dgm:presLayoutVars>
      </dgm:prSet>
      <dgm:spPr/>
      <dgm:t>
        <a:bodyPr/>
        <a:lstStyle/>
        <a:p>
          <a:endParaRPr lang="en-US"/>
        </a:p>
      </dgm:t>
    </dgm:pt>
    <dgm:pt modelId="{7CF19BCF-6AC1-49FE-B2E4-2034674918DC}" type="pres">
      <dgm:prSet presAssocID="{B4EB1845-C1D3-45D0-BC95-67A0E274FE36}" presName="sibTrans" presStyleCnt="0"/>
      <dgm:spPr/>
    </dgm:pt>
    <dgm:pt modelId="{A3F65B51-13F1-40B6-9CF3-CD3FB3657107}" type="pres">
      <dgm:prSet presAssocID="{836B0C23-891D-4745-9602-FCFA16135C64}" presName="textNode" presStyleLbl="node1" presStyleIdx="1" presStyleCnt="5" custScaleX="69365">
        <dgm:presLayoutVars>
          <dgm:bulletEnabled val="1"/>
        </dgm:presLayoutVars>
      </dgm:prSet>
      <dgm:spPr/>
      <dgm:t>
        <a:bodyPr/>
        <a:lstStyle/>
        <a:p>
          <a:endParaRPr lang="en-US"/>
        </a:p>
      </dgm:t>
    </dgm:pt>
    <dgm:pt modelId="{C833B9A1-502A-4AEC-A6F7-0E2A2123C681}" type="pres">
      <dgm:prSet presAssocID="{A25AC79B-D944-4002-B4B6-878BD1BDC34E}" presName="sibTrans" presStyleCnt="0"/>
      <dgm:spPr/>
    </dgm:pt>
    <dgm:pt modelId="{56F65806-80F7-4804-88F7-CD92B8AB2270}" type="pres">
      <dgm:prSet presAssocID="{7544D074-F47C-469B-9DF4-A9AFD1E93282}" presName="textNode" presStyleLbl="node1" presStyleIdx="2" presStyleCnt="5" custScaleX="64471">
        <dgm:presLayoutVars>
          <dgm:bulletEnabled val="1"/>
        </dgm:presLayoutVars>
      </dgm:prSet>
      <dgm:spPr/>
      <dgm:t>
        <a:bodyPr/>
        <a:lstStyle/>
        <a:p>
          <a:endParaRPr lang="en-US"/>
        </a:p>
      </dgm:t>
    </dgm:pt>
    <dgm:pt modelId="{A60EBCB8-A03B-4C4E-A3E8-5DA9BCB2EF52}" type="pres">
      <dgm:prSet presAssocID="{B6E48BA5-E926-4601-A011-430D65A8F2F1}" presName="sibTrans" presStyleCnt="0"/>
      <dgm:spPr/>
    </dgm:pt>
    <dgm:pt modelId="{0853CE16-5127-4EAB-B809-A58FE50E2108}" type="pres">
      <dgm:prSet presAssocID="{B804FE2D-90BA-4B17-8B9A-9A89491DA4A8}" presName="textNode" presStyleLbl="node1" presStyleIdx="3" presStyleCnt="5" custScaleX="85791">
        <dgm:presLayoutVars>
          <dgm:bulletEnabled val="1"/>
        </dgm:presLayoutVars>
      </dgm:prSet>
      <dgm:spPr/>
      <dgm:t>
        <a:bodyPr/>
        <a:lstStyle/>
        <a:p>
          <a:endParaRPr lang="en-US"/>
        </a:p>
      </dgm:t>
    </dgm:pt>
    <dgm:pt modelId="{BDE6DB3F-129C-49D1-8441-B6647E26AE34}" type="pres">
      <dgm:prSet presAssocID="{A84AD96A-C8D1-4DFE-A251-5C22655FB50C}" presName="sibTrans" presStyleCnt="0"/>
      <dgm:spPr/>
    </dgm:pt>
    <dgm:pt modelId="{A9DAB387-6A8E-4365-A35F-6F636C3587CC}" type="pres">
      <dgm:prSet presAssocID="{655B5019-82E1-4CB7-86B6-DF0D69CF83A4}" presName="textNode" presStyleLbl="node1" presStyleIdx="4" presStyleCnt="5" custScaleX="63894">
        <dgm:presLayoutVars>
          <dgm:bulletEnabled val="1"/>
        </dgm:presLayoutVars>
      </dgm:prSet>
      <dgm:spPr/>
      <dgm:t>
        <a:bodyPr/>
        <a:lstStyle/>
        <a:p>
          <a:endParaRPr lang="en-US"/>
        </a:p>
      </dgm:t>
    </dgm:pt>
  </dgm:ptLst>
  <dgm:cxnLst>
    <dgm:cxn modelId="{826481AA-447E-49A8-B1C0-4A2AE85E0480}" type="presOf" srcId="{8FF0418D-AA5C-418D-A686-8892D9E62938}" destId="{8C4C0BC9-73D1-4C08-A563-2B172830F0F3}" srcOrd="0" destOrd="0" presId="urn:microsoft.com/office/officeart/2005/8/layout/hProcess9"/>
    <dgm:cxn modelId="{AAEBD7F9-9DEB-4E91-903A-370869274E3D}" type="presOf" srcId="{B804FE2D-90BA-4B17-8B9A-9A89491DA4A8}" destId="{0853CE16-5127-4EAB-B809-A58FE50E2108}" srcOrd="0" destOrd="0" presId="urn:microsoft.com/office/officeart/2005/8/layout/hProcess9"/>
    <dgm:cxn modelId="{0062DAE3-0B02-4AED-908E-5EECFA4ACFE4}" srcId="{FCE8E206-7C2B-4434-8CD8-9D3115773911}" destId="{836B0C23-891D-4745-9602-FCFA16135C64}" srcOrd="1" destOrd="0" parTransId="{A96C95FC-A4FE-448D-9854-C89086F17EE3}" sibTransId="{A25AC79B-D944-4002-B4B6-878BD1BDC34E}"/>
    <dgm:cxn modelId="{0D270155-C495-4ECE-AFD5-B362E0013DB4}" srcId="{FCE8E206-7C2B-4434-8CD8-9D3115773911}" destId="{8FF0418D-AA5C-418D-A686-8892D9E62938}" srcOrd="0" destOrd="0" parTransId="{048EDF61-0727-4845-B23D-D3A2EBD26480}" sibTransId="{B4EB1845-C1D3-45D0-BC95-67A0E274FE36}"/>
    <dgm:cxn modelId="{EC7CE4BD-E4B2-4205-A3CD-86B4B8DE8A51}" type="presOf" srcId="{FCE8E206-7C2B-4434-8CD8-9D3115773911}" destId="{C3C288E1-65CA-42C6-9D97-E147B2863723}" srcOrd="0" destOrd="0" presId="urn:microsoft.com/office/officeart/2005/8/layout/hProcess9"/>
    <dgm:cxn modelId="{11E9226D-565F-42D7-96C1-EFBF71DC6A4D}" type="presOf" srcId="{655B5019-82E1-4CB7-86B6-DF0D69CF83A4}" destId="{A9DAB387-6A8E-4365-A35F-6F636C3587CC}" srcOrd="0" destOrd="0" presId="urn:microsoft.com/office/officeart/2005/8/layout/hProcess9"/>
    <dgm:cxn modelId="{B17C7EA5-8556-44B7-8394-D98202E5E2AE}" type="presOf" srcId="{836B0C23-891D-4745-9602-FCFA16135C64}" destId="{A3F65B51-13F1-40B6-9CF3-CD3FB3657107}" srcOrd="0" destOrd="0" presId="urn:microsoft.com/office/officeart/2005/8/layout/hProcess9"/>
    <dgm:cxn modelId="{5595BC37-4131-4EF2-BBF1-C666E78FE033}" srcId="{FCE8E206-7C2B-4434-8CD8-9D3115773911}" destId="{B804FE2D-90BA-4B17-8B9A-9A89491DA4A8}" srcOrd="3" destOrd="0" parTransId="{4CD8BE3E-A28D-4AA7-AE52-F2FDD18D2F22}" sibTransId="{A84AD96A-C8D1-4DFE-A251-5C22655FB50C}"/>
    <dgm:cxn modelId="{95D444FD-227F-4D50-8982-C39D0CB8950E}" srcId="{FCE8E206-7C2B-4434-8CD8-9D3115773911}" destId="{655B5019-82E1-4CB7-86B6-DF0D69CF83A4}" srcOrd="4" destOrd="0" parTransId="{2C2A555E-741A-4232-B672-784821AF9D84}" sibTransId="{BC297B16-D30F-47A2-A89F-0C70B2E79412}"/>
    <dgm:cxn modelId="{BC508B6E-0BC2-4564-A089-6E852C771B52}" srcId="{FCE8E206-7C2B-4434-8CD8-9D3115773911}" destId="{7544D074-F47C-469B-9DF4-A9AFD1E93282}" srcOrd="2" destOrd="0" parTransId="{1EFF4B2D-2F45-4D22-9201-C19214FA7F73}" sibTransId="{B6E48BA5-E926-4601-A011-430D65A8F2F1}"/>
    <dgm:cxn modelId="{82D299A3-9BDD-43A8-A81E-DE3F7EADE47A}" type="presOf" srcId="{7544D074-F47C-469B-9DF4-A9AFD1E93282}" destId="{56F65806-80F7-4804-88F7-CD92B8AB2270}" srcOrd="0" destOrd="0" presId="urn:microsoft.com/office/officeart/2005/8/layout/hProcess9"/>
    <dgm:cxn modelId="{9D211B5D-6D84-4F2F-B9C3-07098F564D3A}" type="presParOf" srcId="{C3C288E1-65CA-42C6-9D97-E147B2863723}" destId="{B64A0D28-8D0C-4713-8F2A-A008F0F8DF4F}" srcOrd="0" destOrd="0" presId="urn:microsoft.com/office/officeart/2005/8/layout/hProcess9"/>
    <dgm:cxn modelId="{E402C895-5736-4FBC-B9F3-7C8294F07A6A}" type="presParOf" srcId="{C3C288E1-65CA-42C6-9D97-E147B2863723}" destId="{C1399A03-1B8D-4D2A-B76E-7E3D77DAD90A}" srcOrd="1" destOrd="0" presId="urn:microsoft.com/office/officeart/2005/8/layout/hProcess9"/>
    <dgm:cxn modelId="{07DFECDC-437B-4974-8788-B2DB39C32249}" type="presParOf" srcId="{C1399A03-1B8D-4D2A-B76E-7E3D77DAD90A}" destId="{8C4C0BC9-73D1-4C08-A563-2B172830F0F3}" srcOrd="0" destOrd="0" presId="urn:microsoft.com/office/officeart/2005/8/layout/hProcess9"/>
    <dgm:cxn modelId="{BB8D0AA7-3412-4396-B5D1-5F9373694D92}" type="presParOf" srcId="{C1399A03-1B8D-4D2A-B76E-7E3D77DAD90A}" destId="{7CF19BCF-6AC1-49FE-B2E4-2034674918DC}" srcOrd="1" destOrd="0" presId="urn:microsoft.com/office/officeart/2005/8/layout/hProcess9"/>
    <dgm:cxn modelId="{1C606F68-FEAC-4C26-9094-61EF06146EDB}" type="presParOf" srcId="{C1399A03-1B8D-4D2A-B76E-7E3D77DAD90A}" destId="{A3F65B51-13F1-40B6-9CF3-CD3FB3657107}" srcOrd="2" destOrd="0" presId="urn:microsoft.com/office/officeart/2005/8/layout/hProcess9"/>
    <dgm:cxn modelId="{00A6AB47-7E67-4164-A86B-21686E6EE12D}" type="presParOf" srcId="{C1399A03-1B8D-4D2A-B76E-7E3D77DAD90A}" destId="{C833B9A1-502A-4AEC-A6F7-0E2A2123C681}" srcOrd="3" destOrd="0" presId="urn:microsoft.com/office/officeart/2005/8/layout/hProcess9"/>
    <dgm:cxn modelId="{FFF79026-045E-4D29-91F6-F3CB191A6516}" type="presParOf" srcId="{C1399A03-1B8D-4D2A-B76E-7E3D77DAD90A}" destId="{56F65806-80F7-4804-88F7-CD92B8AB2270}" srcOrd="4" destOrd="0" presId="urn:microsoft.com/office/officeart/2005/8/layout/hProcess9"/>
    <dgm:cxn modelId="{BEB52D4A-E2E5-449B-8BF2-7D0964217D38}" type="presParOf" srcId="{C1399A03-1B8D-4D2A-B76E-7E3D77DAD90A}" destId="{A60EBCB8-A03B-4C4E-A3E8-5DA9BCB2EF52}" srcOrd="5" destOrd="0" presId="urn:microsoft.com/office/officeart/2005/8/layout/hProcess9"/>
    <dgm:cxn modelId="{AABF9DE3-3B29-48CB-976E-CD5359344BD2}" type="presParOf" srcId="{C1399A03-1B8D-4D2A-B76E-7E3D77DAD90A}" destId="{0853CE16-5127-4EAB-B809-A58FE50E2108}" srcOrd="6" destOrd="0" presId="urn:microsoft.com/office/officeart/2005/8/layout/hProcess9"/>
    <dgm:cxn modelId="{18DB075F-11D0-4D06-89C7-CE7210A57F9F}" type="presParOf" srcId="{C1399A03-1B8D-4D2A-B76E-7E3D77DAD90A}" destId="{BDE6DB3F-129C-49D1-8441-B6647E26AE34}" srcOrd="7" destOrd="0" presId="urn:microsoft.com/office/officeart/2005/8/layout/hProcess9"/>
    <dgm:cxn modelId="{0688047F-1A48-44E8-BE6F-3C3B37A54FEC}" type="presParOf" srcId="{C1399A03-1B8D-4D2A-B76E-7E3D77DAD90A}" destId="{A9DAB387-6A8E-4365-A35F-6F636C3587C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A0D28-8D0C-4713-8F2A-A008F0F8DF4F}">
      <dsp:nvSpPr>
        <dsp:cNvPr id="0" name=""/>
        <dsp:cNvSpPr/>
      </dsp:nvSpPr>
      <dsp:spPr>
        <a:xfrm>
          <a:off x="2" y="0"/>
          <a:ext cx="8686795" cy="28956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4C0BC9-73D1-4C08-A563-2B172830F0F3}">
      <dsp:nvSpPr>
        <dsp:cNvPr id="0" name=""/>
        <dsp:cNvSpPr/>
      </dsp:nvSpPr>
      <dsp:spPr>
        <a:xfrm>
          <a:off x="1516" y="868680"/>
          <a:ext cx="1563843"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Analysis</a:t>
          </a:r>
          <a:endParaRPr lang="en-US" sz="1800" b="1" kern="1200" dirty="0">
            <a:solidFill>
              <a:srgbClr val="002060"/>
            </a:solidFill>
            <a:latin typeface="Times" pitchFamily="18" charset="0"/>
          </a:endParaRPr>
        </a:p>
      </dsp:txBody>
      <dsp:txXfrm>
        <a:off x="58057" y="925221"/>
        <a:ext cx="1450761" cy="1045158"/>
      </dsp:txXfrm>
    </dsp:sp>
    <dsp:sp modelId="{A3F65B51-13F1-40B6-9CF3-CD3FB3657107}">
      <dsp:nvSpPr>
        <dsp:cNvPr id="0" name=""/>
        <dsp:cNvSpPr/>
      </dsp:nvSpPr>
      <dsp:spPr>
        <a:xfrm>
          <a:off x="1889775" y="868680"/>
          <a:ext cx="1424448"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DB </a:t>
          </a:r>
          <a:r>
            <a:rPr lang="en-US" sz="1800" b="1" kern="1200" dirty="0" err="1" smtClean="0">
              <a:solidFill>
                <a:srgbClr val="002060"/>
              </a:solidFill>
              <a:latin typeface="Times" pitchFamily="18" charset="0"/>
            </a:rPr>
            <a:t>Desgin</a:t>
          </a:r>
          <a:endParaRPr lang="en-US" sz="1800" b="1" kern="1200" dirty="0">
            <a:solidFill>
              <a:srgbClr val="002060"/>
            </a:solidFill>
            <a:latin typeface="Times" pitchFamily="18" charset="0"/>
          </a:endParaRPr>
        </a:p>
      </dsp:txBody>
      <dsp:txXfrm>
        <a:off x="1946316" y="925221"/>
        <a:ext cx="1311366" cy="1045158"/>
      </dsp:txXfrm>
    </dsp:sp>
    <dsp:sp modelId="{56F65806-80F7-4804-88F7-CD92B8AB2270}">
      <dsp:nvSpPr>
        <dsp:cNvPr id="0" name=""/>
        <dsp:cNvSpPr/>
      </dsp:nvSpPr>
      <dsp:spPr>
        <a:xfrm>
          <a:off x="3638640" y="868680"/>
          <a:ext cx="1323947"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Mapping</a:t>
          </a:r>
          <a:endParaRPr lang="en-US" sz="1800" b="1" kern="1200" dirty="0">
            <a:solidFill>
              <a:srgbClr val="002060"/>
            </a:solidFill>
            <a:latin typeface="Times" pitchFamily="18" charset="0"/>
          </a:endParaRPr>
        </a:p>
      </dsp:txBody>
      <dsp:txXfrm>
        <a:off x="3695181" y="925221"/>
        <a:ext cx="1210865" cy="1045158"/>
      </dsp:txXfrm>
    </dsp:sp>
    <dsp:sp modelId="{0853CE16-5127-4EAB-B809-A58FE50E2108}">
      <dsp:nvSpPr>
        <dsp:cNvPr id="0" name=""/>
        <dsp:cNvSpPr/>
      </dsp:nvSpPr>
      <dsp:spPr>
        <a:xfrm>
          <a:off x="5287004" y="868680"/>
          <a:ext cx="1761765"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DB Implementation</a:t>
          </a:r>
          <a:endParaRPr lang="en-US" sz="1800" b="1" kern="1200" dirty="0">
            <a:solidFill>
              <a:srgbClr val="002060"/>
            </a:solidFill>
            <a:latin typeface="Times" pitchFamily="18" charset="0"/>
          </a:endParaRPr>
        </a:p>
      </dsp:txBody>
      <dsp:txXfrm>
        <a:off x="5343545" y="925221"/>
        <a:ext cx="1648683" cy="1045158"/>
      </dsp:txXfrm>
    </dsp:sp>
    <dsp:sp modelId="{A9DAB387-6A8E-4365-A35F-6F636C3587CC}">
      <dsp:nvSpPr>
        <dsp:cNvPr id="0" name=""/>
        <dsp:cNvSpPr/>
      </dsp:nvSpPr>
      <dsp:spPr>
        <a:xfrm>
          <a:off x="7373185" y="868680"/>
          <a:ext cx="1312098" cy="115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rgbClr val="002060"/>
              </a:solidFill>
              <a:latin typeface="Times" pitchFamily="18" charset="0"/>
            </a:rPr>
            <a:t>Coding</a:t>
          </a:r>
          <a:endParaRPr lang="en-US" sz="1800" b="1" kern="1200" dirty="0">
            <a:solidFill>
              <a:srgbClr val="002060"/>
            </a:solidFill>
            <a:latin typeface="Times" pitchFamily="18" charset="0"/>
          </a:endParaRPr>
        </a:p>
      </dsp:txBody>
      <dsp:txXfrm>
        <a:off x="7429726" y="925221"/>
        <a:ext cx="1199016" cy="10451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18D569-56B9-4F1C-88FB-6CBD18F51F29}" type="datetimeFigureOut">
              <a:rPr lang="en-US" smtClean="0"/>
              <a:pPr/>
              <a:t>11/4/2021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E8B1FF-FAF9-40C5-9941-CD68DA2BB23F}" type="slidenum">
              <a:rPr lang="en-US" smtClean="0"/>
              <a:pPr/>
              <a:t>‹#›</a:t>
            </a:fld>
            <a:endParaRPr lang="en-US"/>
          </a:p>
        </p:txBody>
      </p:sp>
    </p:spTree>
    <p:extLst>
      <p:ext uri="{BB962C8B-B14F-4D97-AF65-F5344CB8AC3E}">
        <p14:creationId xmlns:p14="http://schemas.microsoft.com/office/powerpoint/2010/main" val="905666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a:t>
            </a:fld>
            <a:endParaRPr lang="en-US"/>
          </a:p>
        </p:txBody>
      </p:sp>
    </p:spTree>
    <p:extLst>
      <p:ext uri="{BB962C8B-B14F-4D97-AF65-F5344CB8AC3E}">
        <p14:creationId xmlns:p14="http://schemas.microsoft.com/office/powerpoint/2010/main" val="4002042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b="0" i="0" u="none" strike="noStrike" kern="1200" baseline="0" dirty="0" smtClean="0">
                <a:solidFill>
                  <a:schemeClr val="tx1"/>
                </a:solidFill>
                <a:effectLst/>
                <a:latin typeface="+mn-lt"/>
                <a:ea typeface="+mn-ea"/>
                <a:cs typeface="+mn-cs"/>
              </a:rPr>
              <a:t>SQL Server 1.0 (1989)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by Microsoft, Sybase, and </a:t>
            </a:r>
            <a:br>
              <a:rPr lang="en-US" sz="1200" b="0" i="0" u="none" strike="noStrike" kern="1200" baseline="0" dirty="0" smtClean="0">
                <a:solidFill>
                  <a:schemeClr val="tx1"/>
                </a:solidFill>
                <a:effectLst/>
                <a:latin typeface="+mn-lt"/>
                <a:ea typeface="+mn-ea"/>
                <a:cs typeface="+mn-cs"/>
              </a:rPr>
            </a:br>
            <a:r>
              <a:rPr lang="en-US" sz="1200" b="0" i="0" u="none" strike="noStrike" kern="1200" baseline="0" dirty="0" smtClean="0">
                <a:solidFill>
                  <a:schemeClr val="tx1"/>
                </a:solidFill>
                <a:effectLst/>
                <a:latin typeface="+mn-lt"/>
                <a:ea typeface="+mn-ea"/>
                <a:cs typeface="+mn-cs"/>
              </a:rPr>
              <a:t>Ashton-Tate for OS/2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4.2 (1992)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for Windows NT 3.1</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6.0 (1995)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First version architected specifically for Windows NT</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7.0 (1999)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Total rewrite of code base resulted in performance and scalability improvements</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2000</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Further improvements in performance, scalability, and reliability</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New and improved features: Integration Services, Analysis Services, Notification Services, Reporting Services, XML support</a:t>
            </a:r>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13</a:t>
            </a:fld>
            <a:endParaRPr lang="en-US"/>
          </a:p>
        </p:txBody>
      </p:sp>
    </p:spTree>
    <p:extLst>
      <p:ext uri="{BB962C8B-B14F-4D97-AF65-F5344CB8AC3E}">
        <p14:creationId xmlns:p14="http://schemas.microsoft.com/office/powerpoint/2010/main" val="663630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base" latinLnBrk="0" hangingPunct="1"/>
            <a:r>
              <a:rPr lang="en-US" sz="1200" b="0" i="0" u="none" strike="noStrike" kern="1200" baseline="0" dirty="0" smtClean="0">
                <a:solidFill>
                  <a:schemeClr val="tx1"/>
                </a:solidFill>
                <a:effectLst/>
                <a:latin typeface="+mn-lt"/>
                <a:ea typeface="+mn-ea"/>
                <a:cs typeface="+mn-cs"/>
              </a:rPr>
              <a:t>SQL Server 1.0 (1989)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by Microsoft, Sybase, and </a:t>
            </a:r>
            <a:br>
              <a:rPr lang="en-US" sz="1200" b="0" i="0" u="none" strike="noStrike" kern="1200" baseline="0" dirty="0" smtClean="0">
                <a:solidFill>
                  <a:schemeClr val="tx1"/>
                </a:solidFill>
                <a:effectLst/>
                <a:latin typeface="+mn-lt"/>
                <a:ea typeface="+mn-ea"/>
                <a:cs typeface="+mn-cs"/>
              </a:rPr>
            </a:br>
            <a:r>
              <a:rPr lang="en-US" sz="1200" b="0" i="0" u="none" strike="noStrike" kern="1200" baseline="0" dirty="0" smtClean="0">
                <a:solidFill>
                  <a:schemeClr val="tx1"/>
                </a:solidFill>
                <a:effectLst/>
                <a:latin typeface="+mn-lt"/>
                <a:ea typeface="+mn-ea"/>
                <a:cs typeface="+mn-cs"/>
              </a:rPr>
              <a:t>Ashton-Tate for OS/2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4.2 (1992)</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Developed for Windows NT 3.1</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6.0 (1995)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First version architected specifically for Windows NT</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7.0 (1999)</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Total rewrite of code base resulted in performance and scalability improvements</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2000</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Further improvements in performance, scalability, and reliability</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SQL Server 2005</a:t>
            </a:r>
            <a:endParaRPr lang="en-US" sz="1200" b="0" i="0" u="none" strike="noStrike" kern="1200" dirty="0" smtClean="0">
              <a:solidFill>
                <a:schemeClr val="tx1"/>
              </a:solidFill>
              <a:effectLst/>
              <a:latin typeface="+mn-lt"/>
              <a:ea typeface="+mn-ea"/>
              <a:cs typeface="+mn-cs"/>
            </a:endParaRPr>
          </a:p>
          <a:p>
            <a:pPr rtl="0" eaLnBrk="1" fontAlgn="base" latinLnBrk="0" hangingPunct="1"/>
            <a:r>
              <a:rPr lang="en-US" sz="1200" b="0" i="0" u="none" strike="noStrike" kern="1200" baseline="0" dirty="0" smtClean="0">
                <a:solidFill>
                  <a:schemeClr val="tx1"/>
                </a:solidFill>
                <a:effectLst/>
                <a:latin typeface="+mn-lt"/>
                <a:ea typeface="+mn-ea"/>
                <a:cs typeface="+mn-cs"/>
              </a:rPr>
              <a:t>New and improved features: Integration Services, Analysis Services, Notification Services, Reporting Services, XML support</a:t>
            </a:r>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14</a:t>
            </a:fld>
            <a:endParaRPr lang="en-US"/>
          </a:p>
        </p:txBody>
      </p:sp>
    </p:spTree>
    <p:extLst>
      <p:ext uri="{BB962C8B-B14F-4D97-AF65-F5344CB8AC3E}">
        <p14:creationId xmlns:p14="http://schemas.microsoft.com/office/powerpoint/2010/main" val="663630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r>
              <a:rPr lang="en-US" dirty="0" smtClean="0"/>
              <a:t>SQL Server   is available in a similar range of editions to SQL Server 2005.</a:t>
            </a:r>
          </a:p>
          <a:p>
            <a:pPr eaLnBrk="1" hangingPunct="1">
              <a:spcAft>
                <a:spcPct val="0"/>
              </a:spcAft>
              <a:buFontTx/>
              <a:buChar char="•"/>
            </a:pPr>
            <a:r>
              <a:rPr lang="en-US" b="1" dirty="0" smtClean="0"/>
              <a:t>Enterprise Edition</a:t>
            </a:r>
          </a:p>
          <a:p>
            <a:pPr lvl="1" eaLnBrk="1" hangingPunct="1">
              <a:spcAft>
                <a:spcPct val="0"/>
              </a:spcAft>
              <a:buFontTx/>
              <a:buNone/>
            </a:pPr>
            <a:r>
              <a:rPr lang="en-US" dirty="0" smtClean="0"/>
              <a:t>A comprehensive data platform for business-critical applications. Provides enterprise-class scalability, high availability, and improved security.</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Business critical</a:t>
            </a:r>
          </a:p>
          <a:p>
            <a:pPr lvl="1" eaLnBrk="1" hangingPunct="1">
              <a:spcAft>
                <a:spcPct val="0"/>
              </a:spcAft>
            </a:pPr>
            <a:r>
              <a:rPr lang="en-US" dirty="0" smtClean="0"/>
              <a:t>Large scale OLTP</a:t>
            </a:r>
          </a:p>
          <a:p>
            <a:pPr lvl="1" eaLnBrk="1" hangingPunct="1">
              <a:spcAft>
                <a:spcPct val="0"/>
              </a:spcAft>
            </a:pPr>
            <a:r>
              <a:rPr lang="en-US" dirty="0" smtClean="0"/>
              <a:t>Large scale reporting</a:t>
            </a:r>
          </a:p>
          <a:p>
            <a:pPr lvl="1" eaLnBrk="1" hangingPunct="1">
              <a:spcAft>
                <a:spcPct val="0"/>
              </a:spcAft>
            </a:pPr>
            <a:r>
              <a:rPr lang="en-US" dirty="0" smtClean="0"/>
              <a:t>Advanced analytics</a:t>
            </a:r>
          </a:p>
          <a:p>
            <a:pPr lvl="1" eaLnBrk="1" hangingPunct="1">
              <a:spcAft>
                <a:spcPct val="0"/>
              </a:spcAft>
            </a:pPr>
            <a:r>
              <a:rPr lang="en-US" dirty="0" smtClean="0"/>
              <a:t>Data warehousing</a:t>
            </a:r>
          </a:p>
          <a:p>
            <a:pPr lvl="1" eaLnBrk="1" hangingPunct="1">
              <a:spcAft>
                <a:spcPct val="0"/>
              </a:spcAft>
            </a:pPr>
            <a:r>
              <a:rPr lang="en-US" dirty="0" smtClean="0"/>
              <a:t>Server consolidation</a:t>
            </a:r>
          </a:p>
          <a:p>
            <a:pPr eaLnBrk="1" hangingPunct="1">
              <a:spcAft>
                <a:spcPct val="0"/>
              </a:spcAft>
              <a:buFontTx/>
              <a:buChar char="•"/>
            </a:pPr>
            <a:r>
              <a:rPr lang="en-US" b="1" dirty="0" smtClean="0"/>
              <a:t>Standard Edition</a:t>
            </a:r>
          </a:p>
          <a:p>
            <a:pPr lvl="1" eaLnBrk="1" hangingPunct="1">
              <a:spcAft>
                <a:spcPct val="0"/>
              </a:spcAft>
              <a:buFontTx/>
              <a:buNone/>
            </a:pPr>
            <a:r>
              <a:rPr lang="en-US" dirty="0" smtClean="0"/>
              <a:t>A complete data platform for departmental applications. Provides an easy-to-use and manageable data and business intelligence platform.</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Departmental</a:t>
            </a:r>
          </a:p>
          <a:p>
            <a:pPr lvl="1" eaLnBrk="1" hangingPunct="1">
              <a:spcAft>
                <a:spcPct val="0"/>
              </a:spcAft>
            </a:pPr>
            <a:r>
              <a:rPr lang="en-US" dirty="0" smtClean="0"/>
              <a:t>Small to medium scale OLTP</a:t>
            </a:r>
          </a:p>
          <a:p>
            <a:pPr lvl="1" eaLnBrk="1" hangingPunct="1">
              <a:spcAft>
                <a:spcPct val="0"/>
              </a:spcAft>
            </a:pPr>
            <a:r>
              <a:rPr lang="en-US" dirty="0" smtClean="0"/>
              <a:t>Reporting and analytics</a:t>
            </a:r>
          </a:p>
          <a:p>
            <a:pPr lvl="1" eaLnBrk="1" hangingPunct="1">
              <a:spcAft>
                <a:spcPct val="0"/>
              </a:spcAft>
            </a:pPr>
            <a:r>
              <a:rPr lang="en-US" b="1" dirty="0" smtClean="0"/>
              <a:t>Express Edition</a:t>
            </a:r>
          </a:p>
          <a:p>
            <a:pPr lvl="1" eaLnBrk="1" hangingPunct="1">
              <a:spcAft>
                <a:spcPct val="0"/>
              </a:spcAft>
              <a:buFontTx/>
              <a:buNone/>
            </a:pPr>
            <a:r>
              <a:rPr lang="en-US" dirty="0" smtClean="0"/>
              <a:t>A free edition for learning and redistribution by independent software vendors (ISVs).</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Entry level and learning</a:t>
            </a:r>
          </a:p>
          <a:p>
            <a:pPr lvl="1" eaLnBrk="1" hangingPunct="1">
              <a:spcAft>
                <a:spcPct val="0"/>
              </a:spcAft>
            </a:pPr>
            <a:r>
              <a:rPr lang="en-US" dirty="0" smtClean="0"/>
              <a:t>Free ISV redistribution</a:t>
            </a:r>
          </a:p>
          <a:p>
            <a:pPr lvl="1" eaLnBrk="1" hangingPunct="1">
              <a:spcAft>
                <a:spcPct val="0"/>
              </a:spcAft>
            </a:pPr>
            <a:r>
              <a:rPr lang="en-US" dirty="0" smtClean="0"/>
              <a:t>Rich desktop applications</a:t>
            </a:r>
          </a:p>
          <a:p>
            <a:pPr lvl="1" eaLnBrk="1" hangingPunct="1">
              <a:spcAft>
                <a:spcPct val="0"/>
              </a:spcAft>
            </a:pPr>
            <a:r>
              <a:rPr lang="en-US" dirty="0" smtClean="0"/>
              <a:t>the product includes the basic Express Manager (XM) program and supports CLR integration and native XML. Also</a:t>
            </a:r>
          </a:p>
          <a:p>
            <a:pPr eaLnBrk="1" hangingPunct="1">
              <a:spcAft>
                <a:spcPct val="0"/>
              </a:spcAft>
              <a:buFontTx/>
              <a:buChar char="•"/>
            </a:pPr>
            <a:r>
              <a:rPr lang="en-US" b="1" dirty="0" smtClean="0"/>
              <a:t>Web Edition</a:t>
            </a:r>
          </a:p>
          <a:p>
            <a:pPr lvl="1" eaLnBrk="1" hangingPunct="1">
              <a:spcAft>
                <a:spcPct val="0"/>
              </a:spcAft>
              <a:buFontTx/>
              <a:buNone/>
            </a:pPr>
            <a:r>
              <a:rPr lang="en-US" dirty="0" smtClean="0"/>
              <a:t>A low-TCO option for Web hosting.</a:t>
            </a:r>
          </a:p>
          <a:p>
            <a:pPr lvl="1" eaLnBrk="1" hangingPunct="1">
              <a:spcAft>
                <a:spcPct val="0"/>
              </a:spcAft>
              <a:buFontTx/>
              <a:buNone/>
            </a:pPr>
            <a:r>
              <a:rPr lang="en-US" dirty="0" smtClean="0"/>
              <a:t>Use for the following application types:</a:t>
            </a:r>
          </a:p>
          <a:p>
            <a:pPr lvl="1" eaLnBrk="1" hangingPunct="1">
              <a:spcAft>
                <a:spcPct val="0"/>
              </a:spcAft>
            </a:pPr>
            <a:r>
              <a:rPr lang="en-US" dirty="0" smtClean="0"/>
              <a:t>Low-end hosting</a:t>
            </a:r>
          </a:p>
          <a:p>
            <a:pPr rtl="0" eaLnBrk="1" fontAlgn="auto" latinLnBrk="0" hangingPunct="1"/>
            <a:r>
              <a:rPr lang="en-US" sz="1200" b="0" i="0" u="none" strike="noStrike" kern="1200" dirty="0" smtClean="0">
                <a:solidFill>
                  <a:schemeClr val="tx1"/>
                </a:solidFill>
                <a:effectLst/>
                <a:latin typeface="+mn-lt"/>
                <a:ea typeface="+mn-ea"/>
                <a:cs typeface="+mn-cs"/>
              </a:rPr>
              <a:t>Compact</a:t>
            </a:r>
          </a:p>
          <a:p>
            <a:pPr rtl="0" eaLnBrk="1" fontAlgn="auto" latinLnBrk="0" hangingPunct="1"/>
            <a:r>
              <a:rPr lang="en-US" sz="1200" b="0" i="0" u="none" strike="noStrike" kern="1200" dirty="0" smtClean="0">
                <a:solidFill>
                  <a:schemeClr val="tx1"/>
                </a:solidFill>
                <a:effectLst/>
                <a:latin typeface="+mn-lt"/>
                <a:ea typeface="+mn-ea"/>
                <a:cs typeface="+mn-cs"/>
              </a:rPr>
              <a:t>For embedded databases</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cs typeface="Times New Roman" pitchFamily="18" charset="0"/>
              </a:rPr>
              <a:t>A service is a software that runs continuously</a:t>
            </a:r>
            <a:endParaRPr lang="ar-EG" sz="1200" dirty="0" smtClean="0">
              <a:cs typeface="Tahoma" pitchFamily="34" charset="0"/>
            </a:endParaRPr>
          </a:p>
          <a:p>
            <a:pPr eaLnBrk="1" hangingPunct="1"/>
            <a:endParaRPr lang="en-US" dirty="0" smtClean="0"/>
          </a:p>
          <a:p>
            <a:pPr eaLnBrk="1" hangingPunct="1"/>
            <a:r>
              <a:rPr lang="en-US" b="1" dirty="0" smtClean="0"/>
              <a:t>SQL Server Database Engine </a:t>
            </a:r>
            <a:r>
              <a:rPr lang="en-US" dirty="0" smtClean="0"/>
              <a:t>includes the Database Engine, the core service for storing, processing, and securing data, Replication, full-text search, and tools for managing relational and XML data.</a:t>
            </a:r>
          </a:p>
          <a:p>
            <a:pPr eaLnBrk="1" hangingPunct="1"/>
            <a:endParaRPr lang="en-US" b="1" dirty="0" smtClean="0"/>
          </a:p>
          <a:p>
            <a:pPr eaLnBrk="1" hangingPunct="1"/>
            <a:r>
              <a:rPr lang="en-US" b="1" dirty="0" smtClean="0"/>
              <a:t>Analysis Services </a:t>
            </a:r>
            <a:r>
              <a:rPr lang="en-US" dirty="0" smtClean="0"/>
              <a:t>includes the tools for creating and managing online analytical processing (OLAP) and data mining applications.</a:t>
            </a:r>
          </a:p>
          <a:p>
            <a:pPr eaLnBrk="1" hangingPunct="1"/>
            <a:endParaRPr lang="en-US" b="1" dirty="0" smtClean="0"/>
          </a:p>
          <a:p>
            <a:pPr eaLnBrk="1" hangingPunct="1"/>
            <a:r>
              <a:rPr lang="en-US" b="1" dirty="0" smtClean="0"/>
              <a:t>Reporting Services </a:t>
            </a:r>
            <a:r>
              <a:rPr lang="en-US" dirty="0" smtClean="0"/>
              <a:t>includes server and client components for creating, managing, and deploying tabular, matrix, graphical, and free-form reports. Reporting Services is also an extensible platform that you can use to develop report applications.</a:t>
            </a:r>
          </a:p>
          <a:p>
            <a:pPr eaLnBrk="1" hangingPunct="1"/>
            <a:endParaRPr lang="en-US" b="1" dirty="0" smtClean="0"/>
          </a:p>
          <a:p>
            <a:pPr eaLnBrk="1" hangingPunct="1"/>
            <a:r>
              <a:rPr lang="en-US" b="1" dirty="0" smtClean="0"/>
              <a:t>Integration Services </a:t>
            </a:r>
            <a:r>
              <a:rPr lang="en-US" dirty="0" smtClean="0"/>
              <a:t>is a set of graphical tools and programmable objects for moving, copying, and transforming data. SQL Server provides a enterprise extraction, transformation, and loading (ETL) platform called SQL Server Integration Services (SSIS) with the features, tools, and functionality to build both classic and innovative kinds of ETL-based applications. Similar to Data Transformation Services (DTS), it provides functions for moving data from one place to another and manipulating that data at run time. </a:t>
            </a:r>
          </a:p>
          <a:p>
            <a:pPr eaLnBrk="1" hangingPunct="1"/>
            <a:endParaRPr lang="en-US" b="1" dirty="0" smtClean="0"/>
          </a:p>
          <a:p>
            <a:pPr eaLnBrk="1" hangingPunct="1"/>
            <a:r>
              <a:rPr lang="en-US" b="1" dirty="0" smtClean="0"/>
              <a:t>Full-Text Search </a:t>
            </a:r>
            <a:r>
              <a:rPr lang="en-US" dirty="0" smtClean="0"/>
              <a:t>is the functionality you need to issue full-text queries against plain character-based data in SQL Server tables. Full-text queries could include words and phrases or multiple forms of a word or phrase. Full-Text Search allows fast and flexible indexing for keyword-based query of text data stored in a Microsoft SQL Server database. </a:t>
            </a:r>
          </a:p>
          <a:p>
            <a:pPr eaLnBrk="1" hangingPunct="1"/>
            <a:endParaRPr lang="en-US" b="1" dirty="0" smtClean="0"/>
          </a:p>
          <a:p>
            <a:pPr eaLnBrk="1" hangingPunct="1"/>
            <a:r>
              <a:rPr lang="en-US" b="1" dirty="0" smtClean="0"/>
              <a:t>Replication</a:t>
            </a:r>
            <a:r>
              <a:rPr lang="en-US" dirty="0" smtClean="0"/>
              <a:t> is a set of technologies for copying and distributing data and database objects from one database to another, and then synchronizing between databases to maintain consistency. Using replication, you can distribute data to different locations and to remote or mobile users over local and wide area networks, dial-up connections, wireless connections, and the Internet. SQL Server provides three types of replication, each with different capabilities: transactional replication, merge replication, and snapshot replication.</a:t>
            </a:r>
          </a:p>
          <a:p>
            <a:pPr eaLnBrk="1" hangingPunct="1"/>
            <a:endParaRPr lang="en-US" b="1" dirty="0" smtClean="0"/>
          </a:p>
          <a:p>
            <a:pPr eaLnBrk="1" hangingPunct="1"/>
            <a:r>
              <a:rPr lang="en-US" b="1" dirty="0" smtClean="0"/>
              <a:t>Service Broker </a:t>
            </a:r>
            <a:r>
              <a:rPr lang="en-US" dirty="0" smtClean="0"/>
              <a:t>provides the SQL Server Database Engine native support for messaging and queuing applications. This makes it easier for developers to create sophisticated applications that use the Database Engine components to communicate between disparate databases. </a:t>
            </a:r>
          </a:p>
          <a:p>
            <a:pPr eaLnBrk="1" hangingPunct="1"/>
            <a:endParaRPr lang="en-US" b="1" dirty="0" smtClean="0"/>
          </a:p>
          <a:p>
            <a:pPr eaLnBrk="1" hangingPunct="1"/>
            <a:r>
              <a:rPr lang="en-US" b="1" dirty="0" smtClean="0"/>
              <a:t>Notification Services </a:t>
            </a:r>
            <a:r>
              <a:rPr lang="en-US" dirty="0" smtClean="0"/>
              <a:t>is a platform for developing applications that generate and send notifications, and it is also an engine that runs those applications. </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r>
              <a:rPr lang="en-US" dirty="0" smtClean="0"/>
              <a:t>Explain to students that they can use the Feature Selection page of the SQL Server Installation Wizard to select the SQL Server Management Tools to include in an installation of SQL Server. </a:t>
            </a:r>
          </a:p>
          <a:p>
            <a:pPr eaLnBrk="1" hangingPunct="1"/>
            <a:endParaRPr lang="en-US" dirty="0" smtClean="0"/>
          </a:p>
          <a:p>
            <a:pPr eaLnBrk="1" hangingPunct="1"/>
            <a:r>
              <a:rPr lang="en-US" b="1" dirty="0" smtClean="0"/>
              <a:t>SQL Server Management Studio</a:t>
            </a:r>
          </a:p>
          <a:p>
            <a:pPr eaLnBrk="1" hangingPunct="1"/>
            <a:r>
              <a:rPr lang="en-US" dirty="0" smtClean="0"/>
              <a:t>SQL Server Management Studio is an integrated environment to access, configure, manage, and administer SQL server components. Management Studio lets developers and administrators of all skill levels use SQL Server. </a:t>
            </a:r>
          </a:p>
          <a:p>
            <a:pPr eaLnBrk="1" hangingPunct="1"/>
            <a:endParaRPr lang="en-US" dirty="0" smtClean="0"/>
          </a:p>
          <a:p>
            <a:pPr eaLnBrk="1" hangingPunct="1"/>
            <a:r>
              <a:rPr lang="en-US" b="1" dirty="0" smtClean="0"/>
              <a:t>SQL Server Configuration Manager</a:t>
            </a:r>
          </a:p>
          <a:p>
            <a:pPr eaLnBrk="1" hangingPunct="1"/>
            <a:r>
              <a:rPr lang="en-US" dirty="0" smtClean="0"/>
              <a:t>SQL Server Configuration Manager provides basic configuration management for SQL Server services, server protocols, client protocols, and client aliases.</a:t>
            </a:r>
          </a:p>
          <a:p>
            <a:pPr eaLnBrk="1" hangingPunct="1"/>
            <a:endParaRPr lang="en-US" dirty="0" smtClean="0"/>
          </a:p>
          <a:p>
            <a:pPr eaLnBrk="1" hangingPunct="1"/>
            <a:r>
              <a:rPr lang="en-US" b="1" dirty="0" smtClean="0"/>
              <a:t>SQL Server Profiler</a:t>
            </a:r>
          </a:p>
          <a:p>
            <a:pPr eaLnBrk="1" hangingPunct="1"/>
            <a:r>
              <a:rPr lang="en-US" dirty="0" smtClean="0"/>
              <a:t>SQL Server Profiler is a profiling and tracing tool. It provides a graphical user interface to profile and trace an instance of the Database Engine or Analysis Services.</a:t>
            </a:r>
          </a:p>
          <a:p>
            <a:pPr eaLnBrk="1" hangingPunct="1"/>
            <a:endParaRPr lang="en-US" dirty="0" smtClean="0"/>
          </a:p>
          <a:p>
            <a:pPr eaLnBrk="1" hangingPunct="1"/>
            <a:r>
              <a:rPr lang="en-US" b="1" dirty="0" smtClean="0"/>
              <a:t>Database Engine Tuning Advisor</a:t>
            </a:r>
          </a:p>
          <a:p>
            <a:pPr eaLnBrk="1" hangingPunct="1"/>
            <a:r>
              <a:rPr lang="en-US" dirty="0" smtClean="0"/>
              <a:t>Database Engine Tuning Advisor helps create optimal sets of indexes, indexed views, and partitions.</a:t>
            </a:r>
          </a:p>
          <a:p>
            <a:pPr eaLnBrk="1" hangingPunct="1"/>
            <a:endParaRPr lang="en-US" dirty="0" smtClean="0"/>
          </a:p>
          <a:p>
            <a:pPr eaLnBrk="1" hangingPunct="1"/>
            <a:r>
              <a:rPr lang="en-US" b="1" dirty="0" smtClean="0"/>
              <a:t>Business Intelligence Development Studio</a:t>
            </a:r>
          </a:p>
          <a:p>
            <a:pPr eaLnBrk="1" hangingPunct="1"/>
            <a:r>
              <a:rPr lang="en-US" dirty="0" smtClean="0"/>
              <a:t>The Business Intelligence Development Studio is an integrated development environment (IDE) for creating Analysis Services, Reporting Services, and Integration Services solutions.</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xfrm>
            <a:off x="307492" y="2218857"/>
            <a:ext cx="6149837" cy="6694045"/>
          </a:xfrm>
          <a:noFill/>
          <a:ln/>
        </p:spPr>
        <p:txBody>
          <a:bodyPr>
            <a:normAutofit fontScale="70000" lnSpcReduction="20000"/>
          </a:bodyPr>
          <a:lstStyle/>
          <a:p>
            <a:r>
              <a:rPr lang="en-US" dirty="0" smtClean="0"/>
              <a:t>Explain to students that the Database Engine is the core service for storing, processing, and securing data. Explain how the Database Engine provides controlled access and rapid transaction processing to meet the requirements of the most demanding data consuming applications.</a:t>
            </a:r>
          </a:p>
          <a:p>
            <a:r>
              <a:rPr lang="en-US" dirty="0" smtClean="0"/>
              <a:t>Be sure to mention that they can use the Database Engine to create relational databases for online transaction processing or online analytical processing data. </a:t>
            </a:r>
          </a:p>
          <a:p>
            <a:r>
              <a:rPr lang="en-US" b="1" dirty="0" smtClean="0">
                <a:cs typeface="Arial" charset="0"/>
              </a:rPr>
              <a:t>Protocols</a:t>
            </a:r>
          </a:p>
          <a:p>
            <a:r>
              <a:rPr lang="en-US" dirty="0" smtClean="0">
                <a:cs typeface="Arial" charset="0"/>
              </a:rPr>
              <a:t>Used to implement the external interface to the SQL Server. To connect to SQL Server Database Engine you must have a network protocol enabled. Microsoft SQL Server can service requests on several protocols at the same time. Clients connect to SQL Server with a single protocol. If the client program does not know which protocol SQL Server is listening on, configure the client to sequentially try multiple protocols. Use SQL Server Configuration Manager to enable, disable, and configure network protocols.</a:t>
            </a:r>
          </a:p>
          <a:p>
            <a:r>
              <a:rPr lang="en-US" b="1" dirty="0" smtClean="0">
                <a:cs typeface="Arial" charset="0"/>
              </a:rPr>
              <a:t>Relational Engine</a:t>
            </a:r>
          </a:p>
          <a:p>
            <a:r>
              <a:rPr lang="en-US" dirty="0" smtClean="0"/>
              <a:t>The relational engine provides an interface into the storage engine, which is composed of services to interact with the underlying database storage components and features. </a:t>
            </a:r>
          </a:p>
          <a:p>
            <a:r>
              <a:rPr lang="en-US" b="1" dirty="0" smtClean="0">
                <a:cs typeface="Arial" charset="0"/>
              </a:rPr>
              <a:t>The main responsibilities of the relational engine are:</a:t>
            </a:r>
          </a:p>
          <a:p>
            <a:pPr>
              <a:buFontTx/>
              <a:buChar char="•"/>
            </a:pPr>
            <a:r>
              <a:rPr lang="en-US" dirty="0" smtClean="0">
                <a:cs typeface="Arial" charset="0"/>
              </a:rPr>
              <a:t> Parsing the SQL statements. The parser scans an SQL statement and breaks it down into the logical units, such as keywords, parameters, operators, and identifiers. The parser also breaks down the overall SQL statement into a series of smaller logical operations.</a:t>
            </a:r>
          </a:p>
          <a:p>
            <a:pPr>
              <a:buFontTx/>
              <a:buChar char="•"/>
            </a:pPr>
            <a:r>
              <a:rPr lang="en-US" dirty="0" smtClean="0">
                <a:cs typeface="Arial" charset="0"/>
              </a:rPr>
              <a:t> Optimizing the execution plans. Typically, there are many ways that the server could use data from the source tables to build the result set. The query optimizer determines what these various series of steps are, estimates the cost of each series, and chooses the series of steps that has the lowest cost. It then combines the specific steps with the query tree to produce an optimized execution plan.</a:t>
            </a:r>
          </a:p>
          <a:p>
            <a:pPr>
              <a:buFontTx/>
              <a:buChar char="•"/>
            </a:pPr>
            <a:r>
              <a:rPr lang="en-US" dirty="0" smtClean="0">
                <a:cs typeface="Arial" charset="0"/>
              </a:rPr>
              <a:t> Executing the series of logical operations defined in the execution plan. After the query optimizer has defined the logical operations required to complete a statement, the relational engine steps through these operations in the sequence specified in the optimized execution plan.</a:t>
            </a:r>
          </a:p>
          <a:p>
            <a:pPr>
              <a:buFontTx/>
              <a:buChar char="•"/>
            </a:pPr>
            <a:r>
              <a:rPr lang="en-US" dirty="0" smtClean="0">
                <a:cs typeface="Arial" charset="0"/>
              </a:rPr>
              <a:t> Processing Data Definition Language and other statements. These statements are not the typical SELECT, INSERT, UPDATE, or DELETE statements; these statements have special processing needs. Examples are the SET statements to set connection options, and the CREATE statements to create objects in a database.</a:t>
            </a:r>
          </a:p>
          <a:p>
            <a:pPr>
              <a:buFontTx/>
              <a:buChar char="•"/>
            </a:pPr>
            <a:r>
              <a:rPr lang="en-US" dirty="0" smtClean="0">
                <a:cs typeface="Arial" charset="0"/>
              </a:rPr>
              <a:t> Formatting results. The relational engine formats the results returned to the client. The results are formatted as either a traditional, tabular result set or as an XML document. The results are then encapsulated in one or more Tabular Data Stream (TDS) packets and returned to the application.</a:t>
            </a:r>
          </a:p>
          <a:p>
            <a:endParaRPr lang="en-US" dirty="0" smtClean="0">
              <a:cs typeface="Arial" charset="0"/>
            </a:endParaRPr>
          </a:p>
          <a:p>
            <a:r>
              <a:rPr lang="en-US" b="1" dirty="0" smtClean="0">
                <a:cs typeface="Arial" charset="0"/>
              </a:rPr>
              <a:t>Storage Engine</a:t>
            </a:r>
          </a:p>
          <a:p>
            <a:r>
              <a:rPr lang="en-US" dirty="0" smtClean="0"/>
              <a:t>The SQL Server   database engine implements a highly scalable and available service for data storage, processing, and security to meet the requirements of the most demanding data systems.</a:t>
            </a:r>
          </a:p>
          <a:p>
            <a:r>
              <a:rPr lang="en-US" b="1" dirty="0" smtClean="0"/>
              <a:t>The primary responsibilities of the storage engine include:</a:t>
            </a:r>
          </a:p>
          <a:p>
            <a:pPr>
              <a:buFontTx/>
              <a:buChar char="•"/>
            </a:pPr>
            <a:r>
              <a:rPr lang="en-US" dirty="0" smtClean="0">
                <a:cs typeface="Arial" charset="0"/>
              </a:rPr>
              <a:t> Providing features to improve ease of use for managing storage components</a:t>
            </a:r>
          </a:p>
          <a:p>
            <a:pPr>
              <a:buFontTx/>
              <a:buChar char="•"/>
            </a:pPr>
            <a:r>
              <a:rPr lang="en-US" dirty="0" smtClean="0">
                <a:cs typeface="Arial" charset="0"/>
              </a:rPr>
              <a:t> Managing the data buffers and all I/O to the physical files</a:t>
            </a:r>
          </a:p>
          <a:p>
            <a:pPr>
              <a:buFontTx/>
              <a:buChar char="•"/>
            </a:pPr>
            <a:r>
              <a:rPr lang="en-US" dirty="0" smtClean="0">
                <a:cs typeface="Arial" charset="0"/>
              </a:rPr>
              <a:t> Controlling concurrency, managing transactions, locking, and logging</a:t>
            </a:r>
          </a:p>
          <a:p>
            <a:pPr>
              <a:buFontTx/>
              <a:buChar char="•"/>
            </a:pPr>
            <a:r>
              <a:rPr lang="en-US" dirty="0" smtClean="0">
                <a:cs typeface="Arial" charset="0"/>
              </a:rPr>
              <a:t> Managing the files and physical pages used to store data</a:t>
            </a:r>
          </a:p>
          <a:p>
            <a:pPr>
              <a:buFontTx/>
              <a:buChar char="•"/>
            </a:pPr>
            <a:r>
              <a:rPr lang="en-US" dirty="0" smtClean="0">
                <a:cs typeface="Arial" charset="0"/>
              </a:rPr>
              <a:t> Recovering from system faults</a:t>
            </a:r>
          </a:p>
          <a:p>
            <a:r>
              <a:rPr lang="en-US" b="1" dirty="0" smtClean="0"/>
              <a:t>SQLOS</a:t>
            </a:r>
          </a:p>
          <a:p>
            <a:r>
              <a:rPr lang="en-US" dirty="0" smtClean="0"/>
              <a:t>The latest version of SQL Server features SQLOS - a user level highly configurable operating system with powerful API, enabling automatic locality and advanced parallelism. SQLOS attempts to hide the complexity of underlying hardware from high level programmers and at the same time it provides powerful and comprehensive set of features to programmers willing to take advantage of the hardware underneath the system. SQLOS provides operating system services such as a non preemptive scheduling, memory management, deadlock detection, exception handling, hosting for external components such as Common Language Runtime, CLR and other services. </a:t>
            </a:r>
          </a:p>
          <a:p>
            <a:r>
              <a:rPr lang="en-US" dirty="0" smtClean="0"/>
              <a:t>The goals of SQLOS include bringing all system components together, enabling further innovation of SQL Server’s scalability and performance, providing manageability and supportability features. It exposes cohesive API to developers so that they can easily exploit features of hardware and the operating system.  SQLOS models its internals to simplify developing process as for high and as for low end platforms.</a:t>
            </a:r>
          </a:p>
          <a:p>
            <a:r>
              <a:rPr lang="en-US" dirty="0" smtClean="0"/>
              <a:t> SOS’s scheduling subsystem consists of scheduling nodes, schedulers, tasks, workers and system threads. A scheduling node provides an abstraction layer over group of CPUs. On NUMA systems scheduling node represents a single NUMA node. On SMP box there is one scheduling node. It is possible to change a number of nodes by editing Windows registry. As you would expect a node also is a collection of schedulers. A scheduler is  an abstraction over a CPU. Schedulers deal with tasks that run by workers that get executed by system threads.  </a:t>
            </a:r>
          </a:p>
          <a:p>
            <a:r>
              <a:rPr lang="en-US" dirty="0" smtClean="0"/>
              <a:t> </a:t>
            </a:r>
            <a:r>
              <a:rPr lang="en-US" b="1" dirty="0" smtClean="0"/>
              <a:t>Reference:</a:t>
            </a:r>
          </a:p>
          <a:p>
            <a:r>
              <a:rPr lang="en-US" dirty="0" smtClean="0"/>
              <a:t>SQL Server Overview: http://go.microsoft.com/fwlink/?LinkID=127210</a:t>
            </a:r>
          </a:p>
          <a:p>
            <a:r>
              <a:rPr lang="en-US" dirty="0" smtClean="0"/>
              <a:t>Components of the SQL Server Database Engine: http://go.microsoft.com/fwlink/?LinkID=127211</a:t>
            </a:r>
          </a:p>
          <a:p>
            <a:r>
              <a:rPr lang="en-US" dirty="0" smtClean="0"/>
              <a:t>Considerations for Installing the SQL Server Database Engine: http://go.microsoft.com/fwlink/?LinkID=127212</a:t>
            </a:r>
          </a:p>
          <a:p>
            <a:endParaRPr lang="en-US" dirty="0" smtClean="0">
              <a:cs typeface="Arial" charset="0"/>
            </a:endParaRPr>
          </a:p>
          <a:p>
            <a:pPr eaLnBrk="1" hangingPunct="1"/>
            <a:r>
              <a:rPr lang="en-US" b="1" dirty="0" smtClean="0"/>
              <a:t>References:</a:t>
            </a:r>
          </a:p>
          <a:p>
            <a:pPr eaLnBrk="1" hangingPunct="1"/>
            <a:r>
              <a:rPr lang="en-US" dirty="0" smtClean="0"/>
              <a:t>Components of the SQL Server Database Engine: http://go.microsoft.com/fwlink/?LinkID=127211 </a:t>
            </a:r>
          </a:p>
        </p:txBody>
      </p:sp>
      <p:sp>
        <p:nvSpPr>
          <p:cNvPr id="52228" name="Slide Number Placeholder 5"/>
          <p:cNvSpPr>
            <a:spLocks noGrp="1"/>
          </p:cNvSpPr>
          <p:nvPr>
            <p:ph type="sldNum" sz="quarter" idx="5"/>
          </p:nvPr>
        </p:nvSpPr>
        <p:spPr>
          <a:noFill/>
        </p:spPr>
        <p:txBody>
          <a:bodyPr/>
          <a:lstStyle/>
          <a:p>
            <a:fld id="{DE454E0A-1CF6-4071-8EE2-CABD904119C0}" type="slidenum">
              <a:rPr lang="en-US" smtClean="0"/>
              <a:pPr/>
              <a:t>18</a:t>
            </a:fld>
            <a:endParaRPr lang="en-US" smtClean="0"/>
          </a:p>
        </p:txBody>
      </p:sp>
      <p:sp>
        <p:nvSpPr>
          <p:cNvPr id="5222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223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xfrm>
            <a:off x="307492" y="2278193"/>
            <a:ext cx="6149837" cy="6601918"/>
          </a:xfrm>
          <a:noFill/>
          <a:ln/>
        </p:spPr>
        <p:txBody>
          <a:bodyPr/>
          <a:lstStyle/>
          <a:p>
            <a:r>
              <a:rPr lang="en-US" dirty="0" smtClean="0"/>
              <a:t>Provide an overview of common application that are used to Querying SQL Server  .  </a:t>
            </a:r>
          </a:p>
          <a:p>
            <a:endParaRPr lang="en-US" dirty="0" smtClean="0">
              <a:cs typeface="Arial" charset="0"/>
            </a:endParaRPr>
          </a:p>
          <a:p>
            <a:r>
              <a:rPr lang="en-US" b="1" dirty="0" smtClean="0">
                <a:cs typeface="Arial" charset="0"/>
              </a:rPr>
              <a:t>SQL Server Management Studio</a:t>
            </a:r>
          </a:p>
          <a:p>
            <a:r>
              <a:rPr lang="en-US" dirty="0" smtClean="0"/>
              <a:t>SQL Server Management Studio is the tool used for interactive creation of T-SQL scripts.  It is also used to manage SQL Server  .</a:t>
            </a:r>
          </a:p>
          <a:p>
            <a:r>
              <a:rPr lang="en-US" b="1" dirty="0" smtClean="0">
                <a:cs typeface="Arial" charset="0"/>
              </a:rPr>
              <a:t>Microsoft Office Excel®</a:t>
            </a:r>
          </a:p>
          <a:p>
            <a:r>
              <a:rPr lang="en-US" dirty="0" smtClean="0"/>
              <a:t>Excel is for use in analysis and reporting.</a:t>
            </a:r>
          </a:p>
          <a:p>
            <a:r>
              <a:rPr lang="en-US" b="1" dirty="0" smtClean="0">
                <a:cs typeface="Arial" charset="0"/>
              </a:rPr>
              <a:t>SQLCMD</a:t>
            </a:r>
            <a:endParaRPr lang="en-US" b="1" dirty="0" smtClean="0"/>
          </a:p>
          <a:p>
            <a:r>
              <a:rPr lang="en-US" dirty="0" smtClean="0"/>
              <a:t>SQLCMD is a command used by system administrator for using command line and batch files for processing.</a:t>
            </a:r>
          </a:p>
          <a:p>
            <a:r>
              <a:rPr lang="en-US" b="1" dirty="0" smtClean="0">
                <a:cs typeface="Arial" charset="0"/>
              </a:rPr>
              <a:t>PowerShell</a:t>
            </a:r>
            <a:endParaRPr lang="en-US" b="1" dirty="0" smtClean="0"/>
          </a:p>
          <a:p>
            <a:r>
              <a:rPr lang="en-US" dirty="0" smtClean="0"/>
              <a:t>PowerShell is an environment used by system administrator for using command line and batch files for processing.</a:t>
            </a:r>
          </a:p>
          <a:p>
            <a:r>
              <a:rPr lang="en-US" dirty="0" smtClean="0"/>
              <a:t>Explain the use and application of PowerShell.</a:t>
            </a:r>
          </a:p>
          <a:p>
            <a:r>
              <a:rPr lang="en-US" b="1" dirty="0" err="1" smtClean="0"/>
              <a:t>bcp</a:t>
            </a:r>
            <a:r>
              <a:rPr lang="en-US" b="1" dirty="0" smtClean="0"/>
              <a:t> utility</a:t>
            </a:r>
          </a:p>
          <a:p>
            <a:r>
              <a:rPr lang="en-US" dirty="0" smtClean="0"/>
              <a:t>The </a:t>
            </a:r>
            <a:r>
              <a:rPr lang="en-US" dirty="0" err="1" smtClean="0"/>
              <a:t>bcp</a:t>
            </a:r>
            <a:r>
              <a:rPr lang="en-US" dirty="0" smtClean="0"/>
              <a:t> utility bulk copies data between an instance of Microsoft SQL Server and a data file in a user-specified format. The </a:t>
            </a:r>
            <a:r>
              <a:rPr lang="en-US" dirty="0" err="1" smtClean="0"/>
              <a:t>bcp</a:t>
            </a:r>
            <a:r>
              <a:rPr lang="en-US" dirty="0" smtClean="0"/>
              <a:t> utility can be used to import large numbers of new rows into SQL Server tables or to export data out of tables into data files. Except when used with the </a:t>
            </a:r>
            <a:r>
              <a:rPr lang="en-US" dirty="0" err="1" smtClean="0"/>
              <a:t>queryout</a:t>
            </a:r>
            <a:r>
              <a:rPr lang="en-US" dirty="0" smtClean="0"/>
              <a:t> option, the utility requires no knowledge of Transact-SQL. To import data into a table, you must either use a format file created for that table or understand the structure of the table and the types of data that are valid for its columns.</a:t>
            </a:r>
          </a:p>
          <a:p>
            <a:r>
              <a:rPr lang="en-US" b="1" dirty="0" err="1" smtClean="0"/>
              <a:t>sqlps</a:t>
            </a:r>
            <a:r>
              <a:rPr lang="en-US" b="1" dirty="0" smtClean="0"/>
              <a:t> Utility</a:t>
            </a:r>
          </a:p>
          <a:p>
            <a:r>
              <a:rPr lang="en-US" dirty="0" smtClean="0"/>
              <a:t>The </a:t>
            </a:r>
            <a:r>
              <a:rPr lang="en-US" dirty="0" err="1" smtClean="0"/>
              <a:t>sqlps</a:t>
            </a:r>
            <a:r>
              <a:rPr lang="en-US" dirty="0" smtClean="0"/>
              <a:t> utility starts a PowerShell session with the SQL Server PowerShell provider and </a:t>
            </a:r>
            <a:r>
              <a:rPr lang="en-US" dirty="0" err="1" smtClean="0"/>
              <a:t>cmdlets</a:t>
            </a:r>
            <a:r>
              <a:rPr lang="en-US" dirty="0" smtClean="0"/>
              <a:t> loaded and registered. You can enter PowerShell commands or scripts that use the SQL Server PowerShell components to work with instances of SQL Server and their objects.</a:t>
            </a:r>
          </a:p>
          <a:p>
            <a:endParaRPr lang="en-US" dirty="0" smtClean="0"/>
          </a:p>
          <a:p>
            <a:r>
              <a:rPr lang="en-US" b="1" dirty="0" smtClean="0"/>
              <a:t>Question</a:t>
            </a:r>
            <a:r>
              <a:rPr lang="en-US" dirty="0" smtClean="0"/>
              <a:t>:  Have you used any of these tools for querying SQL Server databases? </a:t>
            </a:r>
          </a:p>
          <a:p>
            <a:r>
              <a:rPr lang="en-US" dirty="0" smtClean="0"/>
              <a:t>Answers will vary.  Discuss the experiences and normal uses of these tools.</a:t>
            </a:r>
          </a:p>
          <a:p>
            <a:endParaRPr lang="en-US" dirty="0" smtClean="0"/>
          </a:p>
          <a:p>
            <a:r>
              <a:rPr lang="en-US" b="1" dirty="0" smtClean="0"/>
              <a:t>References:</a:t>
            </a:r>
          </a:p>
          <a:p>
            <a:r>
              <a:rPr lang="en-US" dirty="0" smtClean="0">
                <a:latin typeface="Arial Narrow" pitchFamily="34" charset="0"/>
              </a:rPr>
              <a:t>Query Tools:</a:t>
            </a:r>
            <a:r>
              <a:rPr lang="en-US" dirty="0" smtClean="0"/>
              <a:t> http://go.microsoft.com/fwlink/?LinkID=127240</a:t>
            </a:r>
          </a:p>
          <a:p>
            <a:r>
              <a:rPr lang="en-US" dirty="0" err="1" smtClean="0">
                <a:latin typeface="Arial Narrow" pitchFamily="34" charset="0"/>
              </a:rPr>
              <a:t>bcp</a:t>
            </a:r>
            <a:r>
              <a:rPr lang="en-US" dirty="0" smtClean="0">
                <a:latin typeface="Arial Narrow" pitchFamily="34" charset="0"/>
              </a:rPr>
              <a:t> Utility: </a:t>
            </a:r>
            <a:r>
              <a:rPr lang="en-US" dirty="0" smtClean="0"/>
              <a:t> http://go.microsoft.com/fwlink/?LinkID=127241</a:t>
            </a:r>
          </a:p>
          <a:p>
            <a:r>
              <a:rPr lang="en-US" dirty="0" err="1" smtClean="0"/>
              <a:t>sqlcmd</a:t>
            </a:r>
            <a:r>
              <a:rPr lang="en-US" dirty="0" smtClean="0"/>
              <a:t> Utility: http://go.microsoft.com/fwlink/?LinkId=130821</a:t>
            </a:r>
          </a:p>
        </p:txBody>
      </p:sp>
      <p:sp>
        <p:nvSpPr>
          <p:cNvPr id="77828" name="Slide Number Placeholder 5"/>
          <p:cNvSpPr>
            <a:spLocks noGrp="1"/>
          </p:cNvSpPr>
          <p:nvPr>
            <p:ph type="sldNum" sz="quarter" idx="5"/>
          </p:nvPr>
        </p:nvSpPr>
        <p:spPr>
          <a:noFill/>
        </p:spPr>
        <p:txBody>
          <a:bodyPr/>
          <a:lstStyle/>
          <a:p>
            <a:fld id="{2DAAF5C6-F9C7-4E71-9CD1-270F18A4BF03}" type="slidenum">
              <a:rPr lang="en-US" smtClean="0"/>
              <a:pPr/>
              <a:t>19</a:t>
            </a:fld>
            <a:endParaRPr lang="en-US" smtClean="0"/>
          </a:p>
        </p:txBody>
      </p:sp>
      <p:sp>
        <p:nvSpPr>
          <p:cNvPr id="7782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7783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t>Tables</a:t>
            </a:r>
          </a:p>
          <a:p>
            <a:pPr eaLnBrk="1" hangingPunct="1"/>
            <a:r>
              <a:rPr lang="en-US" dirty="0" smtClean="0"/>
              <a:t>Tables are the main form for collection of information. Tables are objects that contain all the data in SQL Server databases. Each table represents a type of object that is meaningful to its users.</a:t>
            </a:r>
          </a:p>
          <a:p>
            <a:pPr eaLnBrk="1" hangingPunct="1"/>
            <a:r>
              <a:rPr lang="en-US" b="1" dirty="0" smtClean="0"/>
              <a:t>Note:</a:t>
            </a:r>
          </a:p>
          <a:p>
            <a:pPr eaLnBrk="1" hangingPunct="1"/>
            <a:r>
              <a:rPr lang="en-US" i="1" dirty="0" smtClean="0"/>
              <a:t>DEFAULT </a:t>
            </a:r>
            <a:r>
              <a:rPr lang="en-US" dirty="0" smtClean="0"/>
              <a:t> keyword depreciated in SQL Server   in </a:t>
            </a:r>
            <a:r>
              <a:rPr lang="en-US" i="1" dirty="0" smtClean="0"/>
              <a:t>CREATE TABLE </a:t>
            </a:r>
            <a:r>
              <a:rPr lang="en-US" dirty="0" smtClean="0"/>
              <a:t>and </a:t>
            </a:r>
            <a:r>
              <a:rPr lang="en-US" i="1" dirty="0" smtClean="0"/>
              <a:t>ALTER TABLE</a:t>
            </a:r>
            <a:r>
              <a:rPr lang="en-US" dirty="0" smtClean="0"/>
              <a:t>.</a:t>
            </a:r>
          </a:p>
          <a:p>
            <a:pPr eaLnBrk="1" hangingPunct="1"/>
            <a:r>
              <a:rPr lang="en-US" i="1" dirty="0" smtClean="0"/>
              <a:t>CHECK</a:t>
            </a:r>
            <a:r>
              <a:rPr lang="en-US" dirty="0" smtClean="0"/>
              <a:t>  keyword depreciated in SQL Server   in </a:t>
            </a:r>
            <a:r>
              <a:rPr lang="en-US" i="1" dirty="0" smtClean="0"/>
              <a:t>CREATE TABLE </a:t>
            </a:r>
            <a:r>
              <a:rPr lang="en-US" dirty="0" smtClean="0"/>
              <a:t>and </a:t>
            </a:r>
            <a:r>
              <a:rPr lang="en-US" i="1" dirty="0" smtClean="0"/>
              <a:t>ALTER TABLE</a:t>
            </a:r>
            <a:r>
              <a:rPr lang="en-US" dirty="0" smtClean="0"/>
              <a:t>.</a:t>
            </a:r>
          </a:p>
          <a:p>
            <a:pPr eaLnBrk="1" hangingPunct="1"/>
            <a:endParaRPr lang="en-US" dirty="0" smtClean="0"/>
          </a:p>
          <a:p>
            <a:pPr eaLnBrk="1" hangingPunct="1"/>
            <a:r>
              <a:rPr lang="en-US" b="1" dirty="0" smtClean="0"/>
              <a:t>Views</a:t>
            </a:r>
          </a:p>
          <a:p>
            <a:pPr eaLnBrk="1" hangingPunct="1"/>
            <a:r>
              <a:rPr lang="en-US" dirty="0" smtClean="0"/>
              <a:t>A view can be thought of as either a virtual table or a stored query. The data accessible through a view is not stored in the database as a distinct object. What is stored in the database is a SELECT statement. The result set of the SELECT statement forms the virtual table returned by the view. A user can use this virtual table by referencing the view name in Transact-SQL statements the same way a table is referenced.</a:t>
            </a:r>
          </a:p>
          <a:p>
            <a:pPr eaLnBrk="1" hangingPunct="1"/>
            <a:endParaRPr lang="en-US" dirty="0" smtClean="0"/>
          </a:p>
          <a:p>
            <a:pPr eaLnBrk="1" hangingPunct="1"/>
            <a:r>
              <a:rPr lang="en-US" b="1" dirty="0" smtClean="0"/>
              <a:t>Indexes</a:t>
            </a:r>
          </a:p>
          <a:p>
            <a:pPr eaLnBrk="1" hangingPunct="1"/>
            <a:r>
              <a:rPr lang="en-US" dirty="0" smtClean="0"/>
              <a:t>An index is an on-disk structure associated with a table or view that speeds retrieval of rows from the table or view. An index contains keys built from one or more columns in the table or view. These keys are stored in a B-tree structure  that enables SQL Server to find the row or rows associated with the key values quickly and efficiently. There are clustered and non-clustered indexes.</a:t>
            </a:r>
          </a:p>
        </p:txBody>
      </p:sp>
      <p:sp>
        <p:nvSpPr>
          <p:cNvPr id="4" name="Slide Number Placeholder 3"/>
          <p:cNvSpPr>
            <a:spLocks noGrp="1"/>
          </p:cNvSpPr>
          <p:nvPr>
            <p:ph type="sldNum" sz="quarter" idx="10"/>
          </p:nvPr>
        </p:nvSpPr>
        <p:spPr/>
        <p:txBody>
          <a:bodyPr/>
          <a:lstStyle/>
          <a:p>
            <a:fld id="{E2E8B1FF-FAF9-40C5-9941-CD68DA2BB23F}"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SQL Authentication</a:t>
            </a:r>
          </a:p>
          <a:p>
            <a:r>
              <a:rPr lang="en-US" dirty="0" smtClean="0"/>
              <a:t>SQL Authentication is the typical authentication used for various database systems, composed of a username and a password. Obviously, an instance of SQL Server can have multiple such user accounts (using SQL authentication) with different usernames and passwords. In shared servers where different users should have access to different databases, SQL authentication should be used. Also, when a client (remote computer) connects to an instance of SQL Server on other computer than the one on which the client is running, SQL Server authentication is needed. Even if you don't define any SQL Server user accounts, at the time of installation a root account - </a:t>
            </a:r>
            <a:r>
              <a:rPr lang="en-US" b="1" dirty="0" err="1" smtClean="0"/>
              <a:t>sa</a:t>
            </a:r>
            <a:r>
              <a:rPr lang="en-US" dirty="0" smtClean="0"/>
              <a:t> - is added with the password you provided. Just like any SQL Server account, this can be used to log-in </a:t>
            </a:r>
            <a:r>
              <a:rPr lang="en-US" dirty="0" err="1" smtClean="0"/>
              <a:t>localy</a:t>
            </a:r>
            <a:r>
              <a:rPr lang="en-US" dirty="0" smtClean="0"/>
              <a:t> or remotely, however if an application is the one that does the log in, and it should have access to only one database, it's strongly recommended that you don't use the </a:t>
            </a:r>
            <a:r>
              <a:rPr lang="en-US" b="1" dirty="0" err="1" smtClean="0"/>
              <a:t>sa</a:t>
            </a:r>
            <a:r>
              <a:rPr lang="en-US" dirty="0" smtClean="0"/>
              <a:t> account, but create a new one with limited access. Overall, SQL authentication is the main authentication method to be used while the one we review below - Windows Authentication - is more of a convenience. </a:t>
            </a:r>
          </a:p>
          <a:p>
            <a:endParaRPr lang="en-US" b="1" dirty="0" smtClean="0"/>
          </a:p>
          <a:p>
            <a:r>
              <a:rPr lang="en-US" b="1" dirty="0" smtClean="0"/>
              <a:t>Windows Authentication</a:t>
            </a:r>
          </a:p>
          <a:p>
            <a:r>
              <a:rPr lang="en-US" dirty="0" smtClean="0"/>
              <a:t>When you are accessing SQL Server from the same computer it is installed on, you shouldn't be prompted to type in an username and password. And you are not, if you're using Windows Authentication. With Windows Authentication, the SQL Server service already knows that someone is logged in into the operating system with the correct credentials, and it uses these credentials to allow the user into its databases. Of course, this works as long as the client resides on the same computer as the SQL Server, or as long as the connecting client matches the Windows credentials of the server. Windows Authentication is often used as a more convenient way to log-in into a SQL Server instance without typing a username and a password, however when more users are evolved, or remote connections are being established with the SQL Server, SQL authentication should be used</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Installation</a:t>
            </a:r>
            <a:r>
              <a:rPr lang="en-US" baseline="0" dirty="0" smtClean="0"/>
              <a:t> Steps </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smtClean="0"/>
              <a:t>Master DB</a:t>
            </a:r>
            <a:r>
              <a:rPr lang="en-US" dirty="0" smtClean="0"/>
              <a:t>:-master is the most important database in SQL Server, </a:t>
            </a:r>
            <a:br>
              <a:rPr lang="en-US" dirty="0" smtClean="0"/>
            </a:br>
            <a:r>
              <a:rPr lang="en-US" dirty="0" smtClean="0"/>
              <a:t>The master database is at the heart of SQL Server,</a:t>
            </a:r>
          </a:p>
          <a:p>
            <a:r>
              <a:rPr lang="en-US" dirty="0" smtClean="0"/>
              <a:t>if it should become corrupted, there is a very good chance that SQL Server will not work correctly</a:t>
            </a:r>
          </a:p>
          <a:p>
            <a:r>
              <a:rPr lang="en-US" dirty="0" smtClean="0"/>
              <a:t>Records all the system-level information for an instance of SQL Server.</a:t>
            </a:r>
          </a:p>
          <a:p>
            <a:r>
              <a:rPr lang="en-US" b="1" dirty="0" err="1" smtClean="0"/>
              <a:t>TempDB</a:t>
            </a:r>
            <a:r>
              <a:rPr lang="en-US" b="1" dirty="0" smtClean="0"/>
              <a:t>:- </a:t>
            </a:r>
            <a:r>
              <a:rPr lang="en-US" dirty="0" smtClean="0"/>
              <a:t>as its name suggests—a temporary database whose lifetime is the duration of a SQL Server session; once SQL Server stops, the </a:t>
            </a:r>
            <a:r>
              <a:rPr lang="en-US" dirty="0" err="1" smtClean="0"/>
              <a:t>tempdb</a:t>
            </a:r>
            <a:r>
              <a:rPr lang="en-US" dirty="0" smtClean="0"/>
              <a:t> database is lost.</a:t>
            </a:r>
          </a:p>
          <a:p>
            <a:r>
              <a:rPr lang="en-US" dirty="0" smtClean="0"/>
              <a:t>When SQL Server starts up again, the </a:t>
            </a:r>
            <a:r>
              <a:rPr lang="en-US" dirty="0" err="1" smtClean="0"/>
              <a:t>tempdb</a:t>
            </a:r>
            <a:r>
              <a:rPr lang="en-US" dirty="0" smtClean="0"/>
              <a:t> database is re-created, fresh and new, and ready for use.</a:t>
            </a:r>
          </a:p>
          <a:p>
            <a:r>
              <a:rPr lang="en-US" dirty="0" smtClean="0"/>
              <a:t>provides the storage space for temporary tables and other temporary objects needed.</a:t>
            </a:r>
          </a:p>
          <a:p>
            <a:r>
              <a:rPr lang="en-US" b="1" dirty="0" smtClean="0"/>
              <a:t>For example, </a:t>
            </a:r>
            <a:r>
              <a:rPr lang="en-US" dirty="0" smtClean="0"/>
              <a:t>the system stores intermediate results of the calculation of each complex expression in the </a:t>
            </a:r>
            <a:r>
              <a:rPr lang="en-US" b="1" dirty="0" err="1" smtClean="0"/>
              <a:t>tempdb</a:t>
            </a:r>
            <a:r>
              <a:rPr lang="en-US" b="1" dirty="0" smtClean="0"/>
              <a:t> database.</a:t>
            </a:r>
          </a:p>
          <a:p>
            <a:endParaRPr lang="en-US" b="1" dirty="0" smtClean="0"/>
          </a:p>
          <a:p>
            <a:r>
              <a:rPr lang="en-US" b="1" dirty="0" smtClean="0"/>
              <a:t>Model:-</a:t>
            </a:r>
            <a:r>
              <a:rPr lang="en-US" dirty="0" smtClean="0"/>
              <a:t>Is used as the template for all databases created on the instance of SQL Server.</a:t>
            </a:r>
            <a:br>
              <a:rPr lang="en-US" dirty="0" smtClean="0"/>
            </a:br>
            <a:r>
              <a:rPr lang="en-US" dirty="0" smtClean="0"/>
              <a:t>Modifications made to the </a:t>
            </a:r>
            <a:r>
              <a:rPr lang="en-US" b="1" dirty="0" smtClean="0"/>
              <a:t>model</a:t>
            </a:r>
            <a:r>
              <a:rPr lang="en-US" dirty="0" smtClean="0"/>
              <a:t> database, such as database size, collation, recovery model, and other database options, are applied to any databases created afterward.</a:t>
            </a:r>
          </a:p>
          <a:p>
            <a:endParaRPr lang="en-US" b="1" dirty="0" smtClean="0"/>
          </a:p>
          <a:p>
            <a:r>
              <a:rPr lang="en-US" b="1" dirty="0" err="1" smtClean="0"/>
              <a:t>msdb</a:t>
            </a:r>
            <a:r>
              <a:rPr lang="en-US" b="1" dirty="0" smtClean="0"/>
              <a:t> Database:-used with </a:t>
            </a:r>
            <a:r>
              <a:rPr lang="en-US" b="1" dirty="0" err="1" smtClean="0"/>
              <a:t>sql</a:t>
            </a:r>
            <a:r>
              <a:rPr lang="en-US" b="1" dirty="0" smtClean="0"/>
              <a:t> server agent service to automate administrative tasks</a:t>
            </a:r>
          </a:p>
          <a:p>
            <a:endParaRPr lang="en-US" b="1" dirty="0" smtClean="0"/>
          </a:p>
          <a:p>
            <a:r>
              <a:rPr lang="en-US" b="1" dirty="0" smtClean="0"/>
              <a:t>Resource DB:-</a:t>
            </a:r>
            <a:r>
              <a:rPr lang="en-US" dirty="0" smtClean="0"/>
              <a:t>The </a:t>
            </a:r>
            <a:r>
              <a:rPr lang="en-US" b="1" dirty="0" smtClean="0"/>
              <a:t>Resource</a:t>
            </a:r>
            <a:r>
              <a:rPr lang="en-US" dirty="0" smtClean="0"/>
              <a:t> database is a read-only database that contains all the system objects that are included with SQL Server. SQL Server system objects, such as </a:t>
            </a:r>
            <a:r>
              <a:rPr lang="en-US" b="1" dirty="0" err="1" smtClean="0"/>
              <a:t>sys.objects</a:t>
            </a:r>
            <a:r>
              <a:rPr lang="en-US" b="1" dirty="0" smtClean="0"/>
              <a:t> “</a:t>
            </a:r>
            <a:r>
              <a:rPr lang="en-US" b="1" dirty="0" err="1" smtClean="0"/>
              <a:t>sys.databases</a:t>
            </a:r>
            <a:r>
              <a:rPr lang="en-US" b="1" dirty="0" smtClean="0"/>
              <a:t> ,</a:t>
            </a:r>
            <a:r>
              <a:rPr lang="en-US" b="1" dirty="0" err="1" smtClean="0"/>
              <a:t>sys.tables</a:t>
            </a:r>
            <a:r>
              <a:rPr lang="en-US" b="1" dirty="0" smtClean="0"/>
              <a:t>…”</a:t>
            </a:r>
            <a:r>
              <a:rPr lang="en-US" dirty="0" smtClean="0"/>
              <a:t>, are physically persisted in the </a:t>
            </a:r>
            <a:r>
              <a:rPr lang="en-US" b="1" dirty="0" smtClean="0"/>
              <a:t>Resource</a:t>
            </a:r>
            <a:r>
              <a:rPr lang="en-US" dirty="0" smtClean="0"/>
              <a:t> database, but they logically appear in the </a:t>
            </a:r>
            <a:r>
              <a:rPr lang="en-US" b="1" dirty="0" smtClean="0"/>
              <a:t>sys</a:t>
            </a:r>
            <a:r>
              <a:rPr lang="en-US" dirty="0" smtClean="0"/>
              <a:t> schema of every database. The </a:t>
            </a:r>
            <a:r>
              <a:rPr lang="en-US" b="1" dirty="0" smtClean="0"/>
              <a:t>Resource</a:t>
            </a:r>
            <a:r>
              <a:rPr lang="en-US" dirty="0" smtClean="0"/>
              <a:t> database does not contain user data or user metadata</a:t>
            </a: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ANSI SQL, and compare it to SQL Server T-SQL. </a:t>
            </a:r>
          </a:p>
          <a:p>
            <a:endParaRPr lang="en-US" dirty="0" smtClean="0">
              <a:cs typeface="Arial" charset="0"/>
            </a:endParaRPr>
          </a:p>
          <a:p>
            <a:r>
              <a:rPr lang="en-US" b="1" dirty="0" smtClean="0">
                <a:cs typeface="Arial" charset="0"/>
              </a:rPr>
              <a:t>History of SQL</a:t>
            </a:r>
          </a:p>
          <a:p>
            <a:r>
              <a:rPr lang="en-US" dirty="0" smtClean="0"/>
              <a:t>SQL was developed by IBM in the early 1970s.  SQL was adopted as a standard by American National Standards Institute (ANSI) in 1986 and ISO in 1987.</a:t>
            </a:r>
          </a:p>
          <a:p>
            <a:endParaRPr lang="en-US" dirty="0" smtClean="0">
              <a:cs typeface="Arial" charset="0"/>
            </a:endParaRPr>
          </a:p>
          <a:p>
            <a:r>
              <a:rPr lang="en-US" b="1" dirty="0" smtClean="0">
                <a:cs typeface="Arial" charset="0"/>
              </a:rPr>
              <a:t>Definition of ANSI SQL</a:t>
            </a:r>
            <a:endParaRPr lang="en-US" b="1" dirty="0" smtClean="0"/>
          </a:p>
          <a:p>
            <a:r>
              <a:rPr lang="en-US" dirty="0" smtClean="0"/>
              <a:t>The process of implementing a standard as defined by ANSI can take some time by vendors.  An example is SQL-99.  This was defined in 1999.   This created an addition known as Common Table Expressions.  This was implemented in the SQL Server 2005 version of T-SQL. ANSI SQL is defined by the American National Standards Institute.  It is known as SQL/PSM or SQL/Persistent Stored Modules.  These standards are considered open standards.</a:t>
            </a:r>
          </a:p>
          <a:p>
            <a:endParaRPr lang="en-US" dirty="0" smtClean="0">
              <a:cs typeface="Arial" charset="0"/>
            </a:endParaRPr>
          </a:p>
          <a:p>
            <a:r>
              <a:rPr lang="en-US" b="1" dirty="0" smtClean="0">
                <a:cs typeface="Arial" charset="0"/>
              </a:rPr>
              <a:t>Definition of T-SQL, or Transact SQL</a:t>
            </a:r>
          </a:p>
          <a:p>
            <a:r>
              <a:rPr lang="en-US" dirty="0" smtClean="0"/>
              <a:t>Microsoft’s implementation of SQL is known as T-SQL.  It is the language that is used to create queries for SQL Server. </a:t>
            </a:r>
          </a:p>
          <a:p>
            <a:endParaRPr lang="en-US" dirty="0" smtClean="0">
              <a:cs typeface="Arial" charset="0"/>
            </a:endParaRPr>
          </a:p>
          <a:p>
            <a:r>
              <a:rPr lang="en-US" b="1" dirty="0" smtClean="0">
                <a:cs typeface="Arial" charset="0"/>
              </a:rPr>
              <a:t>Other implementations of SQL</a:t>
            </a:r>
          </a:p>
          <a:p>
            <a:r>
              <a:rPr lang="en-US" dirty="0" smtClean="0"/>
              <a:t>There are other implementations of SQL such as  Oracle’s PL/SQL, Procedural Language/SQL and IBM’s SQL Procedural Language.</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b="1" dirty="0" smtClean="0"/>
              <a:t>Data Manipulation Language (DML)</a:t>
            </a:r>
          </a:p>
          <a:p>
            <a:r>
              <a:rPr lang="en-US" dirty="0" smtClean="0"/>
              <a:t>DML</a:t>
            </a:r>
            <a:r>
              <a:rPr lang="en-US" b="1" dirty="0" smtClean="0"/>
              <a:t> </a:t>
            </a:r>
            <a:r>
              <a:rPr lang="en-US" dirty="0" smtClean="0"/>
              <a:t>is the category of SQL statements that included changes to the data within the database. These include the UPDATE, DELETE, and INSERT statements.</a:t>
            </a:r>
          </a:p>
          <a:p>
            <a:endParaRPr lang="en-US" dirty="0" smtClean="0"/>
          </a:p>
          <a:p>
            <a:r>
              <a:rPr lang="en-US" b="1" dirty="0" smtClean="0"/>
              <a:t>Data Control Language (DCL)</a:t>
            </a:r>
          </a:p>
          <a:p>
            <a:r>
              <a:rPr lang="en-US" dirty="0" smtClean="0"/>
              <a:t>DCL</a:t>
            </a:r>
            <a:r>
              <a:rPr lang="en-US" b="1" dirty="0" smtClean="0"/>
              <a:t> </a:t>
            </a:r>
            <a:r>
              <a:rPr lang="en-US" dirty="0" smtClean="0"/>
              <a:t>is the category of SQL statements that are associated with rights to objects within the database.  These include GRANT, REVOKE, and DENY.</a:t>
            </a:r>
          </a:p>
          <a:p>
            <a:endParaRPr lang="en-US" dirty="0" smtClean="0"/>
          </a:p>
          <a:p>
            <a:r>
              <a:rPr lang="en-US" b="1" dirty="0" smtClean="0"/>
              <a:t>Data Definition Language (DDL)</a:t>
            </a:r>
          </a:p>
          <a:p>
            <a:r>
              <a:rPr lang="en-US" dirty="0" smtClean="0"/>
              <a:t>DDL</a:t>
            </a:r>
            <a:r>
              <a:rPr lang="en-US" b="1" dirty="0" smtClean="0"/>
              <a:t> </a:t>
            </a:r>
            <a:r>
              <a:rPr lang="en-US" dirty="0" smtClean="0"/>
              <a:t>is the category of SQL statements that are associated with the implementation, changing, or deletion of objects for or within a database.  These include CREATE, TRUNCATE, DROP, and ALTER.</a:t>
            </a:r>
          </a:p>
          <a:p>
            <a:endParaRPr lang="en-US" dirty="0" smtClean="0"/>
          </a:p>
          <a:p>
            <a:r>
              <a:rPr lang="en-US" b="1" dirty="0" smtClean="0"/>
              <a:t>Transactional Control Language (TCL)</a:t>
            </a:r>
          </a:p>
          <a:p>
            <a:r>
              <a:rPr lang="en-US" dirty="0" smtClean="0"/>
              <a:t>TCL is abbreviation of Transactional Control Language. It is used to manage different transactions occurring within a database. These include COMMIT, SAVE POINT, ROLLBACK.</a:t>
            </a:r>
          </a:p>
          <a:p>
            <a:endParaRPr lang="en-US" dirty="0" smtClean="0"/>
          </a:p>
          <a:p>
            <a:r>
              <a:rPr lang="en-US" b="1" dirty="0" smtClean="0"/>
              <a:t>SQL Select Statements “Data Querying</a:t>
            </a:r>
            <a:r>
              <a:rPr lang="en-US" b="1" baseline="0" dirty="0" smtClean="0"/>
              <a:t> Language</a:t>
            </a:r>
            <a:r>
              <a:rPr lang="en-US" b="1" dirty="0" smtClean="0"/>
              <a:t>”</a:t>
            </a:r>
          </a:p>
          <a:p>
            <a:r>
              <a:rPr lang="en-US" dirty="0" smtClean="0"/>
              <a:t>SQL Queries are often considered part of the DML.  </a:t>
            </a:r>
          </a:p>
          <a:p>
            <a:r>
              <a:rPr lang="en-US" dirty="0" smtClean="0"/>
              <a:t>But when started with a SELECT there are no changes to the data used in the query.</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Describe a SQL Server Solution. Explain how Microsoft SQL Server Management Studio provides two containers for managing database projects such as scripts, queries, data connections, and files: solutions and projects.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go statement</a:t>
            </a:r>
            <a:r>
              <a:rPr lang="en-US" baseline="0" dirty="0" smtClean="0"/>
              <a:t> to separate between batches</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xfrm>
            <a:off x="307492" y="2325038"/>
            <a:ext cx="6149837" cy="6555074"/>
          </a:xfrm>
          <a:noFill/>
          <a:ln/>
        </p:spPr>
        <p:txBody>
          <a:bodyPr/>
          <a:lstStyle/>
          <a:p>
            <a:endParaRPr lang="en-US" dirty="0" smtClean="0"/>
          </a:p>
        </p:txBody>
      </p:sp>
      <p:sp>
        <p:nvSpPr>
          <p:cNvPr id="66564" name="Slide Number Placeholder 5"/>
          <p:cNvSpPr>
            <a:spLocks noGrp="1"/>
          </p:cNvSpPr>
          <p:nvPr>
            <p:ph type="sldNum" sz="quarter" idx="5"/>
          </p:nvPr>
        </p:nvSpPr>
        <p:spPr>
          <a:noFill/>
        </p:spPr>
        <p:txBody>
          <a:bodyPr/>
          <a:lstStyle/>
          <a:p>
            <a:fld id="{1A76D1BB-0083-4A35-BB6F-62A84CD7EF50}" type="slidenum">
              <a:rPr lang="en-US" smtClean="0"/>
              <a:pPr/>
              <a:t>30</a:t>
            </a:fld>
            <a:endParaRPr lang="en-US" smtClean="0"/>
          </a:p>
        </p:txBody>
      </p:sp>
      <p:sp>
        <p:nvSpPr>
          <p:cNvPr id="66565"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66566"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Module 2: Querying and Filtering Data</a:t>
            </a:r>
          </a:p>
        </p:txBody>
      </p:sp>
      <p:sp>
        <p:nvSpPr>
          <p:cNvPr id="48131" name="Rectangle 3"/>
          <p:cNvSpPr>
            <a:spLocks noGrp="1" noChangeArrowheads="1"/>
          </p:cNvSpPr>
          <p:nvPr>
            <p:ph type="dt" sz="quarter" idx="1"/>
          </p:nvPr>
        </p:nvSpPr>
        <p:spPr>
          <a:noFill/>
        </p:spPr>
        <p:txBody>
          <a:bodyPr/>
          <a:lstStyle/>
          <a:p>
            <a:r>
              <a:rPr lang="en-US" smtClean="0"/>
              <a:t>Course 2778A</a:t>
            </a:r>
          </a:p>
        </p:txBody>
      </p:sp>
      <p:sp>
        <p:nvSpPr>
          <p:cNvPr id="48132" name="Rectangle 7"/>
          <p:cNvSpPr>
            <a:spLocks noGrp="1" noChangeArrowheads="1"/>
          </p:cNvSpPr>
          <p:nvPr>
            <p:ph type="sldNum" sz="quarter" idx="5"/>
          </p:nvPr>
        </p:nvSpPr>
        <p:spPr>
          <a:noFill/>
        </p:spPr>
        <p:txBody>
          <a:bodyPr/>
          <a:lstStyle/>
          <a:p>
            <a:fld id="{D3D6FCC7-BBAE-4FC0-9D54-4EBB4513D4EB}" type="slidenum">
              <a:rPr lang="en-US" smtClean="0"/>
              <a:pPr/>
              <a:t>32</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6"/>
          <p:cNvSpPr>
            <a:spLocks noGrp="1" noChangeArrowheads="1"/>
          </p:cNvSpPr>
          <p:nvPr>
            <p:ph type="body" idx="1"/>
          </p:nvPr>
        </p:nvSpPr>
        <p:spPr>
          <a:xfrm>
            <a:off x="307492" y="2218858"/>
            <a:ext cx="6149837" cy="6661254"/>
          </a:xfrm>
          <a:noFill/>
          <a:ln/>
        </p:spPr>
        <p:txBody>
          <a:bodyPr/>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0343373-351E-4FB4-8B28-31FC7A1B946D}" type="slidenum">
              <a:rPr lang="en-US" smtClean="0"/>
              <a:pPr/>
              <a:t>33</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307492" y="2218858"/>
            <a:ext cx="6149837" cy="6661254"/>
          </a:xfrm>
          <a:noFill/>
          <a:ln/>
        </p:spPr>
        <p:txBody>
          <a:bodyPr/>
          <a:lstStyle/>
          <a:p>
            <a:pPr eaLnBrk="1" hangingPunct="1"/>
            <a:r>
              <a:rPr lang="en-US" dirty="0" smtClean="0"/>
              <a:t>Full Path,</a:t>
            </a:r>
          </a:p>
          <a:p>
            <a:pPr eaLnBrk="1" hangingPunct="1"/>
            <a:r>
              <a:rPr lang="en-US" dirty="0" smtClean="0"/>
              <a:t>1-Use </a:t>
            </a:r>
            <a:r>
              <a:rPr lang="en-US" dirty="0" err="1" smtClean="0"/>
              <a:t>DBName</a:t>
            </a:r>
            <a:endParaRPr lang="en-US" dirty="0" smtClean="0"/>
          </a:p>
          <a:p>
            <a:pPr eaLnBrk="1" hangingPunct="1"/>
            <a:r>
              <a:rPr lang="en-US" dirty="0" smtClean="0"/>
              <a:t>2-ServerName.DatabaseName.Schema.Object</a:t>
            </a:r>
          </a:p>
          <a:p>
            <a:pPr eaLnBrk="1" hangingPunct="1"/>
            <a:endParaRPr lang="en-US" dirty="0" smtClean="0"/>
          </a:p>
          <a:p>
            <a:pPr eaLnBrk="1" hangingPunct="1"/>
            <a:r>
              <a:rPr lang="en-US" dirty="0" smtClean="0"/>
              <a:t>Example:</a:t>
            </a:r>
          </a:p>
          <a:p>
            <a:pPr eaLnBrk="1" hangingPunct="1"/>
            <a:r>
              <a:rPr lang="en-US" sz="1200" dirty="0" smtClean="0"/>
              <a:t>"</a:t>
            </a:r>
            <a:r>
              <a:rPr lang="en-US" sz="1200" dirty="0" err="1" smtClean="0"/>
              <a:t>rami</a:t>
            </a:r>
            <a:r>
              <a:rPr lang="en-US" sz="1200" dirty="0" smtClean="0"/>
              <a:t>\myserver"</a:t>
            </a:r>
            <a:r>
              <a:rPr lang="en-US" sz="1200" kern="1200" dirty="0" smtClean="0">
                <a:solidFill>
                  <a:schemeClr val="tx1"/>
                </a:solidFill>
                <a:latin typeface="+mn-lt"/>
                <a:ea typeface="+mn-ea"/>
                <a:cs typeface="+mn-cs"/>
              </a:rPr>
              <a:t>.ITI2.dbo.student</a:t>
            </a:r>
            <a:endParaRPr lang="en-US" dirty="0" smtClean="0"/>
          </a:p>
          <a:p>
            <a:pPr eaLnBrk="1" hangingPunct="1"/>
            <a:endParaRPr lang="en-US" dirty="0" smtClean="0"/>
          </a:p>
        </p:txBody>
      </p:sp>
      <p:sp>
        <p:nvSpPr>
          <p:cNvPr id="4915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4915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0A0A365-C914-456D-A32E-0709C374E9A5}" type="slidenum">
              <a:rPr lang="en-US" smtClean="0"/>
              <a:pPr/>
              <a:t>34</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307492" y="2148591"/>
            <a:ext cx="6149837" cy="6731521"/>
          </a:xfrm>
          <a:noFill/>
          <a:ln/>
        </p:spPr>
        <p:txBody>
          <a:bodyPr/>
          <a:lstStyle/>
          <a:p>
            <a:pPr eaLnBrk="1" hangingPunct="1">
              <a:buFont typeface="Arial" pitchFamily="34" charset="0"/>
              <a:buChar char="•"/>
            </a:pPr>
            <a:r>
              <a:rPr lang="en-US" dirty="0" smtClean="0"/>
              <a:t>SELECT - This clause is required and lists the data elements or columns that are to be listed in the result set.</a:t>
            </a:r>
          </a:p>
          <a:p>
            <a:pPr eaLnBrk="1" hangingPunct="1">
              <a:buFontTx/>
              <a:buChar char="•"/>
            </a:pPr>
            <a:r>
              <a:rPr lang="en-US" dirty="0" smtClean="0"/>
              <a:t>INTO – Optional clause that designates a new table that the selected data will be inserted into.</a:t>
            </a:r>
          </a:p>
          <a:p>
            <a:pPr eaLnBrk="1" hangingPunct="1">
              <a:buFontTx/>
              <a:buChar char="•"/>
            </a:pPr>
            <a:r>
              <a:rPr lang="en-US" dirty="0" smtClean="0"/>
              <a:t>FROM – Sets the list of database tables, views or linked tables that the result set is retrieved from.</a:t>
            </a:r>
          </a:p>
          <a:p>
            <a:pPr eaLnBrk="1" hangingPunct="1">
              <a:buFontTx/>
              <a:buChar char="•"/>
            </a:pPr>
            <a:r>
              <a:rPr lang="en-US" dirty="0" smtClean="0"/>
              <a:t>WHERE – Optional clause that sets conditions for filtering the data in the result set.</a:t>
            </a:r>
          </a:p>
          <a:p>
            <a:pPr eaLnBrk="1" hangingPunct="1">
              <a:buFontTx/>
              <a:buChar char="•"/>
            </a:pPr>
            <a:r>
              <a:rPr lang="en-US" dirty="0" smtClean="0"/>
              <a:t>GROUP BY – Optional clause that groups the data based on the columns listed in the </a:t>
            </a:r>
            <a:r>
              <a:rPr lang="en-US" dirty="0" err="1" smtClean="0"/>
              <a:t>group_by_expression</a:t>
            </a:r>
            <a:r>
              <a:rPr lang="en-US" dirty="0" smtClean="0"/>
              <a:t>.</a:t>
            </a:r>
          </a:p>
          <a:p>
            <a:pPr eaLnBrk="1" hangingPunct="1">
              <a:buFontTx/>
              <a:buChar char="•"/>
            </a:pPr>
            <a:r>
              <a:rPr lang="en-US" dirty="0" smtClean="0"/>
              <a:t>HAVING – Optional clause applies additional filters to the result set and is typically used with a GROUP BY clause.</a:t>
            </a:r>
          </a:p>
          <a:p>
            <a:pPr eaLnBrk="1" hangingPunct="1">
              <a:buFontTx/>
              <a:buChar char="•"/>
            </a:pPr>
            <a:r>
              <a:rPr lang="en-US" dirty="0" smtClean="0"/>
              <a:t>ORDER BY – Optional clause that defines the sort order based on the columns in the </a:t>
            </a:r>
            <a:r>
              <a:rPr lang="en-US" dirty="0" err="1" smtClean="0"/>
              <a:t>order_expression</a:t>
            </a:r>
            <a:r>
              <a:rPr lang="en-US" dirty="0" smtClean="0"/>
              <a:t>.  Columns can be sorted in ASC[ending] or DESC[ending] order.</a:t>
            </a:r>
          </a:p>
        </p:txBody>
      </p:sp>
      <p:sp>
        <p:nvSpPr>
          <p:cNvPr id="5018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018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77D39F80-2126-442B-BF36-BEC7B4A583E7}" type="slidenum">
              <a:rPr lang="en-US" smtClean="0"/>
              <a:pPr/>
              <a:t>4</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07492" y="2218858"/>
            <a:ext cx="6149837" cy="6661254"/>
          </a:xfrm>
          <a:noFill/>
          <a:ln/>
        </p:spPr>
        <p:txBody>
          <a:bodyPr/>
          <a:lstStyle/>
          <a:p>
            <a:pPr eaLnBrk="1" hangingPunct="1"/>
            <a:endParaRPr lang="en-US" i="1" smtClean="0"/>
          </a:p>
        </p:txBody>
      </p:sp>
      <p:sp>
        <p:nvSpPr>
          <p:cNvPr id="54277"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4278"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6D527F3-4EE0-42F5-AD19-B78A16F3BF54}" type="slidenum">
              <a:rPr lang="en-US" smtClean="0"/>
              <a:pPr/>
              <a:t>35</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5120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120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1C746B5-ACDB-4E6A-8CCB-DB17C493C607}" type="slidenum">
              <a:rPr lang="en-US" smtClean="0"/>
              <a:pPr/>
              <a:t>36</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307492" y="2148591"/>
            <a:ext cx="6149837" cy="6731521"/>
          </a:xfrm>
          <a:noFill/>
          <a:ln/>
        </p:spPr>
        <p:txBody>
          <a:bodyPr/>
          <a:lstStyle/>
          <a:p>
            <a:pPr eaLnBrk="1" hangingPunct="1"/>
            <a:endParaRPr lang="en-US" i="1" dirty="0" smtClean="0"/>
          </a:p>
        </p:txBody>
      </p:sp>
      <p:sp>
        <p:nvSpPr>
          <p:cNvPr id="5427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427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90ABA018-1BB2-48CB-A48B-9129729BAB38}" type="slidenum">
              <a:rPr lang="en-US" smtClean="0"/>
              <a:pPr/>
              <a:t>37</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The WHERE clause uses search arguments to filter the data requested in the SELECT statement.  Search arguments contain the comparisons and criteria for selecting data.  Search arguments are expressed using conditional statements and predicates.</a:t>
            </a:r>
          </a:p>
          <a:p>
            <a:pPr eaLnBrk="1" hangingPunct="1"/>
            <a:endParaRPr lang="en-US" dirty="0" smtClean="0"/>
          </a:p>
          <a:p>
            <a:pPr eaLnBrk="1" hangingPunct="1"/>
            <a:r>
              <a:rPr lang="en-US" dirty="0" smtClean="0"/>
              <a:t>Conditional statements include operators such as: </a:t>
            </a:r>
            <a:r>
              <a:rPr lang="en-US" b="1" dirty="0" smtClean="0"/>
              <a:t>=, &lt;, &gt;, &lt;&gt;, &lt;=, &gt;=.</a:t>
            </a:r>
          </a:p>
          <a:p>
            <a:pPr eaLnBrk="1" hangingPunct="1"/>
            <a:r>
              <a:rPr lang="en-US" dirty="0" smtClean="0"/>
              <a:t>Predicates are statements that return a TRUE, FALSE, or UNKNOWN result.  These statements include: </a:t>
            </a:r>
            <a:r>
              <a:rPr lang="en-US" b="1" dirty="0" smtClean="0"/>
              <a:t>BETWEEN, CONTAINS, EXISTS, IN, IS [NOT] NULL, </a:t>
            </a:r>
            <a:r>
              <a:rPr lang="en-US" dirty="0" smtClean="0"/>
              <a:t>and </a:t>
            </a:r>
            <a:r>
              <a:rPr lang="en-US" b="1" dirty="0" smtClean="0"/>
              <a:t>LIKE</a:t>
            </a:r>
            <a:r>
              <a:rPr lang="en-US" dirty="0" smtClean="0"/>
              <a:t>.</a:t>
            </a:r>
          </a:p>
          <a:p>
            <a:pPr eaLnBrk="1" hangingPunct="1"/>
            <a:endParaRPr lang="en-US" dirty="0" smtClean="0"/>
          </a:p>
          <a:p>
            <a:pPr eaLnBrk="1" hangingPunct="1"/>
            <a:r>
              <a:rPr lang="en-US" dirty="0" smtClean="0"/>
              <a:t>Criteria in the WHERE clause can be combined using the </a:t>
            </a:r>
            <a:r>
              <a:rPr lang="en-US" b="1" dirty="0" smtClean="0"/>
              <a:t>NOT, AND,</a:t>
            </a:r>
            <a:r>
              <a:rPr lang="en-US" dirty="0" smtClean="0"/>
              <a:t> and</a:t>
            </a:r>
            <a:r>
              <a:rPr lang="en-US" b="1" dirty="0" smtClean="0"/>
              <a:t> OR</a:t>
            </a:r>
            <a:r>
              <a:rPr lang="en-US" dirty="0" smtClean="0"/>
              <a:t> operators.</a:t>
            </a:r>
          </a:p>
          <a:p>
            <a:pPr eaLnBrk="1" hangingPunct="1"/>
            <a:endParaRPr lang="en-US" dirty="0" smtClean="0"/>
          </a:p>
          <a:p>
            <a:pPr eaLnBrk="1" hangingPunct="1"/>
            <a:r>
              <a:rPr lang="en-US" dirty="0" smtClean="0"/>
              <a:t>Explain what a search argument is. Make sure to introduce the word predicate.</a:t>
            </a:r>
          </a:p>
          <a:p>
            <a:pPr eaLnBrk="1" hangingPunct="1"/>
            <a:endParaRPr lang="en-US" dirty="0" smtClean="0"/>
          </a:p>
          <a:p>
            <a:pPr eaLnBrk="1" hangingPunct="1"/>
            <a:r>
              <a:rPr lang="en-US" dirty="0" smtClean="0"/>
              <a:t>Mention that by using search conditions, performance can be improved by limiting the numbers of rows to be returned.</a:t>
            </a:r>
          </a:p>
        </p:txBody>
      </p:sp>
      <p:sp>
        <p:nvSpPr>
          <p:cNvPr id="5530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530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xfrm>
            <a:off x="307492" y="2242279"/>
            <a:ext cx="6149837" cy="6901721"/>
          </a:xfrm>
          <a:noFill/>
          <a:ln/>
        </p:spPr>
        <p:txBody>
          <a:bodyPr/>
          <a:lstStyle/>
          <a:p>
            <a:r>
              <a:rPr lang="en-US" dirty="0" smtClean="0"/>
              <a:t>Present an overview of the various types of T-SQL operators. Explain how operators provide various ways of manipulating and comparing information.</a:t>
            </a:r>
          </a:p>
          <a:p>
            <a:endParaRPr lang="en-US" dirty="0" smtClean="0"/>
          </a:p>
          <a:p>
            <a:r>
              <a:rPr lang="en-US" b="1" dirty="0" smtClean="0"/>
              <a:t>Arithmetic Operators  </a:t>
            </a:r>
          </a:p>
          <a:p>
            <a:r>
              <a:rPr lang="en-US" dirty="0" smtClean="0"/>
              <a:t>Are + addition,- subtraction,  * multiplication,  / division, % integer</a:t>
            </a:r>
          </a:p>
          <a:p>
            <a:r>
              <a:rPr lang="en-US" dirty="0" smtClean="0"/>
              <a:t>Used for mathematic functions.</a:t>
            </a:r>
          </a:p>
          <a:p>
            <a:r>
              <a:rPr lang="en-US" b="1" dirty="0" smtClean="0"/>
              <a:t>Assignment Operators </a:t>
            </a:r>
          </a:p>
          <a:p>
            <a:r>
              <a:rPr lang="en-US" dirty="0" smtClean="0"/>
              <a:t>= </a:t>
            </a:r>
          </a:p>
          <a:p>
            <a:r>
              <a:rPr lang="en-US" dirty="0" smtClean="0"/>
              <a:t>Assigns the value to a variable.</a:t>
            </a:r>
          </a:p>
          <a:p>
            <a:r>
              <a:rPr lang="en-US" b="1" dirty="0" smtClean="0"/>
              <a:t>Comparison Operators </a:t>
            </a:r>
          </a:p>
          <a:p>
            <a:r>
              <a:rPr lang="en-US" dirty="0" smtClean="0"/>
              <a:t> = equal to, &lt; less than , &gt; greater than, &lt;&gt; not equal to, ! not </a:t>
            </a:r>
          </a:p>
          <a:p>
            <a:r>
              <a:rPr lang="en-US" dirty="0" smtClean="0"/>
              <a:t>These can be used in formats such as &gt;= or &lt;=</a:t>
            </a:r>
          </a:p>
          <a:p>
            <a:r>
              <a:rPr lang="en-US" dirty="0" smtClean="0"/>
              <a:t>Comparison operators test whether two expressions are the same. Comparison operators can be used on all expressions except expressions of the </a:t>
            </a:r>
            <a:r>
              <a:rPr lang="en-US" b="1" dirty="0" smtClean="0"/>
              <a:t>text</a:t>
            </a:r>
            <a:r>
              <a:rPr lang="en-US" dirty="0" smtClean="0"/>
              <a:t>, </a:t>
            </a:r>
            <a:r>
              <a:rPr lang="en-US" b="1" dirty="0" smtClean="0"/>
              <a:t>ntext</a:t>
            </a:r>
            <a:r>
              <a:rPr lang="en-US" dirty="0" smtClean="0"/>
              <a:t>, or </a:t>
            </a:r>
            <a:r>
              <a:rPr lang="en-US" b="1" dirty="0" smtClean="0"/>
              <a:t>image</a:t>
            </a:r>
            <a:r>
              <a:rPr lang="en-US" dirty="0" smtClean="0"/>
              <a:t> data types. </a:t>
            </a:r>
          </a:p>
          <a:p>
            <a:r>
              <a:rPr lang="en-US" dirty="0" smtClean="0"/>
              <a:t>	</a:t>
            </a:r>
          </a:p>
          <a:p>
            <a:r>
              <a:rPr lang="en-US" b="1" dirty="0" smtClean="0"/>
              <a:t>Logical Operators </a:t>
            </a:r>
          </a:p>
          <a:p>
            <a:r>
              <a:rPr lang="en-US" dirty="0" smtClean="0"/>
              <a:t>Logical Operators are used to specify how multiple search terms are combined in a search query. Logical operators also create more complicated search expressions from simpler ones, and thus refine your search. The following table shows you how to use each of the available operators.</a:t>
            </a:r>
          </a:p>
          <a:p>
            <a:r>
              <a:rPr lang="en-US" dirty="0" smtClean="0"/>
              <a:t>Operate on a single value and then return a single value. Scalar functions can be used wherever an expression is valid.</a:t>
            </a:r>
          </a:p>
          <a:p>
            <a:pPr>
              <a:buFont typeface="Calibri" pitchFamily="34" charset="0"/>
              <a:buAutoNum type="arabicPeriod"/>
            </a:pPr>
            <a:r>
              <a:rPr lang="en-US" dirty="0" smtClean="0"/>
              <a:t>Both terms in the same topic – AND</a:t>
            </a:r>
          </a:p>
          <a:p>
            <a:pPr>
              <a:buFont typeface="Calibri" pitchFamily="34" charset="0"/>
              <a:buAutoNum type="arabicPeriod"/>
            </a:pPr>
            <a:r>
              <a:rPr lang="en-US" dirty="0" smtClean="0"/>
              <a:t>Either term in a topic - OR</a:t>
            </a:r>
          </a:p>
          <a:p>
            <a:pPr>
              <a:buFont typeface="Calibri" pitchFamily="34" charset="0"/>
              <a:buAutoNum type="arabicPeriod"/>
            </a:pPr>
            <a:r>
              <a:rPr lang="en-US" dirty="0" smtClean="0"/>
              <a:t>First term without the second term - NOT</a:t>
            </a:r>
          </a:p>
          <a:p>
            <a:endParaRPr lang="en-US" dirty="0" smtClean="0"/>
          </a:p>
          <a:p>
            <a:r>
              <a:rPr lang="en-US" b="1" dirty="0" smtClean="0"/>
              <a:t>String Concatenation</a:t>
            </a:r>
          </a:p>
          <a:p>
            <a:r>
              <a:rPr lang="en-US" dirty="0" smtClean="0"/>
              <a:t>String concatenation is done with the +</a:t>
            </a:r>
          </a:p>
          <a:p>
            <a:r>
              <a:rPr lang="en-US" dirty="0" smtClean="0"/>
              <a:t>An operator in a string expression that concatenates two or more character or binary strings, columns, or a combination of strings and column names into one expression (a string operator). </a:t>
            </a:r>
          </a:p>
        </p:txBody>
      </p:sp>
      <p:sp>
        <p:nvSpPr>
          <p:cNvPr id="67588" name="Slide Number Placeholder 5"/>
          <p:cNvSpPr>
            <a:spLocks noGrp="1"/>
          </p:cNvSpPr>
          <p:nvPr>
            <p:ph type="sldNum" sz="quarter" idx="5"/>
          </p:nvPr>
        </p:nvSpPr>
        <p:spPr>
          <a:noFill/>
        </p:spPr>
        <p:txBody>
          <a:bodyPr/>
          <a:lstStyle/>
          <a:p>
            <a:fld id="{DA457E85-6B8A-408D-8718-0259E4D87000}" type="slidenum">
              <a:rPr lang="en-US" smtClean="0"/>
              <a:pPr/>
              <a:t>38</a:t>
            </a:fld>
            <a:endParaRPr lang="en-US" smtClean="0"/>
          </a:p>
        </p:txBody>
      </p:sp>
      <p:sp>
        <p:nvSpPr>
          <p:cNvPr id="6758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67590"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7A3330A-A433-4884-A700-B44C3AB4F6C8}" type="slidenum">
              <a:rPr lang="en-US" smtClean="0"/>
              <a:pPr/>
              <a:t>39</a:t>
            </a:fld>
            <a:endParaRPr lang="en-US" smtClean="0"/>
          </a:p>
        </p:txBody>
      </p:sp>
      <p:sp>
        <p:nvSpPr>
          <p:cNvPr id="56323" name="Rectangle 2"/>
          <p:cNvSpPr>
            <a:spLocks noGrp="1" noRot="1" noChangeAspect="1" noChangeArrowheads="1" noTextEdit="1"/>
          </p:cNvSpPr>
          <p:nvPr>
            <p:ph type="sldImg"/>
          </p:nvPr>
        </p:nvSpPr>
        <p:spPr>
          <a:xfrm>
            <a:off x="4338638" y="85725"/>
            <a:ext cx="2413000" cy="1809750"/>
          </a:xfrm>
          <a:ln/>
        </p:spPr>
      </p:sp>
      <p:sp>
        <p:nvSpPr>
          <p:cNvPr id="56324" name="Rectangle 3"/>
          <p:cNvSpPr>
            <a:spLocks noGrp="1" noChangeArrowheads="1"/>
          </p:cNvSpPr>
          <p:nvPr>
            <p:ph type="body" idx="1"/>
          </p:nvPr>
        </p:nvSpPr>
        <p:spPr>
          <a:xfrm>
            <a:off x="684869" y="2123607"/>
            <a:ext cx="5674622" cy="6334906"/>
          </a:xfrm>
          <a:noFill/>
          <a:ln/>
        </p:spPr>
        <p:txBody>
          <a:bodyPr/>
          <a:lstStyle/>
          <a:p>
            <a:pPr eaLnBrk="1" hangingPunct="1"/>
            <a:r>
              <a:rPr lang="en-US" dirty="0" smtClean="0"/>
              <a:t>Describe different comparison operators in a table using the SELECT and COMPARISON operators</a:t>
            </a:r>
          </a:p>
          <a:p>
            <a:pPr eaLnBrk="1" hangingPunct="1"/>
            <a:endParaRPr lang="en-US" dirty="0" smtClean="0"/>
          </a:p>
          <a:p>
            <a:pPr eaLnBrk="1" hangingPunct="1"/>
            <a:r>
              <a:rPr lang="en-US" dirty="0" smtClean="0"/>
              <a:t>Comparison operators take a value or set of values and tests to see if they are the same.  Using comparison operators you can compare single values against each other (scalar), look in a range or list of values (range).</a:t>
            </a:r>
          </a:p>
          <a:p>
            <a:pPr eaLnBrk="1" hangingPunct="1"/>
            <a:endParaRPr lang="en-US" dirty="0" smtClean="0"/>
          </a:p>
          <a:p>
            <a:pPr eaLnBrk="1" hangingPunct="1"/>
            <a:r>
              <a:rPr lang="en-US" dirty="0" smtClean="0"/>
              <a:t>Comparison operators can be included in the WHERE and the HAVING clauses of the statement.</a:t>
            </a:r>
          </a:p>
          <a:p>
            <a:pPr eaLnBrk="1" hangingPunct="1"/>
            <a:endParaRPr lang="en-US" dirty="0" smtClean="0"/>
          </a:p>
          <a:p>
            <a:pPr eaLnBrk="1" hangingPunct="1"/>
            <a:r>
              <a:rPr lang="en-US" dirty="0" smtClean="0"/>
              <a:t>The special NOT modifier can be used to reverse the Boolean value returned by a comparison operator.</a:t>
            </a:r>
          </a:p>
          <a:p>
            <a:pPr eaLnBrk="1" hangingPunct="1"/>
            <a:endParaRPr lang="en-US" dirty="0" smtClean="0"/>
          </a:p>
        </p:txBody>
      </p:sp>
      <p:sp>
        <p:nvSpPr>
          <p:cNvPr id="5632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632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685E33E-64DF-4424-8A7B-E23689750C51}" type="slidenum">
              <a:rPr lang="en-US" smtClean="0"/>
              <a:pPr/>
              <a:t>40</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307492" y="2218858"/>
            <a:ext cx="6149837" cy="6661254"/>
          </a:xfrm>
          <a:noFill/>
          <a:ln/>
        </p:spPr>
        <p:txBody>
          <a:bodyPr>
            <a:normAutofit fontScale="77500" lnSpcReduction="20000"/>
          </a:bodyPr>
          <a:lstStyle/>
          <a:p>
            <a:pPr rtl="0" eaLnBrk="1" hangingPunct="1"/>
            <a:r>
              <a:rPr lang="en-US" dirty="0" smtClean="0"/>
              <a:t>Example</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St_fname,st_lname</a:t>
            </a:r>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'_A%'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St_fname,st_lname</a:t>
            </a:r>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'[_]A%'</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St_fname,st_lname</a:t>
            </a:r>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'___'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title</a:t>
            </a:r>
          </a:p>
          <a:p>
            <a:r>
              <a:rPr lang="en-US" sz="1200" kern="1200" dirty="0" smtClean="0">
                <a:solidFill>
                  <a:schemeClr val="tx1"/>
                </a:solidFill>
                <a:latin typeface="+mn-lt"/>
                <a:ea typeface="+mn-ea"/>
                <a:cs typeface="+mn-cs"/>
              </a:rPr>
              <a:t>	from titles</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like "MC302[13579]"</a:t>
            </a:r>
          </a:p>
          <a:p>
            <a:r>
              <a:rPr lang="en-US" sz="1200" kern="1200" dirty="0" smtClean="0">
                <a:solidFill>
                  <a:schemeClr val="tx1"/>
                </a:solidFill>
                <a:latin typeface="+mn-lt"/>
                <a:ea typeface="+mn-ea"/>
                <a:cs typeface="+mn-cs"/>
              </a:rPr>
              <a:t>--Means MC302 + any characters of the following 1,3,5,7,9</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title</a:t>
            </a:r>
          </a:p>
          <a:p>
            <a:r>
              <a:rPr lang="en-US" sz="1200" kern="1200" dirty="0" smtClean="0">
                <a:solidFill>
                  <a:schemeClr val="tx1"/>
                </a:solidFill>
                <a:latin typeface="+mn-lt"/>
                <a:ea typeface="+mn-ea"/>
                <a:cs typeface="+mn-cs"/>
              </a:rPr>
              <a:t>	from titles</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title_id</a:t>
            </a:r>
            <a:r>
              <a:rPr lang="en-US" sz="1200" kern="1200" dirty="0" smtClean="0">
                <a:solidFill>
                  <a:schemeClr val="tx1"/>
                </a:solidFill>
                <a:latin typeface="+mn-lt"/>
                <a:ea typeface="+mn-ea"/>
                <a:cs typeface="+mn-cs"/>
              </a:rPr>
              <a:t> like "MC302[^13579]"</a:t>
            </a:r>
          </a:p>
          <a:p>
            <a:r>
              <a:rPr lang="en-US" sz="1200" kern="1200" dirty="0" smtClean="0">
                <a:solidFill>
                  <a:schemeClr val="tx1"/>
                </a:solidFill>
                <a:latin typeface="+mn-lt"/>
                <a:ea typeface="+mn-ea"/>
                <a:cs typeface="+mn-cs"/>
              </a:rPr>
              <a:t>--Means MC302 + any characters except  the following 1,3,5,7,9</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st_fname</a:t>
            </a:r>
            <a:r>
              <a:rPr lang="en-US" sz="1200" kern="1200" dirty="0" smtClean="0">
                <a:solidFill>
                  <a:schemeClr val="tx1"/>
                </a:solidFill>
                <a:latin typeface="+mn-lt"/>
                <a:ea typeface="+mn-ea"/>
                <a:cs typeface="+mn-cs"/>
              </a:rPr>
              <a:t> like '[a-h]%‘</a:t>
            </a:r>
          </a:p>
          <a:p>
            <a:endParaRPr lang="en-US" dirty="0" smtClean="0"/>
          </a:p>
          <a:p>
            <a:pPr eaLnBrk="1" hangingPunct="1"/>
            <a:r>
              <a:rPr lang="en-US" dirty="0" smtClean="0"/>
              <a:t>Explain the LIKE clause. Explain different types of wildcard characters in a table. Describe different comparison operators in a table using the SELECT, the AND </a:t>
            </a:r>
            <a:r>
              <a:rPr lang="en-US" dirty="0" err="1" smtClean="0"/>
              <a:t>and</a:t>
            </a:r>
            <a:r>
              <a:rPr lang="en-US" dirty="0" smtClean="0"/>
              <a:t> LIKE operators</a:t>
            </a:r>
          </a:p>
          <a:p>
            <a:pPr eaLnBrk="1" hangingPunct="1"/>
            <a:endParaRPr lang="en-US" dirty="0" smtClean="0"/>
          </a:p>
          <a:p>
            <a:pPr eaLnBrk="1" hangingPunct="1"/>
            <a:r>
              <a:rPr lang="en-US" dirty="0" smtClean="0"/>
              <a:t>String comparison operators search for strings and substrings within a text, ntext, char, nchar, varchar, or nvarchar data type.</a:t>
            </a:r>
          </a:p>
          <a:p>
            <a:pPr eaLnBrk="1" hangingPunct="1"/>
            <a:endParaRPr lang="en-US" dirty="0" smtClean="0"/>
          </a:p>
          <a:p>
            <a:pPr eaLnBrk="1" hangingPunct="1"/>
            <a:r>
              <a:rPr lang="en-US" dirty="0" smtClean="0"/>
              <a:t>The </a:t>
            </a:r>
            <a:r>
              <a:rPr lang="en-US" b="1" dirty="0" smtClean="0"/>
              <a:t>=</a:t>
            </a:r>
            <a:r>
              <a:rPr lang="en-US" dirty="0" smtClean="0"/>
              <a:t> operator checks for an exact match between two strings.</a:t>
            </a:r>
          </a:p>
          <a:p>
            <a:pPr eaLnBrk="1" hangingPunct="1"/>
            <a:r>
              <a:rPr lang="en-US" b="1" dirty="0" smtClean="0"/>
              <a:t>LIKE</a:t>
            </a:r>
            <a:r>
              <a:rPr lang="en-US" dirty="0" smtClean="0"/>
              <a:t> combined with a wildcard searches for the search condition argument in the left value string.  Note that placing the </a:t>
            </a:r>
            <a:r>
              <a:rPr lang="en-US" b="1" dirty="0" smtClean="0"/>
              <a:t>%</a:t>
            </a:r>
            <a:r>
              <a:rPr lang="en-US" dirty="0" smtClean="0"/>
              <a:t> sign at the beginning of the criteria may adversely affect query performance by eliminating the possible use of indexes to help with the search.</a:t>
            </a:r>
          </a:p>
          <a:p>
            <a:pPr eaLnBrk="1" hangingPunct="1"/>
            <a:endParaRPr lang="en-US" b="1" dirty="0" smtClean="0"/>
          </a:p>
          <a:p>
            <a:pPr eaLnBrk="1" hangingPunct="1"/>
            <a:r>
              <a:rPr lang="en-US" b="1" dirty="0" smtClean="0"/>
              <a:t>FREETEXT</a:t>
            </a:r>
            <a:r>
              <a:rPr lang="en-US" dirty="0" smtClean="0"/>
              <a:t> searches for the meaning rather than exact words.  </a:t>
            </a:r>
          </a:p>
          <a:p>
            <a:pPr lvl="1" eaLnBrk="1" hangingPunct="1"/>
            <a:r>
              <a:rPr lang="en-US" dirty="0" smtClean="0"/>
              <a:t>If a phrase is passed into FREETEXT, it will break the phrase into the component words to perform the search.</a:t>
            </a:r>
          </a:p>
          <a:p>
            <a:pPr lvl="1" eaLnBrk="1" hangingPunct="1"/>
            <a:r>
              <a:rPr lang="en-US" dirty="0" smtClean="0"/>
              <a:t>Uses “inflectional” forms of the words to search.  For instance “drive” is the “inflectional stem” of drives, drove, driving and driven.</a:t>
            </a:r>
          </a:p>
          <a:p>
            <a:pPr lvl="1" eaLnBrk="1" hangingPunct="1"/>
            <a:r>
              <a:rPr lang="en-US" dirty="0" smtClean="0"/>
              <a:t>Uses the thesaurus to search for additional forms and “replacement” words.</a:t>
            </a:r>
          </a:p>
          <a:p>
            <a:pPr eaLnBrk="1" hangingPunct="1"/>
            <a:endParaRPr lang="en-US" b="1" dirty="0" smtClean="0"/>
          </a:p>
          <a:p>
            <a:pPr eaLnBrk="1" hangingPunct="1"/>
            <a:r>
              <a:rPr lang="en-US" b="1" dirty="0" smtClean="0"/>
              <a:t>CONTAINS</a:t>
            </a:r>
            <a:r>
              <a:rPr lang="en-US" dirty="0" smtClean="0"/>
              <a:t> performs a “fuzzy” search.  This is a special predicate specific to full text searches.</a:t>
            </a:r>
          </a:p>
          <a:p>
            <a:pPr lvl="1" eaLnBrk="1" hangingPunct="1"/>
            <a:r>
              <a:rPr lang="en-US" dirty="0" smtClean="0"/>
              <a:t>Looks for a word or phrase.</a:t>
            </a:r>
          </a:p>
          <a:p>
            <a:pPr lvl="1" eaLnBrk="1" hangingPunct="1"/>
            <a:r>
              <a:rPr lang="en-US" dirty="0" smtClean="0"/>
              <a:t>Also uses inflectional forms</a:t>
            </a:r>
          </a:p>
          <a:p>
            <a:pPr lvl="1" eaLnBrk="1" hangingPunct="1"/>
            <a:r>
              <a:rPr lang="en-US" dirty="0" smtClean="0"/>
              <a:t>Also looks for synonyms by using a thesaurus.</a:t>
            </a:r>
          </a:p>
          <a:p>
            <a:pPr lvl="1" eaLnBrk="1" hangingPunct="1"/>
            <a:r>
              <a:rPr lang="en-US" dirty="0" smtClean="0"/>
              <a:t>Can look for a word or phrase within a certain proximity of another word or phrase.</a:t>
            </a:r>
          </a:p>
          <a:p>
            <a:pPr lvl="1" eaLnBrk="1" hangingPunct="1"/>
            <a:r>
              <a:rPr lang="en-US" dirty="0" smtClean="0"/>
              <a:t>When multiple words are used for the search, you can specify a value between 0.0 and 1.0 to give specific words more weight in the search criteria.</a:t>
            </a:r>
          </a:p>
          <a:p>
            <a:pPr marL="186938" indent="-186938">
              <a:lnSpc>
                <a:spcPct val="90000"/>
              </a:lnSpc>
            </a:pPr>
            <a:endParaRPr lang="en-US" dirty="0" smtClean="0"/>
          </a:p>
          <a:p>
            <a:pPr marL="186938" indent="-186938">
              <a:lnSpc>
                <a:spcPct val="90000"/>
              </a:lnSpc>
            </a:pPr>
            <a:r>
              <a:rPr lang="en-US" dirty="0" smtClean="0"/>
              <a:t>Emphasize the </a:t>
            </a:r>
            <a:r>
              <a:rPr lang="en-US" b="1" dirty="0" smtClean="0"/>
              <a:t>FREETEXT</a:t>
            </a:r>
            <a:r>
              <a:rPr lang="en-US" dirty="0" smtClean="0"/>
              <a:t> and </a:t>
            </a:r>
            <a:r>
              <a:rPr lang="en-US" b="1" dirty="0" smtClean="0"/>
              <a:t>CONTAINS</a:t>
            </a:r>
            <a:r>
              <a:rPr lang="en-US" dirty="0" smtClean="0"/>
              <a:t> both operate only on full-text indexed columns.</a:t>
            </a:r>
          </a:p>
          <a:p>
            <a:pPr marL="186938" indent="-186938">
              <a:lnSpc>
                <a:spcPct val="90000"/>
              </a:lnSpc>
            </a:pPr>
            <a:r>
              <a:rPr lang="en-US" dirty="0" smtClean="0"/>
              <a:t>Mention that there are four different wildcard symbols that can be used:</a:t>
            </a:r>
          </a:p>
          <a:p>
            <a:pPr marL="411263" lvl="1" indent="-186938">
              <a:lnSpc>
                <a:spcPct val="90000"/>
              </a:lnSpc>
            </a:pPr>
            <a:r>
              <a:rPr lang="en-US" b="1" dirty="0" smtClean="0"/>
              <a:t>%</a:t>
            </a:r>
            <a:r>
              <a:rPr lang="en-US" dirty="0" smtClean="0"/>
              <a:t> replaces any string of zero or more characters</a:t>
            </a:r>
          </a:p>
          <a:p>
            <a:pPr marL="411263" lvl="1" indent="-186938">
              <a:lnSpc>
                <a:spcPct val="90000"/>
              </a:lnSpc>
            </a:pPr>
            <a:r>
              <a:rPr lang="en-US" b="1" dirty="0" smtClean="0"/>
              <a:t>_</a:t>
            </a:r>
            <a:r>
              <a:rPr lang="en-US" dirty="0" smtClean="0"/>
              <a:t> (underscore) replaces any single character</a:t>
            </a:r>
          </a:p>
          <a:p>
            <a:pPr marL="411263" lvl="1" indent="-186938">
              <a:lnSpc>
                <a:spcPct val="90000"/>
              </a:lnSpc>
            </a:pPr>
            <a:r>
              <a:rPr lang="en-US" b="1" dirty="0" smtClean="0"/>
              <a:t>[]</a:t>
            </a:r>
            <a:r>
              <a:rPr lang="en-US" dirty="0" smtClean="0"/>
              <a:t> allows you to specify a list of characters, any of which can be matched</a:t>
            </a:r>
          </a:p>
          <a:p>
            <a:pPr marL="1084238" lvl="2" indent="-186938">
              <a:lnSpc>
                <a:spcPct val="90000"/>
              </a:lnSpc>
              <a:buFontTx/>
              <a:buChar char="•"/>
            </a:pPr>
            <a:r>
              <a:rPr lang="en-US" b="1" dirty="0" smtClean="0"/>
              <a:t>[a-f] </a:t>
            </a:r>
            <a:r>
              <a:rPr lang="en-US" dirty="0" smtClean="0"/>
              <a:t> looks for any of the letters in the sequence a – f</a:t>
            </a:r>
          </a:p>
          <a:p>
            <a:pPr marL="1084238" lvl="2" indent="-186938">
              <a:lnSpc>
                <a:spcPct val="90000"/>
              </a:lnSpc>
              <a:buFontTx/>
              <a:buChar char="•"/>
            </a:pPr>
            <a:r>
              <a:rPr lang="en-US" b="1" dirty="0" smtClean="0"/>
              <a:t>[</a:t>
            </a:r>
            <a:r>
              <a:rPr lang="en-US" b="1" dirty="0" err="1" smtClean="0"/>
              <a:t>abcdef</a:t>
            </a:r>
            <a:r>
              <a:rPr lang="en-US" b="1" dirty="0" smtClean="0"/>
              <a:t>]</a:t>
            </a:r>
            <a:r>
              <a:rPr lang="en-US" dirty="0" smtClean="0"/>
              <a:t> also looks for any of the letters in the sequence a – f</a:t>
            </a:r>
          </a:p>
          <a:p>
            <a:pPr marL="411263" lvl="1" indent="-186938">
              <a:lnSpc>
                <a:spcPct val="90000"/>
              </a:lnSpc>
            </a:pPr>
            <a:r>
              <a:rPr lang="en-US" b="1" dirty="0" smtClean="0"/>
              <a:t>[^]</a:t>
            </a:r>
            <a:r>
              <a:rPr lang="en-US" dirty="0" smtClean="0"/>
              <a:t> looks for all characters except those given in the range or set</a:t>
            </a:r>
            <a:endParaRPr lang="en-US" b="1" dirty="0" smtClean="0"/>
          </a:p>
          <a:p>
            <a:pPr marL="186938" indent="-186938">
              <a:lnSpc>
                <a:spcPct val="90000"/>
              </a:lnSpc>
            </a:pPr>
            <a:r>
              <a:rPr lang="en-US" dirty="0" smtClean="0"/>
              <a:t>Show partial syntax of a SELECT statement using string comparisons.</a:t>
            </a:r>
          </a:p>
        </p:txBody>
      </p:sp>
      <p:sp>
        <p:nvSpPr>
          <p:cNvPr id="5734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735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5149292-471C-45DF-9360-B3C5D124145A}" type="slidenum">
              <a:rPr lang="en-US" smtClean="0"/>
              <a:pPr/>
              <a:t>41</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5939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5939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r>
              <a:rPr lang="en-US" dirty="0" smtClean="0"/>
              <a:t>This slide describes operator precedence in Transact SQL statements.</a:t>
            </a:r>
          </a:p>
          <a:p>
            <a:pPr eaLnBrk="1" hangingPunct="1"/>
            <a:endParaRPr lang="en-US" dirty="0" smtClean="0"/>
          </a:p>
          <a:p>
            <a:pPr eaLnBrk="1" hangingPunct="1"/>
            <a:r>
              <a:rPr lang="en-US" dirty="0" smtClean="0"/>
              <a:t>This topic is designed to be a very brief overview of operator precedence.</a:t>
            </a:r>
          </a:p>
          <a:p>
            <a:pPr eaLnBrk="1" hangingPunct="1"/>
            <a:endParaRPr lang="en-US" dirty="0" smtClean="0"/>
          </a:p>
          <a:p>
            <a:pPr eaLnBrk="1" hangingPunct="1"/>
            <a:r>
              <a:rPr lang="en-US" dirty="0" smtClean="0"/>
              <a:t>Operator precedence is an important factor to consider when using operators in a Transact SQL statement.</a:t>
            </a:r>
          </a:p>
          <a:p>
            <a:pPr eaLnBrk="1" hangingPunct="1"/>
            <a:endParaRPr lang="en-US" dirty="0" smtClean="0"/>
          </a:p>
          <a:p>
            <a:pPr eaLnBrk="1" hangingPunct="1"/>
            <a:r>
              <a:rPr lang="en-US" dirty="0" smtClean="0"/>
              <a:t>Click to advance to each of the items on the screen.</a:t>
            </a:r>
          </a:p>
          <a:p>
            <a:pPr eaLnBrk="1" hangingPunct="1"/>
            <a:endParaRPr lang="en-US" dirty="0" smtClean="0"/>
          </a:p>
          <a:p>
            <a:pPr eaLnBrk="1" hangingPunct="1"/>
            <a:r>
              <a:rPr lang="en-US" dirty="0" smtClean="0"/>
              <a:t>Bitwise operators are the first ones that are processed.</a:t>
            </a:r>
          </a:p>
          <a:p>
            <a:pPr eaLnBrk="1" hangingPunct="1"/>
            <a:r>
              <a:rPr lang="en-US" dirty="0" smtClean="0"/>
              <a:t>Then Multiplication, Division, and Modulo.</a:t>
            </a:r>
          </a:p>
          <a:p>
            <a:pPr eaLnBrk="1" hangingPunct="1"/>
            <a:r>
              <a:rPr lang="en-US" dirty="0" smtClean="0"/>
              <a:t>Arithmetic operations are processed next.</a:t>
            </a:r>
          </a:p>
          <a:p>
            <a:pPr eaLnBrk="1" hangingPunct="1"/>
            <a:r>
              <a:rPr lang="en-US" dirty="0" smtClean="0"/>
              <a:t>Next are Comparison operators.</a:t>
            </a:r>
          </a:p>
          <a:p>
            <a:pPr eaLnBrk="1" hangingPunct="1"/>
            <a:r>
              <a:rPr lang="en-US" dirty="0" smtClean="0"/>
              <a:t>NOT operations are then processed.</a:t>
            </a:r>
          </a:p>
          <a:p>
            <a:pPr eaLnBrk="1" hangingPunct="1"/>
            <a:r>
              <a:rPr lang="en-US" dirty="0" smtClean="0"/>
              <a:t>The AND logical operator is processed next.</a:t>
            </a:r>
          </a:p>
          <a:p>
            <a:pPr eaLnBrk="1" hangingPunct="1"/>
            <a:r>
              <a:rPr lang="en-US" dirty="0" smtClean="0"/>
              <a:t>Then the other logical operators.</a:t>
            </a:r>
          </a:p>
          <a:p>
            <a:pPr eaLnBrk="1" hangingPunct="1"/>
            <a:r>
              <a:rPr lang="en-US" dirty="0" smtClean="0"/>
              <a:t>Finally, the equals assignment operator is evaluated.</a:t>
            </a:r>
          </a:p>
          <a:p>
            <a:pPr eaLnBrk="1" hangingPunct="1"/>
            <a:endParaRPr lang="en-US" dirty="0" smtClean="0"/>
          </a:p>
          <a:p>
            <a:pPr eaLnBrk="1" hangingPunct="1"/>
            <a:r>
              <a:rPr lang="en-US" dirty="0" smtClean="0"/>
              <a:t>Mention that parentheses are used to change the default precedence in formulas.  By using parentheses you are designating those parts of the formula to be evaluated before the default precedence is followed.</a:t>
            </a:r>
          </a:p>
          <a:p>
            <a:pPr eaLnBrk="1" hangingPunct="1"/>
            <a:endParaRPr lang="en-US" dirty="0" smtClean="0"/>
          </a:p>
          <a:p>
            <a:pPr eaLnBrk="1" hangingPunct="1"/>
            <a:r>
              <a:rPr lang="en-US" dirty="0" smtClean="0"/>
              <a:t>Also mention that all operators at the same precedence level are evaluated from left to right.</a:t>
            </a:r>
          </a:p>
          <a:p>
            <a:pPr eaLnBrk="1" hangingPunct="1"/>
            <a:endParaRPr lang="en-US" dirty="0" smtClean="0"/>
          </a:p>
          <a:p>
            <a:pPr eaLnBrk="1" hangingPunct="1"/>
            <a:r>
              <a:rPr lang="en-US" b="1" dirty="0" smtClean="0"/>
              <a:t>REFERENCE</a:t>
            </a:r>
          </a:p>
          <a:p>
            <a:pPr eaLnBrk="1" hangingPunct="1"/>
            <a:r>
              <a:rPr lang="en-US" b="1" dirty="0" smtClean="0"/>
              <a:t>Operator Precedence (Transact-SQL)</a:t>
            </a:r>
            <a:endParaRPr lang="en-US" dirty="0" smtClean="0"/>
          </a:p>
          <a:p>
            <a:pPr eaLnBrk="1" hangingPunct="1"/>
            <a:r>
              <a:rPr lang="en-US" dirty="0" smtClean="0"/>
              <a:t>http://go.microsoft.com/fwlink/?LinkID=127286</a:t>
            </a:r>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42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051406D-487B-46A2-A8DA-3C2E8B338226}" type="slidenum">
              <a:rPr lang="en-US" smtClean="0"/>
              <a:pPr/>
              <a:t>43</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6144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144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D510C75-2E61-44F9-9AF1-644BA30E9440}" type="slidenum">
              <a:rPr lang="en-US" smtClean="0"/>
              <a:pPr/>
              <a:t>44</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
        <p:nvSpPr>
          <p:cNvPr id="6246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247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AF56369-3C34-4274-9B92-2A748345F624}" type="slidenum">
              <a:rPr lang="en-US" smtClean="0"/>
              <a:pPr/>
              <a:t>45</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307492" y="2148591"/>
            <a:ext cx="6149837" cy="6731521"/>
          </a:xfrm>
          <a:noFill/>
          <a:ln/>
        </p:spPr>
        <p:txBody>
          <a:bodyPr>
            <a:normAutofit/>
          </a:bodyPr>
          <a:lstStyle/>
          <a:p>
            <a:pPr marL="186938" indent="-186938">
              <a:buFontTx/>
              <a:buChar char="•"/>
            </a:pPr>
            <a:r>
              <a:rPr lang="en-US" dirty="0" smtClean="0"/>
              <a:t>ISNULL() – queries with data that you want to check for NULL values.</a:t>
            </a:r>
          </a:p>
          <a:p>
            <a:pPr marL="186938" indent="-186938">
              <a:buFontTx/>
              <a:buChar char="•"/>
            </a:pPr>
            <a:r>
              <a:rPr lang="en-US" dirty="0" smtClean="0"/>
              <a:t>NULLIF() – queries that you want to offer a more meaningful value in place of the NULL keyword being displayed in the result.</a:t>
            </a:r>
          </a:p>
          <a:p>
            <a:pPr marL="186938" indent="-186938">
              <a:buFontTx/>
              <a:buChar char="•"/>
            </a:pPr>
            <a:r>
              <a:rPr lang="en-US" dirty="0" smtClean="0"/>
              <a:t>COALESCE() – Queries where NULL values may exist and you wish to substitute one of several possibilities into a column of the result set.</a:t>
            </a:r>
          </a:p>
          <a:p>
            <a:pPr marL="411263" lvl="1" indent="-186938"/>
            <a:endParaRPr lang="en-US" dirty="0" smtClean="0"/>
          </a:p>
        </p:txBody>
      </p:sp>
      <p:sp>
        <p:nvSpPr>
          <p:cNvPr id="6554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554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1162049-BFBD-4EF9-AFF5-CAF915821092}" type="slidenum">
              <a:rPr lang="en-US" smtClean="0"/>
              <a:pPr/>
              <a:t>46</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Use this slide to introduce students to the functions used to work with NULL values using the SELECT statement with the ISNULL function and the COALESCE and CONVERT functions </a:t>
            </a:r>
          </a:p>
          <a:p>
            <a:pPr eaLnBrk="1" hangingPunct="1"/>
            <a:endParaRPr lang="en-US" dirty="0" smtClean="0"/>
          </a:p>
          <a:p>
            <a:pPr eaLnBrk="1" hangingPunct="1"/>
            <a:r>
              <a:rPr lang="en-US" dirty="0" smtClean="0"/>
              <a:t>Introduce how there are some functions that can solve problems with NULL values.</a:t>
            </a:r>
          </a:p>
          <a:p>
            <a:pPr eaLnBrk="1" hangingPunct="1"/>
            <a:endParaRPr lang="en-US" dirty="0" smtClean="0"/>
          </a:p>
          <a:p>
            <a:pPr eaLnBrk="1" hangingPunct="1"/>
            <a:r>
              <a:rPr lang="en-US" dirty="0" smtClean="0"/>
              <a:t>The ISNULL function assigns a value that will be returned if the argument value is zero.  The example above will return 0.00 if the </a:t>
            </a:r>
            <a:r>
              <a:rPr lang="en-US" dirty="0" err="1" smtClean="0"/>
              <a:t>MaxQty</a:t>
            </a:r>
            <a:r>
              <a:rPr lang="en-US" dirty="0" smtClean="0"/>
              <a:t> column value is NULL.</a:t>
            </a:r>
          </a:p>
          <a:p>
            <a:pPr eaLnBrk="1" hangingPunct="1"/>
            <a:endParaRPr lang="en-US" dirty="0" smtClean="0"/>
          </a:p>
          <a:p>
            <a:pPr eaLnBrk="1" hangingPunct="1"/>
            <a:r>
              <a:rPr lang="en-US" dirty="0" smtClean="0"/>
              <a:t>The NULLIF function returns NULL if both arguments are equal.  The example above will return the </a:t>
            </a:r>
            <a:r>
              <a:rPr lang="en-US" dirty="0" err="1" smtClean="0"/>
              <a:t>MakeFlag</a:t>
            </a:r>
            <a:r>
              <a:rPr lang="en-US" dirty="0" smtClean="0"/>
              <a:t> value if both values are different or a NULL value if both values are equal.</a:t>
            </a:r>
          </a:p>
          <a:p>
            <a:pPr eaLnBrk="1" hangingPunct="1"/>
            <a:endParaRPr lang="en-US" dirty="0" smtClean="0"/>
          </a:p>
          <a:p>
            <a:pPr eaLnBrk="1" hangingPunct="1"/>
            <a:r>
              <a:rPr lang="en-US" dirty="0" smtClean="0"/>
              <a:t>The COALESCE function tests multiple arguments and returns the first one in the argument list that does not have a NULL value.  The example above assumes that an employee can only have one wage type and returns the value of the wage assigned.</a:t>
            </a:r>
          </a:p>
          <a:p>
            <a:pPr eaLnBrk="1" hangingPunct="1"/>
            <a:endParaRPr lang="en-US" b="1" dirty="0" smtClean="0"/>
          </a:p>
          <a:p>
            <a:pPr eaLnBrk="1" hangingPunct="1"/>
            <a:r>
              <a:rPr lang="en-US" dirty="0" smtClean="0"/>
              <a:t>Mention that</a:t>
            </a:r>
            <a:r>
              <a:rPr lang="en-US" b="1" dirty="0" smtClean="0"/>
              <a:t> AS ‘Max Quantity’</a:t>
            </a:r>
            <a:r>
              <a:rPr lang="en-US" dirty="0" smtClean="0"/>
              <a:t>, </a:t>
            </a:r>
            <a:r>
              <a:rPr lang="en-US" b="1" dirty="0" smtClean="0"/>
              <a:t>AS ‘Null if Equal’</a:t>
            </a:r>
            <a:r>
              <a:rPr lang="en-US" dirty="0" smtClean="0"/>
              <a:t>, and </a:t>
            </a:r>
            <a:r>
              <a:rPr lang="en-US" b="1" dirty="0" smtClean="0"/>
              <a:t>AS ‘Total Salary’</a:t>
            </a:r>
            <a:r>
              <a:rPr lang="en-US" dirty="0" smtClean="0"/>
              <a:t> makes use of column aliases for readability, and that this will be discussed further in a later lesson.</a:t>
            </a:r>
          </a:p>
          <a:p>
            <a:pPr eaLnBrk="1" hangingPunct="1"/>
            <a:endParaRPr lang="en-US" dirty="0" smtClean="0"/>
          </a:p>
          <a:p>
            <a:pPr eaLnBrk="1" hangingPunct="1"/>
            <a:endParaRPr lang="en-US" dirty="0" smtClean="0"/>
          </a:p>
          <a:p>
            <a:pPr marL="186938" indent="-186938"/>
            <a:r>
              <a:rPr lang="en-US" b="1" dirty="0" smtClean="0"/>
              <a:t>Question</a:t>
            </a:r>
            <a:r>
              <a:rPr lang="en-US" dirty="0" smtClean="0"/>
              <a:t>:  When working with data, which data types would you expect to contain NULL values?  How can you determine exactly which columns in your organization's tables are allowed to have NULL values? </a:t>
            </a:r>
          </a:p>
          <a:p>
            <a:pPr marL="186938" indent="-186938"/>
            <a:r>
              <a:rPr lang="en-US" b="1" dirty="0" smtClean="0"/>
              <a:t>Possible Answers:</a:t>
            </a:r>
            <a:r>
              <a:rPr lang="en-US" dirty="0" smtClean="0"/>
              <a:t> </a:t>
            </a:r>
          </a:p>
          <a:p>
            <a:pPr marL="186938" indent="-186938"/>
            <a:r>
              <a:rPr lang="en-US" dirty="0" smtClean="0"/>
              <a:t>	Columns that commonly contain NULL values are those of data types: char, nchar, varchar, nvarchar, text, ntext.  Numeric columns may contain NULL data, but it is not advisable.</a:t>
            </a:r>
          </a:p>
          <a:p>
            <a:pPr marL="186938" indent="-186938"/>
            <a:r>
              <a:rPr lang="en-US" dirty="0" smtClean="0"/>
              <a:t>	The easiest way to check column data types is to check in SQL Server Management Studio.  If you do not have access to this tool then requesting the information from IT is a good idea.</a:t>
            </a:r>
            <a:endParaRPr lang="en-US" b="1" dirty="0" smtClean="0"/>
          </a:p>
          <a:p>
            <a:pPr eaLnBrk="1" hangingPunct="1"/>
            <a:endParaRPr lang="en-US" dirty="0" smtClean="0"/>
          </a:p>
        </p:txBody>
      </p:sp>
      <p:sp>
        <p:nvSpPr>
          <p:cNvPr id="6758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6759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1625B31-C172-4C20-A642-64AAEF521DCD}" type="slidenum">
              <a:rPr lang="en-US" smtClean="0"/>
              <a:pPr/>
              <a:t>47</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307492" y="2148591"/>
            <a:ext cx="6149837" cy="6731521"/>
          </a:xfrm>
          <a:noFill/>
          <a:ln/>
        </p:spPr>
        <p:txBody>
          <a:bodyPr/>
          <a:lstStyle/>
          <a:p>
            <a:pPr eaLnBrk="1" hangingPunct="1"/>
            <a:endParaRPr lang="en-US" smtClean="0"/>
          </a:p>
        </p:txBody>
      </p:sp>
      <p:sp>
        <p:nvSpPr>
          <p:cNvPr id="7168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168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F389782-34CA-45A8-91F8-7AD663A0FD38}" type="slidenum">
              <a:rPr lang="en-US" smtClean="0"/>
              <a:pPr/>
              <a:t>48</a:t>
            </a:fld>
            <a:endParaRPr lang="en-US" smtClean="0"/>
          </a:p>
        </p:txBody>
      </p:sp>
      <p:sp>
        <p:nvSpPr>
          <p:cNvPr id="72707" name="Rectangle 2"/>
          <p:cNvSpPr>
            <a:spLocks noGrp="1" noRot="1" noChangeAspect="1" noChangeArrowheads="1" noTextEdit="1"/>
          </p:cNvSpPr>
          <p:nvPr>
            <p:ph type="sldImg"/>
          </p:nvPr>
        </p:nvSpPr>
        <p:spPr>
          <a:xfrm>
            <a:off x="4338638" y="85725"/>
            <a:ext cx="2413000" cy="1809750"/>
          </a:xfrm>
          <a:ln/>
        </p:spPr>
      </p:sp>
      <p:sp>
        <p:nvSpPr>
          <p:cNvPr id="72708" name="Rectangle 3"/>
          <p:cNvSpPr>
            <a:spLocks noGrp="1" noChangeArrowheads="1"/>
          </p:cNvSpPr>
          <p:nvPr>
            <p:ph type="body" idx="1"/>
          </p:nvPr>
        </p:nvSpPr>
        <p:spPr>
          <a:xfrm>
            <a:off x="684869" y="2123607"/>
            <a:ext cx="5674622" cy="6334906"/>
          </a:xfrm>
          <a:noFill/>
          <a:ln/>
        </p:spPr>
        <p:txBody>
          <a:bodyPr/>
          <a:lstStyle/>
          <a:p>
            <a:pPr eaLnBrk="1" hangingPunct="1"/>
            <a:r>
              <a:rPr lang="en-US" dirty="0" smtClean="0"/>
              <a:t>IORDER BY sorts the result set by a specified column or list of columns.  If more than one column is specified sorting will be performed on each column in a nested fashion and in the order listed.</a:t>
            </a:r>
          </a:p>
          <a:p>
            <a:pPr eaLnBrk="1" hangingPunct="1"/>
            <a:endParaRPr lang="en-US" dirty="0" smtClean="0"/>
          </a:p>
          <a:p>
            <a:pPr eaLnBrk="1" hangingPunct="1"/>
            <a:r>
              <a:rPr lang="en-US" dirty="0" smtClean="0"/>
              <a:t>Sort order can be specified as ASC (ascending) or DESC (descending) for each column.</a:t>
            </a:r>
          </a:p>
          <a:p>
            <a:pPr eaLnBrk="1" hangingPunct="1"/>
            <a:endParaRPr lang="en-US" dirty="0" smtClean="0"/>
          </a:p>
          <a:p>
            <a:pPr eaLnBrk="1" hangingPunct="1"/>
            <a:r>
              <a:rPr lang="en-US" dirty="0" smtClean="0"/>
              <a:t>Mention that ASC (ascending) order is the assumed order if no order is specified.</a:t>
            </a:r>
          </a:p>
          <a:p>
            <a:pPr eaLnBrk="1" hangingPunct="1"/>
            <a:endParaRPr lang="en-US" dirty="0" smtClean="0"/>
          </a:p>
          <a:p>
            <a:pPr eaLnBrk="1" hangingPunct="1"/>
            <a:r>
              <a:rPr lang="en-US" dirty="0" smtClean="0"/>
              <a:t>Mention that sorting data can slow down performance as SQL server needs to perform a distinct step. However, indexes will improve performance.</a:t>
            </a:r>
          </a:p>
          <a:p>
            <a:pPr eaLnBrk="1" hangingPunct="1"/>
            <a:endParaRPr lang="en-US" dirty="0" smtClean="0"/>
          </a:p>
          <a:p>
            <a:pPr eaLnBrk="1" hangingPunct="1"/>
            <a:r>
              <a:rPr lang="en-US" b="1" dirty="0" smtClean="0"/>
              <a:t>REFERENCE</a:t>
            </a:r>
            <a:endParaRPr lang="en-US" dirty="0" smtClean="0"/>
          </a:p>
          <a:p>
            <a:pPr eaLnBrk="1" hangingPunct="1"/>
            <a:r>
              <a:rPr lang="en-US" b="1" dirty="0" smtClean="0"/>
              <a:t>ORDER BY Clause (Transact-SQL)</a:t>
            </a:r>
          </a:p>
          <a:p>
            <a:pPr eaLnBrk="1" hangingPunct="1"/>
            <a:r>
              <a:rPr lang="en-US" dirty="0" smtClean="0"/>
              <a:t>http://go.microsoft.com/fwlink/?LinkID=127271</a:t>
            </a:r>
          </a:p>
          <a:p>
            <a:pPr eaLnBrk="1" hangingPunct="1"/>
            <a:r>
              <a:rPr lang="en-US" b="1" dirty="0" smtClean="0"/>
              <a:t>Sorting Rows with ORDER BY</a:t>
            </a:r>
          </a:p>
          <a:p>
            <a:pPr eaLnBrk="1" hangingPunct="1"/>
            <a:r>
              <a:rPr lang="en-US" dirty="0" smtClean="0"/>
              <a:t>http://go.microsoft.com/fwlink/?LinkID=127272</a:t>
            </a:r>
          </a:p>
        </p:txBody>
      </p:sp>
      <p:sp>
        <p:nvSpPr>
          <p:cNvPr id="72709"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2710"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6FC9942-A8BF-4249-92EB-8BAED53F8516}" type="slidenum">
              <a:rPr lang="en-US" smtClean="0"/>
              <a:pPr/>
              <a:t>49</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307492" y="2150153"/>
            <a:ext cx="6149837" cy="6729959"/>
          </a:xfrm>
          <a:noFill/>
          <a:ln/>
        </p:spPr>
        <p:txBody>
          <a:bodyPr/>
          <a:lstStyle/>
          <a:p>
            <a:pPr eaLnBrk="1" hangingPunct="1"/>
            <a:endParaRPr lang="en-US" b="1" dirty="0" smtClean="0"/>
          </a:p>
        </p:txBody>
      </p:sp>
      <p:sp>
        <p:nvSpPr>
          <p:cNvPr id="73733"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3734"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3C403A7-A9D3-4E41-9459-872F9B2D0BF5}" type="slidenum">
              <a:rPr lang="en-US" smtClean="0"/>
              <a:pPr/>
              <a:t>50</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307492" y="2187628"/>
            <a:ext cx="6149837" cy="6692484"/>
          </a:xfrm>
          <a:noFill/>
          <a:ln/>
        </p:spPr>
        <p:txBody>
          <a:bodyPr/>
          <a:lstStyle/>
          <a:p>
            <a:pPr eaLnBrk="1" hangingPunct="1"/>
            <a:endParaRPr lang="en-US" dirty="0" smtClean="0"/>
          </a:p>
        </p:txBody>
      </p:sp>
      <p:sp>
        <p:nvSpPr>
          <p:cNvPr id="74757"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4758"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D4BE5F3-CA31-4F7B-9520-66098EFC67A3}" type="slidenum">
              <a:rPr lang="en-US" smtClean="0"/>
              <a:pPr/>
              <a:t>51</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307492" y="2215734"/>
            <a:ext cx="6149837" cy="6664377"/>
          </a:xfrm>
          <a:noFill/>
          <a:ln/>
        </p:spPr>
        <p:txBody>
          <a:bodyPr/>
          <a:lstStyle/>
          <a:p>
            <a:pPr eaLnBrk="1" hangingPunct="1"/>
            <a:endParaRPr lang="en-US" dirty="0" smtClean="0"/>
          </a:p>
        </p:txBody>
      </p:sp>
      <p:sp>
        <p:nvSpPr>
          <p:cNvPr id="75781"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5782"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4F66D00-F179-4F39-9240-115F370CD082}" type="slidenum">
              <a:rPr lang="en-US" smtClean="0"/>
              <a:pPr/>
              <a:t>52</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307492" y="2187628"/>
            <a:ext cx="6149837" cy="6692484"/>
          </a:xfrm>
          <a:noFill/>
          <a:ln/>
        </p:spPr>
        <p:txBody>
          <a:bodyPr/>
          <a:lstStyle/>
          <a:p>
            <a:pPr eaLnBrk="1" hangingPunct="1"/>
            <a:endParaRPr lang="en-US" dirty="0" smtClean="0"/>
          </a:p>
        </p:txBody>
      </p:sp>
      <p:sp>
        <p:nvSpPr>
          <p:cNvPr id="76805"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2: Querying and Filtering Data</a:t>
            </a:r>
          </a:p>
        </p:txBody>
      </p:sp>
      <p:sp>
        <p:nvSpPr>
          <p:cNvPr id="76806"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smtClean="0"/>
              <a:t>Module 3: Grouping and Summarizing Data</a:t>
            </a:r>
          </a:p>
        </p:txBody>
      </p:sp>
      <p:sp>
        <p:nvSpPr>
          <p:cNvPr id="39939" name="Rectangle 3"/>
          <p:cNvSpPr>
            <a:spLocks noGrp="1" noChangeArrowheads="1"/>
          </p:cNvSpPr>
          <p:nvPr>
            <p:ph type="dt" sz="quarter" idx="1"/>
          </p:nvPr>
        </p:nvSpPr>
        <p:spPr>
          <a:noFill/>
        </p:spPr>
        <p:txBody>
          <a:bodyPr/>
          <a:lstStyle/>
          <a:p>
            <a:r>
              <a:rPr lang="en-US" smtClean="0"/>
              <a:t>Course 2778A</a:t>
            </a:r>
          </a:p>
        </p:txBody>
      </p:sp>
      <p:sp>
        <p:nvSpPr>
          <p:cNvPr id="39940" name="Rectangle 7"/>
          <p:cNvSpPr>
            <a:spLocks noGrp="1" noChangeArrowheads="1"/>
          </p:cNvSpPr>
          <p:nvPr>
            <p:ph type="sldNum" sz="quarter" idx="5"/>
          </p:nvPr>
        </p:nvSpPr>
        <p:spPr>
          <a:noFill/>
        </p:spPr>
        <p:txBody>
          <a:bodyPr/>
          <a:lstStyle/>
          <a:p>
            <a:fld id="{6EA5DA15-3A29-49D4-91EC-746820435A78}" type="slidenum">
              <a:rPr lang="en-US" smtClean="0"/>
              <a:pPr/>
              <a:t>55</a:t>
            </a:fld>
            <a:endParaRPr lang="en-US" smtClean="0"/>
          </a:p>
        </p:txBody>
      </p:sp>
      <p:sp>
        <p:nvSpPr>
          <p:cNvPr id="39941" name="Rectangle 2"/>
          <p:cNvSpPr>
            <a:spLocks noGrp="1" noRot="1" noChangeAspect="1" noChangeArrowheads="1" noTextEdit="1"/>
          </p:cNvSpPr>
          <p:nvPr>
            <p:ph type="sldImg"/>
          </p:nvPr>
        </p:nvSpPr>
        <p:spPr>
          <a:ln/>
        </p:spPr>
      </p:sp>
      <p:sp>
        <p:nvSpPr>
          <p:cNvPr id="39942"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smtClean="0"/>
              <a:t>Module 3: Grouping and Summarizing Data</a:t>
            </a:r>
          </a:p>
        </p:txBody>
      </p:sp>
      <p:sp>
        <p:nvSpPr>
          <p:cNvPr id="40963" name="Rectangle 3"/>
          <p:cNvSpPr>
            <a:spLocks noGrp="1" noChangeArrowheads="1"/>
          </p:cNvSpPr>
          <p:nvPr>
            <p:ph type="dt" sz="quarter" idx="1"/>
          </p:nvPr>
        </p:nvSpPr>
        <p:spPr>
          <a:noFill/>
        </p:spPr>
        <p:txBody>
          <a:bodyPr/>
          <a:lstStyle/>
          <a:p>
            <a:r>
              <a:rPr lang="en-US" smtClean="0"/>
              <a:t>Course 2778A</a:t>
            </a:r>
          </a:p>
        </p:txBody>
      </p:sp>
      <p:sp>
        <p:nvSpPr>
          <p:cNvPr id="40964" name="Rectangle 7"/>
          <p:cNvSpPr>
            <a:spLocks noGrp="1" noChangeArrowheads="1"/>
          </p:cNvSpPr>
          <p:nvPr>
            <p:ph type="sldNum" sz="quarter" idx="5"/>
          </p:nvPr>
        </p:nvSpPr>
        <p:spPr>
          <a:noFill/>
        </p:spPr>
        <p:txBody>
          <a:bodyPr/>
          <a:lstStyle/>
          <a:p>
            <a:fld id="{C9772A3B-431D-40CC-BC45-F577E104DC07}" type="slidenum">
              <a:rPr lang="en-US" smtClean="0"/>
              <a:pPr/>
              <a:t>56</a:t>
            </a:fld>
            <a:endParaRPr lang="en-US" smtClean="0"/>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DBMS</a:t>
            </a:r>
          </a:p>
          <a:p>
            <a:r>
              <a:rPr lang="en-US" dirty="0" smtClean="0"/>
              <a:t>ERD – EERD</a:t>
            </a:r>
          </a:p>
          <a:p>
            <a:r>
              <a:rPr lang="en-US" dirty="0" smtClean="0"/>
              <a:t>Entity</a:t>
            </a:r>
          </a:p>
          <a:p>
            <a:r>
              <a:rPr lang="en-US" dirty="0" smtClean="0"/>
              <a:t>Types Of entities</a:t>
            </a:r>
          </a:p>
          <a:p>
            <a:r>
              <a:rPr lang="en-US" dirty="0" smtClean="0"/>
              <a:t>Weak entity</a:t>
            </a:r>
          </a:p>
          <a:p>
            <a:r>
              <a:rPr lang="en-US" dirty="0" smtClean="0"/>
              <a:t>Attribute</a:t>
            </a:r>
          </a:p>
          <a:p>
            <a:r>
              <a:rPr lang="en-US" dirty="0" smtClean="0"/>
              <a:t>Types</a:t>
            </a:r>
            <a:r>
              <a:rPr lang="en-US" baseline="0" dirty="0" smtClean="0"/>
              <a:t> Of Attributes</a:t>
            </a:r>
            <a:endParaRPr lang="en-US" dirty="0" smtClean="0"/>
          </a:p>
          <a:p>
            <a:r>
              <a:rPr lang="en-US" dirty="0" smtClean="0"/>
              <a:t>Relation</a:t>
            </a:r>
          </a:p>
          <a:p>
            <a:r>
              <a:rPr lang="en-US" dirty="0" smtClean="0"/>
              <a:t>Cardinality</a:t>
            </a:r>
          </a:p>
          <a:p>
            <a:r>
              <a:rPr lang="en-US" dirty="0" smtClean="0"/>
              <a:t>Participation</a:t>
            </a:r>
          </a:p>
          <a:p>
            <a:r>
              <a:rPr lang="en-US" dirty="0" smtClean="0"/>
              <a:t>Associative Entity</a:t>
            </a:r>
          </a:p>
          <a:p>
            <a:r>
              <a:rPr lang="en-US" dirty="0" smtClean="0"/>
              <a:t>Primary and Foreign key</a:t>
            </a:r>
          </a:p>
          <a:p>
            <a:r>
              <a:rPr lang="en-US" dirty="0" smtClean="0"/>
              <a:t>Mapping Rules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smtClean="0"/>
              <a:t>Module 3: Grouping and Summarizing Data</a:t>
            </a:r>
          </a:p>
        </p:txBody>
      </p:sp>
      <p:sp>
        <p:nvSpPr>
          <p:cNvPr id="41987" name="Rectangle 3"/>
          <p:cNvSpPr>
            <a:spLocks noGrp="1" noChangeArrowheads="1"/>
          </p:cNvSpPr>
          <p:nvPr>
            <p:ph type="dt" sz="quarter" idx="1"/>
          </p:nvPr>
        </p:nvSpPr>
        <p:spPr>
          <a:noFill/>
        </p:spPr>
        <p:txBody>
          <a:bodyPr/>
          <a:lstStyle/>
          <a:p>
            <a:r>
              <a:rPr lang="en-US" smtClean="0"/>
              <a:t>Course 2778A</a:t>
            </a:r>
          </a:p>
        </p:txBody>
      </p:sp>
      <p:sp>
        <p:nvSpPr>
          <p:cNvPr id="41988" name="Rectangle 7"/>
          <p:cNvSpPr>
            <a:spLocks noGrp="1" noChangeArrowheads="1"/>
          </p:cNvSpPr>
          <p:nvPr>
            <p:ph type="sldNum" sz="quarter" idx="5"/>
          </p:nvPr>
        </p:nvSpPr>
        <p:spPr>
          <a:noFill/>
        </p:spPr>
        <p:txBody>
          <a:bodyPr/>
          <a:lstStyle/>
          <a:p>
            <a:fld id="{4F3C0346-2A01-4F64-9161-3726AA560E65}" type="slidenum">
              <a:rPr lang="en-US" smtClean="0"/>
              <a:pPr/>
              <a:t>57</a:t>
            </a:fld>
            <a:endParaRPr lang="en-US" smtClean="0"/>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AVG, MIN, MAX, SUM, COUNT, GROUPING and VAR. </a:t>
            </a:r>
          </a:p>
          <a:p>
            <a:pPr eaLnBrk="1" hangingPunct="1"/>
            <a:r>
              <a:rPr lang="en-US" sz="1200" dirty="0" smtClean="0">
                <a:latin typeface="Times New Roman" pitchFamily="18" charset="0"/>
                <a:cs typeface="Times New Roman" pitchFamily="18" charset="0"/>
              </a:rPr>
              <a:t>Aggregate Functions </a:t>
            </a:r>
            <a:r>
              <a:rPr lang="en-US" dirty="0" smtClean="0"/>
              <a:t>return a single value.</a:t>
            </a:r>
          </a:p>
          <a:p>
            <a:pPr eaLnBrk="1" hangingPunct="1"/>
            <a:endParaRPr lang="en-US" dirty="0" smtClean="0"/>
          </a:p>
          <a:p>
            <a:pPr eaLnBrk="1" hangingPunct="1"/>
            <a:r>
              <a:rPr lang="en-US" dirty="0" smtClean="0"/>
              <a:t>Note that the various aggregate functions work on differing date types – for instance AVG and SUM only work with numeric types; refer to companion content for specifics.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smtClean="0"/>
              <a:t>Module 3: Grouping and Summarizing Data</a:t>
            </a:r>
          </a:p>
        </p:txBody>
      </p:sp>
      <p:sp>
        <p:nvSpPr>
          <p:cNvPr id="43011" name="Rectangle 3"/>
          <p:cNvSpPr>
            <a:spLocks noGrp="1" noChangeArrowheads="1"/>
          </p:cNvSpPr>
          <p:nvPr>
            <p:ph type="dt" sz="quarter" idx="1"/>
          </p:nvPr>
        </p:nvSpPr>
        <p:spPr>
          <a:noFill/>
        </p:spPr>
        <p:txBody>
          <a:bodyPr/>
          <a:lstStyle/>
          <a:p>
            <a:r>
              <a:rPr lang="en-US" smtClean="0"/>
              <a:t>Course 2778A</a:t>
            </a:r>
          </a:p>
        </p:txBody>
      </p:sp>
      <p:sp>
        <p:nvSpPr>
          <p:cNvPr id="43012" name="Rectangle 7"/>
          <p:cNvSpPr>
            <a:spLocks noGrp="1" noChangeArrowheads="1"/>
          </p:cNvSpPr>
          <p:nvPr>
            <p:ph type="sldNum" sz="quarter" idx="5"/>
          </p:nvPr>
        </p:nvSpPr>
        <p:spPr>
          <a:noFill/>
        </p:spPr>
        <p:txBody>
          <a:bodyPr/>
          <a:lstStyle/>
          <a:p>
            <a:fld id="{B43C9A61-C353-4A15-BF3E-8D5D5A367879}" type="slidenum">
              <a:rPr lang="en-US" smtClean="0"/>
              <a:pPr/>
              <a:t>58</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that most aggregate functions ignore NULL. This can have results that are initially unforeseen.  For instance, should you need to average records with potential NULL values you may want to have the NULL values represent zero.</a:t>
            </a:r>
          </a:p>
          <a:p>
            <a:pPr eaLnBrk="1" hangingPunct="1"/>
            <a:endParaRPr lang="en-US" dirty="0" smtClean="0"/>
          </a:p>
          <a:p>
            <a:pPr eaLnBrk="1" hangingPunct="1"/>
            <a:r>
              <a:rPr lang="en-US" dirty="0" smtClean="0"/>
              <a:t>Note also the difference between </a:t>
            </a:r>
            <a:r>
              <a:rPr lang="en-US" b="1" dirty="0" smtClean="0"/>
              <a:t>COUNT(column) and COUNT(*).  </a:t>
            </a:r>
            <a:r>
              <a:rPr lang="en-US" dirty="0" smtClean="0"/>
              <a:t>Should you want to count records that have a null value you might get incorrect results as the COUNT() function, when used on a column, ignores null.  In this case COUNT(*) would be the way to go.</a:t>
            </a:r>
          </a:p>
          <a:p>
            <a:pPr eaLnBrk="1" hangingPunct="1"/>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t>Module 3: Grouping and Summarizing Data</a:t>
            </a:r>
          </a:p>
        </p:txBody>
      </p:sp>
      <p:sp>
        <p:nvSpPr>
          <p:cNvPr id="47107" name="Rectangle 3"/>
          <p:cNvSpPr>
            <a:spLocks noGrp="1" noChangeArrowheads="1"/>
          </p:cNvSpPr>
          <p:nvPr>
            <p:ph type="dt" sz="quarter" idx="1"/>
          </p:nvPr>
        </p:nvSpPr>
        <p:spPr>
          <a:noFill/>
        </p:spPr>
        <p:txBody>
          <a:bodyPr/>
          <a:lstStyle/>
          <a:p>
            <a:r>
              <a:rPr lang="en-US" smtClean="0"/>
              <a:t>Course 2778A</a:t>
            </a:r>
          </a:p>
        </p:txBody>
      </p:sp>
      <p:sp>
        <p:nvSpPr>
          <p:cNvPr id="47108" name="Rectangle 7"/>
          <p:cNvSpPr>
            <a:spLocks noGrp="1" noChangeArrowheads="1"/>
          </p:cNvSpPr>
          <p:nvPr>
            <p:ph type="sldNum" sz="quarter" idx="5"/>
          </p:nvPr>
        </p:nvSpPr>
        <p:spPr>
          <a:noFill/>
        </p:spPr>
        <p:txBody>
          <a:bodyPr/>
          <a:lstStyle/>
          <a:p>
            <a:fld id="{24B13BC1-65A7-4FAE-A50D-D838976B3C44}" type="slidenum">
              <a:rPr lang="en-US" smtClean="0"/>
              <a:pPr/>
              <a:t>59</a:t>
            </a:fld>
            <a:endParaRPr lang="en-US" smtClean="0"/>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Module 3: Grouping and Summarizing Data</a:t>
            </a:r>
          </a:p>
        </p:txBody>
      </p:sp>
      <p:sp>
        <p:nvSpPr>
          <p:cNvPr id="48131" name="Rectangle 3"/>
          <p:cNvSpPr>
            <a:spLocks noGrp="1" noChangeArrowheads="1"/>
          </p:cNvSpPr>
          <p:nvPr>
            <p:ph type="dt" sz="quarter" idx="1"/>
          </p:nvPr>
        </p:nvSpPr>
        <p:spPr>
          <a:noFill/>
        </p:spPr>
        <p:txBody>
          <a:bodyPr/>
          <a:lstStyle/>
          <a:p>
            <a:r>
              <a:rPr lang="en-US" smtClean="0"/>
              <a:t>Course 2778A</a:t>
            </a:r>
          </a:p>
        </p:txBody>
      </p:sp>
      <p:sp>
        <p:nvSpPr>
          <p:cNvPr id="48132" name="Rectangle 7"/>
          <p:cNvSpPr>
            <a:spLocks noGrp="1" noChangeArrowheads="1"/>
          </p:cNvSpPr>
          <p:nvPr>
            <p:ph type="sldNum" sz="quarter" idx="5"/>
          </p:nvPr>
        </p:nvSpPr>
        <p:spPr>
          <a:noFill/>
        </p:spPr>
        <p:txBody>
          <a:bodyPr/>
          <a:lstStyle/>
          <a:p>
            <a:fld id="{6B937C1F-FB75-4ADD-AFCB-75D0D588DB50}" type="slidenum">
              <a:rPr lang="en-US" smtClean="0"/>
              <a:pPr/>
              <a:t>60</a:t>
            </a:fld>
            <a:endParaRPr lang="en-US" smtClean="0"/>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Module 3: Grouping and Summarizing Data</a:t>
            </a:r>
          </a:p>
        </p:txBody>
      </p:sp>
      <p:sp>
        <p:nvSpPr>
          <p:cNvPr id="49155" name="Rectangle 3"/>
          <p:cNvSpPr>
            <a:spLocks noGrp="1" noChangeArrowheads="1"/>
          </p:cNvSpPr>
          <p:nvPr>
            <p:ph type="dt" sz="quarter" idx="1"/>
          </p:nvPr>
        </p:nvSpPr>
        <p:spPr>
          <a:noFill/>
        </p:spPr>
        <p:txBody>
          <a:bodyPr/>
          <a:lstStyle/>
          <a:p>
            <a:r>
              <a:rPr lang="en-US" smtClean="0"/>
              <a:t>Course 2778A</a:t>
            </a:r>
          </a:p>
        </p:txBody>
      </p:sp>
      <p:sp>
        <p:nvSpPr>
          <p:cNvPr id="49156" name="Rectangle 7"/>
          <p:cNvSpPr>
            <a:spLocks noGrp="1" noChangeArrowheads="1"/>
          </p:cNvSpPr>
          <p:nvPr>
            <p:ph type="sldNum" sz="quarter" idx="5"/>
          </p:nvPr>
        </p:nvSpPr>
        <p:spPr>
          <a:noFill/>
        </p:spPr>
        <p:txBody>
          <a:bodyPr/>
          <a:lstStyle/>
          <a:p>
            <a:fld id="{67113FD3-44E4-42F7-A66E-E1F1F1A8B55D}" type="slidenum">
              <a:rPr lang="en-US" smtClean="0"/>
              <a:pPr/>
              <a:t>61</a:t>
            </a:fld>
            <a:endParaRPr lang="en-US" smtClean="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148591"/>
            <a:ext cx="6149837" cy="6731521"/>
          </a:xfrm>
          <a:noFill/>
          <a:ln/>
        </p:spPr>
        <p:txBody>
          <a:bodyPr/>
          <a:lstStyle/>
          <a:p>
            <a:r>
              <a:rPr lang="en-US" b="1" dirty="0" smtClean="0"/>
              <a:t>HAVING CLAUSE NOTES</a:t>
            </a:r>
          </a:p>
          <a:p>
            <a:pPr>
              <a:buFontTx/>
              <a:buChar char="•"/>
            </a:pPr>
            <a:r>
              <a:rPr lang="en-US" dirty="0" smtClean="0"/>
              <a:t>Any column or expression listed in the GROUP BY clause may be included in the HAVING clause.</a:t>
            </a:r>
          </a:p>
          <a:p>
            <a:pPr>
              <a:buFontTx/>
              <a:buChar char="•"/>
            </a:pPr>
            <a:r>
              <a:rPr lang="en-US" dirty="0" smtClean="0"/>
              <a:t>Filter aggregate results using the HAVING clause, not the WHERE clause. </a:t>
            </a:r>
          </a:p>
          <a:p>
            <a:pPr eaLnBrk="1" hangingPunct="1">
              <a:buFontTx/>
              <a:buChar char="•"/>
            </a:pPr>
            <a:r>
              <a:rPr lang="en-US" i="1" dirty="0" smtClean="0">
                <a:solidFill>
                  <a:srgbClr val="FF0000"/>
                </a:solidFill>
              </a:rPr>
              <a:t>Can also be used like a WHERE clause if GROUP BY is not used</a:t>
            </a:r>
          </a:p>
          <a:p>
            <a:pPr eaLnBrk="1" hangingPunct="1">
              <a:buFontTx/>
              <a:buChar char="•"/>
            </a:pPr>
            <a:endParaRPr lang="en-US" i="1" dirty="0" smtClean="0">
              <a:solidFill>
                <a:srgbClr val="FF0000"/>
              </a:solidFill>
            </a:endParaRPr>
          </a:p>
          <a:p>
            <a:pPr eaLnBrk="1" hangingPunct="1"/>
            <a:r>
              <a:rPr lang="en-US" altLang="ko-KR" dirty="0" smtClean="0">
                <a:ea typeface="굴림" pitchFamily="34" charset="-127"/>
              </a:rPr>
              <a:t>Q: The HAVING clause is very similar to the WHERE clause with one notable difference.  What is the difference?</a:t>
            </a:r>
          </a:p>
          <a:p>
            <a:pPr eaLnBrk="1" hangingPunct="1"/>
            <a:r>
              <a:rPr lang="en-US" altLang="ko-KR" dirty="0" smtClean="0">
                <a:ea typeface="굴림" pitchFamily="34" charset="-127"/>
              </a:rPr>
              <a:t>A: HAVING filters after the SELECT but before the results are returned.  WHERE filters in the SELECT.</a:t>
            </a:r>
          </a:p>
          <a:p>
            <a:pPr eaLnBrk="1" hangingPunct="1">
              <a:buFontTx/>
              <a:buChar char="•"/>
            </a:pPr>
            <a:endParaRPr lang="en-US" i="1" dirty="0" smtClean="0">
              <a:solidFill>
                <a:srgbClr val="FF0000"/>
              </a:solidFill>
            </a:endParaRPr>
          </a:p>
          <a:p>
            <a:pPr eaLnBrk="1" hangingPunct="1">
              <a:buFontTx/>
              <a:buNone/>
            </a:pPr>
            <a:endParaRPr lang="en-US" i="1" dirty="0" smtClean="0">
              <a:solidFill>
                <a:srgbClr val="FF0000"/>
              </a:solidFill>
            </a:endParaRPr>
          </a:p>
          <a:p>
            <a:pPr eaLnBrk="1" hangingPunct="1">
              <a:buFontTx/>
              <a:buNone/>
            </a:pPr>
            <a:r>
              <a:rPr lang="en-US" i="1" dirty="0" smtClean="0">
                <a:solidFill>
                  <a:srgbClr val="FF0000"/>
                </a:solidFill>
              </a:rPr>
              <a:t>Ex:</a:t>
            </a:r>
          </a:p>
          <a:p>
            <a:r>
              <a:rPr lang="en-US" sz="1200" kern="1200" dirty="0" smtClean="0">
                <a:solidFill>
                  <a:schemeClr val="tx1"/>
                </a:solidFill>
                <a:latin typeface="+mn-lt"/>
                <a:ea typeface="+mn-ea"/>
                <a:cs typeface="+mn-cs"/>
              </a:rPr>
              <a:t>	select COUNT(</a:t>
            </a:r>
            <a:r>
              <a:rPr lang="en-US" sz="1200" kern="1200" dirty="0" err="1" smtClean="0">
                <a:solidFill>
                  <a:schemeClr val="tx1"/>
                </a:solidFill>
                <a:latin typeface="+mn-lt"/>
                <a:ea typeface="+mn-ea"/>
                <a:cs typeface="+mn-cs"/>
              </a:rPr>
              <a:t>dept_id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from Student</a:t>
            </a:r>
          </a:p>
          <a:p>
            <a:r>
              <a:rPr lang="en-US" sz="1200" kern="1200" dirty="0" smtClean="0">
                <a:solidFill>
                  <a:schemeClr val="tx1"/>
                </a:solidFill>
                <a:latin typeface="+mn-lt"/>
                <a:ea typeface="+mn-ea"/>
                <a:cs typeface="+mn-cs"/>
              </a:rPr>
              <a:t>	having COUNT(</a:t>
            </a:r>
            <a:r>
              <a:rPr lang="en-US" sz="1200" kern="1200" dirty="0" err="1" smtClean="0">
                <a:solidFill>
                  <a:schemeClr val="tx1"/>
                </a:solidFill>
                <a:latin typeface="+mn-lt"/>
                <a:ea typeface="+mn-ea"/>
                <a:cs typeface="+mn-cs"/>
              </a:rPr>
              <a:t>Dept_Id</a:t>
            </a:r>
            <a:r>
              <a:rPr lang="en-US" sz="1200" kern="1200" dirty="0" smtClean="0">
                <a:solidFill>
                  <a:schemeClr val="tx1"/>
                </a:solidFill>
                <a:latin typeface="+mn-lt"/>
                <a:ea typeface="+mn-ea"/>
                <a:cs typeface="+mn-cs"/>
              </a:rPr>
              <a:t>)&gt;5</a:t>
            </a:r>
            <a:endParaRPr lang="en-US" i="1" dirty="0" smtClean="0">
              <a:solidFill>
                <a:srgbClr val="FF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Module 3: Grouping and Summarizing Data</a:t>
            </a:r>
          </a:p>
        </p:txBody>
      </p:sp>
      <p:sp>
        <p:nvSpPr>
          <p:cNvPr id="50179" name="Rectangle 3"/>
          <p:cNvSpPr>
            <a:spLocks noGrp="1" noChangeArrowheads="1"/>
          </p:cNvSpPr>
          <p:nvPr>
            <p:ph type="dt" sz="quarter" idx="1"/>
          </p:nvPr>
        </p:nvSpPr>
        <p:spPr>
          <a:noFill/>
        </p:spPr>
        <p:txBody>
          <a:bodyPr/>
          <a:lstStyle/>
          <a:p>
            <a:r>
              <a:rPr lang="en-US" smtClean="0"/>
              <a:t>Course 2778A</a:t>
            </a:r>
          </a:p>
        </p:txBody>
      </p:sp>
      <p:sp>
        <p:nvSpPr>
          <p:cNvPr id="50180" name="Rectangle 7"/>
          <p:cNvSpPr>
            <a:spLocks noGrp="1" noChangeArrowheads="1"/>
          </p:cNvSpPr>
          <p:nvPr>
            <p:ph type="sldNum" sz="quarter" idx="5"/>
          </p:nvPr>
        </p:nvSpPr>
        <p:spPr>
          <a:noFill/>
        </p:spPr>
        <p:txBody>
          <a:bodyPr/>
          <a:lstStyle/>
          <a:p>
            <a:fld id="{55896CCD-4E4D-4768-AFA8-570FC5BD3AC7}" type="slidenum">
              <a:rPr lang="en-US" smtClean="0"/>
              <a:pPr/>
              <a:t>62</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Explain the sample queries, pointing out the differences as mentioned in previous slides.</a:t>
            </a:r>
          </a:p>
          <a:p>
            <a:pPr eaLnBrk="1" hangingPunct="1"/>
            <a:endParaRPr lang="en-US" dirty="0" smtClean="0"/>
          </a:p>
          <a:p>
            <a:pPr eaLnBrk="1" hangingPunct="1"/>
            <a:r>
              <a:rPr lang="en-US" b="1" dirty="0" smtClean="0"/>
              <a:t>GROUP BY</a:t>
            </a:r>
          </a:p>
          <a:p>
            <a:pPr eaLnBrk="1" hangingPunct="1">
              <a:buFontTx/>
              <a:buChar char="•"/>
            </a:pPr>
            <a:r>
              <a:rPr lang="en-US" dirty="0" smtClean="0"/>
              <a:t>Provides summarized data sets for aggregation functions</a:t>
            </a:r>
          </a:p>
          <a:p>
            <a:pPr eaLnBrk="1" hangingPunct="1">
              <a:buFontTx/>
              <a:buChar char="•"/>
            </a:pPr>
            <a:r>
              <a:rPr lang="en-US" dirty="0" smtClean="0"/>
              <a:t>When using aggregation functions, columns in SELECT list must either be in a function or in the GROUP BY</a:t>
            </a:r>
          </a:p>
          <a:p>
            <a:pPr eaLnBrk="1" hangingPunct="1">
              <a:buFontTx/>
              <a:buChar char="•"/>
            </a:pPr>
            <a:r>
              <a:rPr lang="en-US" dirty="0" smtClean="0"/>
              <a:t>Note that in the given GROUP BY example the column grouped on is in a joined table</a:t>
            </a:r>
          </a:p>
          <a:p>
            <a:pPr eaLnBrk="1" hangingPunct="1">
              <a:buFontTx/>
              <a:buChar char="•"/>
            </a:pPr>
            <a:endParaRPr lang="en-US" dirty="0" smtClean="0"/>
          </a:p>
          <a:p>
            <a:pPr eaLnBrk="1" hangingPunct="1"/>
            <a:r>
              <a:rPr lang="en-US" b="1" dirty="0" smtClean="0"/>
              <a:t>HAVING</a:t>
            </a:r>
            <a:endParaRPr lang="en-US" dirty="0" smtClean="0"/>
          </a:p>
          <a:p>
            <a:pPr eaLnBrk="1" hangingPunct="1">
              <a:buFontTx/>
              <a:buChar char="•"/>
            </a:pPr>
            <a:r>
              <a:rPr lang="en-US" dirty="0" smtClean="0"/>
              <a:t>Can be used in lieu of WHERE</a:t>
            </a:r>
          </a:p>
          <a:p>
            <a:pPr eaLnBrk="1" hangingPunct="1">
              <a:buFontTx/>
              <a:buChar char="•"/>
            </a:pPr>
            <a:r>
              <a:rPr lang="en-US" dirty="0" smtClean="0"/>
              <a:t>Filters grouping data after the grouping has occurred but before sent as results</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smtClean="0"/>
              <a:t>Module 3: Grouping and Summarizing Data</a:t>
            </a:r>
          </a:p>
        </p:txBody>
      </p:sp>
      <p:sp>
        <p:nvSpPr>
          <p:cNvPr id="51203" name="Rectangle 3"/>
          <p:cNvSpPr>
            <a:spLocks noGrp="1" noChangeArrowheads="1"/>
          </p:cNvSpPr>
          <p:nvPr>
            <p:ph type="dt" sz="quarter" idx="1"/>
          </p:nvPr>
        </p:nvSpPr>
        <p:spPr>
          <a:noFill/>
        </p:spPr>
        <p:txBody>
          <a:bodyPr/>
          <a:lstStyle/>
          <a:p>
            <a:r>
              <a:rPr lang="en-US" smtClean="0"/>
              <a:t>Course 2778A</a:t>
            </a:r>
          </a:p>
        </p:txBody>
      </p:sp>
      <p:sp>
        <p:nvSpPr>
          <p:cNvPr id="51204" name="Rectangle 7"/>
          <p:cNvSpPr>
            <a:spLocks noGrp="1" noChangeArrowheads="1"/>
          </p:cNvSpPr>
          <p:nvPr>
            <p:ph type="sldNum" sz="quarter" idx="5"/>
          </p:nvPr>
        </p:nvSpPr>
        <p:spPr>
          <a:noFill/>
        </p:spPr>
        <p:txBody>
          <a:bodyPr/>
          <a:lstStyle/>
          <a:p>
            <a:fld id="{5A5CB7F7-5CA9-4C38-A0AC-6ED43CE40B38}" type="slidenum">
              <a:rPr lang="en-US" smtClean="0"/>
              <a:pPr/>
              <a:t>63</a:t>
            </a:fld>
            <a:endParaRPr lang="en-US" smtClean="0"/>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pPr eaLnBrk="1" hangingPunct="1"/>
            <a:r>
              <a:rPr lang="en-US" b="1" dirty="0" smtClean="0"/>
              <a:t>ROLLUP</a:t>
            </a:r>
            <a:endParaRPr lang="en-US" dirty="0" smtClean="0"/>
          </a:p>
          <a:p>
            <a:pPr eaLnBrk="1" hangingPunct="1">
              <a:buFontTx/>
              <a:buChar char="•"/>
            </a:pPr>
            <a:r>
              <a:rPr lang="en-US" dirty="0" smtClean="0"/>
              <a:t>Generates subtotal or super-aggregate rows and grand total row</a:t>
            </a:r>
          </a:p>
          <a:p>
            <a:pPr eaLnBrk="1" hangingPunct="1">
              <a:buFontTx/>
              <a:buChar char="•"/>
            </a:pPr>
            <a:r>
              <a:rPr lang="en-US" dirty="0" smtClean="0"/>
              <a:t>One row with a subtotal is generated for each unique combination of the columns in the select list</a:t>
            </a:r>
          </a:p>
          <a:p>
            <a:pPr eaLnBrk="1" hangingPunct="1">
              <a:buFontTx/>
              <a:buChar char="•"/>
            </a:pPr>
            <a:r>
              <a:rPr lang="en-US" dirty="0" smtClean="0"/>
              <a:t>Column order affects output groupings (rollup direction)</a:t>
            </a:r>
          </a:p>
          <a:p>
            <a:pPr eaLnBrk="1" hangingPunct="1">
              <a:buFontTx/>
              <a:buChar char="•"/>
            </a:pPr>
            <a:endParaRPr lang="en-US" dirty="0" smtClean="0"/>
          </a:p>
          <a:p>
            <a:pPr eaLnBrk="1" hangingPunct="1"/>
            <a:r>
              <a:rPr lang="en-US" b="1" dirty="0" smtClean="0"/>
              <a:t>CUBE</a:t>
            </a:r>
            <a:endParaRPr lang="en-US" dirty="0" smtClean="0"/>
          </a:p>
          <a:p>
            <a:pPr eaLnBrk="1" hangingPunct="1">
              <a:buFontTx/>
              <a:buChar char="•"/>
            </a:pPr>
            <a:r>
              <a:rPr lang="en-US" dirty="0" smtClean="0"/>
              <a:t>Generates ROLLUP super-aggregate rows and cross tab rows</a:t>
            </a:r>
          </a:p>
          <a:p>
            <a:pPr eaLnBrk="1" hangingPunct="1">
              <a:buFontTx/>
              <a:buChar char="•"/>
            </a:pPr>
            <a:r>
              <a:rPr lang="en-US" dirty="0" smtClean="0"/>
              <a:t>Outputs a grouping for all combinations of expressions</a:t>
            </a:r>
          </a:p>
          <a:p>
            <a:pPr eaLnBrk="1" hangingPunct="1">
              <a:buFontTx/>
              <a:buChar char="•"/>
            </a:pPr>
            <a:r>
              <a:rPr lang="en-US" dirty="0" smtClean="0"/>
              <a:t>Column order doesn’t affect CUBE output</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smtClean="0"/>
              <a:t>Module 3: Grouping and Summarizing Data</a:t>
            </a:r>
          </a:p>
        </p:txBody>
      </p:sp>
      <p:sp>
        <p:nvSpPr>
          <p:cNvPr id="52227" name="Rectangle 3"/>
          <p:cNvSpPr>
            <a:spLocks noGrp="1" noChangeArrowheads="1"/>
          </p:cNvSpPr>
          <p:nvPr>
            <p:ph type="dt" sz="quarter" idx="1"/>
          </p:nvPr>
        </p:nvSpPr>
        <p:spPr>
          <a:noFill/>
        </p:spPr>
        <p:txBody>
          <a:bodyPr/>
          <a:lstStyle/>
          <a:p>
            <a:r>
              <a:rPr lang="en-US" smtClean="0"/>
              <a:t>Course 2778A</a:t>
            </a:r>
          </a:p>
        </p:txBody>
      </p:sp>
      <p:sp>
        <p:nvSpPr>
          <p:cNvPr id="52228" name="Rectangle 7"/>
          <p:cNvSpPr>
            <a:spLocks noGrp="1" noChangeArrowheads="1"/>
          </p:cNvSpPr>
          <p:nvPr>
            <p:ph type="sldNum" sz="quarter" idx="5"/>
          </p:nvPr>
        </p:nvSpPr>
        <p:spPr>
          <a:noFill/>
        </p:spPr>
        <p:txBody>
          <a:bodyPr/>
          <a:lstStyle/>
          <a:p>
            <a:fld id="{01373757-47C0-4285-83E1-2D7477488345}" type="slidenum">
              <a:rPr lang="en-US" smtClean="0"/>
              <a:pPr/>
              <a:t>64</a:t>
            </a:fld>
            <a:endParaRPr lang="en-US" smtClean="0"/>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307492" y="2218858"/>
            <a:ext cx="6149837" cy="6661254"/>
          </a:xfrm>
          <a:noFill/>
          <a:ln/>
        </p:spPr>
        <p:txBody>
          <a:bodyPr>
            <a:normAutofit fontScale="77500" lnSpcReduction="20000"/>
          </a:bodyPr>
          <a:lstStyle/>
          <a:p>
            <a:pPr eaLnBrk="1" hangingPunct="1"/>
            <a:r>
              <a:rPr lang="en-US" dirty="0" smtClean="0"/>
              <a:t>Note that the ROLLUP example generates a subtotal for each unique combination of values for (</a:t>
            </a:r>
            <a:r>
              <a:rPr lang="en-US" dirty="0" err="1" smtClean="0"/>
              <a:t>a,b,c</a:t>
            </a:r>
            <a:r>
              <a:rPr lang="en-US" dirty="0" smtClean="0"/>
              <a:t>), (</a:t>
            </a:r>
            <a:r>
              <a:rPr lang="en-US" dirty="0" err="1" smtClean="0"/>
              <a:t>a,b</a:t>
            </a:r>
            <a:r>
              <a:rPr lang="en-US" dirty="0" smtClean="0"/>
              <a:t>), and (a).  A grand total row is also created.</a:t>
            </a:r>
          </a:p>
          <a:p>
            <a:pPr eaLnBrk="1" hangingPunct="1"/>
            <a:endParaRPr lang="en-US" dirty="0" smtClean="0"/>
          </a:p>
          <a:p>
            <a:pPr eaLnBrk="1" hangingPunct="1"/>
            <a:r>
              <a:rPr lang="en-US" dirty="0" smtClean="0"/>
              <a:t>Point out how the CUBE example generates a row for each unique combination of values of (</a:t>
            </a:r>
            <a:r>
              <a:rPr lang="en-US" dirty="0" err="1" smtClean="0"/>
              <a:t>a,b,c</a:t>
            </a:r>
            <a:r>
              <a:rPr lang="en-US" dirty="0" smtClean="0"/>
              <a:t>), (</a:t>
            </a:r>
            <a:r>
              <a:rPr lang="en-US" dirty="0" err="1" smtClean="0"/>
              <a:t>a,b</a:t>
            </a:r>
            <a:r>
              <a:rPr lang="en-US" dirty="0" smtClean="0"/>
              <a:t>), (</a:t>
            </a:r>
            <a:r>
              <a:rPr lang="en-US" dirty="0" err="1" smtClean="0"/>
              <a:t>a,c</a:t>
            </a:r>
            <a:r>
              <a:rPr lang="en-US" dirty="0" smtClean="0"/>
              <a:t>), (</a:t>
            </a:r>
            <a:r>
              <a:rPr lang="en-US" dirty="0" err="1" smtClean="0"/>
              <a:t>b,c</a:t>
            </a:r>
            <a:r>
              <a:rPr lang="en-US" dirty="0" smtClean="0"/>
              <a:t>), (a), (b), and (c) with a subtotal for each row and a grand total row.</a:t>
            </a:r>
          </a:p>
          <a:p>
            <a:pPr eaLnBrk="1" hangingPunct="1"/>
            <a:endParaRPr lang="en-US" dirty="0" smtClean="0"/>
          </a:p>
          <a:p>
            <a:pPr eaLnBrk="1" hangingPunct="1"/>
            <a:r>
              <a:rPr lang="en-US" dirty="0" smtClean="0"/>
              <a:t>Ex:</a:t>
            </a:r>
          </a:p>
          <a:p>
            <a:endParaRPr lang="en-US" sz="1200" dirty="0" smtClean="0"/>
          </a:p>
          <a:p>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rollup and cube</a:t>
            </a:r>
          </a:p>
          <a:p>
            <a:pPr lvl="1"/>
            <a:r>
              <a:rPr lang="en-US" sz="1200" kern="1200" dirty="0" smtClean="0">
                <a:solidFill>
                  <a:schemeClr val="tx1"/>
                </a:solidFill>
                <a:latin typeface="+mn-lt"/>
                <a:ea typeface="+mn-ea"/>
                <a:cs typeface="+mn-cs"/>
              </a:rPr>
              <a:t>create table sales</a:t>
            </a:r>
          </a:p>
          <a:p>
            <a:pPr lvl="1"/>
            <a:r>
              <a:rPr lang="en-US" sz="1200" kern="1200" dirty="0" smtClean="0">
                <a:solidFill>
                  <a:schemeClr val="tx1"/>
                </a:solidFill>
                <a:latin typeface="+mn-lt"/>
                <a:ea typeface="+mn-ea"/>
                <a:cs typeface="+mn-cs"/>
              </a:rPr>
              <a:t>(</a:t>
            </a:r>
          </a:p>
          <a:p>
            <a:pPr lvl="1"/>
            <a:r>
              <a:rPr lang="en-US" sz="1200" kern="1200" dirty="0" err="1" smtClean="0">
                <a:solidFill>
                  <a:schemeClr val="tx1"/>
                </a:solidFill>
                <a:latin typeface="+mn-lt"/>
                <a:ea typeface="+mn-ea"/>
                <a:cs typeface="+mn-cs"/>
              </a:rPr>
              <a:t>ProductID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a:t>
            </a:r>
          </a:p>
          <a:p>
            <a:pPr lvl="1"/>
            <a:r>
              <a:rPr lang="en-US" sz="1200" kern="1200" dirty="0" err="1" smtClean="0">
                <a:solidFill>
                  <a:schemeClr val="tx1"/>
                </a:solidFill>
                <a:latin typeface="+mn-lt"/>
                <a:ea typeface="+mn-ea"/>
                <a:cs typeface="+mn-cs"/>
              </a:rPr>
              <a:t>SalesmanName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varchar</a:t>
            </a:r>
            <a:r>
              <a:rPr lang="en-US" sz="1200" kern="1200" dirty="0" smtClean="0">
                <a:solidFill>
                  <a:schemeClr val="tx1"/>
                </a:solidFill>
                <a:latin typeface="+mn-lt"/>
                <a:ea typeface="+mn-ea"/>
                <a:cs typeface="+mn-cs"/>
              </a:rPr>
              <a:t>(10),</a:t>
            </a:r>
          </a:p>
          <a:p>
            <a:pPr lvl="1"/>
            <a:r>
              <a:rPr lang="en-US" sz="1200" kern="1200" dirty="0" smtClean="0">
                <a:solidFill>
                  <a:schemeClr val="tx1"/>
                </a:solidFill>
                <a:latin typeface="+mn-lt"/>
                <a:ea typeface="+mn-ea"/>
                <a:cs typeface="+mn-cs"/>
              </a:rPr>
              <a:t>Quantity </a:t>
            </a:r>
            <a:r>
              <a:rPr lang="en-US" sz="1200" kern="1200" dirty="0" err="1" smtClean="0">
                <a:solidFill>
                  <a:schemeClr val="tx1"/>
                </a:solidFill>
                <a:latin typeface="+mn-lt"/>
                <a:ea typeface="+mn-ea"/>
                <a:cs typeface="+mn-cs"/>
              </a:rPr>
              <a:t>int</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insert into sales</a:t>
            </a:r>
          </a:p>
          <a:p>
            <a:pPr lvl="1"/>
            <a:r>
              <a:rPr lang="en-US" sz="1200" kern="1200" dirty="0" smtClean="0">
                <a:solidFill>
                  <a:schemeClr val="tx1"/>
                </a:solidFill>
                <a:latin typeface="+mn-lt"/>
                <a:ea typeface="+mn-ea"/>
                <a:cs typeface="+mn-cs"/>
              </a:rPr>
              <a:t>values  (1,'ahmed',10),</a:t>
            </a:r>
          </a:p>
          <a:p>
            <a:pPr lvl="1"/>
            <a:r>
              <a:rPr lang="en-US" sz="1200" kern="1200" dirty="0" smtClean="0">
                <a:solidFill>
                  <a:schemeClr val="tx1"/>
                </a:solidFill>
                <a:latin typeface="+mn-lt"/>
                <a:ea typeface="+mn-ea"/>
                <a:cs typeface="+mn-cs"/>
              </a:rPr>
              <a:t>		(1,'khalid',20),</a:t>
            </a:r>
          </a:p>
          <a:p>
            <a:pPr lvl="1"/>
            <a:r>
              <a:rPr lang="en-US" sz="1200" kern="1200" dirty="0" smtClean="0">
                <a:solidFill>
                  <a:schemeClr val="tx1"/>
                </a:solidFill>
                <a:latin typeface="+mn-lt"/>
                <a:ea typeface="+mn-ea"/>
                <a:cs typeface="+mn-cs"/>
              </a:rPr>
              <a:t>		(1,'ali',45),</a:t>
            </a:r>
          </a:p>
          <a:p>
            <a:pPr lvl="1"/>
            <a:r>
              <a:rPr lang="en-US" sz="1200" kern="1200" dirty="0" smtClean="0">
                <a:solidFill>
                  <a:schemeClr val="tx1"/>
                </a:solidFill>
                <a:latin typeface="+mn-lt"/>
                <a:ea typeface="+mn-ea"/>
                <a:cs typeface="+mn-cs"/>
              </a:rPr>
              <a:t>		(2,'ahmed',15),</a:t>
            </a:r>
          </a:p>
          <a:p>
            <a:pPr lvl="1"/>
            <a:r>
              <a:rPr lang="en-US" sz="1200" kern="1200" dirty="0" smtClean="0">
                <a:solidFill>
                  <a:schemeClr val="tx1"/>
                </a:solidFill>
                <a:latin typeface="+mn-lt"/>
                <a:ea typeface="+mn-ea"/>
                <a:cs typeface="+mn-cs"/>
              </a:rPr>
              <a:t>		(2,'khalid',30),</a:t>
            </a:r>
          </a:p>
          <a:p>
            <a:pPr lvl="1"/>
            <a:r>
              <a:rPr lang="en-US" sz="1200" kern="1200" dirty="0" smtClean="0">
                <a:solidFill>
                  <a:schemeClr val="tx1"/>
                </a:solidFill>
                <a:latin typeface="+mn-lt"/>
                <a:ea typeface="+mn-ea"/>
                <a:cs typeface="+mn-cs"/>
              </a:rPr>
              <a:t>		(2,'ali',20),</a:t>
            </a:r>
          </a:p>
          <a:p>
            <a:pPr lvl="1"/>
            <a:r>
              <a:rPr lang="en-US" sz="1200" kern="1200" dirty="0" smtClean="0">
                <a:solidFill>
                  <a:schemeClr val="tx1"/>
                </a:solidFill>
                <a:latin typeface="+mn-lt"/>
                <a:ea typeface="+mn-ea"/>
                <a:cs typeface="+mn-cs"/>
              </a:rPr>
              <a:t>		(3,'ahmed',30),</a:t>
            </a:r>
          </a:p>
          <a:p>
            <a:pPr lvl="1"/>
            <a:r>
              <a:rPr lang="en-US" sz="1200" kern="1200" dirty="0" smtClean="0">
                <a:solidFill>
                  <a:schemeClr val="tx1"/>
                </a:solidFill>
                <a:latin typeface="+mn-lt"/>
                <a:ea typeface="+mn-ea"/>
                <a:cs typeface="+mn-cs"/>
              </a:rPr>
              <a:t>		(4,'ali',80),</a:t>
            </a:r>
          </a:p>
          <a:p>
            <a:pPr lvl="1"/>
            <a:r>
              <a:rPr lang="en-US" sz="1200" kern="1200" dirty="0" smtClean="0">
                <a:solidFill>
                  <a:schemeClr val="tx1"/>
                </a:solidFill>
                <a:latin typeface="+mn-lt"/>
                <a:ea typeface="+mn-ea"/>
                <a:cs typeface="+mn-cs"/>
              </a:rPr>
              <a:t>		(1,'ahmed',25),</a:t>
            </a:r>
          </a:p>
          <a:p>
            <a:pPr lvl="1"/>
            <a:r>
              <a:rPr lang="en-US" sz="1200" kern="1200" dirty="0" smtClean="0">
                <a:solidFill>
                  <a:schemeClr val="tx1"/>
                </a:solidFill>
                <a:latin typeface="+mn-lt"/>
                <a:ea typeface="+mn-ea"/>
                <a:cs typeface="+mn-cs"/>
              </a:rPr>
              <a:t>		(1,'khalid',10),</a:t>
            </a:r>
          </a:p>
          <a:p>
            <a:pPr lvl="1"/>
            <a:r>
              <a:rPr lang="en-US" sz="1200" kern="1200" dirty="0" smtClean="0">
                <a:solidFill>
                  <a:schemeClr val="tx1"/>
                </a:solidFill>
                <a:latin typeface="+mn-lt"/>
                <a:ea typeface="+mn-ea"/>
                <a:cs typeface="+mn-cs"/>
              </a:rPr>
              <a:t>		(1,'ali',100),</a:t>
            </a:r>
          </a:p>
          <a:p>
            <a:pPr lvl="1"/>
            <a:r>
              <a:rPr lang="en-US" sz="1200" kern="1200" dirty="0" smtClean="0">
                <a:solidFill>
                  <a:schemeClr val="tx1"/>
                </a:solidFill>
                <a:latin typeface="+mn-lt"/>
                <a:ea typeface="+mn-ea"/>
                <a:cs typeface="+mn-cs"/>
              </a:rPr>
              <a:t>		(2,'ahmed',55),</a:t>
            </a:r>
          </a:p>
          <a:p>
            <a:pPr lvl="1"/>
            <a:r>
              <a:rPr lang="en-US" sz="1200" kern="1200" dirty="0" smtClean="0">
                <a:solidFill>
                  <a:schemeClr val="tx1"/>
                </a:solidFill>
                <a:latin typeface="+mn-lt"/>
                <a:ea typeface="+mn-ea"/>
                <a:cs typeface="+mn-cs"/>
              </a:rPr>
              <a:t>		(2,'khalid',40),</a:t>
            </a:r>
          </a:p>
          <a:p>
            <a:pPr lvl="1"/>
            <a:r>
              <a:rPr lang="en-US" sz="1200" kern="1200" dirty="0" smtClean="0">
                <a:solidFill>
                  <a:schemeClr val="tx1"/>
                </a:solidFill>
                <a:latin typeface="+mn-lt"/>
                <a:ea typeface="+mn-ea"/>
                <a:cs typeface="+mn-cs"/>
              </a:rPr>
              <a:t>		(2,'ali',70),</a:t>
            </a:r>
          </a:p>
          <a:p>
            <a:pPr lvl="1"/>
            <a:r>
              <a:rPr lang="en-US" sz="1200" kern="1200" dirty="0" smtClean="0">
                <a:solidFill>
                  <a:schemeClr val="tx1"/>
                </a:solidFill>
                <a:latin typeface="+mn-lt"/>
                <a:ea typeface="+mn-ea"/>
                <a:cs typeface="+mn-cs"/>
              </a:rPr>
              <a:t>		(3,'ahmed',30),</a:t>
            </a:r>
          </a:p>
          <a:p>
            <a:pPr lvl="1"/>
            <a:r>
              <a:rPr lang="en-US" sz="1200" kern="1200" dirty="0" smtClean="0">
                <a:solidFill>
                  <a:schemeClr val="tx1"/>
                </a:solidFill>
                <a:latin typeface="+mn-lt"/>
                <a:ea typeface="+mn-ea"/>
                <a:cs typeface="+mn-cs"/>
              </a:rPr>
              <a:t>		(4,'ali',90),</a:t>
            </a:r>
          </a:p>
          <a:p>
            <a:pPr lvl="1"/>
            <a:r>
              <a:rPr lang="en-US" sz="1200" kern="1200" dirty="0" smtClean="0">
                <a:solidFill>
                  <a:schemeClr val="tx1"/>
                </a:solidFill>
                <a:latin typeface="+mn-lt"/>
                <a:ea typeface="+mn-ea"/>
                <a:cs typeface="+mn-cs"/>
              </a:rPr>
              <a:t>		(3,'khalid',30),</a:t>
            </a:r>
          </a:p>
          <a:p>
            <a:pPr lvl="1"/>
            <a:r>
              <a:rPr lang="en-US" sz="1200" kern="1200" dirty="0" smtClean="0">
                <a:solidFill>
                  <a:schemeClr val="tx1"/>
                </a:solidFill>
                <a:latin typeface="+mn-lt"/>
                <a:ea typeface="+mn-ea"/>
                <a:cs typeface="+mn-cs"/>
              </a:rPr>
              <a:t>		(4,'khalid',90)</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ProductID,SalesmanName,quantity</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from sales</a:t>
            </a: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a:t>
            </a:r>
            <a:r>
              <a:rPr lang="en-US" sz="1200" kern="1200" dirty="0" err="1" smtClean="0">
                <a:solidFill>
                  <a:schemeClr val="tx1"/>
                </a:solidFill>
                <a:latin typeface="+mn-lt"/>
                <a:ea typeface="+mn-ea"/>
                <a:cs typeface="+mn-cs"/>
              </a:rPr>
              <a:t>ProductID,SalesmanName</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rollup(</a:t>
            </a:r>
            <a:r>
              <a:rPr lang="en-US" sz="1200" kern="1200" dirty="0" err="1" smtClean="0">
                <a:solidFill>
                  <a:schemeClr val="tx1"/>
                </a:solidFill>
                <a:latin typeface="+mn-lt"/>
                <a:ea typeface="+mn-ea"/>
                <a:cs typeface="+mn-cs"/>
              </a:rPr>
              <a:t>ProductID,SalesmanName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ProductID,SalesmanName</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cube(</a:t>
            </a:r>
            <a:r>
              <a:rPr lang="en-US" sz="1200" kern="1200" dirty="0" err="1" smtClean="0">
                <a:solidFill>
                  <a:schemeClr val="tx1"/>
                </a:solidFill>
                <a:latin typeface="+mn-lt"/>
                <a:ea typeface="+mn-ea"/>
                <a:cs typeface="+mn-cs"/>
              </a:rPr>
              <a:t>ProductID,SalesmanName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ProductID,SalesmanName</a:t>
            </a:r>
            <a:endParaRPr lang="en-US" sz="1200" kern="1200" dirty="0" smtClean="0">
              <a:solidFill>
                <a:schemeClr val="tx1"/>
              </a:solidFill>
              <a:latin typeface="+mn-lt"/>
              <a:ea typeface="+mn-ea"/>
              <a:cs typeface="+mn-cs"/>
            </a:endParaRPr>
          </a:p>
          <a:p>
            <a:pPr lvl="1"/>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--grouping sets</a:t>
            </a:r>
          </a:p>
          <a:p>
            <a:pPr lvl="1"/>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ProductID,SalesmanName,sum</a:t>
            </a:r>
            <a:r>
              <a:rPr lang="en-US" sz="1200" kern="1200" dirty="0" smtClean="0">
                <a:solidFill>
                  <a:schemeClr val="tx1"/>
                </a:solidFill>
                <a:latin typeface="+mn-lt"/>
                <a:ea typeface="+mn-ea"/>
                <a:cs typeface="+mn-cs"/>
              </a:rPr>
              <a:t>(quantity) as "Quantities"</a:t>
            </a:r>
          </a:p>
          <a:p>
            <a:pPr lvl="1"/>
            <a:r>
              <a:rPr lang="en-US" sz="1200" kern="1200" dirty="0" smtClean="0">
                <a:solidFill>
                  <a:schemeClr val="tx1"/>
                </a:solidFill>
                <a:latin typeface="+mn-lt"/>
                <a:ea typeface="+mn-ea"/>
                <a:cs typeface="+mn-cs"/>
              </a:rPr>
              <a:t>from sales</a:t>
            </a:r>
          </a:p>
          <a:p>
            <a:pPr lvl="1"/>
            <a:r>
              <a:rPr lang="en-US" sz="1200" kern="1200" dirty="0" smtClean="0">
                <a:solidFill>
                  <a:schemeClr val="tx1"/>
                </a:solidFill>
                <a:latin typeface="+mn-lt"/>
                <a:ea typeface="+mn-ea"/>
                <a:cs typeface="+mn-cs"/>
              </a:rPr>
              <a:t>group by grouping sets(</a:t>
            </a:r>
            <a:r>
              <a:rPr lang="en-US" sz="1200" kern="1200" dirty="0" err="1" smtClean="0">
                <a:solidFill>
                  <a:schemeClr val="tx1"/>
                </a:solidFill>
                <a:latin typeface="+mn-lt"/>
                <a:ea typeface="+mn-ea"/>
                <a:cs typeface="+mn-cs"/>
              </a:rPr>
              <a:t>ProductID,SalesmanName</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SalesmanName</a:t>
            </a:r>
            <a:endParaRPr lang="en-US" sz="1200" kern="1200" dirty="0" smtClean="0">
              <a:solidFill>
                <a:schemeClr val="tx1"/>
              </a:solidFill>
              <a:latin typeface="+mn-lt"/>
              <a:ea typeface="+mn-ea"/>
              <a:cs typeface="+mn-cs"/>
            </a:endParaRPr>
          </a:p>
          <a:p>
            <a:pPr eaLnBrk="1" hangingPunct="1"/>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xfrm>
            <a:off x="307492" y="2126729"/>
            <a:ext cx="6149837" cy="6753382"/>
          </a:xfrm>
          <a:noFill/>
          <a:ln/>
        </p:spPr>
        <p:txBody>
          <a:bodyPr/>
          <a:lstStyle/>
          <a:p>
            <a:pPr eaLnBrk="1" hangingPunct="1"/>
            <a:r>
              <a:rPr lang="en-US" dirty="0" smtClean="0"/>
              <a:t>Note to the students that certain types of dimensional queries are optimized with GROUPING SETS.  For example, ROLLUP with 100 columns results in a UNION of 100 +1 results and CUBE results in 100 squared -1 results while grouping sets can produce an intermediate number of results.  Sometimes not all the dimensions produced by CUBE would be needed.</a:t>
            </a:r>
          </a:p>
        </p:txBody>
      </p:sp>
      <p:sp>
        <p:nvSpPr>
          <p:cNvPr id="56324"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3: Grouping and Summarizing Data</a:t>
            </a:r>
          </a:p>
        </p:txBody>
      </p:sp>
      <p:sp>
        <p:nvSpPr>
          <p:cNvPr id="56325"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56326"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0D55CCFC-EDC9-4195-AE8D-EEC9E204FECB}" type="slidenum">
              <a:rPr lang="en-US" sz="1200"/>
              <a:pPr algn="r" eaLnBrk="1" hangingPunct="1"/>
              <a:t>65</a:t>
            </a:fld>
            <a:endParaRPr lang="en-US" sz="1200"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US" smtClean="0"/>
              <a:t>Module 4: Joining Data from Multiple Tables</a:t>
            </a:r>
          </a:p>
        </p:txBody>
      </p:sp>
      <p:sp>
        <p:nvSpPr>
          <p:cNvPr id="33795" name="Rectangle 3"/>
          <p:cNvSpPr>
            <a:spLocks noGrp="1" noChangeArrowheads="1"/>
          </p:cNvSpPr>
          <p:nvPr>
            <p:ph type="dt" sz="quarter" idx="1"/>
          </p:nvPr>
        </p:nvSpPr>
        <p:spPr>
          <a:noFill/>
        </p:spPr>
        <p:txBody>
          <a:bodyPr/>
          <a:lstStyle/>
          <a:p>
            <a:r>
              <a:rPr lang="en-US" smtClean="0"/>
              <a:t>Course 2778A</a:t>
            </a:r>
          </a:p>
        </p:txBody>
      </p:sp>
      <p:sp>
        <p:nvSpPr>
          <p:cNvPr id="33796" name="Rectangle 7"/>
          <p:cNvSpPr>
            <a:spLocks noGrp="1" noChangeArrowheads="1"/>
          </p:cNvSpPr>
          <p:nvPr>
            <p:ph type="sldNum" sz="quarter" idx="5"/>
          </p:nvPr>
        </p:nvSpPr>
        <p:spPr>
          <a:noFill/>
        </p:spPr>
        <p:txBody>
          <a:bodyPr/>
          <a:lstStyle/>
          <a:p>
            <a:fld id="{4905C877-F807-42E4-9A7A-EB9C0A694C19}" type="slidenum">
              <a:rPr lang="en-US" smtClean="0"/>
              <a:pPr/>
              <a:t>67</a:t>
            </a:fld>
            <a:endParaRPr lang="en-US" smtClean="0"/>
          </a:p>
        </p:txBody>
      </p:sp>
      <p:sp>
        <p:nvSpPr>
          <p:cNvPr id="33797" name="Rectangle 2"/>
          <p:cNvSpPr>
            <a:spLocks noGrp="1" noRot="1" noChangeAspect="1" noChangeArrowheads="1" noTextEdit="1"/>
          </p:cNvSpPr>
          <p:nvPr>
            <p:ph type="sldImg"/>
          </p:nvPr>
        </p:nvSpPr>
        <p:spPr>
          <a:ln/>
        </p:spPr>
      </p:sp>
      <p:sp>
        <p:nvSpPr>
          <p:cNvPr id="33798"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87D49FF-EA6E-4700-801C-EC5CB99798D1}" type="slidenum">
              <a:rPr lang="en-US" smtClean="0"/>
              <a:pPr/>
              <a:t>7</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307492" y="2148590"/>
            <a:ext cx="6149837" cy="6995410"/>
          </a:xfrm>
          <a:noFill/>
          <a:ln/>
        </p:spPr>
        <p:txBody>
          <a:bodyPr/>
          <a:lstStyle/>
          <a:p>
            <a:pPr eaLnBrk="1" hangingPunct="1"/>
            <a:r>
              <a:rPr lang="en-US" dirty="0" smtClean="0"/>
              <a:t>Usually the tables in a relational database have one-to-many relationships. </a:t>
            </a:r>
          </a:p>
          <a:p>
            <a:pPr eaLnBrk="1" hangingPunct="1"/>
            <a:r>
              <a:rPr lang="en-US" dirty="0" smtClean="0"/>
              <a:t>It is important to explain that the relational database server of SQL Server has two main parts: the relational engine and the storage engine. The two engines work independently, interacting with each other through native data access components such as Object Linking and Embedding, Database (OLE DB). </a:t>
            </a:r>
          </a:p>
          <a:p>
            <a:pPr eaLnBrk="1" hangingPunct="1"/>
            <a:endParaRPr lang="en-US" b="1" dirty="0" smtClean="0"/>
          </a:p>
          <a:p>
            <a:pPr eaLnBrk="1" hangingPunct="1"/>
            <a:r>
              <a:rPr lang="en-US" b="1" dirty="0" smtClean="0"/>
              <a:t>the relational engine:</a:t>
            </a:r>
          </a:p>
          <a:p>
            <a:pPr eaLnBrk="1" hangingPunct="1"/>
            <a:r>
              <a:rPr lang="en-US" b="1" dirty="0" smtClean="0"/>
              <a:t>	</a:t>
            </a:r>
            <a:r>
              <a:rPr lang="en-US" b="0" dirty="0" smtClean="0"/>
              <a:t>relations ,tables ,columns ,…….</a:t>
            </a:r>
          </a:p>
          <a:p>
            <a:pPr eaLnBrk="1" hangingPunct="1"/>
            <a:r>
              <a:rPr lang="en-US" b="1" dirty="0" smtClean="0"/>
              <a:t>the storage engine:</a:t>
            </a:r>
          </a:p>
          <a:p>
            <a:pPr eaLnBrk="1" hangingPunct="1"/>
            <a:r>
              <a:rPr lang="en-US" b="1" dirty="0" smtClean="0"/>
              <a:t>	</a:t>
            </a:r>
            <a:r>
              <a:rPr lang="en-US" b="0" dirty="0" smtClean="0"/>
              <a:t>Memory management ,storing</a:t>
            </a:r>
            <a:r>
              <a:rPr lang="en-US" b="0" baseline="0" dirty="0" smtClean="0"/>
              <a:t> mechanism ,db recovery ,logging ……</a:t>
            </a:r>
          </a:p>
          <a:p>
            <a:pPr eaLnBrk="1" hangingPunct="1"/>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rapid deployment of mission-critical applications places demands on the storage engine, which needs to be highly available and have a fast recovery system and automatic management utilities. </a:t>
            </a:r>
            <a:endParaRPr lang="en-US" b="1" dirty="0" smtClean="0"/>
          </a:p>
          <a:p>
            <a:pPr eaLnBrk="1" hangingPunct="1"/>
            <a:endParaRPr lang="en-US" b="1" dirty="0" smtClean="0"/>
          </a:p>
        </p:txBody>
      </p:sp>
      <p:sp>
        <p:nvSpPr>
          <p:cNvPr id="55301"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5302"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US" smtClean="0"/>
              <a:t>Module 4: Joining Data from Multiple Tables</a:t>
            </a:r>
          </a:p>
        </p:txBody>
      </p:sp>
      <p:sp>
        <p:nvSpPr>
          <p:cNvPr id="34819" name="Rectangle 3"/>
          <p:cNvSpPr>
            <a:spLocks noGrp="1" noChangeArrowheads="1"/>
          </p:cNvSpPr>
          <p:nvPr>
            <p:ph type="dt" sz="quarter" idx="1"/>
          </p:nvPr>
        </p:nvSpPr>
        <p:spPr>
          <a:noFill/>
        </p:spPr>
        <p:txBody>
          <a:bodyPr/>
          <a:lstStyle/>
          <a:p>
            <a:r>
              <a:rPr lang="en-US" smtClean="0"/>
              <a:t>Course 2778A</a:t>
            </a:r>
          </a:p>
        </p:txBody>
      </p:sp>
      <p:sp>
        <p:nvSpPr>
          <p:cNvPr id="34820" name="Rectangle 7"/>
          <p:cNvSpPr>
            <a:spLocks noGrp="1" noChangeArrowheads="1"/>
          </p:cNvSpPr>
          <p:nvPr>
            <p:ph type="sldNum" sz="quarter" idx="5"/>
          </p:nvPr>
        </p:nvSpPr>
        <p:spPr>
          <a:noFill/>
        </p:spPr>
        <p:txBody>
          <a:bodyPr/>
          <a:lstStyle/>
          <a:p>
            <a:fld id="{548E258D-CB88-4FE2-B1AC-517305CE5967}" type="slidenum">
              <a:rPr lang="en-US" smtClean="0"/>
              <a:pPr/>
              <a:t>68</a:t>
            </a:fld>
            <a:endParaRPr lang="en-US" smtClean="0"/>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xfrm>
            <a:off x="307492" y="2218858"/>
            <a:ext cx="6149837" cy="6661254"/>
          </a:xfrm>
          <a:noFill/>
          <a:ln/>
        </p:spPr>
        <p:txBody>
          <a:bodyPr/>
          <a:lstStyle/>
          <a:p>
            <a:r>
              <a:rPr lang="en-US" sz="1200" kern="1200" dirty="0" smtClean="0">
                <a:solidFill>
                  <a:schemeClr val="tx1"/>
                </a:solidFill>
                <a:latin typeface="+mn-lt"/>
                <a:ea typeface="+mn-ea"/>
                <a:cs typeface="+mn-cs"/>
              </a:rPr>
              <a:t>--joins</a:t>
            </a:r>
          </a:p>
          <a:p>
            <a:r>
              <a:rPr lang="en-US" sz="1200" kern="1200" dirty="0" smtClean="0">
                <a:solidFill>
                  <a:schemeClr val="tx1"/>
                </a:solidFill>
                <a:latin typeface="+mn-lt"/>
                <a:ea typeface="+mn-ea"/>
                <a:cs typeface="+mn-cs"/>
              </a:rPr>
              <a:t>	--joins is faster than </a:t>
            </a:r>
            <a:r>
              <a:rPr lang="en-US" sz="1200" kern="1200" dirty="0" err="1" smtClean="0">
                <a:solidFill>
                  <a:schemeClr val="tx1"/>
                </a:solidFill>
                <a:latin typeface="+mn-lt"/>
                <a:ea typeface="+mn-ea"/>
                <a:cs typeface="+mn-cs"/>
              </a:rPr>
              <a:t>subqueries</a:t>
            </a:r>
            <a:r>
              <a:rPr lang="en-US" sz="1200" kern="1200" dirty="0" smtClean="0">
                <a:solidFill>
                  <a:schemeClr val="tx1"/>
                </a:solidFill>
                <a:latin typeface="+mn-lt"/>
                <a:ea typeface="+mn-ea"/>
                <a:cs typeface="+mn-cs"/>
              </a:rPr>
              <a:t> if the number of tables is smaller</a:t>
            </a:r>
          </a:p>
          <a:p>
            <a:r>
              <a:rPr lang="en-US" sz="1200" kern="1200" dirty="0" smtClean="0">
                <a:solidFill>
                  <a:schemeClr val="tx1"/>
                </a:solidFill>
                <a:latin typeface="+mn-lt"/>
                <a:ea typeface="+mn-ea"/>
                <a:cs typeface="+mn-cs"/>
              </a:rPr>
              <a:t>	--and if there is indexes</a:t>
            </a:r>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US" smtClean="0"/>
              <a:t>Module 4: Joining Data from Multiple Tables</a:t>
            </a:r>
          </a:p>
        </p:txBody>
      </p:sp>
      <p:sp>
        <p:nvSpPr>
          <p:cNvPr id="35843" name="Rectangle 3"/>
          <p:cNvSpPr>
            <a:spLocks noGrp="1" noChangeArrowheads="1"/>
          </p:cNvSpPr>
          <p:nvPr>
            <p:ph type="dt" sz="quarter" idx="1"/>
          </p:nvPr>
        </p:nvSpPr>
        <p:spPr>
          <a:noFill/>
        </p:spPr>
        <p:txBody>
          <a:bodyPr/>
          <a:lstStyle/>
          <a:p>
            <a:r>
              <a:rPr lang="en-US" smtClean="0"/>
              <a:t>Course 2778A</a:t>
            </a:r>
          </a:p>
        </p:txBody>
      </p:sp>
      <p:sp>
        <p:nvSpPr>
          <p:cNvPr id="35844" name="Rectangle 7"/>
          <p:cNvSpPr>
            <a:spLocks noGrp="1" noChangeArrowheads="1"/>
          </p:cNvSpPr>
          <p:nvPr>
            <p:ph type="sldNum" sz="quarter" idx="5"/>
          </p:nvPr>
        </p:nvSpPr>
        <p:spPr>
          <a:noFill/>
        </p:spPr>
        <p:txBody>
          <a:bodyPr/>
          <a:lstStyle/>
          <a:p>
            <a:fld id="{CECC53A8-5A95-401B-BE23-F1C179C29F8A}" type="slidenum">
              <a:rPr lang="en-US" smtClean="0"/>
              <a:pPr/>
              <a:t>69</a:t>
            </a:fld>
            <a:endParaRPr lang="en-US" smtClean="0"/>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smtClean="0"/>
              <a:t>Module 4: Joining Data from Multiple Tables</a:t>
            </a:r>
          </a:p>
        </p:txBody>
      </p:sp>
      <p:sp>
        <p:nvSpPr>
          <p:cNvPr id="36867" name="Rectangle 3"/>
          <p:cNvSpPr>
            <a:spLocks noGrp="1" noChangeArrowheads="1"/>
          </p:cNvSpPr>
          <p:nvPr>
            <p:ph type="dt" sz="quarter" idx="1"/>
          </p:nvPr>
        </p:nvSpPr>
        <p:spPr>
          <a:noFill/>
        </p:spPr>
        <p:txBody>
          <a:bodyPr/>
          <a:lstStyle/>
          <a:p>
            <a:r>
              <a:rPr lang="en-US" smtClean="0"/>
              <a:t>Course 2778A</a:t>
            </a:r>
          </a:p>
        </p:txBody>
      </p:sp>
      <p:sp>
        <p:nvSpPr>
          <p:cNvPr id="36868" name="Rectangle 7"/>
          <p:cNvSpPr>
            <a:spLocks noGrp="1" noChangeArrowheads="1"/>
          </p:cNvSpPr>
          <p:nvPr>
            <p:ph type="sldNum" sz="quarter" idx="5"/>
          </p:nvPr>
        </p:nvSpPr>
        <p:spPr>
          <a:noFill/>
        </p:spPr>
        <p:txBody>
          <a:bodyPr/>
          <a:lstStyle/>
          <a:p>
            <a:fld id="{139DE9CA-9607-4E54-987B-BCD415828025}" type="slidenum">
              <a:rPr lang="en-US" smtClean="0"/>
              <a:pPr/>
              <a:t>70</a:t>
            </a:fld>
            <a:endParaRPr lang="en-US" smtClean="0"/>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307492" y="2148591"/>
            <a:ext cx="6149837" cy="6731521"/>
          </a:xfrm>
          <a:noFill/>
          <a:ln/>
        </p:spPr>
        <p:txBody>
          <a:bodyPr>
            <a:normAutofit lnSpcReduction="10000"/>
          </a:bodyPr>
          <a:lstStyle/>
          <a:p>
            <a:r>
              <a:rPr lang="en-US" sz="1200" kern="1200" dirty="0" smtClean="0">
                <a:solidFill>
                  <a:schemeClr val="tx1"/>
                </a:solidFill>
                <a:latin typeface="+mn-lt"/>
                <a:ea typeface="+mn-ea"/>
                <a:cs typeface="+mn-cs"/>
              </a:rPr>
              <a:t>--Inner join and </a:t>
            </a:r>
            <a:r>
              <a:rPr lang="en-US" sz="1200" kern="1200" dirty="0" err="1" smtClean="0">
                <a:solidFill>
                  <a:schemeClr val="tx1"/>
                </a:solidFill>
                <a:latin typeface="+mn-lt"/>
                <a:ea typeface="+mn-ea"/>
                <a:cs typeface="+mn-cs"/>
              </a:rPr>
              <a:t>equi</a:t>
            </a:r>
            <a:r>
              <a:rPr lang="en-US" sz="1200" kern="1200" dirty="0" smtClean="0">
                <a:solidFill>
                  <a:schemeClr val="tx1"/>
                </a:solidFill>
                <a:latin typeface="+mn-lt"/>
                <a:ea typeface="+mn-ea"/>
                <a:cs typeface="+mn-cs"/>
              </a:rPr>
              <a:t> join</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inner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a:t>
            </a:r>
            <a:r>
              <a:rPr lang="en-US" sz="1200" kern="1200" dirty="0" err="1" smtClean="0">
                <a:solidFill>
                  <a:schemeClr val="tx1"/>
                </a:solidFill>
                <a:latin typeface="+mn-lt"/>
                <a:ea typeface="+mn-ea"/>
                <a:cs typeface="+mn-cs"/>
              </a:rPr>
              <a:t>s,department</a:t>
            </a:r>
            <a:r>
              <a:rPr lang="en-US" sz="1200" kern="1200" dirty="0" smtClean="0">
                <a:solidFill>
                  <a:schemeClr val="tx1"/>
                </a:solidFill>
                <a:latin typeface="+mn-lt"/>
                <a:ea typeface="+mn-ea"/>
                <a:cs typeface="+mn-cs"/>
              </a:rPr>
              <a:t> d</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--inner with 3 tables</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st_fname,dept_name,ins.ins_name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inner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r>
              <a:rPr lang="en-US" sz="1200" kern="1200" dirty="0" smtClean="0">
                <a:solidFill>
                  <a:schemeClr val="tx1"/>
                </a:solidFill>
                <a:latin typeface="+mn-lt"/>
                <a:ea typeface="+mn-ea"/>
                <a:cs typeface="+mn-cs"/>
              </a:rPr>
              <a:t> inner join instructor ins</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ins.dept_id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ins_name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--Outer join ===&gt; left, right and full</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left outer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right outer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full outer join department d</a:t>
            </a:r>
          </a:p>
          <a:p>
            <a:r>
              <a:rPr lang="en-US" sz="1200" kern="1200" dirty="0" smtClean="0">
                <a:solidFill>
                  <a:schemeClr val="tx1"/>
                </a:solidFill>
                <a:latin typeface="+mn-lt"/>
                <a:ea typeface="+mn-ea"/>
                <a:cs typeface="+mn-cs"/>
              </a:rPr>
              <a:t>on </a:t>
            </a:r>
            <a:r>
              <a:rPr lang="en-US" sz="1200" kern="1200" dirty="0" err="1" smtClean="0">
                <a:solidFill>
                  <a:schemeClr val="tx1"/>
                </a:solidFill>
                <a:latin typeface="+mn-lt"/>
                <a:ea typeface="+mn-ea"/>
                <a:cs typeface="+mn-cs"/>
              </a:rPr>
              <a:t>s.dept_id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d.dept_id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--Cross join or </a:t>
            </a:r>
            <a:r>
              <a:rPr lang="en-US" sz="1200" kern="1200" dirty="0" err="1" smtClean="0">
                <a:solidFill>
                  <a:schemeClr val="tx1"/>
                </a:solidFill>
                <a:latin typeface="+mn-lt"/>
                <a:ea typeface="+mn-ea"/>
                <a:cs typeface="+mn-cs"/>
              </a:rPr>
              <a:t>Cartsian</a:t>
            </a:r>
            <a:r>
              <a:rPr lang="en-US" sz="1200" kern="1200" dirty="0" smtClean="0">
                <a:solidFill>
                  <a:schemeClr val="tx1"/>
                </a:solidFill>
                <a:latin typeface="+mn-lt"/>
                <a:ea typeface="+mn-ea"/>
                <a:cs typeface="+mn-cs"/>
              </a:rPr>
              <a:t> product</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cross join department 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st_fname,dept_name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student s , department 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--Self join</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stud.st_fname,super.st_fname</a:t>
            </a:r>
            <a:r>
              <a:rPr lang="en-US" sz="1200" kern="1200" dirty="0" smtClean="0">
                <a:solidFill>
                  <a:schemeClr val="tx1"/>
                </a:solidFill>
                <a:latin typeface="+mn-lt"/>
                <a:ea typeface="+mn-ea"/>
                <a:cs typeface="+mn-cs"/>
              </a:rPr>
              <a:t> as "supervisor Name"</a:t>
            </a:r>
          </a:p>
          <a:p>
            <a:r>
              <a:rPr lang="en-US" sz="1200" kern="1200" dirty="0" smtClean="0">
                <a:solidFill>
                  <a:schemeClr val="tx1"/>
                </a:solidFill>
                <a:latin typeface="+mn-lt"/>
                <a:ea typeface="+mn-ea"/>
                <a:cs typeface="+mn-cs"/>
              </a:rPr>
              <a:t>from student </a:t>
            </a:r>
            <a:r>
              <a:rPr lang="en-US" sz="1200" kern="1200" dirty="0" err="1" smtClean="0">
                <a:solidFill>
                  <a:schemeClr val="tx1"/>
                </a:solidFill>
                <a:latin typeface="+mn-lt"/>
                <a:ea typeface="+mn-ea"/>
                <a:cs typeface="+mn-cs"/>
              </a:rPr>
              <a:t>super,student</a:t>
            </a:r>
            <a:r>
              <a:rPr lang="en-US" sz="1200" kern="1200" dirty="0" smtClean="0">
                <a:solidFill>
                  <a:schemeClr val="tx1"/>
                </a:solidFill>
                <a:latin typeface="+mn-lt"/>
                <a:ea typeface="+mn-ea"/>
                <a:cs typeface="+mn-cs"/>
              </a:rPr>
              <a:t> stud</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super.st_id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stud.st_super</a:t>
            </a:r>
            <a:endParaRPr lang="en-US" sz="1200" kern="1200" dirty="0" smtClean="0">
              <a:solidFill>
                <a:schemeClr val="tx1"/>
              </a:solidFill>
              <a:latin typeface="+mn-lt"/>
              <a:ea typeface="+mn-ea"/>
              <a:cs typeface="+mn-cs"/>
            </a:endParaRPr>
          </a:p>
          <a:p>
            <a:pPr eaLnBrk="1" hangingPunct="1"/>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smtClean="0"/>
              <a:t>Module 4: Joining Data from Multiple Tables</a:t>
            </a:r>
          </a:p>
        </p:txBody>
      </p:sp>
      <p:sp>
        <p:nvSpPr>
          <p:cNvPr id="40963" name="Rectangle 3"/>
          <p:cNvSpPr>
            <a:spLocks noGrp="1" noChangeArrowheads="1"/>
          </p:cNvSpPr>
          <p:nvPr>
            <p:ph type="dt" sz="quarter" idx="1"/>
          </p:nvPr>
        </p:nvSpPr>
        <p:spPr>
          <a:noFill/>
        </p:spPr>
        <p:txBody>
          <a:bodyPr/>
          <a:lstStyle/>
          <a:p>
            <a:r>
              <a:rPr lang="en-US" smtClean="0"/>
              <a:t>Course 2778A</a:t>
            </a:r>
          </a:p>
        </p:txBody>
      </p:sp>
      <p:sp>
        <p:nvSpPr>
          <p:cNvPr id="40964" name="Rectangle 7"/>
          <p:cNvSpPr>
            <a:spLocks noGrp="1" noChangeArrowheads="1"/>
          </p:cNvSpPr>
          <p:nvPr>
            <p:ph type="sldNum" sz="quarter" idx="5"/>
          </p:nvPr>
        </p:nvSpPr>
        <p:spPr>
          <a:noFill/>
        </p:spPr>
        <p:txBody>
          <a:bodyPr/>
          <a:lstStyle/>
          <a:p>
            <a:fld id="{AB2BF002-746D-457C-970D-88D869F6B2D0}" type="slidenum">
              <a:rPr lang="en-US" smtClean="0"/>
              <a:pPr/>
              <a:t>71</a:t>
            </a:fld>
            <a:endParaRPr lang="en-US" smtClean="0"/>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Module 4: Joining Data from Multiple Tables</a:t>
            </a:r>
          </a:p>
        </p:txBody>
      </p:sp>
      <p:sp>
        <p:nvSpPr>
          <p:cNvPr id="46083" name="Rectangle 3"/>
          <p:cNvSpPr>
            <a:spLocks noGrp="1" noChangeArrowheads="1"/>
          </p:cNvSpPr>
          <p:nvPr>
            <p:ph type="dt" sz="quarter" idx="1"/>
          </p:nvPr>
        </p:nvSpPr>
        <p:spPr>
          <a:noFill/>
        </p:spPr>
        <p:txBody>
          <a:bodyPr/>
          <a:lstStyle/>
          <a:p>
            <a:r>
              <a:rPr lang="en-US" smtClean="0"/>
              <a:t>Course 2778A</a:t>
            </a:r>
          </a:p>
        </p:txBody>
      </p:sp>
      <p:sp>
        <p:nvSpPr>
          <p:cNvPr id="46084" name="Rectangle 7"/>
          <p:cNvSpPr>
            <a:spLocks noGrp="1" noChangeArrowheads="1"/>
          </p:cNvSpPr>
          <p:nvPr>
            <p:ph type="sldNum" sz="quarter" idx="5"/>
          </p:nvPr>
        </p:nvSpPr>
        <p:spPr>
          <a:noFill/>
        </p:spPr>
        <p:txBody>
          <a:bodyPr/>
          <a:lstStyle/>
          <a:p>
            <a:fld id="{2D3AFE3D-809E-434B-8E80-C7E0509FD699}" type="slidenum">
              <a:rPr lang="en-US" smtClean="0"/>
              <a:pPr/>
              <a:t>72</a:t>
            </a:fld>
            <a:endParaRPr lang="en-US" smtClean="0"/>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You can also join values in two columns that are not equal. The same operators and predicates used for inner joins can be used for not-equal joins. </a:t>
            </a:r>
          </a:p>
          <a:p>
            <a:pPr eaLnBrk="1" hangingPunct="1"/>
            <a:endParaRPr lang="en-US" dirty="0" smtClean="0"/>
          </a:p>
          <a:p>
            <a:pPr eaLnBrk="1" hangingPunct="1"/>
            <a:r>
              <a:rPr lang="en-US" dirty="0" smtClean="0"/>
              <a:t>The not-equal join (&lt;&gt;) is rarely used. As a general rule, not-equal joins make sense only when used with a self-join. Note that the expression NOT </a:t>
            </a:r>
            <a:r>
              <a:rPr lang="en-US" i="1" dirty="0" err="1" smtClean="0"/>
              <a:t>column_name</a:t>
            </a:r>
            <a:r>
              <a:rPr lang="en-US" dirty="0" smtClean="0"/>
              <a:t> = </a:t>
            </a:r>
            <a:r>
              <a:rPr lang="en-US" i="1" dirty="0" err="1" smtClean="0"/>
              <a:t>column_name</a:t>
            </a:r>
            <a:r>
              <a:rPr lang="en-US" i="1" dirty="0" smtClean="0"/>
              <a:t> </a:t>
            </a:r>
            <a:r>
              <a:rPr lang="en-US" dirty="0" smtClean="0"/>
              <a:t>is equivalent to </a:t>
            </a:r>
            <a:r>
              <a:rPr lang="en-US" i="1" dirty="0" err="1" smtClean="0"/>
              <a:t>column_name</a:t>
            </a:r>
            <a:r>
              <a:rPr lang="en-US" dirty="0" smtClean="0"/>
              <a:t> &lt;&gt; </a:t>
            </a:r>
            <a:r>
              <a:rPr lang="en-US" i="1" dirty="0" err="1" smtClean="0"/>
              <a:t>column_name</a:t>
            </a:r>
            <a:r>
              <a:rPr lang="en-US" i="1" dirty="0" smtClean="0"/>
              <a:t>.</a:t>
            </a:r>
            <a:r>
              <a:rPr lang="en-US" b="1" dirty="0" smtClean="0"/>
              <a:t> </a:t>
            </a:r>
            <a:endParaRPr lang="en-US" dirty="0" smtClean="0"/>
          </a:p>
          <a:p>
            <a:pPr eaLnBrk="1" hangingPunct="1"/>
            <a:endParaRPr lang="en-US" dirty="0" smtClean="0"/>
          </a:p>
          <a:p>
            <a:pPr eaLnBrk="1" hangingPunct="1"/>
            <a:r>
              <a:rPr lang="en-US" dirty="0" smtClean="0"/>
              <a:t>This not-equal Transact-SQL join and self-join are used to find the subcategories that have at least two different prices less than $15.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Module 4: Joining Data from Multiple Tables</a:t>
            </a:r>
          </a:p>
        </p:txBody>
      </p:sp>
      <p:sp>
        <p:nvSpPr>
          <p:cNvPr id="49155" name="Rectangle 3"/>
          <p:cNvSpPr>
            <a:spLocks noGrp="1" noChangeArrowheads="1"/>
          </p:cNvSpPr>
          <p:nvPr>
            <p:ph type="dt" sz="quarter" idx="1"/>
          </p:nvPr>
        </p:nvSpPr>
        <p:spPr>
          <a:noFill/>
        </p:spPr>
        <p:txBody>
          <a:bodyPr/>
          <a:lstStyle/>
          <a:p>
            <a:r>
              <a:rPr lang="en-US" smtClean="0"/>
              <a:t>Course 2778A</a:t>
            </a:r>
          </a:p>
        </p:txBody>
      </p:sp>
      <p:sp>
        <p:nvSpPr>
          <p:cNvPr id="49156" name="Rectangle 7"/>
          <p:cNvSpPr>
            <a:spLocks noGrp="1" noChangeArrowheads="1"/>
          </p:cNvSpPr>
          <p:nvPr>
            <p:ph type="sldNum" sz="quarter" idx="5"/>
          </p:nvPr>
        </p:nvSpPr>
        <p:spPr>
          <a:noFill/>
        </p:spPr>
        <p:txBody>
          <a:bodyPr/>
          <a:lstStyle/>
          <a:p>
            <a:fld id="{D3A721C7-356F-4685-AECC-3D450E2A32E8}" type="slidenum">
              <a:rPr lang="en-US" smtClean="0"/>
              <a:pPr/>
              <a:t>73</a:t>
            </a:fld>
            <a:endParaRPr lang="en-US" smtClean="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Module 4: Joining Data from Multiple Tables</a:t>
            </a:r>
          </a:p>
        </p:txBody>
      </p:sp>
      <p:sp>
        <p:nvSpPr>
          <p:cNvPr id="50179" name="Rectangle 3"/>
          <p:cNvSpPr>
            <a:spLocks noGrp="1" noChangeArrowheads="1"/>
          </p:cNvSpPr>
          <p:nvPr>
            <p:ph type="dt" sz="quarter" idx="1"/>
          </p:nvPr>
        </p:nvSpPr>
        <p:spPr>
          <a:noFill/>
        </p:spPr>
        <p:txBody>
          <a:bodyPr/>
          <a:lstStyle/>
          <a:p>
            <a:r>
              <a:rPr lang="en-US" smtClean="0"/>
              <a:t>Course 2778A</a:t>
            </a:r>
          </a:p>
        </p:txBody>
      </p:sp>
      <p:sp>
        <p:nvSpPr>
          <p:cNvPr id="50180" name="Rectangle 7"/>
          <p:cNvSpPr>
            <a:spLocks noGrp="1" noChangeArrowheads="1"/>
          </p:cNvSpPr>
          <p:nvPr>
            <p:ph type="sldNum" sz="quarter" idx="5"/>
          </p:nvPr>
        </p:nvSpPr>
        <p:spPr>
          <a:noFill/>
        </p:spPr>
        <p:txBody>
          <a:bodyPr/>
          <a:lstStyle/>
          <a:p>
            <a:fld id="{5A9B051D-45A3-4458-8FF5-8A132C456D11}" type="slidenum">
              <a:rPr lang="en-US" smtClean="0"/>
              <a:pPr/>
              <a:t>74</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UNION combines the results of two or more queries into a single result set that includes all the rows that belong to all queries in the union. The UNION operation is different from using joins that combine columns from two tables.</a:t>
            </a:r>
          </a:p>
          <a:p>
            <a:pPr eaLnBrk="1" hangingPunct="1"/>
            <a:r>
              <a:rPr lang="en-US" dirty="0" smtClean="0"/>
              <a:t>The following are basic rules for combining the result sets of two queries by using UNION: </a:t>
            </a:r>
          </a:p>
          <a:p>
            <a:pPr eaLnBrk="1" hangingPunct="1">
              <a:buFontTx/>
              <a:buChar char="•"/>
            </a:pPr>
            <a:r>
              <a:rPr lang="en-US" dirty="0" smtClean="0"/>
              <a:t>The number and the order of the columns must be the same in all queries</a:t>
            </a:r>
          </a:p>
          <a:p>
            <a:pPr eaLnBrk="1" hangingPunct="1">
              <a:buFontTx/>
              <a:buChar char="•"/>
            </a:pPr>
            <a:r>
              <a:rPr lang="en-US" dirty="0" smtClean="0"/>
              <a:t>The data types must be compatible</a:t>
            </a:r>
          </a:p>
          <a:p>
            <a:pPr eaLnBrk="1" hangingPunct="1"/>
            <a:r>
              <a:rPr lang="en-US" dirty="0" smtClean="0"/>
              <a:t>This example is a valid UNION expression that returns the all rows from both the </a:t>
            </a:r>
            <a:r>
              <a:rPr lang="en-US" dirty="0" err="1" smtClean="0"/>
              <a:t>testa</a:t>
            </a:r>
            <a:r>
              <a:rPr lang="en-US" dirty="0" smtClean="0"/>
              <a:t> and </a:t>
            </a:r>
            <a:r>
              <a:rPr lang="en-US" dirty="0" err="1" smtClean="0"/>
              <a:t>testb</a:t>
            </a:r>
            <a:r>
              <a:rPr lang="en-US" dirty="0" smtClean="0"/>
              <a:t> tables.</a:t>
            </a:r>
            <a:endParaRPr lang="en-US" b="1"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smtClean="0"/>
              <a:t>Module 4: Joining Data from Multiple Tables</a:t>
            </a:r>
          </a:p>
        </p:txBody>
      </p:sp>
      <p:sp>
        <p:nvSpPr>
          <p:cNvPr id="51203" name="Rectangle 3"/>
          <p:cNvSpPr>
            <a:spLocks noGrp="1" noChangeArrowheads="1"/>
          </p:cNvSpPr>
          <p:nvPr>
            <p:ph type="dt" sz="quarter" idx="1"/>
          </p:nvPr>
        </p:nvSpPr>
        <p:spPr>
          <a:noFill/>
        </p:spPr>
        <p:txBody>
          <a:bodyPr/>
          <a:lstStyle/>
          <a:p>
            <a:r>
              <a:rPr lang="en-US" smtClean="0"/>
              <a:t>Course 2778A</a:t>
            </a:r>
          </a:p>
        </p:txBody>
      </p:sp>
      <p:sp>
        <p:nvSpPr>
          <p:cNvPr id="51204" name="Rectangle 7"/>
          <p:cNvSpPr>
            <a:spLocks noGrp="1" noChangeArrowheads="1"/>
          </p:cNvSpPr>
          <p:nvPr>
            <p:ph type="sldNum" sz="quarter" idx="5"/>
          </p:nvPr>
        </p:nvSpPr>
        <p:spPr>
          <a:noFill/>
        </p:spPr>
        <p:txBody>
          <a:bodyPr/>
          <a:lstStyle/>
          <a:p>
            <a:fld id="{40D1980A-275A-422B-9FC7-493B586DD8B8}" type="slidenum">
              <a:rPr lang="en-US" smtClean="0"/>
              <a:pPr/>
              <a:t>75</a:t>
            </a:fld>
            <a:endParaRPr lang="en-US" smtClean="0"/>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EXCEPT returns any distinct values from the left query that are not also found on the right query, and is used to exempt members from a result set.</a:t>
            </a:r>
          </a:p>
          <a:p>
            <a:pPr eaLnBrk="1" hangingPunct="1"/>
            <a:r>
              <a:rPr lang="en-US" dirty="0" smtClean="0"/>
              <a:t>INTERSECT returns any distinct values that are returned by both the query on the left and right sides of the INTERSECT operand, and is used to determine which tables share similar data.</a:t>
            </a:r>
          </a:p>
          <a:p>
            <a:pPr eaLnBrk="1" hangingPunct="1"/>
            <a:r>
              <a:rPr lang="en-US" dirty="0" smtClean="0"/>
              <a:t>The basic rules for combining the result sets of two queries that use EXCEPT or INTERSECT are the following:</a:t>
            </a:r>
            <a:r>
              <a:rPr lang="en-US" b="1" dirty="0" smtClean="0"/>
              <a:t> </a:t>
            </a:r>
            <a:endParaRPr lang="en-US" dirty="0" smtClean="0"/>
          </a:p>
          <a:p>
            <a:pPr eaLnBrk="1" hangingPunct="1">
              <a:buFontTx/>
              <a:buChar char="•"/>
            </a:pPr>
            <a:r>
              <a:rPr lang="en-US" dirty="0" smtClean="0"/>
              <a:t>The number and the order of the columns must be the same in all queries</a:t>
            </a:r>
          </a:p>
          <a:p>
            <a:pPr eaLnBrk="1" hangingPunct="1">
              <a:buFontTx/>
              <a:buChar char="•"/>
            </a:pPr>
            <a:r>
              <a:rPr lang="en-US" dirty="0" smtClean="0"/>
              <a:t>The data types must be compatible </a:t>
            </a:r>
            <a:br>
              <a:rPr lang="en-US" dirty="0" smtClean="0"/>
            </a:br>
            <a:endParaRPr 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smtClean="0"/>
              <a:t>Module 4: Joining Data from Multiple Tables</a:t>
            </a:r>
          </a:p>
        </p:txBody>
      </p:sp>
      <p:sp>
        <p:nvSpPr>
          <p:cNvPr id="52227" name="Rectangle 3"/>
          <p:cNvSpPr>
            <a:spLocks noGrp="1" noChangeArrowheads="1"/>
          </p:cNvSpPr>
          <p:nvPr>
            <p:ph type="dt" sz="quarter" idx="1"/>
          </p:nvPr>
        </p:nvSpPr>
        <p:spPr>
          <a:noFill/>
        </p:spPr>
        <p:txBody>
          <a:bodyPr/>
          <a:lstStyle/>
          <a:p>
            <a:r>
              <a:rPr lang="en-US" smtClean="0"/>
              <a:t>Course 2778A</a:t>
            </a:r>
          </a:p>
        </p:txBody>
      </p:sp>
      <p:sp>
        <p:nvSpPr>
          <p:cNvPr id="52228" name="Rectangle 7"/>
          <p:cNvSpPr>
            <a:spLocks noGrp="1" noChangeArrowheads="1"/>
          </p:cNvSpPr>
          <p:nvPr>
            <p:ph type="sldNum" sz="quarter" idx="5"/>
          </p:nvPr>
        </p:nvSpPr>
        <p:spPr>
          <a:noFill/>
        </p:spPr>
        <p:txBody>
          <a:bodyPr/>
          <a:lstStyle/>
          <a:p>
            <a:fld id="{03BC27A0-EA44-41EB-94AA-C94CBBA534E8}" type="slidenum">
              <a:rPr lang="en-US" smtClean="0"/>
              <a:pPr/>
              <a:t>76</a:t>
            </a:fld>
            <a:endParaRPr lang="en-US" smtClean="0"/>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xfrm>
            <a:off x="307492" y="2148591"/>
            <a:ext cx="6149837" cy="6731521"/>
          </a:xfrm>
          <a:noFill/>
          <a:ln/>
        </p:spPr>
        <p:txBody>
          <a:bodyPr/>
          <a:lstStyle/>
          <a:p>
            <a:pPr marL="186938" indent="-186938"/>
            <a:r>
              <a:rPr lang="en-US" dirty="0" smtClean="0"/>
              <a:t>Use this slide to introduce the order of precedence when using UNION, EXCEPT, and INTERSECT.</a:t>
            </a:r>
          </a:p>
          <a:p>
            <a:pPr marL="186938" indent="-186938"/>
            <a:r>
              <a:rPr lang="en-US" dirty="0" smtClean="0"/>
              <a:t>If EXCEPT or INTERSECT is used together with other operators in an expression, it is evaluated in the context of the following precedence:</a:t>
            </a:r>
          </a:p>
          <a:p>
            <a:pPr marL="186938" indent="-186938">
              <a:buFontTx/>
              <a:buChar char="•"/>
            </a:pPr>
            <a:r>
              <a:rPr lang="en-US" dirty="0" smtClean="0"/>
              <a:t>Expressions in parentheses</a:t>
            </a:r>
          </a:p>
          <a:p>
            <a:pPr marL="186938" indent="-186938">
              <a:buFontTx/>
              <a:buChar char="•"/>
            </a:pPr>
            <a:r>
              <a:rPr lang="en-US" dirty="0" smtClean="0"/>
              <a:t>The INTERSECT operand</a:t>
            </a:r>
          </a:p>
          <a:p>
            <a:pPr marL="186938" indent="-186938">
              <a:buFontTx/>
              <a:buChar char="•"/>
            </a:pPr>
            <a:r>
              <a:rPr lang="en-US" dirty="0" smtClean="0"/>
              <a:t>EXCEPT and UNION evaluated from left to right based on their position in the expression</a:t>
            </a:r>
          </a:p>
          <a:p>
            <a:pPr marL="186938" indent="-186938"/>
            <a:r>
              <a:rPr lang="en-US" dirty="0" smtClean="0"/>
              <a:t>If EXCEPT or INTERSECT is used to compare more than two sets of queries, data type conversion is determined by comparing two queries at a time, and following the previously mentioned rules of expression evaluation.</a:t>
            </a:r>
            <a:br>
              <a:rPr lang="en-US" dirty="0" smtClean="0"/>
            </a:br>
            <a:r>
              <a:rPr lang="en-US" dirty="0" smtClean="0"/>
              <a:t>This means that, for example, a </a:t>
            </a:r>
            <a:r>
              <a:rPr lang="en-US" dirty="0" err="1" smtClean="0"/>
              <a:t>subquery</a:t>
            </a:r>
            <a:r>
              <a:rPr lang="en-US" dirty="0" smtClean="0"/>
              <a:t> contained in a query would be evaluated before other expressions in the same query, then the INTERSECT portion of the query would be evaluated, and finally any EXCEPT or UNION clause would be evaluated.</a:t>
            </a:r>
          </a:p>
          <a:p>
            <a:pPr marL="186938" indent="-186938"/>
            <a:r>
              <a:rPr lang="en-US" dirty="0" smtClean="0"/>
              <a:t>Note to students that using one ORDER BY clause applies only to when using UNION, EXCEPT and INTERSECT in a top-level query and not in a </a:t>
            </a:r>
            <a:r>
              <a:rPr lang="en-US" dirty="0" err="1" smtClean="0"/>
              <a:t>subquery</a:t>
            </a:r>
            <a:r>
              <a:rPr lang="en-US" dirty="0" smtClean="0"/>
              <a:t>. </a:t>
            </a:r>
            <a:endParaRPr lang="en-US" b="1"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smtClean="0"/>
              <a:t>Module 4: Joining Data from Multiple Tables</a:t>
            </a:r>
          </a:p>
        </p:txBody>
      </p:sp>
      <p:sp>
        <p:nvSpPr>
          <p:cNvPr id="53251" name="Rectangle 3"/>
          <p:cNvSpPr>
            <a:spLocks noGrp="1" noChangeArrowheads="1"/>
          </p:cNvSpPr>
          <p:nvPr>
            <p:ph type="dt" sz="quarter" idx="1"/>
          </p:nvPr>
        </p:nvSpPr>
        <p:spPr>
          <a:noFill/>
        </p:spPr>
        <p:txBody>
          <a:bodyPr/>
          <a:lstStyle/>
          <a:p>
            <a:r>
              <a:rPr lang="en-US" smtClean="0"/>
              <a:t>Course 2778A</a:t>
            </a:r>
          </a:p>
        </p:txBody>
      </p:sp>
      <p:sp>
        <p:nvSpPr>
          <p:cNvPr id="53252" name="Rectangle 7"/>
          <p:cNvSpPr>
            <a:spLocks noGrp="1" noChangeArrowheads="1"/>
          </p:cNvSpPr>
          <p:nvPr>
            <p:ph type="sldNum" sz="quarter" idx="5"/>
          </p:nvPr>
        </p:nvSpPr>
        <p:spPr>
          <a:noFill/>
        </p:spPr>
        <p:txBody>
          <a:bodyPr/>
          <a:lstStyle/>
          <a:p>
            <a:fld id="{1ED8F40A-B7F5-4291-92A7-837A855EA974}" type="slidenum">
              <a:rPr lang="en-US" smtClean="0"/>
              <a:pPr/>
              <a:t>77</a:t>
            </a:fld>
            <a:endParaRPr lang="en-US" smtClean="0"/>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a:p>
            <a:pPr eaLnBrk="1" hangingPunct="1"/>
            <a:r>
              <a:rPr lang="en-US" dirty="0" smtClean="0"/>
              <a:t>TOP specifies that only the first set of rows will be returned from the query result. The set of rows can be either a number or a percent of the rows. The TOP expression can be used in SELECT, INSERT, UPDATE, and DELETE statements. TABLESAMPLE limits the number of rows returned from a table in the FROM clause to a sample number or PERCENT of rows.</a:t>
            </a:r>
          </a:p>
          <a:p>
            <a:pPr eaLnBrk="1" hangingPunct="1"/>
            <a:r>
              <a:rPr lang="en-US" dirty="0" smtClean="0"/>
              <a:t>The TABLESAMPLE clause limits the number of rows returned from a table in the FROM clause to a sample number or PERCENT of rows. </a:t>
            </a:r>
          </a:p>
          <a:p>
            <a:pPr eaLnBrk="1" hangingPunct="1"/>
            <a:r>
              <a:rPr lang="en-US" dirty="0" smtClean="0"/>
              <a:t>You can use TABLESAMPLE to quickly return a sample from a large table when either of the following conditions is true:</a:t>
            </a:r>
          </a:p>
          <a:p>
            <a:pPr eaLnBrk="1" hangingPunct="1">
              <a:buFontTx/>
              <a:buChar char="•"/>
            </a:pPr>
            <a:r>
              <a:rPr lang="en-US" dirty="0" smtClean="0"/>
              <a:t>The sample does not have to be a truly random sample at the level of individual rows.</a:t>
            </a:r>
          </a:p>
          <a:p>
            <a:pPr eaLnBrk="1" hangingPunct="1">
              <a:buFontTx/>
              <a:buChar char="•"/>
            </a:pPr>
            <a:r>
              <a:rPr lang="en-US" dirty="0" smtClean="0"/>
              <a:t>Rows on individual pages of the table are not correlated with other rows on the same page.</a:t>
            </a:r>
          </a:p>
          <a:p>
            <a:pPr eaLnBrk="1" hangingPunct="1"/>
            <a:endParaRPr lang="en-US" b="1"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Mapping Result</a:t>
            </a:r>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8</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smtClean="0"/>
              <a:t>Module 4: Joining Data from Multiple Tables</a:t>
            </a:r>
          </a:p>
        </p:txBody>
      </p:sp>
      <p:sp>
        <p:nvSpPr>
          <p:cNvPr id="54275" name="Rectangle 3"/>
          <p:cNvSpPr>
            <a:spLocks noGrp="1" noChangeArrowheads="1"/>
          </p:cNvSpPr>
          <p:nvPr>
            <p:ph type="dt" sz="quarter" idx="1"/>
          </p:nvPr>
        </p:nvSpPr>
        <p:spPr>
          <a:noFill/>
        </p:spPr>
        <p:txBody>
          <a:bodyPr/>
          <a:lstStyle/>
          <a:p>
            <a:r>
              <a:rPr lang="en-US" smtClean="0"/>
              <a:t>Course 2778A</a:t>
            </a:r>
          </a:p>
        </p:txBody>
      </p:sp>
      <p:sp>
        <p:nvSpPr>
          <p:cNvPr id="54276" name="Rectangle 7"/>
          <p:cNvSpPr>
            <a:spLocks noGrp="1" noChangeArrowheads="1"/>
          </p:cNvSpPr>
          <p:nvPr>
            <p:ph type="sldNum" sz="quarter" idx="5"/>
          </p:nvPr>
        </p:nvSpPr>
        <p:spPr>
          <a:noFill/>
        </p:spPr>
        <p:txBody>
          <a:bodyPr/>
          <a:lstStyle/>
          <a:p>
            <a:fld id="{C251ADC3-E0E4-4D75-BE0B-48EA37EC7E0A}" type="slidenum">
              <a:rPr lang="en-US" smtClean="0"/>
              <a:pPr/>
              <a:t>78</a:t>
            </a:fld>
            <a:endParaRPr lang="en-US" smtClean="0"/>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307492" y="2148591"/>
            <a:ext cx="6149837" cy="6731521"/>
          </a:xfrm>
          <a:noFill/>
          <a:ln/>
        </p:spPr>
        <p:txBody>
          <a:bodyPr/>
          <a:lstStyle/>
          <a:p>
            <a:pPr eaLnBrk="1" hangingPunct="1"/>
            <a:r>
              <a:rPr lang="en-US" b="1" dirty="0" smtClean="0"/>
              <a:t>UNION</a:t>
            </a:r>
          </a:p>
          <a:p>
            <a:pPr eaLnBrk="1" hangingPunct="1"/>
            <a:r>
              <a:rPr lang="en-US" dirty="0" smtClean="0"/>
              <a:t>Combines the results of two or more queries into a single result set that includes all the rows that belong to all queries in the union. The UNION operation is different from using joins that combine columns from two tables. </a:t>
            </a:r>
          </a:p>
          <a:p>
            <a:pPr eaLnBrk="1" hangingPunct="1"/>
            <a:r>
              <a:rPr lang="en-US" b="1" dirty="0" smtClean="0"/>
              <a:t>EXCEPT and INTERSECT</a:t>
            </a:r>
          </a:p>
          <a:p>
            <a:pPr eaLnBrk="1" hangingPunct="1"/>
            <a:r>
              <a:rPr lang="en-US" dirty="0" smtClean="0"/>
              <a:t>EXCEPT returns any distinct values from the left query that are not also found on the right query. INTERSECT returns any distinct values that are returned by both the query on the left and right sides of the INTERSECT operand.</a:t>
            </a:r>
          </a:p>
          <a:p>
            <a:pPr eaLnBrk="1" hangingPunct="1"/>
            <a:r>
              <a:rPr lang="en-US" b="1" dirty="0" smtClean="0"/>
              <a:t>TABLESAMPLE</a:t>
            </a:r>
          </a:p>
          <a:p>
            <a:pPr eaLnBrk="1" hangingPunct="1"/>
            <a:r>
              <a:rPr lang="en-US" dirty="0" smtClean="0"/>
              <a:t>The TABLESAMPLE clause limits the number of rows returned from a table in the FROM clause to a sample number or PERCENT of rows. </a:t>
            </a:r>
          </a:p>
          <a:p>
            <a:pPr eaLnBrk="1" hangingPunct="1"/>
            <a:r>
              <a:rPr lang="en-US" b="1" dirty="0" smtClean="0"/>
              <a:t>TOP</a:t>
            </a:r>
          </a:p>
          <a:p>
            <a:pPr eaLnBrk="1" hangingPunct="1"/>
            <a:r>
              <a:rPr lang="en-US" dirty="0" smtClean="0"/>
              <a:t>Limits the number of rows that are returned in the result set. If a SELECT statement that includes TOP also has an ORDER BY clause, the rows to be returned are selected from the ordered result set. </a:t>
            </a:r>
          </a:p>
          <a:p>
            <a:pPr eaLnBrk="1" hangingPunct="1"/>
            <a:endParaRPr 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US" smtClean="0"/>
              <a:t>Module 05: Working with Subqueries</a:t>
            </a:r>
          </a:p>
        </p:txBody>
      </p:sp>
      <p:sp>
        <p:nvSpPr>
          <p:cNvPr id="33795" name="Rectangle 3"/>
          <p:cNvSpPr>
            <a:spLocks noGrp="1" noChangeArrowheads="1"/>
          </p:cNvSpPr>
          <p:nvPr>
            <p:ph type="dt" sz="quarter" idx="1"/>
          </p:nvPr>
        </p:nvSpPr>
        <p:spPr>
          <a:noFill/>
        </p:spPr>
        <p:txBody>
          <a:bodyPr/>
          <a:lstStyle/>
          <a:p>
            <a:r>
              <a:rPr lang="en-US" smtClean="0"/>
              <a:t>Course 2778A</a:t>
            </a:r>
          </a:p>
        </p:txBody>
      </p:sp>
      <p:sp>
        <p:nvSpPr>
          <p:cNvPr id="33796" name="Rectangle 7"/>
          <p:cNvSpPr>
            <a:spLocks noGrp="1" noChangeArrowheads="1"/>
          </p:cNvSpPr>
          <p:nvPr>
            <p:ph type="sldNum" sz="quarter" idx="5"/>
          </p:nvPr>
        </p:nvSpPr>
        <p:spPr>
          <a:noFill/>
        </p:spPr>
        <p:txBody>
          <a:bodyPr/>
          <a:lstStyle/>
          <a:p>
            <a:fld id="{CC2E6A2C-37B5-4E40-A0EA-284E91A5B040}" type="slidenum">
              <a:rPr lang="en-US" smtClean="0"/>
              <a:pPr/>
              <a:t>80</a:t>
            </a:fld>
            <a:endParaRPr lang="en-US" smtClean="0"/>
          </a:p>
        </p:txBody>
      </p:sp>
      <p:sp>
        <p:nvSpPr>
          <p:cNvPr id="33797" name="Rectangle 2"/>
          <p:cNvSpPr>
            <a:spLocks noGrp="1" noRot="1" noChangeAspect="1" noChangeArrowheads="1" noTextEdit="1"/>
          </p:cNvSpPr>
          <p:nvPr>
            <p:ph type="sldImg"/>
          </p:nvPr>
        </p:nvSpPr>
        <p:spPr>
          <a:ln/>
        </p:spPr>
      </p:sp>
      <p:sp>
        <p:nvSpPr>
          <p:cNvPr id="33798"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US" smtClean="0"/>
              <a:t>Module 05: Working with Subqueries</a:t>
            </a:r>
          </a:p>
        </p:txBody>
      </p:sp>
      <p:sp>
        <p:nvSpPr>
          <p:cNvPr id="34819" name="Rectangle 3"/>
          <p:cNvSpPr>
            <a:spLocks noGrp="1" noChangeArrowheads="1"/>
          </p:cNvSpPr>
          <p:nvPr>
            <p:ph type="dt" sz="quarter" idx="1"/>
          </p:nvPr>
        </p:nvSpPr>
        <p:spPr>
          <a:noFill/>
        </p:spPr>
        <p:txBody>
          <a:bodyPr/>
          <a:lstStyle/>
          <a:p>
            <a:r>
              <a:rPr lang="en-US" smtClean="0"/>
              <a:t>Course 2778A</a:t>
            </a:r>
          </a:p>
        </p:txBody>
      </p:sp>
      <p:sp>
        <p:nvSpPr>
          <p:cNvPr id="34820" name="Rectangle 7"/>
          <p:cNvSpPr>
            <a:spLocks noGrp="1" noChangeArrowheads="1"/>
          </p:cNvSpPr>
          <p:nvPr>
            <p:ph type="sldNum" sz="quarter" idx="5"/>
          </p:nvPr>
        </p:nvSpPr>
        <p:spPr>
          <a:noFill/>
        </p:spPr>
        <p:txBody>
          <a:bodyPr/>
          <a:lstStyle/>
          <a:p>
            <a:fld id="{887A6162-5810-4C92-88C1-9834CA2CADBB}" type="slidenum">
              <a:rPr lang="en-US" smtClean="0"/>
              <a:pPr/>
              <a:t>81</a:t>
            </a:fld>
            <a:endParaRPr lang="en-US" smtClean="0"/>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US" smtClean="0"/>
              <a:t>Module 05: Working with Subqueries</a:t>
            </a:r>
          </a:p>
        </p:txBody>
      </p:sp>
      <p:sp>
        <p:nvSpPr>
          <p:cNvPr id="35843" name="Rectangle 3"/>
          <p:cNvSpPr>
            <a:spLocks noGrp="1" noChangeArrowheads="1"/>
          </p:cNvSpPr>
          <p:nvPr>
            <p:ph type="dt" sz="quarter" idx="1"/>
          </p:nvPr>
        </p:nvSpPr>
        <p:spPr>
          <a:noFill/>
        </p:spPr>
        <p:txBody>
          <a:bodyPr/>
          <a:lstStyle/>
          <a:p>
            <a:r>
              <a:rPr lang="en-US" smtClean="0"/>
              <a:t>Course 2778A</a:t>
            </a:r>
          </a:p>
        </p:txBody>
      </p:sp>
      <p:sp>
        <p:nvSpPr>
          <p:cNvPr id="35844" name="Rectangle 7"/>
          <p:cNvSpPr>
            <a:spLocks noGrp="1" noChangeArrowheads="1"/>
          </p:cNvSpPr>
          <p:nvPr>
            <p:ph type="sldNum" sz="quarter" idx="5"/>
          </p:nvPr>
        </p:nvSpPr>
        <p:spPr>
          <a:noFill/>
        </p:spPr>
        <p:txBody>
          <a:bodyPr/>
          <a:lstStyle/>
          <a:p>
            <a:fld id="{9DC22DAE-28B0-402E-9CA3-5704A5CC6861}" type="slidenum">
              <a:rPr lang="en-US" smtClean="0"/>
              <a:pPr/>
              <a:t>82</a:t>
            </a:fld>
            <a:endParaRPr lang="en-US" smtClean="0"/>
          </a:p>
        </p:txBody>
      </p:sp>
      <p:sp>
        <p:nvSpPr>
          <p:cNvPr id="35845" name="Rectangle 2"/>
          <p:cNvSpPr>
            <a:spLocks noGrp="1" noRot="1" noChangeAspect="1" noChangeArrowheads="1" noTextEdit="1"/>
          </p:cNvSpPr>
          <p:nvPr>
            <p:ph type="sldImg"/>
          </p:nvPr>
        </p:nvSpPr>
        <p:spPr>
          <a:ln/>
        </p:spPr>
      </p:sp>
      <p:sp>
        <p:nvSpPr>
          <p:cNvPr id="35846"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A </a:t>
            </a:r>
            <a:r>
              <a:rPr lang="en-US" dirty="0" err="1" smtClean="0"/>
              <a:t>subquery</a:t>
            </a:r>
            <a:r>
              <a:rPr lang="en-US" dirty="0" smtClean="0"/>
              <a:t> is also called an inner query or inner select, while the statement containing a </a:t>
            </a:r>
            <a:r>
              <a:rPr lang="en-US" dirty="0" err="1" smtClean="0"/>
              <a:t>subquery</a:t>
            </a:r>
            <a:r>
              <a:rPr lang="en-US" dirty="0" smtClean="0"/>
              <a:t> is also called an outer query or outer select.</a:t>
            </a:r>
          </a:p>
          <a:p>
            <a:pPr eaLnBrk="1" hangingPunct="1"/>
            <a:r>
              <a:rPr lang="en-US" b="1" dirty="0" smtClean="0"/>
              <a:t>Additional points of interest</a:t>
            </a:r>
            <a:br>
              <a:rPr lang="en-US" b="1" dirty="0" smtClean="0"/>
            </a:br>
            <a:r>
              <a:rPr lang="en-US" dirty="0" smtClean="0"/>
              <a:t>A </a:t>
            </a:r>
            <a:r>
              <a:rPr lang="en-US" dirty="0" err="1" smtClean="0"/>
              <a:t>subquery</a:t>
            </a:r>
            <a:r>
              <a:rPr lang="en-US" dirty="0" smtClean="0"/>
              <a:t> can be nested inside the WHERE or HAVING clause of an outer SELECT, INSERT, UPDATE, or DELETE statement, or inside another </a:t>
            </a:r>
            <a:r>
              <a:rPr lang="en-US" dirty="0" err="1" smtClean="0"/>
              <a:t>subquery</a:t>
            </a:r>
            <a:r>
              <a:rPr lang="en-US" dirty="0" smtClean="0"/>
              <a:t>. Up to 32 levels of nesting is possible, although the limit varies based on available memory and the complexity of other expressions in the query. Individual queries may not support nesting up to 32 levels. A </a:t>
            </a:r>
            <a:r>
              <a:rPr lang="en-US" dirty="0" err="1" smtClean="0"/>
              <a:t>subquery</a:t>
            </a:r>
            <a:r>
              <a:rPr lang="en-US" dirty="0" smtClean="0"/>
              <a:t> can appear anywhere an expression can be used, if it returns a single value.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smtClean="0"/>
              <a:t>Module 05: Working with Subqueries</a:t>
            </a:r>
          </a:p>
        </p:txBody>
      </p:sp>
      <p:sp>
        <p:nvSpPr>
          <p:cNvPr id="36867" name="Rectangle 3"/>
          <p:cNvSpPr>
            <a:spLocks noGrp="1" noChangeArrowheads="1"/>
          </p:cNvSpPr>
          <p:nvPr>
            <p:ph type="dt" sz="quarter" idx="1"/>
          </p:nvPr>
        </p:nvSpPr>
        <p:spPr>
          <a:noFill/>
        </p:spPr>
        <p:txBody>
          <a:bodyPr/>
          <a:lstStyle/>
          <a:p>
            <a:r>
              <a:rPr lang="en-US" smtClean="0"/>
              <a:t>Course 2778A</a:t>
            </a:r>
          </a:p>
        </p:txBody>
      </p:sp>
      <p:sp>
        <p:nvSpPr>
          <p:cNvPr id="36868" name="Rectangle 7"/>
          <p:cNvSpPr>
            <a:spLocks noGrp="1" noChangeArrowheads="1"/>
          </p:cNvSpPr>
          <p:nvPr>
            <p:ph type="sldNum" sz="quarter" idx="5"/>
          </p:nvPr>
        </p:nvSpPr>
        <p:spPr>
          <a:noFill/>
        </p:spPr>
        <p:txBody>
          <a:bodyPr/>
          <a:lstStyle/>
          <a:p>
            <a:fld id="{9939EE2B-BA7B-47D8-B515-E58B373DE4B5}" type="slidenum">
              <a:rPr lang="en-US" smtClean="0"/>
              <a:pPr/>
              <a:t>83</a:t>
            </a:fld>
            <a:endParaRPr lang="en-US" smtClean="0"/>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smtClean="0"/>
              <a:t>Module 05: Working with Subqueries</a:t>
            </a:r>
          </a:p>
        </p:txBody>
      </p:sp>
      <p:sp>
        <p:nvSpPr>
          <p:cNvPr id="37891" name="Rectangle 3"/>
          <p:cNvSpPr>
            <a:spLocks noGrp="1" noChangeArrowheads="1"/>
          </p:cNvSpPr>
          <p:nvPr>
            <p:ph type="dt" sz="quarter" idx="1"/>
          </p:nvPr>
        </p:nvSpPr>
        <p:spPr>
          <a:noFill/>
        </p:spPr>
        <p:txBody>
          <a:bodyPr/>
          <a:lstStyle/>
          <a:p>
            <a:r>
              <a:rPr lang="en-US" smtClean="0"/>
              <a:t>Course 2778A</a:t>
            </a:r>
          </a:p>
        </p:txBody>
      </p:sp>
      <p:sp>
        <p:nvSpPr>
          <p:cNvPr id="37892" name="Rectangle 7"/>
          <p:cNvSpPr>
            <a:spLocks noGrp="1" noChangeArrowheads="1"/>
          </p:cNvSpPr>
          <p:nvPr>
            <p:ph type="sldNum" sz="quarter" idx="5"/>
          </p:nvPr>
        </p:nvSpPr>
        <p:spPr>
          <a:noFill/>
        </p:spPr>
        <p:txBody>
          <a:bodyPr/>
          <a:lstStyle/>
          <a:p>
            <a:fld id="{FBF36066-AF0C-4D6D-9EFA-D68227832E62}" type="slidenum">
              <a:rPr lang="en-US" smtClean="0"/>
              <a:pPr/>
              <a:t>84</a:t>
            </a:fld>
            <a:endParaRPr lang="en-US" smtClean="0"/>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US" smtClean="0"/>
              <a:t>Module 05: Working with Subqueries</a:t>
            </a:r>
          </a:p>
        </p:txBody>
      </p:sp>
      <p:sp>
        <p:nvSpPr>
          <p:cNvPr id="38915" name="Rectangle 3"/>
          <p:cNvSpPr>
            <a:spLocks noGrp="1" noChangeArrowheads="1"/>
          </p:cNvSpPr>
          <p:nvPr>
            <p:ph type="dt" sz="quarter" idx="1"/>
          </p:nvPr>
        </p:nvSpPr>
        <p:spPr>
          <a:noFill/>
        </p:spPr>
        <p:txBody>
          <a:bodyPr/>
          <a:lstStyle/>
          <a:p>
            <a:r>
              <a:rPr lang="en-US" smtClean="0"/>
              <a:t>Course 2778A</a:t>
            </a:r>
          </a:p>
        </p:txBody>
      </p:sp>
      <p:sp>
        <p:nvSpPr>
          <p:cNvPr id="38916" name="Rectangle 7"/>
          <p:cNvSpPr>
            <a:spLocks noGrp="1" noChangeArrowheads="1"/>
          </p:cNvSpPr>
          <p:nvPr>
            <p:ph type="sldNum" sz="quarter" idx="5"/>
          </p:nvPr>
        </p:nvSpPr>
        <p:spPr>
          <a:noFill/>
        </p:spPr>
        <p:txBody>
          <a:bodyPr/>
          <a:lstStyle/>
          <a:p>
            <a:fld id="{B2534E9B-F3C4-4C0D-9785-2CE00BE414C8}" type="slidenum">
              <a:rPr lang="en-US" smtClean="0"/>
              <a:pPr/>
              <a:t>85</a:t>
            </a:fld>
            <a:endParaRPr lang="en-US" smtClean="0"/>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US" smtClean="0"/>
              <a:t>Module 05: Working with Subqueries</a:t>
            </a:r>
          </a:p>
        </p:txBody>
      </p:sp>
      <p:sp>
        <p:nvSpPr>
          <p:cNvPr id="39939" name="Rectangle 3"/>
          <p:cNvSpPr>
            <a:spLocks noGrp="1" noChangeArrowheads="1"/>
          </p:cNvSpPr>
          <p:nvPr>
            <p:ph type="dt" sz="quarter" idx="1"/>
          </p:nvPr>
        </p:nvSpPr>
        <p:spPr>
          <a:noFill/>
        </p:spPr>
        <p:txBody>
          <a:bodyPr/>
          <a:lstStyle/>
          <a:p>
            <a:r>
              <a:rPr lang="en-US" smtClean="0"/>
              <a:t>Course 2778A</a:t>
            </a:r>
          </a:p>
        </p:txBody>
      </p:sp>
      <p:sp>
        <p:nvSpPr>
          <p:cNvPr id="39940" name="Rectangle 7"/>
          <p:cNvSpPr>
            <a:spLocks noGrp="1" noChangeArrowheads="1"/>
          </p:cNvSpPr>
          <p:nvPr>
            <p:ph type="sldNum" sz="quarter" idx="5"/>
          </p:nvPr>
        </p:nvSpPr>
        <p:spPr>
          <a:noFill/>
        </p:spPr>
        <p:txBody>
          <a:bodyPr/>
          <a:lstStyle/>
          <a:p>
            <a:fld id="{51429B54-AD2C-4C84-B9A2-7D2B32070F9A}" type="slidenum">
              <a:rPr lang="en-US" smtClean="0"/>
              <a:pPr/>
              <a:t>86</a:t>
            </a:fld>
            <a:endParaRPr lang="en-US" smtClean="0"/>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Use this slide to discuss </a:t>
            </a:r>
            <a:r>
              <a:rPr lang="en-US" dirty="0" err="1" smtClean="0"/>
              <a:t>subquery</a:t>
            </a:r>
            <a:r>
              <a:rPr lang="en-US" dirty="0" smtClean="0"/>
              <a:t> restrictions, </a:t>
            </a:r>
            <a:r>
              <a:rPr lang="en-US" dirty="0" err="1" smtClean="0"/>
              <a:t>subquery</a:t>
            </a:r>
            <a:r>
              <a:rPr lang="en-US" dirty="0" smtClean="0"/>
              <a:t> types, qualifying column names, and multiple levels of nesting.</a:t>
            </a:r>
          </a:p>
          <a:p>
            <a:pPr eaLnBrk="1" hangingPunct="1"/>
            <a:r>
              <a:rPr lang="en-US" dirty="0" smtClean="0"/>
              <a:t>Review the list of </a:t>
            </a:r>
            <a:r>
              <a:rPr lang="en-US" dirty="0" err="1" smtClean="0"/>
              <a:t>subquery</a:t>
            </a:r>
            <a:r>
              <a:rPr lang="en-US" dirty="0" smtClean="0"/>
              <a:t> restrictions including the following:</a:t>
            </a:r>
          </a:p>
          <a:p>
            <a:pPr eaLnBrk="1" hangingPunct="1">
              <a:buFontTx/>
              <a:buChar char="•"/>
            </a:pPr>
            <a:r>
              <a:rPr lang="en-US" dirty="0" smtClean="0"/>
              <a:t>The select list of a </a:t>
            </a:r>
            <a:r>
              <a:rPr lang="en-US" dirty="0" err="1" smtClean="0"/>
              <a:t>subquery</a:t>
            </a:r>
            <a:r>
              <a:rPr lang="en-US" dirty="0" smtClean="0"/>
              <a:t> introduced with a comparison operator can include only one expression or column name (except that EXISTS and IN operate on SELECT * or a list, respectively).</a:t>
            </a:r>
          </a:p>
          <a:p>
            <a:pPr eaLnBrk="1" hangingPunct="1">
              <a:buFontTx/>
              <a:buChar char="•"/>
            </a:pPr>
            <a:r>
              <a:rPr lang="en-US" dirty="0" smtClean="0"/>
              <a:t>If the WHERE clause of an outer query includes a column name, it must be join-compatible with the column in the </a:t>
            </a:r>
            <a:r>
              <a:rPr lang="en-US" dirty="0" err="1" smtClean="0"/>
              <a:t>subquery</a:t>
            </a:r>
            <a:r>
              <a:rPr lang="en-US" dirty="0" smtClean="0"/>
              <a:t> select list.</a:t>
            </a:r>
          </a:p>
          <a:p>
            <a:pPr eaLnBrk="1" hangingPunct="1">
              <a:buFontTx/>
              <a:buChar char="•"/>
            </a:pPr>
            <a:r>
              <a:rPr lang="en-US" dirty="0" smtClean="0"/>
              <a:t>The </a:t>
            </a:r>
            <a:r>
              <a:rPr lang="en-US" b="1" dirty="0" smtClean="0"/>
              <a:t>ntext</a:t>
            </a:r>
            <a:r>
              <a:rPr lang="en-US" dirty="0" smtClean="0"/>
              <a:t>, </a:t>
            </a:r>
            <a:r>
              <a:rPr lang="en-US" b="1" dirty="0" smtClean="0"/>
              <a:t>text</a:t>
            </a:r>
            <a:r>
              <a:rPr lang="en-US" dirty="0" smtClean="0"/>
              <a:t>, and </a:t>
            </a:r>
            <a:r>
              <a:rPr lang="en-US" b="1" dirty="0" smtClean="0"/>
              <a:t>image</a:t>
            </a:r>
            <a:r>
              <a:rPr lang="en-US" dirty="0" smtClean="0"/>
              <a:t> data types cannot be used in the select list of </a:t>
            </a:r>
            <a:r>
              <a:rPr lang="en-US" dirty="0" err="1" smtClean="0"/>
              <a:t>subqueries</a:t>
            </a:r>
            <a:r>
              <a:rPr lang="en-US" dirty="0" smtClean="0"/>
              <a:t>.</a:t>
            </a:r>
          </a:p>
          <a:p>
            <a:pPr eaLnBrk="1" hangingPunct="1"/>
            <a:r>
              <a:rPr lang="en-US" dirty="0" err="1" smtClean="0"/>
              <a:t>Subqueries</a:t>
            </a:r>
            <a:r>
              <a:rPr lang="en-US" dirty="0" smtClean="0"/>
              <a:t> can be specific in many places: with aliases, with IN or NOT IN; in UPDATE, DELETE, and INSERT statements; with comparison operators; with ANY, SOME, or ALL; with EXISTS or NOT EXISTS; in place of an expression.</a:t>
            </a:r>
          </a:p>
          <a:p>
            <a:pPr eaLnBrk="1" hangingPunct="1"/>
            <a:r>
              <a:rPr lang="en-US" dirty="0" smtClean="0"/>
              <a:t>The general rule is that column names in a statement are implicitly qualified by the table referenced in the FROM clause at the same level. If a column does not exist in the table referenced in the FROM clause of a </a:t>
            </a:r>
            <a:r>
              <a:rPr lang="en-US" dirty="0" err="1" smtClean="0"/>
              <a:t>subquery</a:t>
            </a:r>
            <a:r>
              <a:rPr lang="en-US" dirty="0" smtClean="0"/>
              <a:t>, it is implicitly qualified by the table referenced in the FROM clause of the outer query.</a:t>
            </a:r>
          </a:p>
          <a:p>
            <a:pPr eaLnBrk="1" hangingPunct="1"/>
            <a:r>
              <a:rPr lang="en-US" dirty="0" smtClean="0"/>
              <a:t>A </a:t>
            </a:r>
            <a:r>
              <a:rPr lang="en-US" dirty="0" err="1" smtClean="0"/>
              <a:t>subquery</a:t>
            </a:r>
            <a:r>
              <a:rPr lang="en-US" dirty="0" smtClean="0"/>
              <a:t> can itself include one or more </a:t>
            </a:r>
            <a:r>
              <a:rPr lang="en-US" dirty="0" err="1" smtClean="0"/>
              <a:t>subqueries</a:t>
            </a:r>
            <a:r>
              <a:rPr lang="en-US" dirty="0" smtClean="0"/>
              <a:t>. Any number of </a:t>
            </a:r>
            <a:r>
              <a:rPr lang="en-US" dirty="0" err="1" smtClean="0"/>
              <a:t>subqueries</a:t>
            </a:r>
            <a:r>
              <a:rPr lang="en-US" dirty="0" smtClean="0"/>
              <a:t> can be nested in a statement. </a:t>
            </a:r>
          </a:p>
          <a:p>
            <a:pPr eaLnBrk="1" hangingPunct="1"/>
            <a:endParaRPr lang="en-US" b="1"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Module 05: Working with Subqueries</a:t>
            </a:r>
          </a:p>
        </p:txBody>
      </p:sp>
      <p:sp>
        <p:nvSpPr>
          <p:cNvPr id="49155" name="Rectangle 3"/>
          <p:cNvSpPr>
            <a:spLocks noGrp="1" noChangeArrowheads="1"/>
          </p:cNvSpPr>
          <p:nvPr>
            <p:ph type="dt" sz="quarter" idx="1"/>
          </p:nvPr>
        </p:nvSpPr>
        <p:spPr>
          <a:noFill/>
        </p:spPr>
        <p:txBody>
          <a:bodyPr/>
          <a:lstStyle/>
          <a:p>
            <a:r>
              <a:rPr lang="en-US" smtClean="0"/>
              <a:t>Course 2778A</a:t>
            </a:r>
          </a:p>
        </p:txBody>
      </p:sp>
      <p:sp>
        <p:nvSpPr>
          <p:cNvPr id="49156" name="Rectangle 7"/>
          <p:cNvSpPr>
            <a:spLocks noGrp="1" noChangeArrowheads="1"/>
          </p:cNvSpPr>
          <p:nvPr>
            <p:ph type="sldNum" sz="quarter" idx="5"/>
          </p:nvPr>
        </p:nvSpPr>
        <p:spPr>
          <a:noFill/>
        </p:spPr>
        <p:txBody>
          <a:bodyPr/>
          <a:lstStyle/>
          <a:p>
            <a:fld id="{A56D2015-BBBB-49FF-989A-CFED8A36FCC3}" type="slidenum">
              <a:rPr lang="en-US" smtClean="0"/>
              <a:pPr/>
              <a:t>87</a:t>
            </a:fld>
            <a:endParaRPr lang="en-US" smtClean="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US" smtClean="0"/>
              <a:t>Module 9: Using Advanced Techniques</a:t>
            </a:r>
          </a:p>
        </p:txBody>
      </p:sp>
      <p:sp>
        <p:nvSpPr>
          <p:cNvPr id="64515" name="Rectangle 3"/>
          <p:cNvSpPr>
            <a:spLocks noGrp="1" noChangeArrowheads="1"/>
          </p:cNvSpPr>
          <p:nvPr>
            <p:ph type="dt" sz="quarter" idx="1"/>
          </p:nvPr>
        </p:nvSpPr>
        <p:spPr>
          <a:noFill/>
        </p:spPr>
        <p:txBody>
          <a:bodyPr/>
          <a:lstStyle/>
          <a:p>
            <a:r>
              <a:rPr lang="en-US" smtClean="0"/>
              <a:t>Course 2778A</a:t>
            </a:r>
          </a:p>
        </p:txBody>
      </p:sp>
      <p:sp>
        <p:nvSpPr>
          <p:cNvPr id="64516" name="Rectangle 7"/>
          <p:cNvSpPr>
            <a:spLocks noGrp="1" noChangeArrowheads="1"/>
          </p:cNvSpPr>
          <p:nvPr>
            <p:ph type="sldNum" sz="quarter" idx="5"/>
          </p:nvPr>
        </p:nvSpPr>
        <p:spPr>
          <a:noFill/>
        </p:spPr>
        <p:txBody>
          <a:bodyPr/>
          <a:lstStyle/>
          <a:p>
            <a:fld id="{8C8E8483-CB4C-401D-8D8E-42005BF58205}" type="slidenum">
              <a:rPr lang="en-US" smtClean="0"/>
              <a:pPr/>
              <a:t>88</a:t>
            </a:fld>
            <a:endParaRPr lang="en-US" smtClean="0"/>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Discuss with students that cursors deal with data procedurally (row-by-row), and that the developer must deal with each row of data in the result set. T-SQL is a set-based language, and a set-based approach is often more efficient and uses fewer resources than cursors. Using a set-based approach, the developer allows SQL Server to determine the most efficient way to retrieve or update data.</a:t>
            </a:r>
          </a:p>
          <a:p>
            <a:pPr eaLnBrk="1" hangingPunct="1"/>
            <a:endParaRPr lang="en-US" dirty="0" smtClean="0"/>
          </a:p>
          <a:p>
            <a:pPr eaLnBrk="1" hangingPunct="1"/>
            <a:r>
              <a:rPr lang="en-US" dirty="0" smtClean="0"/>
              <a:t>Talk about the code sample, which shows using JOIN, WHERE, and LIKE to produce a result set, and how it differs from a procedural approach.</a:t>
            </a:r>
          </a:p>
          <a:p>
            <a:pPr eaLnBrk="1" hangingPunct="1"/>
            <a:endParaRPr lang="en-US" dirty="0" smtClean="0"/>
          </a:p>
          <a:p>
            <a:pPr eaLnBrk="1" hangingPunct="1"/>
            <a:r>
              <a:rPr lang="en-US" dirty="0" smtClean="0"/>
              <a:t>Also talk about other methods for a set based approach, such as table variables, UNION, EXCEPT, INTERSECT, or other methods you feel are appropriate.</a:t>
            </a:r>
          </a:p>
          <a:p>
            <a:pPr eaLnBrk="1" hangingPunct="1"/>
            <a:endParaRPr lang="en-US" dirty="0" smtClean="0"/>
          </a:p>
          <a:p>
            <a:r>
              <a:rPr lang="en-US" b="1" dirty="0" smtClean="0"/>
              <a:t>Question:  </a:t>
            </a:r>
            <a:r>
              <a:rPr lang="en-US" dirty="0" smtClean="0"/>
              <a:t>Why is it recommended to rewrite cursors as set-based queries?</a:t>
            </a:r>
          </a:p>
          <a:p>
            <a:r>
              <a:rPr lang="en-US" b="1" dirty="0" smtClean="0"/>
              <a:t>Answer: </a:t>
            </a:r>
            <a:r>
              <a:rPr lang="en-US" dirty="0" smtClean="0"/>
              <a:t>In most cases, set-based queries run more quickly and are less resource-intensive than cursors.</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596A9BB-43BC-4AE8-B7DF-6AD10E30559A}" type="slidenum">
              <a:rPr lang="en-US" smtClean="0"/>
              <a:pPr/>
              <a:t>9</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307492" y="2148591"/>
            <a:ext cx="6149837" cy="6731521"/>
          </a:xfrm>
          <a:noFill/>
          <a:ln/>
        </p:spPr>
        <p:txBody>
          <a:bodyPr/>
          <a:lstStyle/>
          <a:p>
            <a:pPr eaLnBrk="1" hangingPunct="1"/>
            <a:r>
              <a:rPr lang="en-US" b="1" dirty="0" smtClean="0"/>
              <a:t>The benefits of normalization include:</a:t>
            </a:r>
          </a:p>
          <a:p>
            <a:pPr eaLnBrk="1" hangingPunct="1"/>
            <a:r>
              <a:rPr lang="en-US" dirty="0" smtClean="0"/>
              <a:t>• Accelerates sorting and index creation, because tables are narrower.</a:t>
            </a:r>
          </a:p>
          <a:p>
            <a:pPr eaLnBrk="1" hangingPunct="1"/>
            <a:r>
              <a:rPr lang="en-US" dirty="0" smtClean="0"/>
              <a:t>• Allows more clustered indexes, because there are more tables.</a:t>
            </a:r>
          </a:p>
          <a:p>
            <a:pPr eaLnBrk="1" hangingPunct="1"/>
            <a:r>
              <a:rPr lang="en-US" dirty="0" smtClean="0"/>
              <a:t>• Fewer indexes per table, helping UPDATE performance.</a:t>
            </a:r>
          </a:p>
          <a:p>
            <a:pPr eaLnBrk="1" hangingPunct="1"/>
            <a:r>
              <a:rPr lang="en-US" dirty="0" smtClean="0"/>
              <a:t>• Fewer NULLs and less redundant data, increasing database compactness.</a:t>
            </a:r>
          </a:p>
          <a:p>
            <a:pPr eaLnBrk="1" hangingPunct="1"/>
            <a:endParaRPr lang="en-US" dirty="0" smtClean="0"/>
          </a:p>
          <a:p>
            <a:pPr eaLnBrk="1" hangingPunct="1"/>
            <a:r>
              <a:rPr lang="en-US" b="1" dirty="0" smtClean="0"/>
              <a:t>The disadvantages of normalization</a:t>
            </a:r>
          </a:p>
          <a:p>
            <a:pPr eaLnBrk="1" hangingPunct="1">
              <a:buFontTx/>
              <a:buChar char="•"/>
            </a:pPr>
            <a:r>
              <a:rPr lang="en-US" dirty="0" smtClean="0"/>
              <a:t> More tables to join: By spreading out your data into more tables, you increase the need to join tables.</a:t>
            </a:r>
          </a:p>
          <a:p>
            <a:pPr eaLnBrk="1" hangingPunct="1">
              <a:buFontTx/>
              <a:buChar char="•"/>
            </a:pPr>
            <a:r>
              <a:rPr lang="en-US" dirty="0" smtClean="0"/>
              <a:t> Data retrieval and queries may run slower because of the joins.</a:t>
            </a:r>
          </a:p>
          <a:p>
            <a:pPr eaLnBrk="1" hangingPunct="1">
              <a:buFontTx/>
              <a:buChar char="•"/>
            </a:pPr>
            <a:r>
              <a:rPr lang="en-US" dirty="0" smtClean="0"/>
              <a:t> Tables contain codes instead of real data: Repeated data is stored as codes rather than meaningful data. Therefore, there is always a need to go to the lookup table for the value.</a:t>
            </a:r>
          </a:p>
          <a:p>
            <a:pPr eaLnBrk="1" hangingPunct="1">
              <a:buFontTx/>
              <a:buChar char="•"/>
            </a:pPr>
            <a:r>
              <a:rPr lang="en-US" dirty="0" smtClean="0"/>
              <a:t>  Data model is difficult to query against: The data model is optimized for applications, not for ad hoc querying.</a:t>
            </a:r>
          </a:p>
        </p:txBody>
      </p:sp>
      <p:sp>
        <p:nvSpPr>
          <p:cNvPr id="56325"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6326" name="Rectangle 3"/>
          <p:cNvSpPr>
            <a:spLocks noGrp="1" noChangeArrowheads="1"/>
          </p:cNvSpPr>
          <p:nvPr>
            <p:ph type="dt" sz="quarter" idx="1"/>
          </p:nvPr>
        </p:nvSpPr>
        <p:spPr>
          <a:noFill/>
        </p:spPr>
        <p:txBody>
          <a:bodyPr/>
          <a:lstStyle/>
          <a:p>
            <a:r>
              <a:rPr lang="en-US" smtClean="0"/>
              <a:t>Course 2778A</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smtClean="0"/>
              <a:t>Module 6: Modifying Data in Tables</a:t>
            </a:r>
          </a:p>
        </p:txBody>
      </p:sp>
      <p:sp>
        <p:nvSpPr>
          <p:cNvPr id="41987" name="Rectangle 3"/>
          <p:cNvSpPr>
            <a:spLocks noGrp="1" noChangeArrowheads="1"/>
          </p:cNvSpPr>
          <p:nvPr>
            <p:ph type="dt" sz="quarter" idx="1"/>
          </p:nvPr>
        </p:nvSpPr>
        <p:spPr>
          <a:noFill/>
        </p:spPr>
        <p:txBody>
          <a:bodyPr/>
          <a:lstStyle/>
          <a:p>
            <a:r>
              <a:rPr lang="en-US" smtClean="0"/>
              <a:t>Course 2778A</a:t>
            </a:r>
          </a:p>
        </p:txBody>
      </p:sp>
      <p:sp>
        <p:nvSpPr>
          <p:cNvPr id="41988" name="Rectangle 7"/>
          <p:cNvSpPr>
            <a:spLocks noGrp="1" noChangeArrowheads="1"/>
          </p:cNvSpPr>
          <p:nvPr>
            <p:ph type="sldNum" sz="quarter" idx="5"/>
          </p:nvPr>
        </p:nvSpPr>
        <p:spPr>
          <a:noFill/>
        </p:spPr>
        <p:txBody>
          <a:bodyPr/>
          <a:lstStyle/>
          <a:p>
            <a:fld id="{AAC3B7BF-8DFE-4D83-828D-CBF02E44BFEC}" type="slidenum">
              <a:rPr lang="en-US" smtClean="0"/>
              <a:pPr/>
              <a:t>90</a:t>
            </a:fld>
            <a:endParaRPr lang="en-US" smtClean="0"/>
          </a:p>
        </p:txBody>
      </p:sp>
      <p:sp>
        <p:nvSpPr>
          <p:cNvPr id="41989" name="Rectangle 2"/>
          <p:cNvSpPr>
            <a:spLocks noGrp="1" noRot="1" noChangeAspect="1" noChangeArrowheads="1" noTextEdit="1"/>
          </p:cNvSpPr>
          <p:nvPr>
            <p:ph type="sldImg"/>
          </p:nvPr>
        </p:nvSpPr>
        <p:spPr>
          <a:ln/>
        </p:spPr>
      </p:sp>
      <p:sp>
        <p:nvSpPr>
          <p:cNvPr id="41990" name="Rectangle 6"/>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smtClean="0"/>
              <a:t>Module 6: Modifying Data in Tables</a:t>
            </a:r>
          </a:p>
        </p:txBody>
      </p:sp>
      <p:sp>
        <p:nvSpPr>
          <p:cNvPr id="43011" name="Rectangle 3"/>
          <p:cNvSpPr>
            <a:spLocks noGrp="1" noChangeArrowheads="1"/>
          </p:cNvSpPr>
          <p:nvPr>
            <p:ph type="dt" sz="quarter" idx="1"/>
          </p:nvPr>
        </p:nvSpPr>
        <p:spPr>
          <a:noFill/>
        </p:spPr>
        <p:txBody>
          <a:bodyPr/>
          <a:lstStyle/>
          <a:p>
            <a:r>
              <a:rPr lang="en-US" smtClean="0"/>
              <a:t>Course 2778A</a:t>
            </a:r>
          </a:p>
        </p:txBody>
      </p:sp>
      <p:sp>
        <p:nvSpPr>
          <p:cNvPr id="43012" name="Rectangle 7"/>
          <p:cNvSpPr>
            <a:spLocks noGrp="1" noChangeArrowheads="1"/>
          </p:cNvSpPr>
          <p:nvPr>
            <p:ph type="sldNum" sz="quarter" idx="5"/>
          </p:nvPr>
        </p:nvSpPr>
        <p:spPr>
          <a:noFill/>
        </p:spPr>
        <p:txBody>
          <a:bodyPr/>
          <a:lstStyle/>
          <a:p>
            <a:fld id="{ACB7493E-F77E-4795-8FDB-33C78BAA1976}" type="slidenum">
              <a:rPr lang="en-US" smtClean="0"/>
              <a:pPr/>
              <a:t>91</a:t>
            </a:fld>
            <a:endParaRPr lang="en-US" smtClean="0"/>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US" smtClean="0"/>
              <a:t>Module 6: Modifying Data in Tables</a:t>
            </a:r>
          </a:p>
        </p:txBody>
      </p:sp>
      <p:sp>
        <p:nvSpPr>
          <p:cNvPr id="44035" name="Rectangle 3"/>
          <p:cNvSpPr>
            <a:spLocks noGrp="1" noChangeArrowheads="1"/>
          </p:cNvSpPr>
          <p:nvPr>
            <p:ph type="dt" sz="quarter" idx="1"/>
          </p:nvPr>
        </p:nvSpPr>
        <p:spPr>
          <a:noFill/>
        </p:spPr>
        <p:txBody>
          <a:bodyPr/>
          <a:lstStyle/>
          <a:p>
            <a:r>
              <a:rPr lang="en-US" smtClean="0"/>
              <a:t>Course 2778A</a:t>
            </a:r>
          </a:p>
        </p:txBody>
      </p:sp>
      <p:sp>
        <p:nvSpPr>
          <p:cNvPr id="44036" name="Rectangle 7"/>
          <p:cNvSpPr>
            <a:spLocks noGrp="1" noChangeArrowheads="1"/>
          </p:cNvSpPr>
          <p:nvPr>
            <p:ph type="sldNum" sz="quarter" idx="5"/>
          </p:nvPr>
        </p:nvSpPr>
        <p:spPr>
          <a:noFill/>
        </p:spPr>
        <p:txBody>
          <a:bodyPr/>
          <a:lstStyle/>
          <a:p>
            <a:fld id="{290851F6-3207-431B-89E6-4166CC31CA83}" type="slidenum">
              <a:rPr lang="en-US" smtClean="0"/>
              <a:pPr/>
              <a:t>92</a:t>
            </a:fld>
            <a:endParaRPr lang="en-US" smtClean="0"/>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learn the basics of the INSERT statement.</a:t>
            </a:r>
          </a:p>
          <a:p>
            <a:r>
              <a:rPr lang="en-US" dirty="0" smtClean="0"/>
              <a:t>The INSERT statement adds one or more new rows to a table. In a simplified treatment, INSERT has the following form:</a:t>
            </a:r>
          </a:p>
          <a:p>
            <a:r>
              <a:rPr lang="en-US" dirty="0" smtClean="0"/>
              <a:t>INSERT [INTO] </a:t>
            </a:r>
            <a:r>
              <a:rPr lang="en-US" dirty="0" err="1" smtClean="0"/>
              <a:t>table_or_view</a:t>
            </a:r>
            <a:r>
              <a:rPr lang="en-US" dirty="0" smtClean="0"/>
              <a:t> [(</a:t>
            </a:r>
            <a:r>
              <a:rPr lang="en-US" dirty="0" err="1" smtClean="0"/>
              <a:t>column_list</a:t>
            </a:r>
            <a:r>
              <a:rPr lang="en-US" dirty="0" smtClean="0"/>
              <a:t>)] </a:t>
            </a:r>
            <a:r>
              <a:rPr lang="en-US" dirty="0" err="1" smtClean="0"/>
              <a:t>data_values</a:t>
            </a:r>
            <a:endParaRPr lang="en-US" dirty="0" smtClean="0"/>
          </a:p>
          <a:p>
            <a:r>
              <a:rPr lang="en-US" dirty="0" smtClean="0"/>
              <a:t>The INSERT statement inserts </a:t>
            </a:r>
            <a:r>
              <a:rPr lang="en-US" i="1" dirty="0" err="1" smtClean="0"/>
              <a:t>data_values</a:t>
            </a:r>
            <a:r>
              <a:rPr lang="en-US" dirty="0" smtClean="0"/>
              <a:t> as one or more rows into the specified table or view. </a:t>
            </a:r>
            <a:r>
              <a:rPr lang="en-US" i="1" dirty="0" err="1" smtClean="0"/>
              <a:t>column_list</a:t>
            </a:r>
            <a:r>
              <a:rPr lang="en-US" dirty="0" smtClean="0"/>
              <a:t> is a list of column names, separated by commas, that can be used to specify the columns for which data is supplied. If </a:t>
            </a:r>
            <a:r>
              <a:rPr lang="en-US" i="1" dirty="0" err="1" smtClean="0"/>
              <a:t>column_list</a:t>
            </a:r>
            <a:r>
              <a:rPr lang="en-US" dirty="0" smtClean="0"/>
              <a:t> is not specified, all the columns in the table or view receive data.</a:t>
            </a:r>
          </a:p>
          <a:p>
            <a:r>
              <a:rPr lang="en-US" dirty="0" smtClean="0"/>
              <a:t>When </a:t>
            </a:r>
            <a:r>
              <a:rPr lang="en-US" i="1" dirty="0" err="1" smtClean="0"/>
              <a:t>column_list</a:t>
            </a:r>
            <a:r>
              <a:rPr lang="en-US" dirty="0" smtClean="0"/>
              <a:t> does not specify all the columns in a table or view, either the default value, if a default is defined for the column, or NULL is inserted into any column that is not specified in the list. All columns that are not specified in the column list must either allow for null values or have a default value assigned.</a:t>
            </a:r>
          </a:p>
          <a:p>
            <a:r>
              <a:rPr lang="en-US" dirty="0" smtClean="0"/>
              <a:t>INSERT statements do not specify values for the following types of columns because the SQL Server Database Engine generates the values for these columns: </a:t>
            </a:r>
          </a:p>
          <a:p>
            <a:pPr>
              <a:buFontTx/>
              <a:buChar char="•"/>
            </a:pPr>
            <a:r>
              <a:rPr lang="en-US" dirty="0" smtClean="0"/>
              <a:t>Columns with an IDENTITY property that generates the values for the column.</a:t>
            </a:r>
          </a:p>
          <a:p>
            <a:pPr>
              <a:buFontTx/>
              <a:buChar char="•"/>
            </a:pPr>
            <a:r>
              <a:rPr lang="en-US" dirty="0" smtClean="0"/>
              <a:t>Columns that have a default that uses the NEWID function to generate a unique GUID value.</a:t>
            </a:r>
          </a:p>
          <a:p>
            <a:pPr>
              <a:buFontTx/>
              <a:buChar char="•"/>
            </a:pPr>
            <a:r>
              <a:rPr lang="en-US" dirty="0" smtClean="0"/>
              <a:t>Computed columns, or columns that are defined as an expression calculated from one or more other columns in the CREATE TABLE statement.</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t>INSERT using SELECT</a:t>
            </a:r>
          </a:p>
          <a:p>
            <a:pPr>
              <a:spcBef>
                <a:spcPct val="50000"/>
              </a:spcBef>
              <a:spcAft>
                <a:spcPct val="0"/>
              </a:spcAft>
            </a:pPr>
            <a:r>
              <a:rPr lang="en-US" dirty="0" smtClean="0"/>
              <a:t>The select list of the </a:t>
            </a:r>
            <a:r>
              <a:rPr lang="en-US" dirty="0" err="1" smtClean="0"/>
              <a:t>subquery</a:t>
            </a:r>
            <a:r>
              <a:rPr lang="en-US" dirty="0" smtClean="0"/>
              <a:t> must match the column list of the INSERT statement. If no column list is specified, the select list must match the columns in the table or view being inserted into.</a:t>
            </a:r>
          </a:p>
          <a:p>
            <a:pPr>
              <a:spcBef>
                <a:spcPct val="50000"/>
              </a:spcBef>
              <a:spcAft>
                <a:spcPct val="0"/>
              </a:spcAft>
            </a:pPr>
            <a:r>
              <a:rPr lang="en-US" b="1" dirty="0" smtClean="0"/>
              <a:t>INSERT using EXECUTE</a:t>
            </a:r>
          </a:p>
          <a:p>
            <a:pPr>
              <a:spcBef>
                <a:spcPct val="50000"/>
              </a:spcBef>
              <a:spcAft>
                <a:spcPct val="0"/>
              </a:spcAft>
            </a:pPr>
            <a:r>
              <a:rPr lang="en-US" dirty="0" smtClean="0"/>
              <a:t>This is a very basic example of using the EXECUTE clause with the INSERT </a:t>
            </a:r>
            <a:r>
              <a:rPr lang="en-US" dirty="0" err="1" smtClean="0"/>
              <a:t>statement.you</a:t>
            </a:r>
            <a:r>
              <a:rPr lang="en-US" dirty="0" smtClean="0"/>
              <a:t> can use INSERT with EXECUTE to retrieve some set of data using a stored procedure and then store that result set into a new table.</a:t>
            </a:r>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93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Module 6: Modifying Data in Tables</a:t>
            </a:r>
          </a:p>
        </p:txBody>
      </p:sp>
      <p:sp>
        <p:nvSpPr>
          <p:cNvPr id="46083" name="Rectangle 3"/>
          <p:cNvSpPr>
            <a:spLocks noGrp="1" noChangeArrowheads="1"/>
          </p:cNvSpPr>
          <p:nvPr>
            <p:ph type="dt" sz="quarter" idx="1"/>
          </p:nvPr>
        </p:nvSpPr>
        <p:spPr>
          <a:noFill/>
        </p:spPr>
        <p:txBody>
          <a:bodyPr/>
          <a:lstStyle/>
          <a:p>
            <a:r>
              <a:rPr lang="en-US" smtClean="0"/>
              <a:t>Course 2778A</a:t>
            </a:r>
          </a:p>
        </p:txBody>
      </p:sp>
      <p:sp>
        <p:nvSpPr>
          <p:cNvPr id="46084" name="Rectangle 7"/>
          <p:cNvSpPr>
            <a:spLocks noGrp="1" noChangeArrowheads="1"/>
          </p:cNvSpPr>
          <p:nvPr>
            <p:ph type="sldNum" sz="quarter" idx="5"/>
          </p:nvPr>
        </p:nvSpPr>
        <p:spPr>
          <a:noFill/>
        </p:spPr>
        <p:txBody>
          <a:bodyPr/>
          <a:lstStyle/>
          <a:p>
            <a:fld id="{58838C1A-D6FE-4EDC-A526-D7F0D0D2F26E}" type="slidenum">
              <a:rPr lang="en-US" smtClean="0"/>
              <a:pPr/>
              <a:t>94</a:t>
            </a:fld>
            <a:endParaRPr lang="en-US" smtClean="0"/>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xfrm>
            <a:off x="307492" y="2148591"/>
            <a:ext cx="6149837" cy="6731521"/>
          </a:xfrm>
          <a:noFill/>
          <a:ln/>
        </p:spPr>
        <p:txBody>
          <a:bodyPr/>
          <a:lstStyle/>
          <a:p>
            <a:pPr eaLnBrk="1" hangingPunct="1"/>
            <a:endParaRPr lang="en-US" b="1" dirty="0"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t>Module 6: Modifying Data in Tables</a:t>
            </a:r>
          </a:p>
        </p:txBody>
      </p:sp>
      <p:sp>
        <p:nvSpPr>
          <p:cNvPr id="47107" name="Rectangle 3"/>
          <p:cNvSpPr>
            <a:spLocks noGrp="1" noChangeArrowheads="1"/>
          </p:cNvSpPr>
          <p:nvPr>
            <p:ph type="dt" sz="quarter" idx="1"/>
          </p:nvPr>
        </p:nvSpPr>
        <p:spPr>
          <a:noFill/>
        </p:spPr>
        <p:txBody>
          <a:bodyPr/>
          <a:lstStyle/>
          <a:p>
            <a:r>
              <a:rPr lang="en-US" smtClean="0"/>
              <a:t>Course 2778A</a:t>
            </a:r>
          </a:p>
        </p:txBody>
      </p:sp>
      <p:sp>
        <p:nvSpPr>
          <p:cNvPr id="47108" name="Rectangle 7"/>
          <p:cNvSpPr>
            <a:spLocks noGrp="1" noChangeArrowheads="1"/>
          </p:cNvSpPr>
          <p:nvPr>
            <p:ph type="sldNum" sz="quarter" idx="5"/>
          </p:nvPr>
        </p:nvSpPr>
        <p:spPr>
          <a:noFill/>
        </p:spPr>
        <p:txBody>
          <a:bodyPr/>
          <a:lstStyle/>
          <a:p>
            <a:fld id="{08B27FA0-D655-427B-A797-DAC84363B716}" type="slidenum">
              <a:rPr lang="en-US" smtClean="0"/>
              <a:pPr/>
              <a:t>95</a:t>
            </a:fld>
            <a:endParaRPr lang="en-US" smtClean="0"/>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07492" y="2148591"/>
            <a:ext cx="6149837" cy="6731521"/>
          </a:xfrm>
          <a:noFill/>
          <a:ln/>
        </p:spPr>
        <p:txBody>
          <a:bodyPr/>
          <a:lstStyle/>
          <a:p>
            <a:pPr eaLnBrk="1" hangingPunct="1"/>
            <a:r>
              <a:rPr lang="en-US" dirty="0" smtClean="0"/>
              <a:t>On this slide you will learn about the inserting of values into identity columns.</a:t>
            </a:r>
          </a:p>
          <a:p>
            <a:pPr eaLnBrk="1" hangingPunct="1"/>
            <a:r>
              <a:rPr lang="en-US" dirty="0" smtClean="0"/>
              <a:t>When you assign an IDENTITY property to a column, Microsoft SQL Server automatically generates sequential numbers for new rows inserted in the table containing the identity column. INSERT statements do not generally specify values for columns with the IDENTITY property because SQL Server Database Engine generates the values for those columns. However, if an identity value has for some reason become duplicated, or an identity column corrupted, you can override these identity values by using the SET IDENTITY_INSERT ON statement.</a:t>
            </a:r>
          </a:p>
          <a:p>
            <a:pPr eaLnBrk="1" hangingPunct="1"/>
            <a:r>
              <a:rPr lang="en-US" dirty="0" smtClean="0"/>
              <a:t>This example shows one method of inserting data into an identity column. The first two INSERT statements allow identity values to be generated for the new rows. The third INSERT statement overrides the IDENTITY property for the column with the SET IDENTITY_INSERT statement and inserts an explicit value into the identity column. </a:t>
            </a:r>
          </a:p>
          <a:p>
            <a:pPr eaLnBrk="1" hangingPunct="1"/>
            <a:endParaRPr lang="en-US" dirty="0" smtClean="0"/>
          </a:p>
          <a:p>
            <a:pPr eaLnBrk="1" hangingPunct="1"/>
            <a:endParaRPr lang="en-US" dirty="0" smtClean="0"/>
          </a:p>
          <a:p>
            <a:r>
              <a:rPr lang="en-US" sz="1200" kern="1200" dirty="0" smtClean="0">
                <a:solidFill>
                  <a:schemeClr val="tx1"/>
                </a:solidFill>
                <a:latin typeface="+mn-lt"/>
                <a:ea typeface="+mn-ea"/>
                <a:cs typeface="+mn-cs"/>
              </a:rPr>
              <a:t>Identity limitations</a:t>
            </a:r>
          </a:p>
          <a:p>
            <a:r>
              <a:rPr lang="en-US" sz="1200" kern="1200" dirty="0" smtClean="0">
                <a:solidFill>
                  <a:schemeClr val="tx1"/>
                </a:solidFill>
                <a:latin typeface="+mn-lt"/>
                <a:ea typeface="+mn-ea"/>
                <a:cs typeface="+mn-cs"/>
              </a:rPr>
              <a:t>--The IDENTITY column of a table contains a unique, system-generated ID number for each row in the table</a:t>
            </a:r>
          </a:p>
          <a:p>
            <a:r>
              <a:rPr lang="en-US" sz="1200" kern="1200" dirty="0" smtClean="0">
                <a:solidFill>
                  <a:schemeClr val="tx1"/>
                </a:solidFill>
                <a:latin typeface="+mn-lt"/>
                <a:ea typeface="+mn-ea"/>
                <a:cs typeface="+mn-cs"/>
              </a:rPr>
              <a:t>--Adaptive Server stores in memory blocks of potential ID numbers for each table</a:t>
            </a:r>
          </a:p>
          <a:p>
            <a:r>
              <a:rPr lang="en-US" sz="1200" kern="1200" dirty="0" smtClean="0">
                <a:solidFill>
                  <a:schemeClr val="tx1"/>
                </a:solidFill>
                <a:latin typeface="+mn-lt"/>
                <a:ea typeface="+mn-ea"/>
                <a:cs typeface="+mn-cs"/>
              </a:rPr>
              <a:t>--It stores the last-used value and the block’s maximum value</a:t>
            </a:r>
          </a:p>
          <a:p>
            <a:r>
              <a:rPr lang="en-US" sz="1200" kern="1200" dirty="0" smtClean="0">
                <a:solidFill>
                  <a:schemeClr val="tx1"/>
                </a:solidFill>
                <a:latin typeface="+mn-lt"/>
                <a:ea typeface="+mn-ea"/>
                <a:cs typeface="+mn-cs"/>
              </a:rPr>
              <a:t>Tables with infrequent inserts may show large (numeric) gaps in the IDENTITY column</a:t>
            </a:r>
          </a:p>
          <a:p>
            <a:r>
              <a:rPr lang="en-US" sz="1200" kern="1200" dirty="0" smtClean="0">
                <a:solidFill>
                  <a:schemeClr val="tx1"/>
                </a:solidFill>
                <a:latin typeface="+mn-lt"/>
                <a:ea typeface="+mn-ea"/>
                <a:cs typeface="+mn-cs"/>
              </a:rPr>
              <a:t>--If a table insert fails, the assigned ID value is lost</a:t>
            </a:r>
          </a:p>
          <a:p>
            <a:r>
              <a:rPr lang="en-US" sz="1200" kern="1200" dirty="0" smtClean="0">
                <a:solidFill>
                  <a:schemeClr val="tx1"/>
                </a:solidFill>
                <a:latin typeface="+mn-lt"/>
                <a:ea typeface="+mn-ea"/>
                <a:cs typeface="+mn-cs"/>
              </a:rPr>
              <a:t>--If the server shuts down abnormally, the as-yet-unused values of the current block are lost</a:t>
            </a:r>
          </a:p>
          <a:p>
            <a:r>
              <a:rPr lang="en-US" sz="1200" kern="1200" dirty="0" smtClean="0">
                <a:solidFill>
                  <a:schemeClr val="tx1"/>
                </a:solidFill>
                <a:latin typeface="+mn-lt"/>
                <a:ea typeface="+mn-ea"/>
                <a:cs typeface="+mn-cs"/>
              </a:rPr>
              <a:t>You can set block size for a given table at table creation time using with </a:t>
            </a:r>
            <a:r>
              <a:rPr lang="en-US" sz="1200" kern="1200" dirty="0" err="1" smtClean="0">
                <a:solidFill>
                  <a:schemeClr val="tx1"/>
                </a:solidFill>
                <a:latin typeface="+mn-lt"/>
                <a:ea typeface="+mn-ea"/>
                <a:cs typeface="+mn-cs"/>
              </a:rPr>
              <a:t>identity_gap</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For a table that will have relatively few inserts, set a low block size to limit </a:t>
            </a:r>
          </a:p>
          <a:p>
            <a:r>
              <a:rPr lang="en-US" sz="1200" kern="1200" dirty="0" smtClean="0">
                <a:solidFill>
                  <a:schemeClr val="tx1"/>
                </a:solidFill>
                <a:latin typeface="+mn-lt"/>
                <a:ea typeface="+mn-ea"/>
                <a:cs typeface="+mn-cs"/>
              </a:rPr>
              <a:t>potential gaps in the IDENTITY column </a:t>
            </a:r>
          </a:p>
          <a:p>
            <a:pPr eaLnBrk="1" hangingPunct="1"/>
            <a:endParaRPr lang="en-US" dirty="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Module 6: Modifying Data in Tables</a:t>
            </a:r>
          </a:p>
        </p:txBody>
      </p:sp>
      <p:sp>
        <p:nvSpPr>
          <p:cNvPr id="50179" name="Rectangle 3"/>
          <p:cNvSpPr>
            <a:spLocks noGrp="1" noChangeArrowheads="1"/>
          </p:cNvSpPr>
          <p:nvPr>
            <p:ph type="dt" sz="quarter" idx="1"/>
          </p:nvPr>
        </p:nvSpPr>
        <p:spPr>
          <a:noFill/>
        </p:spPr>
        <p:txBody>
          <a:bodyPr/>
          <a:lstStyle/>
          <a:p>
            <a:r>
              <a:rPr lang="en-US" smtClean="0"/>
              <a:t>Course 2778A</a:t>
            </a:r>
          </a:p>
        </p:txBody>
      </p:sp>
      <p:sp>
        <p:nvSpPr>
          <p:cNvPr id="50180" name="Rectangle 7"/>
          <p:cNvSpPr>
            <a:spLocks noGrp="1" noChangeArrowheads="1"/>
          </p:cNvSpPr>
          <p:nvPr>
            <p:ph type="sldNum" sz="quarter" idx="5"/>
          </p:nvPr>
        </p:nvSpPr>
        <p:spPr>
          <a:noFill/>
        </p:spPr>
        <p:txBody>
          <a:bodyPr/>
          <a:lstStyle/>
          <a:p>
            <a:fld id="{F6B6F0C6-B797-4F96-A58E-89D76159C4C9}" type="slidenum">
              <a:rPr lang="en-US" smtClean="0"/>
              <a:pPr/>
              <a:t>96</a:t>
            </a:fld>
            <a:endParaRPr lang="en-US" smtClean="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97</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t>DELETE with no WHERE clause</a:t>
            </a:r>
          </a:p>
          <a:p>
            <a:pPr>
              <a:spcBef>
                <a:spcPct val="50000"/>
              </a:spcBef>
              <a:spcAft>
                <a:spcPct val="0"/>
              </a:spcAft>
            </a:pPr>
            <a:r>
              <a:rPr lang="en-US" dirty="0" smtClean="0"/>
              <a:t>DELETE can be used without a WHERE clause to delete all rows of a table without limitation. The example here deletes all rows from the </a:t>
            </a:r>
            <a:r>
              <a:rPr lang="en-US" dirty="0" err="1" smtClean="0"/>
              <a:t>Sales.Salesperson</a:t>
            </a:r>
            <a:r>
              <a:rPr lang="en-US" dirty="0" smtClean="0"/>
              <a:t> table because no WHERE clause is defined.</a:t>
            </a:r>
          </a:p>
          <a:p>
            <a:pPr>
              <a:spcBef>
                <a:spcPct val="50000"/>
              </a:spcBef>
              <a:spcAft>
                <a:spcPct val="0"/>
              </a:spcAft>
            </a:pPr>
            <a:r>
              <a:rPr lang="en-US" b="1" dirty="0" smtClean="0"/>
              <a:t>DELETE using a </a:t>
            </a:r>
            <a:r>
              <a:rPr lang="en-US" b="1" dirty="0" err="1" smtClean="0"/>
              <a:t>Subquery</a:t>
            </a:r>
            <a:endParaRPr lang="en-US" b="1" dirty="0" smtClean="0"/>
          </a:p>
          <a:p>
            <a:pPr>
              <a:spcBef>
                <a:spcPct val="50000"/>
              </a:spcBef>
              <a:spcAft>
                <a:spcPct val="0"/>
              </a:spcAft>
            </a:pPr>
            <a:r>
              <a:rPr lang="en-US" dirty="0" smtClean="0"/>
              <a:t>The WHERE clause of the DELETE statement can be defined as a </a:t>
            </a:r>
            <a:r>
              <a:rPr lang="en-US" dirty="0" err="1" smtClean="0"/>
              <a:t>subquery</a:t>
            </a:r>
            <a:r>
              <a:rPr lang="en-US" dirty="0" smtClean="0"/>
              <a:t> in order to delete rows from a base table depending on data stored in another table. The example here deletes rows from the </a:t>
            </a:r>
            <a:r>
              <a:rPr lang="en-US" dirty="0" err="1" smtClean="0"/>
              <a:t>SalesPersonQuotaHistory</a:t>
            </a:r>
            <a:r>
              <a:rPr lang="en-US" dirty="0" smtClean="0"/>
              <a:t> table based on the year-to-date sales in the </a:t>
            </a:r>
            <a:r>
              <a:rPr lang="en-US" dirty="0" err="1" smtClean="0"/>
              <a:t>SalesPerson</a:t>
            </a:r>
            <a:r>
              <a:rPr lang="en-US" dirty="0" smtClean="0"/>
              <a:t> table.</a:t>
            </a:r>
          </a:p>
          <a:p>
            <a:pPr>
              <a:spcBef>
                <a:spcPct val="50000"/>
              </a:spcBef>
              <a:spcAft>
                <a:spcPct val="0"/>
              </a:spcAft>
            </a:pPr>
            <a:r>
              <a:rPr lang="en-US" b="1" dirty="0" smtClean="0"/>
              <a:t>DELETE using TOP</a:t>
            </a:r>
          </a:p>
          <a:p>
            <a:pPr eaLnBrk="1" hangingPunct="1"/>
            <a:r>
              <a:rPr lang="en-US" dirty="0" smtClean="0"/>
              <a:t>DELETE can be modified with a TOP clause, much like INSERT can, in order to remove some number or percentage of rows from a table. This example deletes 2.5 percent of the rows (27 rows) on the </a:t>
            </a:r>
            <a:r>
              <a:rPr lang="en-US" dirty="0" err="1" smtClean="0"/>
              <a:t>ProductionInventory</a:t>
            </a:r>
            <a:r>
              <a:rPr lang="en-US" dirty="0" smtClean="0"/>
              <a:t> table.</a:t>
            </a:r>
          </a:p>
        </p:txBody>
      </p:sp>
      <p:sp>
        <p:nvSpPr>
          <p:cNvPr id="4" name="Slide Number Placeholder 3"/>
          <p:cNvSpPr>
            <a:spLocks noGrp="1"/>
          </p:cNvSpPr>
          <p:nvPr>
            <p:ph type="sldNum" sz="quarter" idx="10"/>
          </p:nvPr>
        </p:nvSpPr>
        <p:spPr/>
        <p:txBody>
          <a:bodyPr/>
          <a:lstStyle/>
          <a:p>
            <a:fld id="{E2E8B1FF-FAF9-40C5-9941-CD68DA2BB23F}" type="slidenum">
              <a:rPr lang="en-US" smtClean="0"/>
              <a:pPr/>
              <a:t>98</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smtClean="0"/>
              <a:t>Module 6: Modifying Data in Tables</a:t>
            </a:r>
          </a:p>
        </p:txBody>
      </p:sp>
      <p:sp>
        <p:nvSpPr>
          <p:cNvPr id="53251" name="Rectangle 3"/>
          <p:cNvSpPr>
            <a:spLocks noGrp="1" noChangeArrowheads="1"/>
          </p:cNvSpPr>
          <p:nvPr>
            <p:ph type="dt" sz="quarter" idx="1"/>
          </p:nvPr>
        </p:nvSpPr>
        <p:spPr>
          <a:noFill/>
        </p:spPr>
        <p:txBody>
          <a:bodyPr/>
          <a:lstStyle/>
          <a:p>
            <a:r>
              <a:rPr lang="en-US" smtClean="0"/>
              <a:t>Course 2778A</a:t>
            </a:r>
          </a:p>
        </p:txBody>
      </p:sp>
      <p:sp>
        <p:nvSpPr>
          <p:cNvPr id="53252" name="Rectangle 7"/>
          <p:cNvSpPr>
            <a:spLocks noGrp="1" noChangeArrowheads="1"/>
          </p:cNvSpPr>
          <p:nvPr>
            <p:ph type="sldNum" sz="quarter" idx="5"/>
          </p:nvPr>
        </p:nvSpPr>
        <p:spPr>
          <a:noFill/>
        </p:spPr>
        <p:txBody>
          <a:bodyPr/>
          <a:lstStyle/>
          <a:p>
            <a:fld id="{80E0DA59-1425-465D-93AC-9FDA949C7F92}" type="slidenum">
              <a:rPr lang="en-US" smtClean="0"/>
              <a:pPr/>
              <a:t>99</a:t>
            </a:fld>
            <a:endParaRPr lang="en-US" smtClean="0"/>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xfrm>
            <a:off x="307492" y="2148591"/>
            <a:ext cx="6149837" cy="6731521"/>
          </a:xfrm>
          <a:noFill/>
          <a:ln/>
        </p:spPr>
        <p:txBody>
          <a:bodyPr/>
          <a:lstStyle/>
          <a:p>
            <a:endParaRPr lang="en-US" dirty="0" smtClean="0"/>
          </a:p>
          <a:p>
            <a:pPr marL="186938" indent="-186938"/>
            <a:r>
              <a:rPr lang="en-US" dirty="0" smtClean="0"/>
              <a:t>On this slide you will learn how to remove all rows from a table without logging the individual row deletions.</a:t>
            </a:r>
          </a:p>
          <a:p>
            <a:pPr marL="186938" indent="-186938"/>
            <a:r>
              <a:rPr lang="en-US" dirty="0" smtClean="0"/>
              <a:t>TRUNCATE TABLE removes all rows from a table without logging the individual row deletions. TRUNCATE TABLE is similar to the DELETE statement with no WHERE clause; however, TRUNCATE TABLE is faster and uses fewer system and transaction log resources.</a:t>
            </a:r>
          </a:p>
          <a:p>
            <a:pPr marL="186938" indent="-186938"/>
            <a:r>
              <a:rPr lang="en-US" b="1" dirty="0" smtClean="0"/>
              <a:t>TRUNCATE TABLE Syntax</a:t>
            </a:r>
          </a:p>
          <a:p>
            <a:pPr marL="186938" indent="-186938"/>
            <a:r>
              <a:rPr lang="en-US" dirty="0" smtClean="0"/>
              <a:t>The parameter </a:t>
            </a:r>
            <a:r>
              <a:rPr lang="en-US" i="1" dirty="0" err="1" smtClean="0"/>
              <a:t>database_name</a:t>
            </a:r>
            <a:r>
              <a:rPr lang="en-US" dirty="0" smtClean="0"/>
              <a:t> is the name of the database that the table to be truncated belongs to, </a:t>
            </a:r>
            <a:r>
              <a:rPr lang="en-US" i="1" dirty="0" err="1" smtClean="0"/>
              <a:t>schema_name</a:t>
            </a:r>
            <a:r>
              <a:rPr lang="en-US" dirty="0" smtClean="0"/>
              <a:t> is the name of the schema to which the table belongs, </a:t>
            </a:r>
            <a:r>
              <a:rPr lang="en-US" i="1" dirty="0" err="1" smtClean="0"/>
              <a:t>table_name</a:t>
            </a:r>
            <a:r>
              <a:rPr lang="en-US" dirty="0" smtClean="0"/>
              <a:t> is the name of the table to truncate or from which all rows are removed.</a:t>
            </a:r>
          </a:p>
          <a:p>
            <a:pPr marL="186938" indent="-186938"/>
            <a:endParaRPr lang="en-US" b="1" dirty="0" smtClean="0"/>
          </a:p>
          <a:p>
            <a:pPr marL="186938" indent="-186938"/>
            <a:r>
              <a:rPr lang="en-US" b="1" dirty="0" smtClean="0"/>
              <a:t>You cannot use TRUNCATE TABLE on tables that: </a:t>
            </a:r>
            <a:endParaRPr lang="en-US" dirty="0" smtClean="0"/>
          </a:p>
          <a:p>
            <a:pPr marL="729057" lvl="1" indent="-280406"/>
            <a:r>
              <a:rPr lang="en-US" dirty="0" smtClean="0"/>
              <a:t>Are referenced by a FOREIGN KEY constraint, although you can truncate a table that has a foreign key that references itself.</a:t>
            </a:r>
          </a:p>
          <a:p>
            <a:pPr marL="729057" lvl="1" indent="-280406"/>
            <a:r>
              <a:rPr lang="en-US" dirty="0" smtClean="0"/>
              <a:t>Participate in an indexed view.</a:t>
            </a:r>
          </a:p>
          <a:p>
            <a:pPr marL="729057" lvl="1" indent="-280406"/>
            <a:r>
              <a:rPr lang="en-US" dirty="0" smtClean="0"/>
              <a:t>Are published by using transactional replication or merge replication.</a:t>
            </a:r>
          </a:p>
          <a:p>
            <a:pPr marL="729057" lvl="1" indent="-280406"/>
            <a:r>
              <a:rPr lang="en-US" dirty="0" smtClean="0"/>
              <a:t>For tables with one or more of these characteristics, use the DELETE statement instead.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D932434-1DC3-4B14-9F48-80C90720FA36}" type="slidenum">
              <a:rPr lang="en-US" smtClean="0"/>
              <a:pPr/>
              <a:t>10</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341658" y="2137661"/>
            <a:ext cx="6149837" cy="6748697"/>
          </a:xfrm>
          <a:noFill/>
          <a:ln/>
        </p:spPr>
        <p:txBody>
          <a:bodyPr/>
          <a:lstStyle/>
          <a:p>
            <a:r>
              <a:rPr lang="en-US" dirty="0" smtClean="0"/>
              <a:t>third normal form is considered the highest level necessary for most applications.</a:t>
            </a:r>
          </a:p>
          <a:p>
            <a:endParaRPr lang="en-US" dirty="0" smtClean="0"/>
          </a:p>
          <a:p>
            <a:r>
              <a:rPr lang="en-US" b="1" dirty="0" smtClean="0"/>
              <a:t>First Normal Form</a:t>
            </a:r>
          </a:p>
          <a:p>
            <a:r>
              <a:rPr lang="en-US" dirty="0" smtClean="0"/>
              <a:t>•	Eliminate repeating groups in individual tables.</a:t>
            </a:r>
          </a:p>
          <a:p>
            <a:r>
              <a:rPr lang="en-US" dirty="0" smtClean="0"/>
              <a:t>•	Create a separate table for each set of related data.</a:t>
            </a:r>
          </a:p>
          <a:p>
            <a:r>
              <a:rPr lang="en-US" dirty="0" smtClean="0"/>
              <a:t>•	Identify each set of related data with a primary key.</a:t>
            </a:r>
          </a:p>
          <a:p>
            <a:endParaRPr lang="en-US" dirty="0" smtClean="0"/>
          </a:p>
          <a:p>
            <a:r>
              <a:rPr lang="en-US" b="1" dirty="0" smtClean="0"/>
              <a:t>Second Normal Form</a:t>
            </a:r>
          </a:p>
          <a:p>
            <a:r>
              <a:rPr lang="en-US" dirty="0" smtClean="0"/>
              <a:t>•	Create separate tables for sets of values that apply to multiple records.</a:t>
            </a:r>
          </a:p>
          <a:p>
            <a:r>
              <a:rPr lang="en-US" dirty="0" smtClean="0"/>
              <a:t>•	Relate these tables with a foreign key.</a:t>
            </a:r>
          </a:p>
          <a:p>
            <a:endParaRPr lang="en-US" dirty="0" smtClean="0"/>
          </a:p>
          <a:p>
            <a:r>
              <a:rPr lang="en-US" b="1" dirty="0" smtClean="0"/>
              <a:t>Third Normal Form</a:t>
            </a:r>
          </a:p>
          <a:p>
            <a:r>
              <a:rPr lang="en-US" dirty="0" smtClean="0"/>
              <a:t>•	Eliminate fields that do not depend on the key. X is fully dependent</a:t>
            </a:r>
            <a:r>
              <a:rPr lang="en-US" baseline="0" dirty="0" smtClean="0"/>
              <a:t> on Y “Primary key”</a:t>
            </a:r>
            <a:endParaRPr lang="en-US" dirty="0" smtClean="0"/>
          </a:p>
          <a:p>
            <a:r>
              <a:rPr lang="en-US" dirty="0" smtClean="0"/>
              <a:t>•	Transitive dependencies must be eliminated, so all records must rely only on the primary key.</a:t>
            </a:r>
          </a:p>
          <a:p>
            <a:endParaRPr lang="en-US" dirty="0" smtClean="0"/>
          </a:p>
          <a:p>
            <a:pPr eaLnBrk="1" hangingPunct="1"/>
            <a:r>
              <a:rPr lang="en-US" b="1" dirty="0" smtClean="0"/>
              <a:t>Fourth Normal Form</a:t>
            </a:r>
          </a:p>
          <a:p>
            <a:r>
              <a:rPr lang="en-US" dirty="0" smtClean="0"/>
              <a:t>•	Concerned with a more general type of dependency known as a </a:t>
            </a:r>
            <a:r>
              <a:rPr lang="en-US" dirty="0" err="1" smtClean="0"/>
              <a:t>multivalued</a:t>
            </a:r>
            <a:r>
              <a:rPr lang="en-US" dirty="0" smtClean="0"/>
              <a:t> dependency.</a:t>
            </a:r>
          </a:p>
          <a:p>
            <a:r>
              <a:rPr lang="en-US" dirty="0" smtClean="0"/>
              <a:t>•	If and only if, for every one of its non-trivial </a:t>
            </a:r>
            <a:r>
              <a:rPr lang="en-US" dirty="0" err="1" smtClean="0"/>
              <a:t>multivalued</a:t>
            </a:r>
            <a:r>
              <a:rPr lang="en-US" dirty="0" smtClean="0"/>
              <a:t> dependencies X →→ Y, X is a </a:t>
            </a:r>
            <a:r>
              <a:rPr lang="en-US" dirty="0" err="1" smtClean="0"/>
              <a:t>superkey</a:t>
            </a:r>
            <a:r>
              <a:rPr lang="en-US" dirty="0" smtClean="0"/>
              <a:t>.</a:t>
            </a:r>
          </a:p>
          <a:p>
            <a:endParaRPr lang="en-US" dirty="0" smtClean="0"/>
          </a:p>
          <a:p>
            <a:pPr eaLnBrk="1" hangingPunct="1"/>
            <a:r>
              <a:rPr lang="en-US" b="1" dirty="0" smtClean="0"/>
              <a:t>Fifth Normal Form</a:t>
            </a:r>
          </a:p>
          <a:p>
            <a:pPr eaLnBrk="1" hangingPunct="1"/>
            <a:r>
              <a:rPr lang="en-US" dirty="0" smtClean="0"/>
              <a:t>•	Also known as Project-join normal form (PJ/NF)</a:t>
            </a:r>
          </a:p>
          <a:p>
            <a:pPr eaLnBrk="1" hangingPunct="1"/>
            <a:r>
              <a:rPr lang="en-US" dirty="0" smtClean="0"/>
              <a:t>•	If and only if it is in Fourth Normal Form and every join dependency in it is implied by the candidate keys.</a:t>
            </a:r>
          </a:p>
          <a:p>
            <a:pPr eaLnBrk="1" hangingPunct="1"/>
            <a:endParaRPr lang="en-US" dirty="0" smtClean="0"/>
          </a:p>
          <a:p>
            <a:pPr eaLnBrk="1" hangingPunct="1"/>
            <a:r>
              <a:rPr lang="en-US" b="1" dirty="0" smtClean="0"/>
              <a:t>Sixth Normal Form</a:t>
            </a:r>
          </a:p>
          <a:p>
            <a:pPr eaLnBrk="1" hangingPunct="1"/>
            <a:r>
              <a:rPr lang="en-US" dirty="0" smtClean="0"/>
              <a:t>•	A table is in sixth normal form if and only if it satisfies no non-trivial (in the formal sense) join dependencies at all</a:t>
            </a:r>
          </a:p>
          <a:p>
            <a:pPr eaLnBrk="1" hangingPunct="1"/>
            <a:r>
              <a:rPr lang="en-US" dirty="0" smtClean="0"/>
              <a:t>•	Sixth normal form is intended to decompose relation variables to irreducible components. </a:t>
            </a:r>
          </a:p>
          <a:p>
            <a:endParaRPr lang="en-US" dirty="0" smtClean="0"/>
          </a:p>
          <a:p>
            <a:endParaRPr lang="en-US" b="1" dirty="0" smtClean="0"/>
          </a:p>
        </p:txBody>
      </p:sp>
      <p:sp>
        <p:nvSpPr>
          <p:cNvPr id="57349" name="Rectangle 2"/>
          <p:cNvSpPr>
            <a:spLocks noGrp="1" noChangeArrowheads="1"/>
          </p:cNvSpPr>
          <p:nvPr>
            <p:ph type="hdr" sz="quarter"/>
          </p:nvPr>
        </p:nvSpPr>
        <p:spPr>
          <a:xfrm>
            <a:off x="1" y="234222"/>
            <a:ext cx="2972421" cy="654259"/>
          </a:xfrm>
          <a:noFill/>
        </p:spPr>
        <p:txBody>
          <a:bodyPr/>
          <a:lstStyle/>
          <a:p>
            <a:r>
              <a:rPr lang="en-US" dirty="0" smtClean="0"/>
              <a:t>Module 1: Getting Started with Databases and Transact-SQL in SQL Server  </a:t>
            </a:r>
          </a:p>
        </p:txBody>
      </p:sp>
      <p:sp>
        <p:nvSpPr>
          <p:cNvPr id="57350" name="Rectangle 3"/>
          <p:cNvSpPr>
            <a:spLocks noGrp="1" noChangeArrowheads="1"/>
          </p:cNvSpPr>
          <p:nvPr>
            <p:ph type="dt" sz="quarter" idx="1"/>
          </p:nvPr>
        </p:nvSpPr>
        <p:spPr>
          <a:noFill/>
        </p:spPr>
        <p:txBody>
          <a:bodyPr/>
          <a:lstStyle/>
          <a:p>
            <a:r>
              <a:rPr lang="en-US" smtClean="0"/>
              <a:t>Course 2778A</a:t>
            </a:r>
          </a:p>
        </p:txBody>
      </p:sp>
      <p:graphicFrame>
        <p:nvGraphicFramePr>
          <p:cNvPr id="8" name="Table 7"/>
          <p:cNvGraphicFramePr>
            <a:graphicFrameLocks noGrp="1"/>
          </p:cNvGraphicFramePr>
          <p:nvPr/>
        </p:nvGraphicFramePr>
        <p:xfrm>
          <a:off x="482980" y="6783050"/>
          <a:ext cx="3050069" cy="2006682"/>
        </p:xfrm>
        <a:graphic>
          <a:graphicData uri="http://schemas.openxmlformats.org/drawingml/2006/table">
            <a:tbl>
              <a:tblPr firstRow="1" bandRow="1">
                <a:tableStyleId>{5C22544A-7EE6-4342-B048-85BDC9FD1C3A}</a:tableStyleId>
              </a:tblPr>
              <a:tblGrid>
                <a:gridCol w="1160393">
                  <a:extLst>
                    <a:ext uri="{9D8B030D-6E8A-4147-A177-3AD203B41FA5}">
                      <a16:colId xmlns:a16="http://schemas.microsoft.com/office/drawing/2014/main" val="20000"/>
                    </a:ext>
                  </a:extLst>
                </a:gridCol>
                <a:gridCol w="860977">
                  <a:extLst>
                    <a:ext uri="{9D8B030D-6E8A-4147-A177-3AD203B41FA5}">
                      <a16:colId xmlns:a16="http://schemas.microsoft.com/office/drawing/2014/main" val="20001"/>
                    </a:ext>
                  </a:extLst>
                </a:gridCol>
                <a:gridCol w="1028699">
                  <a:extLst>
                    <a:ext uri="{9D8B030D-6E8A-4147-A177-3AD203B41FA5}">
                      <a16:colId xmlns:a16="http://schemas.microsoft.com/office/drawing/2014/main" val="20002"/>
                    </a:ext>
                  </a:extLst>
                </a:gridCol>
              </a:tblGrid>
              <a:tr h="629587">
                <a:tc>
                  <a:txBody>
                    <a:bodyPr/>
                    <a:lstStyle/>
                    <a:p>
                      <a:r>
                        <a:rPr lang="en-US" sz="1800" dirty="0"/>
                        <a:t>Customer ID</a:t>
                      </a:r>
                    </a:p>
                  </a:txBody>
                  <a:tcPr marL="89452" marR="89452" marT="44970" marB="44970"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r>
                        <a:rPr lang="en-US" sz="1800" dirty="0"/>
                        <a:t>First Name</a:t>
                      </a:r>
                    </a:p>
                  </a:txBody>
                  <a:tcPr marL="89452" marR="89452" marT="44970" marB="44970" anchor="ctr">
                    <a:lnT w="38100" cap="flat" cmpd="sng" algn="ctr">
                      <a:solidFill>
                        <a:schemeClr val="tx1"/>
                      </a:solidFill>
                      <a:prstDash val="solid"/>
                      <a:round/>
                      <a:headEnd type="none" w="med" len="med"/>
                      <a:tailEnd type="none" w="med" len="med"/>
                    </a:lnT>
                  </a:tcPr>
                </a:tc>
                <a:tc>
                  <a:txBody>
                    <a:bodyPr/>
                    <a:lstStyle/>
                    <a:p>
                      <a:r>
                        <a:rPr lang="en-US" sz="1800" dirty="0"/>
                        <a:t>Surname</a:t>
                      </a:r>
                    </a:p>
                  </a:txBody>
                  <a:tcPr marL="89452" marR="89452" marT="44970" marB="44970"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64761">
                <a:tc>
                  <a:txBody>
                    <a:bodyPr/>
                    <a:lstStyle/>
                    <a:p>
                      <a:r>
                        <a:rPr lang="en-US" sz="1800"/>
                        <a:t>123</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dirty="0"/>
                        <a:t>Robert</a:t>
                      </a:r>
                    </a:p>
                  </a:txBody>
                  <a:tcPr marL="89452" marR="89452" marT="44970" marB="44970" anchor="ctr"/>
                </a:tc>
                <a:tc>
                  <a:txBody>
                    <a:bodyPr/>
                    <a:lstStyle/>
                    <a:p>
                      <a:r>
                        <a:rPr lang="en-US" sz="1800"/>
                        <a:t>Ingram</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64761">
                <a:tc>
                  <a:txBody>
                    <a:bodyPr/>
                    <a:lstStyle/>
                    <a:p>
                      <a:r>
                        <a:rPr lang="en-US" sz="1800"/>
                        <a:t>456</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a:t>Jane</a:t>
                      </a:r>
                    </a:p>
                  </a:txBody>
                  <a:tcPr marL="89452" marR="89452" marT="44970" marB="44970" anchor="ctr"/>
                </a:tc>
                <a:tc>
                  <a:txBody>
                    <a:bodyPr/>
                    <a:lstStyle/>
                    <a:p>
                      <a:r>
                        <a:rPr lang="en-US" sz="1800"/>
                        <a:t>Wright</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629587">
                <a:tc>
                  <a:txBody>
                    <a:bodyPr/>
                    <a:lstStyle/>
                    <a:p>
                      <a:r>
                        <a:rPr lang="en-US" sz="1800"/>
                        <a:t>789</a:t>
                      </a:r>
                    </a:p>
                  </a:txBody>
                  <a:tcPr marL="89452" marR="89452" marT="44970" marB="44970"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r>
                        <a:rPr lang="en-US" sz="1800"/>
                        <a:t>Maria</a:t>
                      </a:r>
                    </a:p>
                  </a:txBody>
                  <a:tcPr marL="89452" marR="89452" marT="44970" marB="44970" anchor="ctr">
                    <a:lnB w="38100" cap="flat" cmpd="sng" algn="ctr">
                      <a:solidFill>
                        <a:schemeClr val="tx1"/>
                      </a:solidFill>
                      <a:prstDash val="solid"/>
                      <a:round/>
                      <a:headEnd type="none" w="med" len="med"/>
                      <a:tailEnd type="none" w="med" len="med"/>
                    </a:lnB>
                  </a:tcPr>
                </a:tc>
                <a:tc>
                  <a:txBody>
                    <a:bodyPr/>
                    <a:lstStyle/>
                    <a:p>
                      <a:r>
                        <a:rPr lang="en-US" sz="1800" dirty="0"/>
                        <a:t>Fernandez</a:t>
                      </a:r>
                    </a:p>
                  </a:txBody>
                  <a:tcPr marL="89452" marR="89452" marT="44970" marB="44970"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nvGraphicFramePr>
        <p:xfrm>
          <a:off x="3762893" y="6522284"/>
          <a:ext cx="2744442" cy="2097624"/>
        </p:xfrm>
        <a:graphic>
          <a:graphicData uri="http://schemas.openxmlformats.org/drawingml/2006/table">
            <a:tbl>
              <a:tblPr firstRow="1" bandRow="1">
                <a:tableStyleId>{5C22544A-7EE6-4342-B048-85BDC9FD1C3A}</a:tableStyleId>
              </a:tblPr>
              <a:tblGrid>
                <a:gridCol w="1134303">
                  <a:extLst>
                    <a:ext uri="{9D8B030D-6E8A-4147-A177-3AD203B41FA5}">
                      <a16:colId xmlns:a16="http://schemas.microsoft.com/office/drawing/2014/main" val="20000"/>
                    </a:ext>
                  </a:extLst>
                </a:gridCol>
                <a:gridCol w="1610139">
                  <a:extLst>
                    <a:ext uri="{9D8B030D-6E8A-4147-A177-3AD203B41FA5}">
                      <a16:colId xmlns:a16="http://schemas.microsoft.com/office/drawing/2014/main" val="20001"/>
                    </a:ext>
                  </a:extLst>
                </a:gridCol>
              </a:tblGrid>
              <a:tr h="629587">
                <a:tc>
                  <a:txBody>
                    <a:bodyPr/>
                    <a:lstStyle/>
                    <a:p>
                      <a:r>
                        <a:rPr lang="en-US" sz="1800" dirty="0"/>
                        <a:t>Customer ID</a:t>
                      </a:r>
                    </a:p>
                  </a:txBody>
                  <a:tcPr marL="89452" marR="89452" marT="44970" marB="44970"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r>
                        <a:rPr lang="en-US" sz="1800" dirty="0"/>
                        <a:t>Telephone Number</a:t>
                      </a:r>
                    </a:p>
                  </a:txBody>
                  <a:tcPr marL="89452" marR="89452" marT="44970" marB="44970"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64761">
                <a:tc>
                  <a:txBody>
                    <a:bodyPr/>
                    <a:lstStyle/>
                    <a:p>
                      <a:r>
                        <a:rPr lang="en-US" sz="1800"/>
                        <a:t>123</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dirty="0"/>
                        <a:t>555-861-2025</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64761">
                <a:tc>
                  <a:txBody>
                    <a:bodyPr/>
                    <a:lstStyle/>
                    <a:p>
                      <a:r>
                        <a:rPr lang="en-US" sz="1800"/>
                        <a:t>456</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a:t>555-403-1659</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64761">
                <a:tc>
                  <a:txBody>
                    <a:bodyPr/>
                    <a:lstStyle/>
                    <a:p>
                      <a:r>
                        <a:rPr lang="en-US" sz="1800"/>
                        <a:t>456</a:t>
                      </a:r>
                    </a:p>
                  </a:txBody>
                  <a:tcPr marL="89452" marR="89452" marT="44970" marB="44970" anchor="ctr">
                    <a:lnL w="38100" cap="flat" cmpd="sng" algn="ctr">
                      <a:solidFill>
                        <a:schemeClr val="tx1"/>
                      </a:solidFill>
                      <a:prstDash val="solid"/>
                      <a:round/>
                      <a:headEnd type="none" w="med" len="med"/>
                      <a:tailEnd type="none" w="med" len="med"/>
                    </a:lnL>
                  </a:tcPr>
                </a:tc>
                <a:tc>
                  <a:txBody>
                    <a:bodyPr/>
                    <a:lstStyle/>
                    <a:p>
                      <a:r>
                        <a:rPr lang="en-US" sz="1800"/>
                        <a:t>555-776-4100</a:t>
                      </a:r>
                    </a:p>
                  </a:txBody>
                  <a:tcPr marL="89452" marR="89452" marT="44970" marB="4497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64761">
                <a:tc>
                  <a:txBody>
                    <a:bodyPr/>
                    <a:lstStyle/>
                    <a:p>
                      <a:r>
                        <a:rPr lang="en-US" sz="1800" dirty="0"/>
                        <a:t>789</a:t>
                      </a:r>
                    </a:p>
                  </a:txBody>
                  <a:tcPr marL="89452" marR="89452" marT="44970" marB="44970"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r>
                        <a:rPr lang="en-US" sz="1800" dirty="0"/>
                        <a:t>555-808-9633</a:t>
                      </a:r>
                    </a:p>
                  </a:txBody>
                  <a:tcPr marL="89452" marR="89452" marT="44970" marB="44970"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smtClean="0"/>
              <a:t>Module 6: Modifying Data in Tables</a:t>
            </a:r>
          </a:p>
        </p:txBody>
      </p:sp>
      <p:sp>
        <p:nvSpPr>
          <p:cNvPr id="54275" name="Rectangle 3"/>
          <p:cNvSpPr>
            <a:spLocks noGrp="1" noChangeArrowheads="1"/>
          </p:cNvSpPr>
          <p:nvPr>
            <p:ph type="dt" sz="quarter" idx="1"/>
          </p:nvPr>
        </p:nvSpPr>
        <p:spPr>
          <a:noFill/>
        </p:spPr>
        <p:txBody>
          <a:bodyPr/>
          <a:lstStyle/>
          <a:p>
            <a:r>
              <a:rPr lang="en-US" smtClean="0"/>
              <a:t>Course 2778A</a:t>
            </a:r>
          </a:p>
        </p:txBody>
      </p:sp>
      <p:sp>
        <p:nvSpPr>
          <p:cNvPr id="54276" name="Rectangle 7"/>
          <p:cNvSpPr>
            <a:spLocks noGrp="1" noChangeArrowheads="1"/>
          </p:cNvSpPr>
          <p:nvPr>
            <p:ph type="sldNum" sz="quarter" idx="5"/>
          </p:nvPr>
        </p:nvSpPr>
        <p:spPr>
          <a:noFill/>
        </p:spPr>
        <p:txBody>
          <a:bodyPr/>
          <a:lstStyle/>
          <a:p>
            <a:fld id="{368352F5-9002-4ECA-98BD-746BC3A33917}" type="slidenum">
              <a:rPr lang="en-US" smtClean="0"/>
              <a:pPr/>
              <a:t>100</a:t>
            </a:fld>
            <a:endParaRPr lang="en-US" smtClean="0"/>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307492" y="2148591"/>
            <a:ext cx="6149837" cy="6731521"/>
          </a:xfrm>
          <a:noFill/>
          <a:ln/>
        </p:spPr>
        <p:txBody>
          <a:bodyPr/>
          <a:lstStyle/>
          <a:p>
            <a:r>
              <a:rPr lang="en-US" sz="1200" kern="1200" dirty="0" smtClean="0">
                <a:solidFill>
                  <a:schemeClr val="tx1"/>
                </a:solidFill>
                <a:latin typeface="+mn-lt"/>
                <a:ea typeface="+mn-ea"/>
                <a:cs typeface="+mn-cs"/>
              </a:rPr>
              <a:t>Differences:</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sentax</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----result and where</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performane</a:t>
            </a:r>
            <a:r>
              <a:rPr lang="en-US" sz="1200" kern="1200" dirty="0" smtClean="0">
                <a:solidFill>
                  <a:schemeClr val="tx1"/>
                </a:solidFill>
                <a:latin typeface="+mn-lt"/>
                <a:ea typeface="+mn-ea"/>
                <a:cs typeface="+mn-cs"/>
              </a:rPr>
              <a:t> and log</a:t>
            </a:r>
          </a:p>
          <a:p>
            <a:r>
              <a:rPr lang="en-US" sz="1200" kern="1200" dirty="0" smtClean="0">
                <a:solidFill>
                  <a:schemeClr val="tx1"/>
                </a:solidFill>
                <a:latin typeface="+mn-lt"/>
                <a:ea typeface="+mn-ea"/>
                <a:cs typeface="+mn-cs"/>
              </a:rPr>
              <a:t>----space and shrink db</a:t>
            </a:r>
          </a:p>
          <a:p>
            <a:pPr eaLnBrk="1" hangingPunct="1"/>
            <a:endParaRPr lang="en-US" dirty="0" smtClean="0"/>
          </a:p>
          <a:p>
            <a:pPr eaLnBrk="1" hangingPunct="1"/>
            <a:r>
              <a:rPr lang="en-US" dirty="0" smtClean="0"/>
              <a:t>TRUNCATE TABLE is similar to the DELETE statement with no WHERE clause; however, TRUNCATE TABLE is faster and uses fewer system and transaction log resources.</a:t>
            </a:r>
          </a:p>
          <a:p>
            <a:pPr eaLnBrk="1" hangingPunct="1"/>
            <a:r>
              <a:rPr lang="en-US" dirty="0" smtClean="0"/>
              <a:t>Compared to the DELETE statement, TRUNCATE TABLE has the following advantages:</a:t>
            </a:r>
          </a:p>
          <a:p>
            <a:pPr marL="729057" lvl="1" indent="-280406"/>
            <a:r>
              <a:rPr lang="en-US" b="1" dirty="0" smtClean="0"/>
              <a:t>Less transaction log space is used</a:t>
            </a:r>
            <a:br>
              <a:rPr lang="en-US" b="1" dirty="0" smtClean="0"/>
            </a:br>
            <a:r>
              <a:rPr lang="en-US" dirty="0" smtClean="0"/>
              <a:t>The DELETE statement removes rows one at a time and records an entry in the transaction log for each deleted row. TRUNCATE TABLE removes the data by </a:t>
            </a:r>
            <a:r>
              <a:rPr lang="en-US" dirty="0" err="1" smtClean="0"/>
              <a:t>deallocating</a:t>
            </a:r>
            <a:r>
              <a:rPr lang="en-US" dirty="0" smtClean="0"/>
              <a:t> the data pages used to store the table data and records only the page </a:t>
            </a:r>
            <a:r>
              <a:rPr lang="en-US" dirty="0" err="1" smtClean="0"/>
              <a:t>deallocations</a:t>
            </a:r>
            <a:r>
              <a:rPr lang="en-US" dirty="0" smtClean="0"/>
              <a:t> in the transaction log.</a:t>
            </a:r>
          </a:p>
          <a:p>
            <a:pPr marL="729057" lvl="1" indent="-280406"/>
            <a:r>
              <a:rPr lang="en-US" b="1" dirty="0" smtClean="0"/>
              <a:t>Fewer locks are typically used</a:t>
            </a:r>
            <a:br>
              <a:rPr lang="en-US" b="1" dirty="0" smtClean="0"/>
            </a:br>
            <a:r>
              <a:rPr lang="en-US" dirty="0" smtClean="0"/>
              <a:t>When the DELETE statement is executed using a row lock, each row in the table is locked for deletion. TRUNCATE TABLE always locks the table and page but not each row.</a:t>
            </a:r>
          </a:p>
          <a:p>
            <a:pPr marL="729057" lvl="1" indent="-280406"/>
            <a:r>
              <a:rPr lang="en-US" b="1" dirty="0" smtClean="0"/>
              <a:t>Without exception, zero pages are left in the table</a:t>
            </a:r>
            <a:br>
              <a:rPr lang="en-US" b="1" dirty="0" smtClean="0"/>
            </a:br>
            <a:r>
              <a:rPr lang="en-US" dirty="0" smtClean="0"/>
              <a:t>After a DELETE statement is executed, the table can still contain empty pages. For indexes, the delete operation can leave empty pages behind.</a:t>
            </a:r>
          </a:p>
          <a:p>
            <a:pPr eaLnBrk="1" hangingPunct="1"/>
            <a:r>
              <a:rPr lang="en-US" dirty="0" smtClean="0"/>
              <a:t>TRUNCATE TABLE removes all rows from a table, but the table structure and its columns, constraints, indexes, and so on remain. To remove the table definition in addition to its data, use the DROP TABLE statement. </a:t>
            </a:r>
          </a:p>
          <a:p>
            <a:pPr eaLnBrk="1" hangingPunct="1"/>
            <a:r>
              <a:rPr lang="en-US" dirty="0" smtClean="0"/>
              <a:t>Note to students that if the table to be truncated contains an identity column, the counter for that column is reset to the seed value defined for the column. If no seed was defined, the default value 1 is used. If they want to retain the identity counter for any reason, use DELETE instead. </a:t>
            </a:r>
          </a:p>
          <a:p>
            <a:pPr eaLnBrk="1" hangingPunct="1"/>
            <a:endParaRPr lang="en-US" b="1" dirty="0"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US" smtClean="0"/>
              <a:t>Module 6: Modifying Data in Tables</a:t>
            </a:r>
          </a:p>
        </p:txBody>
      </p:sp>
      <p:sp>
        <p:nvSpPr>
          <p:cNvPr id="57347" name="Rectangle 3"/>
          <p:cNvSpPr>
            <a:spLocks noGrp="1" noChangeArrowheads="1"/>
          </p:cNvSpPr>
          <p:nvPr>
            <p:ph type="dt" sz="quarter" idx="1"/>
          </p:nvPr>
        </p:nvSpPr>
        <p:spPr>
          <a:noFill/>
        </p:spPr>
        <p:txBody>
          <a:bodyPr/>
          <a:lstStyle/>
          <a:p>
            <a:r>
              <a:rPr lang="en-US" smtClean="0"/>
              <a:t>Course 2778A</a:t>
            </a:r>
          </a:p>
        </p:txBody>
      </p:sp>
      <p:sp>
        <p:nvSpPr>
          <p:cNvPr id="57348" name="Rectangle 7"/>
          <p:cNvSpPr>
            <a:spLocks noGrp="1" noChangeArrowheads="1"/>
          </p:cNvSpPr>
          <p:nvPr>
            <p:ph type="sldNum" sz="quarter" idx="5"/>
          </p:nvPr>
        </p:nvSpPr>
        <p:spPr>
          <a:noFill/>
        </p:spPr>
        <p:txBody>
          <a:bodyPr/>
          <a:lstStyle/>
          <a:p>
            <a:fld id="{5F677DB0-1F79-48CB-8814-E896F8552577}" type="slidenum">
              <a:rPr lang="en-US" smtClean="0"/>
              <a:pPr/>
              <a:t>101</a:t>
            </a:fld>
            <a:endParaRPr lang="en-US" smtClean="0"/>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xfrm>
            <a:off x="307492" y="2218858"/>
            <a:ext cx="6149837" cy="6661254"/>
          </a:xfrm>
          <a:noFill/>
          <a:ln/>
        </p:spPr>
        <p:txBody>
          <a:bodyPr/>
          <a:lstStyle/>
          <a:p>
            <a:pPr eaLnBrk="1" hangingPunct="1"/>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102</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txBox="1">
            <a:spLocks noGrp="1" noChangeArrowheads="1"/>
          </p:cNvSpPr>
          <p:nvPr/>
        </p:nvSpPr>
        <p:spPr bwMode="auto">
          <a:xfrm>
            <a:off x="1" y="234222"/>
            <a:ext cx="2972421" cy="341964"/>
          </a:xfrm>
          <a:prstGeom prst="rect">
            <a:avLst/>
          </a:prstGeom>
          <a:noFill/>
          <a:ln w="9525">
            <a:noFill/>
            <a:miter lim="800000"/>
            <a:headEnd/>
            <a:tailEnd/>
          </a:ln>
        </p:spPr>
        <p:txBody>
          <a:bodyPr lIns="89730" tIns="0" rIns="89730" bIns="0"/>
          <a:lstStyle/>
          <a:p>
            <a:pPr algn="l" eaLnBrk="1" hangingPunct="1"/>
            <a:r>
              <a:rPr lang="en-US" sz="1200" dirty="0">
                <a:solidFill>
                  <a:srgbClr val="336699"/>
                </a:solidFill>
              </a:rPr>
              <a:t>Module 6: Modifying Data in Tables</a:t>
            </a:r>
          </a:p>
        </p:txBody>
      </p:sp>
      <p:sp>
        <p:nvSpPr>
          <p:cNvPr id="59395" name="Rectangle 3"/>
          <p:cNvSpPr txBox="1">
            <a:spLocks noGrp="1" noChangeArrowheads="1"/>
          </p:cNvSpPr>
          <p:nvPr/>
        </p:nvSpPr>
        <p:spPr bwMode="auto">
          <a:xfrm>
            <a:off x="1" y="0"/>
            <a:ext cx="2972421" cy="218607"/>
          </a:xfrm>
          <a:prstGeom prst="rect">
            <a:avLst/>
          </a:prstGeom>
          <a:noFill/>
          <a:ln w="9525">
            <a:noFill/>
            <a:miter lim="800000"/>
            <a:headEnd/>
            <a:tailEnd/>
          </a:ln>
        </p:spPr>
        <p:txBody>
          <a:bodyPr lIns="89730" tIns="44865" rIns="89730" bIns="44865"/>
          <a:lstStyle/>
          <a:p>
            <a:pPr algn="l" eaLnBrk="1" hangingPunct="1"/>
            <a:r>
              <a:rPr lang="en-US" sz="1200" dirty="0"/>
              <a:t>Course 2778A</a:t>
            </a:r>
          </a:p>
        </p:txBody>
      </p:sp>
      <p:sp>
        <p:nvSpPr>
          <p:cNvPr id="59396"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89730" tIns="44865" rIns="89730" bIns="44865" anchor="b"/>
          <a:lstStyle/>
          <a:p>
            <a:pPr algn="r" eaLnBrk="1" hangingPunct="1"/>
            <a:fld id="{F0BE1400-DB14-4855-99DE-1BEF284412D6}" type="slidenum">
              <a:rPr lang="en-US" sz="1200"/>
              <a:pPr algn="r" eaLnBrk="1" hangingPunct="1"/>
              <a:t>103</a:t>
            </a:fld>
            <a:endParaRPr lang="en-US" sz="1200" dirty="0"/>
          </a:p>
        </p:txBody>
      </p:sp>
      <p:sp>
        <p:nvSpPr>
          <p:cNvPr id="59397" name="Rectangle 2"/>
          <p:cNvSpPr>
            <a:spLocks noGrp="1" noRot="1" noChangeAspect="1" noChangeArrowheads="1" noTextEdit="1"/>
          </p:cNvSpPr>
          <p:nvPr>
            <p:ph type="sldImg"/>
          </p:nvPr>
        </p:nvSpPr>
        <p:spPr>
          <a:ln/>
        </p:spPr>
      </p:sp>
      <p:sp>
        <p:nvSpPr>
          <p:cNvPr id="59398" name="Rectangle 3"/>
          <p:cNvSpPr>
            <a:spLocks noGrp="1" noChangeArrowheads="1"/>
          </p:cNvSpPr>
          <p:nvPr>
            <p:ph type="body" idx="1"/>
          </p:nvPr>
        </p:nvSpPr>
        <p:spPr>
          <a:xfrm>
            <a:off x="307492" y="2148591"/>
            <a:ext cx="6149837" cy="6731521"/>
          </a:xfrm>
          <a:noFill/>
          <a:ln/>
        </p:spPr>
        <p:txBody>
          <a:bodyPr/>
          <a:lstStyle/>
          <a:p>
            <a:pPr eaLnBrk="1" hangingPunct="1"/>
            <a:endParaRPr lang="en-US" dirty="0"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t>Module 6: Modifying Data in Tables</a:t>
            </a:r>
          </a:p>
        </p:txBody>
      </p:sp>
      <p:sp>
        <p:nvSpPr>
          <p:cNvPr id="60419" name="Rectangle 3"/>
          <p:cNvSpPr>
            <a:spLocks noGrp="1" noChangeArrowheads="1"/>
          </p:cNvSpPr>
          <p:nvPr>
            <p:ph type="dt" sz="quarter" idx="1"/>
          </p:nvPr>
        </p:nvSpPr>
        <p:spPr>
          <a:noFill/>
        </p:spPr>
        <p:txBody>
          <a:bodyPr/>
          <a:lstStyle/>
          <a:p>
            <a:r>
              <a:rPr lang="en-US" smtClean="0"/>
              <a:t>Course 2778A</a:t>
            </a:r>
          </a:p>
        </p:txBody>
      </p:sp>
      <p:sp>
        <p:nvSpPr>
          <p:cNvPr id="60420" name="Rectangle 7"/>
          <p:cNvSpPr>
            <a:spLocks noGrp="1" noChangeArrowheads="1"/>
          </p:cNvSpPr>
          <p:nvPr>
            <p:ph type="sldNum" sz="quarter" idx="5"/>
          </p:nvPr>
        </p:nvSpPr>
        <p:spPr>
          <a:noFill/>
        </p:spPr>
        <p:txBody>
          <a:bodyPr/>
          <a:lstStyle/>
          <a:p>
            <a:fld id="{14A340E4-0C5C-43A8-BFCB-BA2B8443903C}" type="slidenum">
              <a:rPr lang="en-US" smtClean="0"/>
              <a:pPr/>
              <a:t>104</a:t>
            </a:fld>
            <a:endParaRPr lang="en-US" smtClean="0"/>
          </a:p>
        </p:txBody>
      </p:sp>
      <p:sp>
        <p:nvSpPr>
          <p:cNvPr id="60421" name="Rectangle 2"/>
          <p:cNvSpPr>
            <a:spLocks noGrp="1" noRot="1" noChangeAspect="1" noChangeArrowheads="1" noTextEdit="1"/>
          </p:cNvSpPr>
          <p:nvPr>
            <p:ph type="sldImg"/>
          </p:nvPr>
        </p:nvSpPr>
        <p:spPr>
          <a:ln/>
        </p:spPr>
      </p:sp>
      <p:sp>
        <p:nvSpPr>
          <p:cNvPr id="60422" name="Rectangle 3"/>
          <p:cNvSpPr>
            <a:spLocks noGrp="1" noChangeArrowheads="1"/>
          </p:cNvSpPr>
          <p:nvPr>
            <p:ph type="body" idx="1"/>
          </p:nvPr>
        </p:nvSpPr>
        <p:spPr>
          <a:xfrm>
            <a:off x="307492" y="2148591"/>
            <a:ext cx="6149837" cy="6731521"/>
          </a:xfrm>
          <a:noFill/>
          <a:ln/>
        </p:spPr>
        <p:txBody>
          <a:bodyPr/>
          <a:lstStyle/>
          <a:p>
            <a:r>
              <a:rPr lang="en-US" sz="1200" kern="1200" dirty="0" smtClean="0">
                <a:solidFill>
                  <a:schemeClr val="tx1"/>
                </a:solidFill>
                <a:latin typeface="+mn-lt"/>
                <a:ea typeface="+mn-ea"/>
                <a:cs typeface="+mn-cs"/>
              </a:rPr>
              <a:t>--raise course grade for each student by 10 where course topic is programming</a:t>
            </a: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stud_course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grade +=10</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stud_course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sc,course</a:t>
            </a:r>
            <a:r>
              <a:rPr lang="en-US" sz="1200" kern="1200" dirty="0" smtClean="0">
                <a:solidFill>
                  <a:schemeClr val="tx1"/>
                </a:solidFill>
                <a:latin typeface="+mn-lt"/>
                <a:ea typeface="+mn-ea"/>
                <a:cs typeface="+mn-cs"/>
              </a:rPr>
              <a:t> c</a:t>
            </a: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sc.crs_id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c.crs_id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top_id</a:t>
            </a:r>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top_id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from topic</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top_name</a:t>
            </a:r>
            <a:r>
              <a:rPr lang="en-US" sz="1200" kern="1200" dirty="0" smtClean="0">
                <a:solidFill>
                  <a:schemeClr val="tx1"/>
                </a:solidFill>
                <a:latin typeface="+mn-lt"/>
                <a:ea typeface="+mn-ea"/>
                <a:cs typeface="+mn-cs"/>
              </a:rPr>
              <a:t>='programming')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update </a:t>
            </a:r>
          </a:p>
          <a:p>
            <a:r>
              <a:rPr lang="en-US" sz="1200" kern="1200" dirty="0" smtClean="0">
                <a:solidFill>
                  <a:schemeClr val="tx1"/>
                </a:solidFill>
                <a:latin typeface="+mn-lt"/>
                <a:ea typeface="+mn-ea"/>
                <a:cs typeface="+mn-cs"/>
              </a:rPr>
              <a:t>UPDATE </a:t>
            </a:r>
            <a:r>
              <a:rPr lang="en-US" sz="1200" kern="1200" dirty="0" err="1" smtClean="0">
                <a:solidFill>
                  <a:schemeClr val="tx1"/>
                </a:solidFill>
                <a:latin typeface="+mn-lt"/>
                <a:ea typeface="+mn-ea"/>
                <a:cs typeface="+mn-cs"/>
              </a:rPr>
              <a:t>Sales.SalesPerson</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SalesYTD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SalesYTD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SubTotal</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Sales.SalesPerson</a:t>
            </a:r>
            <a:r>
              <a:rPr lang="en-US" sz="1200" kern="1200" dirty="0" smtClean="0">
                <a:solidFill>
                  <a:schemeClr val="tx1"/>
                </a:solidFill>
                <a:latin typeface="+mn-lt"/>
                <a:ea typeface="+mn-ea"/>
                <a:cs typeface="+mn-cs"/>
              </a:rPr>
              <a:t> AS sp</a:t>
            </a:r>
          </a:p>
          <a:p>
            <a:r>
              <a:rPr lang="en-US" sz="1200" kern="1200" dirty="0" smtClean="0">
                <a:solidFill>
                  <a:schemeClr val="tx1"/>
                </a:solidFill>
                <a:latin typeface="+mn-lt"/>
                <a:ea typeface="+mn-ea"/>
                <a:cs typeface="+mn-cs"/>
              </a:rPr>
              <a:t>JOIN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AS so</a:t>
            </a:r>
          </a:p>
          <a:p>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sp.BusinessEntityID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so.SalesPersonID</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so.OrderDate</a:t>
            </a:r>
            <a:r>
              <a:rPr lang="en-US" sz="1200" kern="1200" dirty="0" smtClean="0">
                <a:solidFill>
                  <a:schemeClr val="tx1"/>
                </a:solidFill>
                <a:latin typeface="+mn-lt"/>
                <a:ea typeface="+mn-ea"/>
                <a:cs typeface="+mn-cs"/>
              </a:rPr>
              <a:t> = (SELECT MAX(</a:t>
            </a:r>
            <a:r>
              <a:rPr lang="en-US" sz="1200" kern="1200" dirty="0" err="1" smtClean="0">
                <a:solidFill>
                  <a:schemeClr val="tx1"/>
                </a:solidFill>
                <a:latin typeface="+mn-lt"/>
                <a:ea typeface="+mn-ea"/>
                <a:cs typeface="+mn-cs"/>
              </a:rPr>
              <a:t>OrderDate</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Sales.SalesOrderHeader</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SalesPersonID</a:t>
            </a:r>
            <a:r>
              <a:rPr lang="en-US" sz="1200" kern="1200" dirty="0" smtClean="0">
                <a:solidFill>
                  <a:schemeClr val="tx1"/>
                </a:solidFill>
                <a:latin typeface="+mn-lt"/>
                <a:ea typeface="+mn-ea"/>
                <a:cs typeface="+mn-cs"/>
              </a:rPr>
              <a:t> = </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sp.BusinessEntityID</a:t>
            </a:r>
            <a:r>
              <a:rPr lang="en-US" sz="1200" kern="1200" dirty="0" smtClean="0">
                <a:solidFill>
                  <a:schemeClr val="tx1"/>
                </a:solidFill>
                <a:latin typeface="+mn-lt"/>
                <a:ea typeface="+mn-ea"/>
                <a:cs typeface="+mn-cs"/>
              </a:rPr>
              <a:t>);</a:t>
            </a:r>
          </a:p>
          <a:p>
            <a:pPr eaLnBrk="1" hangingPunct="1"/>
            <a:endParaRPr lang="en-US" dirty="0"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E8B1FF-FAF9-40C5-9941-CD68DA2BB23F}" type="slidenum">
              <a:rPr lang="en-US" smtClean="0"/>
              <a:pPr/>
              <a:t>105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11/4/2021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8788" y="992188"/>
            <a:ext cx="7751762" cy="4386262"/>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11/4/2021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11/4/2021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11/4/2021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11/4/2021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11/4/2021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9"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0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5.xml.rels><?xml version="1.0" encoding="UTF-8" standalone="yes"?>
<Relationships xmlns="http://schemas.openxmlformats.org/package/2006/relationships"><Relationship Id="rId3" Type="http://schemas.openxmlformats.org/officeDocument/2006/relationships/hyperlink" Target="Help.xlsx" TargetMode="External"/><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_SQL-Server-2008%20Desc.doc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sqlcmd.docx"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s>
</file>

<file path=ppt/slides/_rels/slide9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US" sz="2400" dirty="0">
                <a:latin typeface="Times" pitchFamily="18" charset="0"/>
              </a:rPr>
              <a:t>YOUR Data, Any Place, Any Time</a:t>
            </a:r>
            <a:endParaRPr lang="en-US" sz="2400" dirty="0"/>
          </a:p>
        </p:txBody>
      </p:sp>
      <p:sp>
        <p:nvSpPr>
          <p:cNvPr id="2" name="Title 1"/>
          <p:cNvSpPr>
            <a:spLocks noGrp="1"/>
          </p:cNvSpPr>
          <p:nvPr>
            <p:ph type="ctrTitle"/>
          </p:nvPr>
        </p:nvSpPr>
        <p:spPr/>
        <p:txBody>
          <a:bodyPr/>
          <a:lstStyle/>
          <a:p>
            <a:r>
              <a:rPr lang="en-GB" dirty="0" smtClean="0"/>
              <a:t>SQL Server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The Normalization Process</a:t>
            </a:r>
          </a:p>
        </p:txBody>
      </p:sp>
      <p:sp>
        <p:nvSpPr>
          <p:cNvPr id="11267" name="Content Placeholder 28"/>
          <p:cNvSpPr>
            <a:spLocks noGrp="1"/>
          </p:cNvSpPr>
          <p:nvPr>
            <p:ph sz="quarter" idx="1"/>
          </p:nvPr>
        </p:nvSpPr>
        <p:spPr>
          <a:xfrm>
            <a:off x="414338" y="1524000"/>
            <a:ext cx="7751762" cy="3962400"/>
          </a:xfrm>
        </p:spPr>
        <p:txBody>
          <a:bodyPr>
            <a:normAutofit fontScale="62500" lnSpcReduction="20000"/>
          </a:bodyPr>
          <a:lstStyle/>
          <a:p>
            <a:pPr marL="457200" indent="-457200">
              <a:buFont typeface="Wingdings" pitchFamily="2" charset="2"/>
              <a:buChar char="Ø"/>
            </a:pPr>
            <a:r>
              <a:rPr lang="en-US" sz="3200" dirty="0" smtClean="0">
                <a:latin typeface="Times New Roman" pitchFamily="18" charset="0"/>
                <a:cs typeface="Times New Roman" pitchFamily="18" charset="0"/>
              </a:rPr>
              <a:t>First Normal  Form</a:t>
            </a:r>
          </a:p>
          <a:p>
            <a:pPr marL="457200" indent="-457200"/>
            <a:endParaRPr lang="en-US" b="1" dirty="0" smtClean="0"/>
          </a:p>
          <a:p>
            <a:pPr marL="457200" indent="-457200">
              <a:buNone/>
            </a:pPr>
            <a:endParaRPr lang="en-US" b="1" dirty="0" smtClean="0"/>
          </a:p>
          <a:p>
            <a:pPr marL="457200" indent="-457200">
              <a:buNone/>
            </a:pPr>
            <a:endParaRPr lang="en-US" b="1" dirty="0" smtClean="0"/>
          </a:p>
          <a:p>
            <a:pPr marL="457200" indent="-457200">
              <a:buFont typeface="Wingdings" pitchFamily="2" charset="2"/>
              <a:buChar char="Ø"/>
            </a:pPr>
            <a:endParaRPr lang="en-US" sz="2400" dirty="0" smtClean="0">
              <a:latin typeface="Times New Roman" pitchFamily="18" charset="0"/>
              <a:cs typeface="Times New Roman" pitchFamily="18" charset="0"/>
            </a:endParaRPr>
          </a:p>
          <a:p>
            <a:pPr marL="457200" indent="-457200">
              <a:buFont typeface="Wingdings" pitchFamily="2" charset="2"/>
              <a:buChar char="Ø"/>
            </a:pPr>
            <a:endParaRPr lang="en-US" sz="2400" dirty="0" smtClean="0">
              <a:latin typeface="Times New Roman" pitchFamily="18" charset="0"/>
              <a:cs typeface="Times New Roman" pitchFamily="18" charset="0"/>
            </a:endParaRPr>
          </a:p>
          <a:p>
            <a:pPr marL="457200" indent="-457200">
              <a:buFont typeface="Wingdings" pitchFamily="2" charset="2"/>
              <a:buChar char="Ø"/>
            </a:pPr>
            <a:r>
              <a:rPr lang="en-US" sz="3200" dirty="0" smtClean="0">
                <a:latin typeface="Times New Roman" pitchFamily="18" charset="0"/>
                <a:cs typeface="Times New Roman" pitchFamily="18" charset="0"/>
              </a:rPr>
              <a:t>Second Normal Form</a:t>
            </a:r>
          </a:p>
          <a:p>
            <a:pPr marL="457200" indent="-457200">
              <a:buFont typeface="Wingdings" pitchFamily="2" charset="2"/>
              <a:buChar char="Ø"/>
            </a:pPr>
            <a:endParaRPr lang="en-US" sz="1800" dirty="0" smtClean="0"/>
          </a:p>
          <a:p>
            <a:pPr marL="457200" indent="-457200">
              <a:buFont typeface="Wingdings" pitchFamily="2" charset="2"/>
              <a:buChar char="Ø"/>
            </a:pPr>
            <a:endParaRPr lang="en-US" sz="1800" dirty="0" smtClean="0"/>
          </a:p>
          <a:p>
            <a:pPr marL="457200" indent="-457200"/>
            <a:endParaRPr lang="en-US" b="1" dirty="0" smtClean="0"/>
          </a:p>
          <a:p>
            <a:pPr marL="457200" indent="-457200">
              <a:buFont typeface="Wingdings" pitchFamily="2" charset="2"/>
              <a:buChar char="Ø"/>
            </a:pPr>
            <a:endParaRPr lang="en-US" sz="2400" dirty="0" smtClean="0">
              <a:latin typeface="Times New Roman" pitchFamily="18" charset="0"/>
              <a:cs typeface="Times New Roman" pitchFamily="18" charset="0"/>
            </a:endParaRPr>
          </a:p>
          <a:p>
            <a:pPr marL="457200" indent="-457200">
              <a:buFont typeface="Wingdings" pitchFamily="2" charset="2"/>
              <a:buChar char="Ø"/>
            </a:pPr>
            <a:endParaRPr lang="en-US" sz="3200" dirty="0" smtClean="0">
              <a:latin typeface="Times New Roman" pitchFamily="18" charset="0"/>
              <a:cs typeface="Times New Roman" pitchFamily="18" charset="0"/>
            </a:endParaRPr>
          </a:p>
          <a:p>
            <a:pPr marL="457200" indent="-457200">
              <a:buFont typeface="Wingdings" pitchFamily="2" charset="2"/>
              <a:buChar char="Ø"/>
            </a:pPr>
            <a:r>
              <a:rPr lang="en-US" sz="3200" dirty="0" smtClean="0">
                <a:latin typeface="Times New Roman" pitchFamily="18" charset="0"/>
                <a:cs typeface="Times New Roman" pitchFamily="18" charset="0"/>
              </a:rPr>
              <a:t>Third Normal Form</a:t>
            </a:r>
          </a:p>
          <a:p>
            <a:pPr marL="457200" indent="-457200">
              <a:buFont typeface="Wingdings" pitchFamily="2" charset="2"/>
              <a:buNone/>
            </a:pPr>
            <a:endParaRPr lang="en-US" sz="3200" dirty="0" smtClean="0"/>
          </a:p>
        </p:txBody>
      </p:sp>
      <p:grpSp>
        <p:nvGrpSpPr>
          <p:cNvPr id="3" name="Group 21"/>
          <p:cNvGrpSpPr>
            <a:grpSpLocks/>
          </p:cNvGrpSpPr>
          <p:nvPr/>
        </p:nvGrpSpPr>
        <p:grpSpPr bwMode="auto">
          <a:xfrm>
            <a:off x="8039100" y="6254750"/>
            <a:ext cx="914400" cy="425450"/>
            <a:chOff x="384" y="3024"/>
            <a:chExt cx="720" cy="336"/>
          </a:xfrm>
        </p:grpSpPr>
        <p:sp>
          <p:nvSpPr>
            <p:cNvPr id="7"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4" name="Group 23"/>
            <p:cNvGrpSpPr>
              <a:grpSpLocks/>
            </p:cNvGrpSpPr>
            <p:nvPr/>
          </p:nvGrpSpPr>
          <p:grpSpPr bwMode="auto">
            <a:xfrm>
              <a:off x="480" y="3096"/>
              <a:ext cx="240" cy="192"/>
              <a:chOff x="480" y="3096"/>
              <a:chExt cx="240" cy="192"/>
            </a:xfrm>
          </p:grpSpPr>
          <p:sp>
            <p:nvSpPr>
              <p:cNvPr id="14417"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0"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5" name="Group 26"/>
          <p:cNvGrpSpPr>
            <a:grpSpLocks/>
          </p:cNvGrpSpPr>
          <p:nvPr/>
        </p:nvGrpSpPr>
        <p:grpSpPr bwMode="auto">
          <a:xfrm>
            <a:off x="8526463" y="6345238"/>
            <a:ext cx="304800" cy="244475"/>
            <a:chOff x="768" y="3096"/>
            <a:chExt cx="240" cy="192"/>
          </a:xfrm>
        </p:grpSpPr>
        <p:sp>
          <p:nvSpPr>
            <p:cNvPr id="2"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13"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graphicFrame>
        <p:nvGraphicFramePr>
          <p:cNvPr id="14393" name="Group 57"/>
          <p:cNvGraphicFramePr>
            <a:graphicFrameLocks noGrp="1"/>
          </p:cNvGraphicFramePr>
          <p:nvPr/>
        </p:nvGraphicFramePr>
        <p:xfrm>
          <a:off x="990600" y="1905000"/>
          <a:ext cx="1935162" cy="1371600"/>
        </p:xfrm>
        <a:graphic>
          <a:graphicData uri="http://schemas.openxmlformats.org/drawingml/2006/table">
            <a:tbl>
              <a:tblPr/>
              <a:tblGrid>
                <a:gridCol w="1935162">
                  <a:extLst>
                    <a:ext uri="{9D8B030D-6E8A-4147-A177-3AD203B41FA5}">
                      <a16:colId xmlns:a16="http://schemas.microsoft.com/office/drawing/2014/main" val="20000"/>
                    </a:ext>
                  </a:extLst>
                </a:gridCol>
              </a:tblGrid>
              <a:tr h="342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 Details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00"/>
                          </a:solidFill>
                          <a:effectLst/>
                          <a:latin typeface="Verdana" pitchFamily="34" charset="0"/>
                        </a:rPr>
                        <a:t>ProdCategory</a:t>
                      </a:r>
                      <a:endParaRPr kumimoji="0" lang="en-US" sz="1400" b="1" i="0" u="none" strike="noStrike" cap="none" normalizeH="0" baseline="0" dirty="0" smtClean="0">
                        <a:ln>
                          <a:noFill/>
                        </a:ln>
                        <a:solidFill>
                          <a:srgbClr val="000000"/>
                        </a:solidFill>
                        <a:effectLst/>
                        <a:latin typeface="Verdana" pitchFamily="34" charset="0"/>
                      </a:endParaRP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Product1</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Product2</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graphicFrame>
        <p:nvGraphicFramePr>
          <p:cNvPr id="14446" name="Group 110"/>
          <p:cNvGraphicFramePr>
            <a:graphicFrameLocks noGrp="1"/>
          </p:cNvGraphicFramePr>
          <p:nvPr/>
        </p:nvGraphicFramePr>
        <p:xfrm>
          <a:off x="4648200" y="2057400"/>
          <a:ext cx="1968500" cy="1081088"/>
        </p:xfrm>
        <a:graphic>
          <a:graphicData uri="http://schemas.openxmlformats.org/drawingml/2006/table">
            <a:tbl>
              <a:tblPr/>
              <a:tblGrid>
                <a:gridCol w="1968500">
                  <a:extLst>
                    <a:ext uri="{9D8B030D-6E8A-4147-A177-3AD203B41FA5}">
                      <a16:colId xmlns:a16="http://schemas.microsoft.com/office/drawing/2014/main" val="20000"/>
                    </a:ext>
                  </a:extLst>
                </a:gridCol>
              </a:tblGrid>
              <a:tr h="152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 Details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ProdCat_ID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93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00"/>
                          </a:solidFill>
                          <a:effectLst/>
                          <a:latin typeface="Verdana" pitchFamily="34" charset="0"/>
                        </a:rPr>
                        <a:t>ProductID</a:t>
                      </a:r>
                      <a:endParaRPr kumimoji="0" lang="en-US" sz="1400" b="1" i="0" u="none" strike="noStrike" cap="none" normalizeH="0" baseline="0" dirty="0" smtClean="0">
                        <a:ln>
                          <a:noFill/>
                        </a:ln>
                        <a:solidFill>
                          <a:srgbClr val="000000"/>
                        </a:solidFill>
                        <a:effectLst/>
                        <a:latin typeface="Verdana" pitchFamily="34" charset="0"/>
                      </a:endParaRP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pic>
        <p:nvPicPr>
          <p:cNvPr id="14381" name="Picture 6" descr="D:\Aeshen\Images and templates\MSL Image Library\arrow11.png"/>
          <p:cNvPicPr>
            <a:picLocks noChangeAspect="1" noChangeArrowheads="1"/>
          </p:cNvPicPr>
          <p:nvPr/>
        </p:nvPicPr>
        <p:blipFill>
          <a:blip r:embed="rId3" cstate="print"/>
          <a:srcRect/>
          <a:stretch>
            <a:fillRect/>
          </a:stretch>
        </p:blipFill>
        <p:spPr bwMode="auto">
          <a:xfrm>
            <a:off x="2895600" y="2286000"/>
            <a:ext cx="1665288" cy="430213"/>
          </a:xfrm>
          <a:prstGeom prst="rect">
            <a:avLst/>
          </a:prstGeom>
          <a:noFill/>
          <a:ln w="9525">
            <a:noFill/>
            <a:miter lim="800000"/>
            <a:headEnd/>
            <a:tailEnd/>
          </a:ln>
        </p:spPr>
      </p:pic>
      <p:graphicFrame>
        <p:nvGraphicFramePr>
          <p:cNvPr id="14411" name="Group 75"/>
          <p:cNvGraphicFramePr>
            <a:graphicFrameLocks noGrp="1"/>
          </p:cNvGraphicFramePr>
          <p:nvPr/>
        </p:nvGraphicFramePr>
        <p:xfrm>
          <a:off x="990600" y="3733801"/>
          <a:ext cx="1981200" cy="1219200"/>
        </p:xfrm>
        <a:graphic>
          <a:graphicData uri="http://schemas.openxmlformats.org/drawingml/2006/table">
            <a:tbl>
              <a:tblPr/>
              <a:tblGrid>
                <a:gridCol w="1981200">
                  <a:extLst>
                    <a:ext uri="{9D8B030D-6E8A-4147-A177-3AD203B41FA5}">
                      <a16:colId xmlns:a16="http://schemas.microsoft.com/office/drawing/2014/main" val="20000"/>
                    </a:ext>
                  </a:extLst>
                </a:gridCol>
              </a:tblGrid>
              <a:tr h="247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Accounts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Address</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PostCode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rgbClr val="E7E7E7"/>
                    </a:solidFill>
                  </a:tcPr>
                </a:tc>
                <a:extLst>
                  <a:ext uri="{0D108BD9-81ED-4DB2-BD59-A6C34878D82A}">
                    <a16:rowId xmlns:a16="http://schemas.microsoft.com/office/drawing/2014/main" val="10002"/>
                  </a:ext>
                </a:extLst>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City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4412" name="Group 76"/>
          <p:cNvGraphicFramePr>
            <a:graphicFrameLocks noGrp="1"/>
          </p:cNvGraphicFramePr>
          <p:nvPr/>
        </p:nvGraphicFramePr>
        <p:xfrm>
          <a:off x="4572000" y="3581400"/>
          <a:ext cx="1968500" cy="1219200"/>
        </p:xfrm>
        <a:graphic>
          <a:graphicData uri="http://schemas.openxmlformats.org/drawingml/2006/table">
            <a:tbl>
              <a:tblPr/>
              <a:tblGrid>
                <a:gridCol w="1968500">
                  <a:extLst>
                    <a:ext uri="{9D8B030D-6E8A-4147-A177-3AD203B41FA5}">
                      <a16:colId xmlns:a16="http://schemas.microsoft.com/office/drawing/2014/main" val="20000"/>
                    </a:ext>
                  </a:extLst>
                </a:gridCol>
              </a:tblGrid>
              <a:tr h="2738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Accounts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290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Accountnumber</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29011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Address</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889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00"/>
                          </a:solidFill>
                          <a:effectLst/>
                          <a:latin typeface="Verdana" pitchFamily="34" charset="0"/>
                        </a:rPr>
                        <a:t>PostCode</a:t>
                      </a:r>
                      <a:endParaRPr kumimoji="0" lang="en-US" sz="1400" b="1" i="0" u="none" strike="noStrike" cap="none" normalizeH="0" baseline="0" dirty="0" smtClean="0">
                        <a:ln>
                          <a:noFill/>
                        </a:ln>
                        <a:solidFill>
                          <a:srgbClr val="000000"/>
                        </a:solidFill>
                        <a:effectLst/>
                        <a:latin typeface="Verdana" pitchFamily="34" charset="0"/>
                      </a:endParaRP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graphicFrame>
        <p:nvGraphicFramePr>
          <p:cNvPr id="14413" name="Group 77"/>
          <p:cNvGraphicFramePr>
            <a:graphicFrameLocks noGrp="1"/>
          </p:cNvGraphicFramePr>
          <p:nvPr/>
        </p:nvGraphicFramePr>
        <p:xfrm>
          <a:off x="6858000" y="3505200"/>
          <a:ext cx="1968500" cy="1328081"/>
        </p:xfrm>
        <a:graphic>
          <a:graphicData uri="http://schemas.openxmlformats.org/drawingml/2006/table">
            <a:tbl>
              <a:tblPr/>
              <a:tblGrid>
                <a:gridCol w="1968500">
                  <a:extLst>
                    <a:ext uri="{9D8B030D-6E8A-4147-A177-3AD203B41FA5}">
                      <a16:colId xmlns:a16="http://schemas.microsoft.com/office/drawing/2014/main" val="20000"/>
                    </a:ext>
                  </a:extLst>
                </a:gridCol>
              </a:tblGrid>
              <a:tr h="2721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FFFFFF"/>
                          </a:solidFill>
                          <a:effectLst/>
                          <a:latin typeface="Verdana" pitchFamily="34" charset="0"/>
                        </a:rPr>
                        <a:t>PostCode</a:t>
                      </a:r>
                      <a:endParaRPr kumimoji="0" lang="en-US" sz="1400" b="1" i="0" u="none" strike="noStrike" cap="none" normalizeH="0" baseline="0" dirty="0" smtClean="0">
                        <a:ln>
                          <a:noFill/>
                        </a:ln>
                        <a:solidFill>
                          <a:srgbClr val="FFFFFF"/>
                        </a:solidFill>
                        <a:effectLst/>
                        <a:latin typeface="Verdana" pitchFamily="34"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415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PostCode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415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City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401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State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pic>
        <p:nvPicPr>
          <p:cNvPr id="14423" name="Picture 6" descr="D:\Aeshen\Images and templates\MSL Image Library\arrow11.png"/>
          <p:cNvPicPr>
            <a:picLocks noChangeAspect="1" noChangeArrowheads="1"/>
          </p:cNvPicPr>
          <p:nvPr/>
        </p:nvPicPr>
        <p:blipFill>
          <a:blip r:embed="rId3" cstate="print"/>
          <a:srcRect/>
          <a:stretch>
            <a:fillRect/>
          </a:stretch>
        </p:blipFill>
        <p:spPr bwMode="auto">
          <a:xfrm>
            <a:off x="2895600" y="4038600"/>
            <a:ext cx="1665288" cy="430213"/>
          </a:xfrm>
          <a:prstGeom prst="rect">
            <a:avLst/>
          </a:prstGeom>
          <a:noFill/>
          <a:ln w="9525">
            <a:noFill/>
            <a:miter lim="800000"/>
            <a:headEnd/>
            <a:tailEnd/>
          </a:ln>
        </p:spPr>
      </p:pic>
      <p:graphicFrame>
        <p:nvGraphicFramePr>
          <p:cNvPr id="14424" name="Group 88"/>
          <p:cNvGraphicFramePr>
            <a:graphicFrameLocks noGrp="1"/>
          </p:cNvGraphicFramePr>
          <p:nvPr/>
        </p:nvGraphicFramePr>
        <p:xfrm>
          <a:off x="990600" y="5392737"/>
          <a:ext cx="1968500" cy="1271326"/>
        </p:xfrm>
        <a:graphic>
          <a:graphicData uri="http://schemas.openxmlformats.org/drawingml/2006/table">
            <a:tbl>
              <a:tblPr/>
              <a:tblGrid>
                <a:gridCol w="1968500">
                  <a:extLst>
                    <a:ext uri="{9D8B030D-6E8A-4147-A177-3AD203B41FA5}">
                      <a16:colId xmlns:a16="http://schemas.microsoft.com/office/drawing/2014/main" val="20000"/>
                    </a:ext>
                  </a:extLst>
                </a:gridCol>
              </a:tblGrid>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226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Quantity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2262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Price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212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Total</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3"/>
                  </a:ext>
                </a:extLst>
              </a:tr>
            </a:tbl>
          </a:graphicData>
        </a:graphic>
      </p:graphicFrame>
      <p:graphicFrame>
        <p:nvGraphicFramePr>
          <p:cNvPr id="14444" name="Group 108"/>
          <p:cNvGraphicFramePr>
            <a:graphicFrameLocks noGrp="1"/>
          </p:cNvGraphicFramePr>
          <p:nvPr/>
        </p:nvGraphicFramePr>
        <p:xfrm>
          <a:off x="4572000" y="5486400"/>
          <a:ext cx="1968500" cy="1069976"/>
        </p:xfrm>
        <a:graphic>
          <a:graphicData uri="http://schemas.openxmlformats.org/drawingml/2006/table">
            <a:tbl>
              <a:tblPr/>
              <a:tblGrid>
                <a:gridCol w="1968500">
                  <a:extLst>
                    <a:ext uri="{9D8B030D-6E8A-4147-A177-3AD203B41FA5}">
                      <a16:colId xmlns:a16="http://schemas.microsoft.com/office/drawing/2014/main" val="20000"/>
                    </a:ext>
                  </a:extLst>
                </a:gridCol>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FF"/>
                          </a:solidFill>
                          <a:effectLst/>
                          <a:latin typeface="Verdana" pitchFamily="34" charset="0"/>
                        </a:rPr>
                        <a:t>Orders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Verdana" pitchFamily="34" charset="0"/>
                        </a:rPr>
                        <a:t>Quantity</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rgbClr val="E7E7E7"/>
                    </a:solidFill>
                  </a:tcPr>
                </a:tc>
                <a:extLst>
                  <a:ext uri="{0D108BD9-81ED-4DB2-BD59-A6C34878D82A}">
                    <a16:rowId xmlns:a16="http://schemas.microsoft.com/office/drawing/2014/main" val="10001"/>
                  </a:ext>
                </a:extLst>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rPr>
                        <a:t>Price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pic>
        <p:nvPicPr>
          <p:cNvPr id="14445" name="Picture 6" descr="D:\Aeshen\Images and templates\MSL Image Library\arrow11.png"/>
          <p:cNvPicPr>
            <a:picLocks noChangeAspect="1" noChangeArrowheads="1"/>
          </p:cNvPicPr>
          <p:nvPr/>
        </p:nvPicPr>
        <p:blipFill>
          <a:blip r:embed="rId3" cstate="print"/>
          <a:srcRect/>
          <a:stretch>
            <a:fillRect/>
          </a:stretch>
        </p:blipFill>
        <p:spPr bwMode="auto">
          <a:xfrm>
            <a:off x="2895600" y="5791200"/>
            <a:ext cx="1665287" cy="381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slide(fromLeft)">
                                      <p:cBhvr>
                                        <p:cTn id="7" dur="500"/>
                                        <p:tgtEl>
                                          <p:spTgt spid="1126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393"/>
                                        </p:tgtEl>
                                        <p:attrNameLst>
                                          <p:attrName>style.visibility</p:attrName>
                                        </p:attrNameLst>
                                      </p:cBhvr>
                                      <p:to>
                                        <p:strVal val="visible"/>
                                      </p:to>
                                    </p:set>
                                    <p:animEffect transition="in" filter="dissolve">
                                      <p:cBhvr>
                                        <p:cTn id="11" dur="500"/>
                                        <p:tgtEl>
                                          <p:spTgt spid="14393"/>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446"/>
                                        </p:tgtEl>
                                        <p:attrNameLst>
                                          <p:attrName>style.visibility</p:attrName>
                                        </p:attrNameLst>
                                      </p:cBhvr>
                                      <p:to>
                                        <p:strVal val="visible"/>
                                      </p:to>
                                    </p:set>
                                    <p:animEffect transition="in" filter="dissolve">
                                      <p:cBhvr>
                                        <p:cTn id="15" dur="500"/>
                                        <p:tgtEl>
                                          <p:spTgt spid="14446"/>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4381"/>
                                        </p:tgtEl>
                                        <p:attrNameLst>
                                          <p:attrName>style.visibility</p:attrName>
                                        </p:attrNameLst>
                                      </p:cBhvr>
                                      <p:to>
                                        <p:strVal val="visible"/>
                                      </p:to>
                                    </p:set>
                                    <p:animEffect transition="in" filter="dissolve">
                                      <p:cBhvr>
                                        <p:cTn id="19" dur="500"/>
                                        <p:tgtEl>
                                          <p:spTgt spid="1438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nodeType="clickEffect">
                                  <p:stCondLst>
                                    <p:cond delay="0"/>
                                  </p:stCondLst>
                                  <p:childTnLst>
                                    <p:set>
                                      <p:cBhvr>
                                        <p:cTn id="23" dur="1" fill="hold">
                                          <p:stCondLst>
                                            <p:cond delay="0"/>
                                          </p:stCondLst>
                                        </p:cTn>
                                        <p:tgtEl>
                                          <p:spTgt spid="11267">
                                            <p:txEl>
                                              <p:pRg st="6" end="6"/>
                                            </p:txEl>
                                          </p:spTgt>
                                        </p:tgtEl>
                                        <p:attrNameLst>
                                          <p:attrName>style.visibility</p:attrName>
                                        </p:attrNameLst>
                                      </p:cBhvr>
                                      <p:to>
                                        <p:strVal val="visible"/>
                                      </p:to>
                                    </p:set>
                                    <p:animEffect transition="in" filter="slide(fromLeft)">
                                      <p:cBhvr>
                                        <p:cTn id="24" dur="500"/>
                                        <p:tgtEl>
                                          <p:spTgt spid="11267">
                                            <p:txEl>
                                              <p:pRg st="6" end="6"/>
                                            </p:txEl>
                                          </p:spTgt>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14411"/>
                                        </p:tgtEl>
                                        <p:attrNameLst>
                                          <p:attrName>style.visibility</p:attrName>
                                        </p:attrNameLst>
                                      </p:cBhvr>
                                      <p:to>
                                        <p:strVal val="visible"/>
                                      </p:to>
                                    </p:set>
                                    <p:animEffect transition="in" filter="dissolve">
                                      <p:cBhvr>
                                        <p:cTn id="28" dur="500"/>
                                        <p:tgtEl>
                                          <p:spTgt spid="14411"/>
                                        </p:tgtEl>
                                      </p:cBhvr>
                                    </p:animEffect>
                                  </p:childTnLst>
                                </p:cTn>
                              </p:par>
                            </p:childTnLst>
                          </p:cTn>
                        </p:par>
                        <p:par>
                          <p:cTn id="29" fill="hold">
                            <p:stCondLst>
                              <p:cond delay="1000"/>
                            </p:stCondLst>
                            <p:childTnLst>
                              <p:par>
                                <p:cTn id="30" presetID="9" presetClass="entr" presetSubtype="0" fill="hold" nodeType="afterEffect">
                                  <p:stCondLst>
                                    <p:cond delay="0"/>
                                  </p:stCondLst>
                                  <p:childTnLst>
                                    <p:set>
                                      <p:cBhvr>
                                        <p:cTn id="31" dur="1" fill="hold">
                                          <p:stCondLst>
                                            <p:cond delay="0"/>
                                          </p:stCondLst>
                                        </p:cTn>
                                        <p:tgtEl>
                                          <p:spTgt spid="14412"/>
                                        </p:tgtEl>
                                        <p:attrNameLst>
                                          <p:attrName>style.visibility</p:attrName>
                                        </p:attrNameLst>
                                      </p:cBhvr>
                                      <p:to>
                                        <p:strVal val="visible"/>
                                      </p:to>
                                    </p:set>
                                    <p:animEffect transition="in" filter="dissolve">
                                      <p:cBhvr>
                                        <p:cTn id="32" dur="500"/>
                                        <p:tgtEl>
                                          <p:spTgt spid="14412"/>
                                        </p:tgtEl>
                                      </p:cBhvr>
                                    </p:animEffect>
                                  </p:childTnLst>
                                </p:cTn>
                              </p:par>
                            </p:childTnLst>
                          </p:cTn>
                        </p:par>
                        <p:par>
                          <p:cTn id="33" fill="hold">
                            <p:stCondLst>
                              <p:cond delay="1500"/>
                            </p:stCondLst>
                            <p:childTnLst>
                              <p:par>
                                <p:cTn id="34" presetID="9" presetClass="entr" presetSubtype="0" fill="hold" nodeType="afterEffect">
                                  <p:stCondLst>
                                    <p:cond delay="0"/>
                                  </p:stCondLst>
                                  <p:childTnLst>
                                    <p:set>
                                      <p:cBhvr>
                                        <p:cTn id="35" dur="1" fill="hold">
                                          <p:stCondLst>
                                            <p:cond delay="0"/>
                                          </p:stCondLst>
                                        </p:cTn>
                                        <p:tgtEl>
                                          <p:spTgt spid="14413"/>
                                        </p:tgtEl>
                                        <p:attrNameLst>
                                          <p:attrName>style.visibility</p:attrName>
                                        </p:attrNameLst>
                                      </p:cBhvr>
                                      <p:to>
                                        <p:strVal val="visible"/>
                                      </p:to>
                                    </p:set>
                                    <p:animEffect transition="in" filter="dissolve">
                                      <p:cBhvr>
                                        <p:cTn id="36" dur="500"/>
                                        <p:tgtEl>
                                          <p:spTgt spid="14413"/>
                                        </p:tgtEl>
                                      </p:cBhvr>
                                    </p:animEffect>
                                  </p:childTnLst>
                                </p:cTn>
                              </p:par>
                            </p:childTnLst>
                          </p:cTn>
                        </p:par>
                        <p:par>
                          <p:cTn id="37" fill="hold">
                            <p:stCondLst>
                              <p:cond delay="2000"/>
                            </p:stCondLst>
                            <p:childTnLst>
                              <p:par>
                                <p:cTn id="38" presetID="9" presetClass="entr" presetSubtype="0" fill="hold" nodeType="afterEffect">
                                  <p:stCondLst>
                                    <p:cond delay="0"/>
                                  </p:stCondLst>
                                  <p:childTnLst>
                                    <p:set>
                                      <p:cBhvr>
                                        <p:cTn id="39" dur="1" fill="hold">
                                          <p:stCondLst>
                                            <p:cond delay="0"/>
                                          </p:stCondLst>
                                        </p:cTn>
                                        <p:tgtEl>
                                          <p:spTgt spid="14423"/>
                                        </p:tgtEl>
                                        <p:attrNameLst>
                                          <p:attrName>style.visibility</p:attrName>
                                        </p:attrNameLst>
                                      </p:cBhvr>
                                      <p:to>
                                        <p:strVal val="visible"/>
                                      </p:to>
                                    </p:set>
                                    <p:animEffect transition="in" filter="dissolve">
                                      <p:cBhvr>
                                        <p:cTn id="40" dur="500"/>
                                        <p:tgtEl>
                                          <p:spTgt spid="1442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nodeType="clickEffect">
                                  <p:stCondLst>
                                    <p:cond delay="0"/>
                                  </p:stCondLst>
                                  <p:childTnLst>
                                    <p:set>
                                      <p:cBhvr>
                                        <p:cTn id="44" dur="1" fill="hold">
                                          <p:stCondLst>
                                            <p:cond delay="0"/>
                                          </p:stCondLst>
                                        </p:cTn>
                                        <p:tgtEl>
                                          <p:spTgt spid="11267">
                                            <p:txEl>
                                              <p:pRg st="12" end="12"/>
                                            </p:txEl>
                                          </p:spTgt>
                                        </p:tgtEl>
                                        <p:attrNameLst>
                                          <p:attrName>style.visibility</p:attrName>
                                        </p:attrNameLst>
                                      </p:cBhvr>
                                      <p:to>
                                        <p:strVal val="visible"/>
                                      </p:to>
                                    </p:set>
                                    <p:animEffect transition="in" filter="slide(fromLeft)">
                                      <p:cBhvr>
                                        <p:cTn id="45" dur="500"/>
                                        <p:tgtEl>
                                          <p:spTgt spid="11267">
                                            <p:txEl>
                                              <p:pRg st="12" end="12"/>
                                            </p:txEl>
                                          </p:spTgt>
                                        </p:tgtEl>
                                      </p:cBhvr>
                                    </p:animEffect>
                                  </p:childTnLst>
                                </p:cTn>
                              </p:par>
                            </p:childTnLst>
                          </p:cTn>
                        </p:par>
                        <p:par>
                          <p:cTn id="46" fill="hold">
                            <p:stCondLst>
                              <p:cond delay="500"/>
                            </p:stCondLst>
                            <p:childTnLst>
                              <p:par>
                                <p:cTn id="47" presetID="9" presetClass="entr" presetSubtype="0" fill="hold" nodeType="afterEffect">
                                  <p:stCondLst>
                                    <p:cond delay="0"/>
                                  </p:stCondLst>
                                  <p:childTnLst>
                                    <p:set>
                                      <p:cBhvr>
                                        <p:cTn id="48" dur="1" fill="hold">
                                          <p:stCondLst>
                                            <p:cond delay="0"/>
                                          </p:stCondLst>
                                        </p:cTn>
                                        <p:tgtEl>
                                          <p:spTgt spid="14424"/>
                                        </p:tgtEl>
                                        <p:attrNameLst>
                                          <p:attrName>style.visibility</p:attrName>
                                        </p:attrNameLst>
                                      </p:cBhvr>
                                      <p:to>
                                        <p:strVal val="visible"/>
                                      </p:to>
                                    </p:set>
                                    <p:animEffect transition="in" filter="dissolve">
                                      <p:cBhvr>
                                        <p:cTn id="49" dur="500"/>
                                        <p:tgtEl>
                                          <p:spTgt spid="14424"/>
                                        </p:tgtEl>
                                      </p:cBhvr>
                                    </p:animEffect>
                                  </p:childTnLst>
                                </p:cTn>
                              </p:par>
                              <p:par>
                                <p:cTn id="50" presetID="9" presetClass="entr" presetSubtype="0" fill="hold" nodeType="withEffect">
                                  <p:stCondLst>
                                    <p:cond delay="0"/>
                                  </p:stCondLst>
                                  <p:childTnLst>
                                    <p:set>
                                      <p:cBhvr>
                                        <p:cTn id="51" dur="1" fill="hold">
                                          <p:stCondLst>
                                            <p:cond delay="0"/>
                                          </p:stCondLst>
                                        </p:cTn>
                                        <p:tgtEl>
                                          <p:spTgt spid="14444"/>
                                        </p:tgtEl>
                                        <p:attrNameLst>
                                          <p:attrName>style.visibility</p:attrName>
                                        </p:attrNameLst>
                                      </p:cBhvr>
                                      <p:to>
                                        <p:strVal val="visible"/>
                                      </p:to>
                                    </p:set>
                                    <p:animEffect transition="in" filter="dissolve">
                                      <p:cBhvr>
                                        <p:cTn id="52" dur="500"/>
                                        <p:tgtEl>
                                          <p:spTgt spid="14444"/>
                                        </p:tgtEl>
                                      </p:cBhvr>
                                    </p:animEffect>
                                  </p:childTnLst>
                                </p:cTn>
                              </p:par>
                              <p:par>
                                <p:cTn id="53" presetID="9" presetClass="entr" presetSubtype="0" fill="hold" nodeType="withEffect">
                                  <p:stCondLst>
                                    <p:cond delay="0"/>
                                  </p:stCondLst>
                                  <p:childTnLst>
                                    <p:set>
                                      <p:cBhvr>
                                        <p:cTn id="54" dur="1" fill="hold">
                                          <p:stCondLst>
                                            <p:cond delay="0"/>
                                          </p:stCondLst>
                                        </p:cTn>
                                        <p:tgtEl>
                                          <p:spTgt spid="14445"/>
                                        </p:tgtEl>
                                        <p:attrNameLst>
                                          <p:attrName>style.visibility</p:attrName>
                                        </p:attrNameLst>
                                      </p:cBhvr>
                                      <p:to>
                                        <p:strVal val="visible"/>
                                      </p:to>
                                    </p:set>
                                    <p:animEffect transition="in" filter="dissolve">
                                      <p:cBhvr>
                                        <p:cTn id="55" dur="500"/>
                                        <p:tgtEl>
                                          <p:spTgt spid="14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12648" y="473075"/>
            <a:ext cx="8153400" cy="990600"/>
          </a:xfrm>
        </p:spPr>
        <p:txBody>
          <a:bodyPr/>
          <a:lstStyle/>
          <a:p>
            <a:pPr eaLnBrk="1" hangingPunct="1"/>
            <a:r>
              <a:rPr lang="en-US" smtClean="0"/>
              <a:t>TRUNCATE versus DELETE</a:t>
            </a:r>
          </a:p>
        </p:txBody>
      </p:sp>
      <p:sp>
        <p:nvSpPr>
          <p:cNvPr id="16387" name="Rounded Rectangle 3"/>
          <p:cNvSpPr>
            <a:spLocks noChangeArrowheads="1"/>
          </p:cNvSpPr>
          <p:nvPr/>
        </p:nvSpPr>
        <p:spPr bwMode="auto">
          <a:xfrm>
            <a:off x="617538" y="1568450"/>
            <a:ext cx="7961312" cy="3068638"/>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6388" name="Rounded Rectangle 5"/>
          <p:cNvSpPr>
            <a:spLocks noChangeArrowheads="1"/>
          </p:cNvSpPr>
          <p:nvPr/>
        </p:nvSpPr>
        <p:spPr bwMode="auto">
          <a:xfrm>
            <a:off x="862013" y="3086100"/>
            <a:ext cx="7450137"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Fewer locks are typically used</a:t>
            </a:r>
          </a:p>
        </p:txBody>
      </p:sp>
      <p:sp>
        <p:nvSpPr>
          <p:cNvPr id="16389" name="Rounded Rectangle 6"/>
          <p:cNvSpPr>
            <a:spLocks noChangeArrowheads="1"/>
          </p:cNvSpPr>
          <p:nvPr/>
        </p:nvSpPr>
        <p:spPr bwMode="auto">
          <a:xfrm>
            <a:off x="868363" y="3746500"/>
            <a:ext cx="7450137"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Zero pages are left in the table</a:t>
            </a:r>
          </a:p>
        </p:txBody>
      </p:sp>
      <p:sp>
        <p:nvSpPr>
          <p:cNvPr id="16390" name="Rounded Rectangle 8"/>
          <p:cNvSpPr>
            <a:spLocks noChangeArrowheads="1"/>
          </p:cNvSpPr>
          <p:nvPr/>
        </p:nvSpPr>
        <p:spPr bwMode="auto">
          <a:xfrm>
            <a:off x="868363" y="2425700"/>
            <a:ext cx="7450137"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buFontTx/>
              <a:buChar char="•"/>
            </a:pPr>
            <a:r>
              <a:rPr lang="en-US"/>
              <a:t>Less transaction log space is used</a:t>
            </a:r>
          </a:p>
        </p:txBody>
      </p:sp>
      <p:sp>
        <p:nvSpPr>
          <p:cNvPr id="16391" name="Text Box 13"/>
          <p:cNvSpPr txBox="1">
            <a:spLocks noChangeArrowheads="1"/>
          </p:cNvSpPr>
          <p:nvPr/>
        </p:nvSpPr>
        <p:spPr bwMode="auto">
          <a:xfrm>
            <a:off x="735013" y="1668463"/>
            <a:ext cx="7713662" cy="701675"/>
          </a:xfrm>
          <a:prstGeom prst="rect">
            <a:avLst/>
          </a:prstGeom>
          <a:noFill/>
          <a:ln w="9525" algn="ctr">
            <a:noFill/>
            <a:miter lim="800000"/>
            <a:headEnd/>
            <a:tailEnd/>
          </a:ln>
        </p:spPr>
        <p:txBody>
          <a:bodyPr>
            <a:spAutoFit/>
          </a:bodyPr>
          <a:lstStyle/>
          <a:p>
            <a:pPr algn="l">
              <a:spcBef>
                <a:spcPct val="50000"/>
              </a:spcBef>
            </a:pPr>
            <a:r>
              <a:rPr lang="en-US" sz="2000"/>
              <a:t>TRUNCATE TABLE has the following advantages over DELETE:</a:t>
            </a:r>
          </a:p>
        </p:txBody>
      </p:sp>
      <p:sp>
        <p:nvSpPr>
          <p:cNvPr id="819206" name="AutoShape 6"/>
          <p:cNvSpPr>
            <a:spLocks noChangeArrowheads="1"/>
          </p:cNvSpPr>
          <p:nvPr/>
        </p:nvSpPr>
        <p:spPr bwMode="auto">
          <a:xfrm>
            <a:off x="2144713" y="5008563"/>
            <a:ext cx="4852987" cy="357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DELETE FROM Sales.SalesPerson;</a:t>
            </a:r>
          </a:p>
        </p:txBody>
      </p:sp>
      <p:sp>
        <p:nvSpPr>
          <p:cNvPr id="827397" name="AutoShape 5"/>
          <p:cNvSpPr>
            <a:spLocks noChangeArrowheads="1"/>
          </p:cNvSpPr>
          <p:nvPr/>
        </p:nvSpPr>
        <p:spPr bwMode="auto">
          <a:xfrm>
            <a:off x="1876425" y="5967413"/>
            <a:ext cx="5324475" cy="357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TRUNCATE TABLE Sales.SalesPerson;</a:t>
            </a:r>
          </a:p>
        </p:txBody>
      </p:sp>
      <p:pic>
        <p:nvPicPr>
          <p:cNvPr id="16394" name="Picture 12" descr="arrow09_04"/>
          <p:cNvPicPr>
            <a:picLocks noChangeAspect="1" noChangeArrowheads="1"/>
          </p:cNvPicPr>
          <p:nvPr/>
        </p:nvPicPr>
        <p:blipFill>
          <a:blip r:embed="rId3" cstate="print"/>
          <a:srcRect/>
          <a:stretch>
            <a:fillRect/>
          </a:stretch>
        </p:blipFill>
        <p:spPr bwMode="auto">
          <a:xfrm rot="-298185">
            <a:off x="6889750" y="5095875"/>
            <a:ext cx="949325" cy="1023938"/>
          </a:xfrm>
          <a:prstGeom prst="rect">
            <a:avLst/>
          </a:prstGeom>
          <a:noFill/>
          <a:ln w="9525">
            <a:noFill/>
            <a:miter lim="800000"/>
            <a:headEnd/>
            <a:tailEnd/>
          </a:ln>
        </p:spPr>
      </p:pic>
      <p:pic>
        <p:nvPicPr>
          <p:cNvPr id="16395" name="Picture 12" descr="arrow09_04"/>
          <p:cNvPicPr>
            <a:picLocks noChangeAspect="1" noChangeArrowheads="1"/>
          </p:cNvPicPr>
          <p:nvPr/>
        </p:nvPicPr>
        <p:blipFill>
          <a:blip r:embed="rId3" cstate="print"/>
          <a:srcRect/>
          <a:stretch>
            <a:fillRect/>
          </a:stretch>
        </p:blipFill>
        <p:spPr bwMode="auto">
          <a:xfrm rot="-9913810">
            <a:off x="1165225" y="5027613"/>
            <a:ext cx="949325" cy="1023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dirty="0" smtClean="0"/>
              <a:t>Updating Data in Tables</a:t>
            </a:r>
          </a:p>
        </p:txBody>
      </p:sp>
      <p:sp>
        <p:nvSpPr>
          <p:cNvPr id="19459" name="Rectangle 3"/>
          <p:cNvSpPr>
            <a:spLocks noGrp="1" noChangeArrowheads="1"/>
          </p:cNvSpPr>
          <p:nvPr>
            <p:ph type="body" idx="1"/>
          </p:nvPr>
        </p:nvSpPr>
        <p:spPr/>
        <p:txBody>
          <a:bodyPr/>
          <a:lstStyle/>
          <a:p>
            <a:pPr eaLnBrk="1" hangingPunct="1"/>
            <a:r>
              <a:rPr lang="en-US" smtClean="0"/>
              <a:t>UPDATE Fundamentals</a:t>
            </a:r>
          </a:p>
          <a:p>
            <a:pPr eaLnBrk="1" hangingPunct="1"/>
            <a:r>
              <a:rPr lang="en-US" smtClean="0"/>
              <a:t>UPDATE Statement Definitions</a:t>
            </a:r>
          </a:p>
          <a:p>
            <a:pPr eaLnBrk="1" hangingPunct="1"/>
            <a:r>
              <a:rPr lang="en-US" smtClean="0"/>
              <a:t>Updating with Information from another Table</a:t>
            </a:r>
          </a:p>
          <a:p>
            <a:pPr eaLnBrk="1" hangingPunct="1"/>
            <a:r>
              <a:rPr lang="en-US" smtClean="0"/>
              <a:t>UPDATE and the OUTPUT Clause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457200"/>
            <a:ext cx="8153400" cy="990600"/>
          </a:xfrm>
        </p:spPr>
        <p:txBody>
          <a:bodyPr/>
          <a:lstStyle/>
          <a:p>
            <a:pPr eaLnBrk="1" hangingPunct="1"/>
            <a:r>
              <a:rPr lang="en-US" smtClean="0"/>
              <a:t>UPDATE Fundamentals</a:t>
            </a:r>
          </a:p>
        </p:txBody>
      </p:sp>
      <p:sp>
        <p:nvSpPr>
          <p:cNvPr id="5" name="AutoShape 5"/>
          <p:cNvSpPr>
            <a:spLocks noChangeArrowheads="1"/>
          </p:cNvSpPr>
          <p:nvPr/>
        </p:nvSpPr>
        <p:spPr bwMode="auto">
          <a:xfrm>
            <a:off x="769938" y="4818062"/>
            <a:ext cx="4662487" cy="18875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UPDATE table_or_view</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SET column_name = expression</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FROM table_sources</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WHERE search_condition</a:t>
            </a:r>
          </a:p>
        </p:txBody>
      </p:sp>
      <p:sp>
        <p:nvSpPr>
          <p:cNvPr id="6" name="Rounded Rectangle 8"/>
          <p:cNvSpPr>
            <a:spLocks noChangeArrowheads="1"/>
          </p:cNvSpPr>
          <p:nvPr/>
        </p:nvSpPr>
        <p:spPr bwMode="auto">
          <a:xfrm>
            <a:off x="803275" y="15938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UPDATE statement changes data values in one, many, or all rows of a table</a:t>
            </a:r>
          </a:p>
        </p:txBody>
      </p:sp>
      <p:sp>
        <p:nvSpPr>
          <p:cNvPr id="7" name="Rounded Rectangle 8"/>
          <p:cNvSpPr>
            <a:spLocks noChangeArrowheads="1"/>
          </p:cNvSpPr>
          <p:nvPr/>
        </p:nvSpPr>
        <p:spPr bwMode="auto">
          <a:xfrm>
            <a:off x="803275" y="23177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An UPDATE statement referencing a table or view can change the data in only one base table at a time </a:t>
            </a:r>
          </a:p>
        </p:txBody>
      </p:sp>
      <p:sp>
        <p:nvSpPr>
          <p:cNvPr id="8" name="Rounded Rectangle 8"/>
          <p:cNvSpPr>
            <a:spLocks noChangeArrowheads="1"/>
          </p:cNvSpPr>
          <p:nvPr/>
        </p:nvSpPr>
        <p:spPr bwMode="auto">
          <a:xfrm>
            <a:off x="803275" y="3041650"/>
            <a:ext cx="7450138" cy="127476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UPDATE has three major clauses:</a:t>
            </a:r>
          </a:p>
          <a:p>
            <a:pPr marL="742950" lvl="1" indent="-285750" algn="l">
              <a:lnSpc>
                <a:spcPct val="90000"/>
              </a:lnSpc>
              <a:spcBef>
                <a:spcPct val="40000"/>
              </a:spcBef>
              <a:buClr>
                <a:srgbClr val="006699"/>
              </a:buClr>
              <a:buFontTx/>
              <a:buChar char="•"/>
            </a:pPr>
            <a:r>
              <a:rPr lang="en-US" sz="1600"/>
              <a:t>SET – comma-separated list of columns to be updated</a:t>
            </a:r>
          </a:p>
          <a:p>
            <a:pPr marL="742950" lvl="1" indent="-285750" algn="l">
              <a:lnSpc>
                <a:spcPct val="90000"/>
              </a:lnSpc>
              <a:spcBef>
                <a:spcPct val="40000"/>
              </a:spcBef>
              <a:buClr>
                <a:srgbClr val="006699"/>
              </a:buClr>
              <a:buFontTx/>
              <a:buChar char="•"/>
            </a:pPr>
            <a:r>
              <a:rPr lang="en-US" sz="1600"/>
              <a:t>FROM – supplies values for the SET clause</a:t>
            </a:r>
          </a:p>
          <a:p>
            <a:pPr marL="742950" lvl="1" indent="-285750" algn="l">
              <a:lnSpc>
                <a:spcPct val="90000"/>
              </a:lnSpc>
              <a:spcBef>
                <a:spcPct val="40000"/>
              </a:spcBef>
              <a:buClr>
                <a:srgbClr val="006699"/>
              </a:buClr>
              <a:buFontTx/>
              <a:buChar char="•"/>
            </a:pPr>
            <a:r>
              <a:rPr lang="en-US" sz="1600"/>
              <a:t>WHERE – specifies a search condition for the SET clause</a:t>
            </a:r>
          </a:p>
        </p:txBody>
      </p:sp>
      <p:sp>
        <p:nvSpPr>
          <p:cNvPr id="9" name="Rectangle 13"/>
          <p:cNvSpPr>
            <a:spLocks noChangeArrowheads="1"/>
          </p:cNvSpPr>
          <p:nvPr/>
        </p:nvSpPr>
        <p:spPr bwMode="auto">
          <a:xfrm>
            <a:off x="863600" y="4514850"/>
            <a:ext cx="26670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UPDATE Syntax:</a:t>
            </a:r>
            <a:endParaRPr lang="en-US" sz="2000" b="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UPDATE Statement Definitions</a:t>
            </a:r>
          </a:p>
        </p:txBody>
      </p:sp>
      <p:sp>
        <p:nvSpPr>
          <p:cNvPr id="819206" name="AutoShape 6"/>
          <p:cNvSpPr>
            <a:spLocks noChangeArrowheads="1"/>
          </p:cNvSpPr>
          <p:nvPr/>
        </p:nvSpPr>
        <p:spPr bwMode="auto">
          <a:xfrm>
            <a:off x="334963" y="2360613"/>
            <a:ext cx="333851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SomeTable</a:t>
            </a:r>
          </a:p>
          <a:p>
            <a:pPr algn="l" defTabSz="457200" eaLnBrk="1" hangingPunct="1">
              <a:lnSpc>
                <a:spcPct val="80000"/>
              </a:lnSpc>
              <a:tabLst>
                <a:tab pos="457200" algn="l"/>
              </a:tabLst>
              <a:defRPr/>
            </a:pPr>
            <a:r>
              <a:rPr lang="en-US" b="0">
                <a:latin typeface="Lucida Sans Typewriter" pitchFamily="49" charset="0"/>
              </a:rPr>
              <a:t>SET Column = Value</a:t>
            </a:r>
          </a:p>
        </p:txBody>
      </p:sp>
      <p:sp>
        <p:nvSpPr>
          <p:cNvPr id="819209" name="AutoShape 9"/>
          <p:cNvSpPr>
            <a:spLocks noChangeArrowheads="1"/>
          </p:cNvSpPr>
          <p:nvPr/>
        </p:nvSpPr>
        <p:spPr bwMode="auto">
          <a:xfrm>
            <a:off x="309563" y="4075113"/>
            <a:ext cx="3732212"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SomeTable</a:t>
            </a:r>
          </a:p>
          <a:p>
            <a:pPr algn="l" defTabSz="457200" eaLnBrk="1" hangingPunct="1">
              <a:lnSpc>
                <a:spcPct val="80000"/>
              </a:lnSpc>
              <a:tabLst>
                <a:tab pos="457200" algn="l"/>
              </a:tabLst>
              <a:defRPr/>
            </a:pPr>
            <a:r>
              <a:rPr lang="en-US" b="0">
                <a:latin typeface="Lucida Sans Typewriter" pitchFamily="49" charset="0"/>
              </a:rPr>
              <a:t>SET Column = Value</a:t>
            </a:r>
          </a:p>
          <a:p>
            <a:pPr algn="l" defTabSz="457200" eaLnBrk="1" hangingPunct="1">
              <a:lnSpc>
                <a:spcPct val="80000"/>
              </a:lnSpc>
              <a:tabLst>
                <a:tab pos="457200" algn="l"/>
              </a:tabLst>
              <a:defRPr/>
            </a:pPr>
            <a:r>
              <a:rPr lang="en-US" b="0">
                <a:latin typeface="Lucida Sans Typewriter" pitchFamily="49" charset="0"/>
              </a:rPr>
              <a:t>WHERE SearchExpression</a:t>
            </a:r>
          </a:p>
        </p:txBody>
      </p:sp>
      <p:sp>
        <p:nvSpPr>
          <p:cNvPr id="21509" name="Rectangle 3"/>
          <p:cNvSpPr>
            <a:spLocks noChangeArrowheads="1"/>
          </p:cNvSpPr>
          <p:nvPr/>
        </p:nvSpPr>
        <p:spPr bwMode="auto">
          <a:xfrm>
            <a:off x="396875" y="203835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Simple UPDATE Statement</a:t>
            </a:r>
          </a:p>
        </p:txBody>
      </p:sp>
      <p:sp>
        <p:nvSpPr>
          <p:cNvPr id="115719" name="Text Box 7"/>
          <p:cNvSpPr txBox="1">
            <a:spLocks noChangeArrowheads="1"/>
          </p:cNvSpPr>
          <p:nvPr/>
        </p:nvSpPr>
        <p:spPr bwMode="auto">
          <a:xfrm>
            <a:off x="292100" y="3725863"/>
            <a:ext cx="4619625"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UPDATE with a WHERE clause</a:t>
            </a:r>
          </a:p>
        </p:txBody>
      </p:sp>
      <p:grpSp>
        <p:nvGrpSpPr>
          <p:cNvPr id="4"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8" name="Group 27"/>
            <p:cNvGrpSpPr>
              <a:grpSpLocks/>
            </p:cNvGrpSpPr>
            <p:nvPr/>
          </p:nvGrpSpPr>
          <p:grpSpPr bwMode="auto">
            <a:xfrm>
              <a:off x="480" y="3096"/>
              <a:ext cx="240" cy="192"/>
              <a:chOff x="480" y="3096"/>
              <a:chExt cx="240" cy="192"/>
            </a:xfrm>
          </p:grpSpPr>
          <p:sp>
            <p:nvSpPr>
              <p:cNvPr id="21523"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9" name="Group 30"/>
          <p:cNvGrpSpPr>
            <a:grpSpLocks/>
          </p:cNvGrpSpPr>
          <p:nvPr/>
        </p:nvGrpSpPr>
        <p:grpSpPr bwMode="auto">
          <a:xfrm>
            <a:off x="8478838" y="6372225"/>
            <a:ext cx="304800" cy="244475"/>
            <a:chOff x="768" y="3096"/>
            <a:chExt cx="240" cy="192"/>
          </a:xfrm>
        </p:grpSpPr>
        <p:sp>
          <p:nvSpPr>
            <p:cNvPr id="21519"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2" name="AutoShape 6"/>
          <p:cNvSpPr>
            <a:spLocks noChangeArrowheads="1"/>
          </p:cNvSpPr>
          <p:nvPr/>
        </p:nvSpPr>
        <p:spPr bwMode="auto">
          <a:xfrm>
            <a:off x="4946650" y="1849438"/>
            <a:ext cx="3598863"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Sales.SalesPerson</a:t>
            </a:r>
          </a:p>
          <a:p>
            <a:pPr algn="l" defTabSz="457200" eaLnBrk="1" hangingPunct="1">
              <a:lnSpc>
                <a:spcPct val="80000"/>
              </a:lnSpc>
              <a:tabLst>
                <a:tab pos="457200" algn="l"/>
              </a:tabLst>
              <a:defRPr/>
            </a:pPr>
            <a:r>
              <a:rPr lang="en-US" b="0">
                <a:latin typeface="Lucida Sans Typewriter" pitchFamily="49" charset="0"/>
              </a:rPr>
              <a:t>SET Bonus = 6000;</a:t>
            </a:r>
          </a:p>
        </p:txBody>
      </p:sp>
      <p:sp>
        <p:nvSpPr>
          <p:cNvPr id="3" name="AutoShape 9"/>
          <p:cNvSpPr>
            <a:spLocks noChangeArrowheads="1"/>
          </p:cNvSpPr>
          <p:nvPr/>
        </p:nvSpPr>
        <p:spPr bwMode="auto">
          <a:xfrm>
            <a:off x="4616450" y="4044950"/>
            <a:ext cx="4176713"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Production.Product</a:t>
            </a:r>
          </a:p>
          <a:p>
            <a:pPr algn="l" defTabSz="457200" eaLnBrk="1" hangingPunct="1">
              <a:lnSpc>
                <a:spcPct val="80000"/>
              </a:lnSpc>
              <a:tabLst>
                <a:tab pos="457200" algn="l"/>
              </a:tabLst>
              <a:defRPr/>
            </a:pPr>
            <a:r>
              <a:rPr lang="en-US" b="0">
                <a:latin typeface="Lucida Sans Typewriter" pitchFamily="49" charset="0"/>
              </a:rPr>
              <a:t>SET Color = N’Metallic Red’</a:t>
            </a:r>
          </a:p>
          <a:p>
            <a:pPr algn="l" defTabSz="457200" eaLnBrk="1" hangingPunct="1">
              <a:lnSpc>
                <a:spcPct val="80000"/>
              </a:lnSpc>
              <a:tabLst>
                <a:tab pos="457200" algn="l"/>
              </a:tabLst>
              <a:defRPr/>
            </a:pPr>
            <a:r>
              <a:rPr lang="en-US" b="0">
                <a:latin typeface="Lucida Sans Typewriter" pitchFamily="49" charset="0"/>
              </a:rPr>
              <a:t>WHERE Name LIKE N’Road-250%’ 	AND Color = N’Red’;</a:t>
            </a:r>
          </a:p>
        </p:txBody>
      </p:sp>
      <p:pic>
        <p:nvPicPr>
          <p:cNvPr id="829450" name="Picture 10" descr="arrow03"/>
          <p:cNvPicPr>
            <a:picLocks noChangeAspect="1" noChangeArrowheads="1"/>
          </p:cNvPicPr>
          <p:nvPr/>
        </p:nvPicPr>
        <p:blipFill>
          <a:blip r:embed="rId3" cstate="print"/>
          <a:srcRect/>
          <a:stretch>
            <a:fillRect/>
          </a:stretch>
        </p:blipFill>
        <p:spPr bwMode="auto">
          <a:xfrm rot="-1127777">
            <a:off x="3408363" y="2305050"/>
            <a:ext cx="1639887" cy="282575"/>
          </a:xfrm>
          <a:prstGeom prst="rect">
            <a:avLst/>
          </a:prstGeom>
          <a:noFill/>
          <a:ln w="9525">
            <a:noFill/>
            <a:miter lim="800000"/>
            <a:headEnd/>
            <a:tailEnd/>
          </a:ln>
        </p:spPr>
      </p:pic>
      <p:pic>
        <p:nvPicPr>
          <p:cNvPr id="5" name="Picture 10" descr="arrow03"/>
          <p:cNvPicPr>
            <a:picLocks noChangeAspect="1" noChangeArrowheads="1"/>
          </p:cNvPicPr>
          <p:nvPr/>
        </p:nvPicPr>
        <p:blipFill>
          <a:blip r:embed="rId4" cstate="print"/>
          <a:srcRect/>
          <a:stretch>
            <a:fillRect/>
          </a:stretch>
        </p:blipFill>
        <p:spPr bwMode="auto">
          <a:xfrm>
            <a:off x="3705225" y="4248150"/>
            <a:ext cx="985838" cy="282575"/>
          </a:xfrm>
          <a:prstGeom prst="rect">
            <a:avLst/>
          </a:prstGeom>
          <a:noFill/>
          <a:ln w="9525">
            <a:noFill/>
            <a:miter lim="800000"/>
            <a:headEnd/>
            <a:tailEnd/>
          </a:ln>
        </p:spPr>
      </p:pic>
      <p:sp>
        <p:nvSpPr>
          <p:cNvPr id="6" name="AutoShape 6"/>
          <p:cNvSpPr>
            <a:spLocks noChangeArrowheads="1"/>
          </p:cNvSpPr>
          <p:nvPr/>
        </p:nvSpPr>
        <p:spPr bwMode="auto">
          <a:xfrm>
            <a:off x="4954588" y="2901950"/>
            <a:ext cx="359886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Sales.SalesPerson</a:t>
            </a:r>
          </a:p>
          <a:p>
            <a:pPr algn="l" defTabSz="457200" eaLnBrk="1" hangingPunct="1">
              <a:lnSpc>
                <a:spcPct val="80000"/>
              </a:lnSpc>
              <a:tabLst>
                <a:tab pos="457200" algn="l"/>
              </a:tabLst>
              <a:defRPr/>
            </a:pPr>
            <a:r>
              <a:rPr lang="en-US" b="0">
                <a:latin typeface="Lucida Sans Typewriter" pitchFamily="49" charset="0"/>
              </a:rPr>
              <a:t>SET Bonus = Bonus * 2;</a:t>
            </a:r>
          </a:p>
        </p:txBody>
      </p:sp>
      <p:pic>
        <p:nvPicPr>
          <p:cNvPr id="7" name="Picture 10" descr="arrow03"/>
          <p:cNvPicPr>
            <a:picLocks noChangeAspect="1" noChangeArrowheads="1"/>
          </p:cNvPicPr>
          <p:nvPr/>
        </p:nvPicPr>
        <p:blipFill>
          <a:blip r:embed="rId3" cstate="print"/>
          <a:srcRect/>
          <a:stretch>
            <a:fillRect/>
          </a:stretch>
        </p:blipFill>
        <p:spPr bwMode="auto">
          <a:xfrm rot="914470">
            <a:off x="3417888" y="2847975"/>
            <a:ext cx="1639887" cy="282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19209"/>
                                        </p:tgtEl>
                                        <p:attrNameLst>
                                          <p:attrName>style.visibility</p:attrName>
                                        </p:attrNameLst>
                                      </p:cBhvr>
                                      <p:to>
                                        <p:strVal val="visible"/>
                                      </p:to>
                                    </p:set>
                                    <p:animEffect transition="in" filter="fade">
                                      <p:cBhvr>
                                        <p:cTn id="25" dur="500"/>
                                        <p:tgtEl>
                                          <p:spTgt spid="81920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5719"/>
                                        </p:tgtEl>
                                        <p:attrNameLst>
                                          <p:attrName>style.visibility</p:attrName>
                                        </p:attrNameLst>
                                      </p:cBhvr>
                                      <p:to>
                                        <p:strVal val="visible"/>
                                      </p:to>
                                    </p:set>
                                    <p:animEffect transition="in" filter="fade">
                                      <p:cBhvr>
                                        <p:cTn id="28" dur="500"/>
                                        <p:tgtEl>
                                          <p:spTgt spid="1157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9" grpId="0" animBg="1"/>
      <p:bldP spid="115719" grpId="0"/>
      <p:bldP spid="2" grpId="0" animBg="1"/>
      <p:bldP spid="3" grpId="0" animBg="1"/>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2648" y="228600"/>
            <a:ext cx="8153400" cy="990600"/>
          </a:xfrm>
        </p:spPr>
        <p:txBody>
          <a:bodyPr>
            <a:normAutofit fontScale="90000"/>
          </a:bodyPr>
          <a:lstStyle/>
          <a:p>
            <a:pPr eaLnBrk="1" hangingPunct="1"/>
            <a:r>
              <a:rPr lang="en-US" dirty="0" smtClean="0"/>
              <a:t>Updating with Information from Another Table</a:t>
            </a:r>
          </a:p>
        </p:txBody>
      </p:sp>
      <p:sp>
        <p:nvSpPr>
          <p:cNvPr id="819211" name="AutoShape 11"/>
          <p:cNvSpPr>
            <a:spLocks noChangeArrowheads="1"/>
          </p:cNvSpPr>
          <p:nvPr/>
        </p:nvSpPr>
        <p:spPr bwMode="auto">
          <a:xfrm>
            <a:off x="273050" y="1792287"/>
            <a:ext cx="3251200"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SomeTable</a:t>
            </a:r>
          </a:p>
          <a:p>
            <a:pPr algn="l" defTabSz="457200" eaLnBrk="1" hangingPunct="1">
              <a:lnSpc>
                <a:spcPct val="80000"/>
              </a:lnSpc>
              <a:tabLst>
                <a:tab pos="457200" algn="l"/>
              </a:tabLst>
              <a:defRPr/>
            </a:pPr>
            <a:r>
              <a:rPr lang="en-US" b="0">
                <a:latin typeface="Lucida Sans Typewriter" pitchFamily="49" charset="0"/>
              </a:rPr>
              <a:t>SET Column = Value</a:t>
            </a:r>
          </a:p>
          <a:p>
            <a:pPr algn="l" defTabSz="457200" eaLnBrk="1" hangingPunct="1">
              <a:lnSpc>
                <a:spcPct val="80000"/>
              </a:lnSpc>
              <a:tabLst>
                <a:tab pos="457200" algn="l"/>
              </a:tabLst>
              <a:defRPr/>
            </a:pPr>
            <a:r>
              <a:rPr lang="en-US" b="0">
                <a:latin typeface="Lucida Sans Typewriter" pitchFamily="49" charset="0"/>
              </a:rPr>
              <a:t>FROM SomeSubquery</a:t>
            </a:r>
          </a:p>
        </p:txBody>
      </p:sp>
      <p:sp>
        <p:nvSpPr>
          <p:cNvPr id="22532" name="Text Box 11"/>
          <p:cNvSpPr txBox="1">
            <a:spLocks noChangeArrowheads="1"/>
          </p:cNvSpPr>
          <p:nvPr/>
        </p:nvSpPr>
        <p:spPr bwMode="auto">
          <a:xfrm>
            <a:off x="261938" y="1412875"/>
            <a:ext cx="4835525" cy="396875"/>
          </a:xfrm>
          <a:prstGeom prst="rect">
            <a:avLst/>
          </a:prstGeom>
          <a:noFill/>
          <a:ln w="9525" algn="ctr">
            <a:noFill/>
            <a:miter lim="800000"/>
            <a:headEnd/>
            <a:tailEnd/>
          </a:ln>
        </p:spPr>
        <p:txBody>
          <a:bodyPr>
            <a:spAutoFit/>
          </a:bodyPr>
          <a:lstStyle/>
          <a:p>
            <a:pPr algn="l">
              <a:spcBef>
                <a:spcPct val="50000"/>
              </a:spcBef>
            </a:pPr>
            <a:r>
              <a:rPr lang="en-US" sz="2000"/>
              <a:t>UPDATE using a Subquery</a:t>
            </a:r>
          </a:p>
        </p:txBody>
      </p:sp>
      <p:sp>
        <p:nvSpPr>
          <p:cNvPr id="819205" name="AutoShape 5"/>
          <p:cNvSpPr>
            <a:spLocks noChangeArrowheads="1"/>
          </p:cNvSpPr>
          <p:nvPr/>
        </p:nvSpPr>
        <p:spPr bwMode="auto">
          <a:xfrm>
            <a:off x="255588" y="2960687"/>
            <a:ext cx="7324725" cy="2159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UPDATE Sales.SalesPerson</a:t>
            </a:r>
          </a:p>
          <a:p>
            <a:pPr algn="l" defTabSz="457200" eaLnBrk="1" hangingPunct="1">
              <a:lnSpc>
                <a:spcPct val="80000"/>
              </a:lnSpc>
              <a:tabLst>
                <a:tab pos="457200" algn="l"/>
              </a:tabLst>
              <a:defRPr/>
            </a:pPr>
            <a:r>
              <a:rPr lang="en-US" b="0">
                <a:latin typeface="Lucida Sans Typewriter" pitchFamily="49" charset="0"/>
              </a:rPr>
              <a:t>SET SalesYTD = SalesYTD + SubTotal</a:t>
            </a:r>
          </a:p>
          <a:p>
            <a:pPr algn="l" defTabSz="457200" eaLnBrk="1" hangingPunct="1">
              <a:lnSpc>
                <a:spcPct val="80000"/>
              </a:lnSpc>
              <a:tabLst>
                <a:tab pos="457200" algn="l"/>
              </a:tabLst>
              <a:defRPr/>
            </a:pPr>
            <a:r>
              <a:rPr lang="en-US" b="0">
                <a:latin typeface="Lucida Sans Typewriter" pitchFamily="49" charset="0"/>
              </a:rPr>
              <a:t>FROM Sales.SalesPerson AS sp</a:t>
            </a:r>
          </a:p>
          <a:p>
            <a:pPr algn="l" defTabSz="457200" eaLnBrk="1" hangingPunct="1">
              <a:lnSpc>
                <a:spcPct val="80000"/>
              </a:lnSpc>
              <a:tabLst>
                <a:tab pos="457200" algn="l"/>
              </a:tabLst>
              <a:defRPr/>
            </a:pPr>
            <a:r>
              <a:rPr lang="en-US" b="0">
                <a:latin typeface="Lucida Sans Typewriter" pitchFamily="49" charset="0"/>
              </a:rPr>
              <a:t>JOIN Sales.SalesOrderHeader AS so</a:t>
            </a:r>
          </a:p>
          <a:p>
            <a:pPr algn="l" defTabSz="457200" eaLnBrk="1" hangingPunct="1">
              <a:lnSpc>
                <a:spcPct val="80000"/>
              </a:lnSpc>
              <a:tabLst>
                <a:tab pos="457200" algn="l"/>
              </a:tabLst>
              <a:defRPr/>
            </a:pPr>
            <a:r>
              <a:rPr lang="en-US" b="0">
                <a:latin typeface="Lucida Sans Typewriter" pitchFamily="49" charset="0"/>
              </a:rPr>
              <a:t>    ON sp.BusinessEntityID = so.SalesPersonID</a:t>
            </a:r>
          </a:p>
          <a:p>
            <a:pPr algn="l" defTabSz="457200" eaLnBrk="1" hangingPunct="1">
              <a:lnSpc>
                <a:spcPct val="80000"/>
              </a:lnSpc>
              <a:tabLst>
                <a:tab pos="457200" algn="l"/>
              </a:tabLst>
              <a:defRPr/>
            </a:pPr>
            <a:r>
              <a:rPr lang="en-US" b="0">
                <a:latin typeface="Lucida Sans Typewriter" pitchFamily="49" charset="0"/>
              </a:rPr>
              <a:t>    AND so.OrderDate = (SELECT MAX(OrderDate)</a:t>
            </a:r>
          </a:p>
          <a:p>
            <a:pPr algn="l" defTabSz="457200" eaLnBrk="1" hangingPunct="1">
              <a:lnSpc>
                <a:spcPct val="80000"/>
              </a:lnSpc>
              <a:tabLst>
                <a:tab pos="457200" algn="l"/>
              </a:tabLst>
              <a:defRPr/>
            </a:pPr>
            <a:r>
              <a:rPr lang="en-US" b="0">
                <a:latin typeface="Lucida Sans Typewriter" pitchFamily="49" charset="0"/>
              </a:rPr>
              <a:t>                        FROM Sales.SalesOrderHeader </a:t>
            </a:r>
          </a:p>
          <a:p>
            <a:pPr algn="l" defTabSz="457200" eaLnBrk="1" hangingPunct="1">
              <a:lnSpc>
                <a:spcPct val="80000"/>
              </a:lnSpc>
              <a:tabLst>
                <a:tab pos="457200" algn="l"/>
              </a:tabLst>
              <a:defRPr/>
            </a:pPr>
            <a:r>
              <a:rPr lang="en-US" b="0">
                <a:latin typeface="Lucida Sans Typewriter" pitchFamily="49" charset="0"/>
              </a:rPr>
              <a:t>                        WHERE SalesPersonID = </a:t>
            </a:r>
          </a:p>
          <a:p>
            <a:pPr algn="l" defTabSz="457200" eaLnBrk="1" hangingPunct="1">
              <a:lnSpc>
                <a:spcPct val="80000"/>
              </a:lnSpc>
              <a:tabLst>
                <a:tab pos="457200" algn="l"/>
              </a:tabLst>
              <a:defRPr/>
            </a:pPr>
            <a:r>
              <a:rPr lang="en-US" b="0">
                <a:latin typeface="Lucida Sans Typewriter" pitchFamily="49" charset="0"/>
              </a:rPr>
              <a:t>                              sp.BusinessEntityID);</a:t>
            </a:r>
          </a:p>
        </p:txBody>
      </p:sp>
      <p:pic>
        <p:nvPicPr>
          <p:cNvPr id="802828" name="Picture 12" descr="arrow09_04"/>
          <p:cNvPicPr>
            <a:picLocks noChangeAspect="1" noChangeArrowheads="1"/>
          </p:cNvPicPr>
          <p:nvPr/>
        </p:nvPicPr>
        <p:blipFill>
          <a:blip r:embed="rId3" cstate="print"/>
          <a:srcRect/>
          <a:stretch>
            <a:fillRect/>
          </a:stretch>
        </p:blipFill>
        <p:spPr bwMode="auto">
          <a:xfrm rot="-758055">
            <a:off x="3268663" y="1957387"/>
            <a:ext cx="950912" cy="1025525"/>
          </a:xfrm>
          <a:prstGeom prst="rect">
            <a:avLst/>
          </a:prstGeom>
          <a:noFill/>
          <a:ln w="9525">
            <a:noFill/>
            <a:miter lim="800000"/>
            <a:headEnd/>
            <a:tailEnd/>
          </a:ln>
        </p:spPr>
      </p:pic>
      <p:sp>
        <p:nvSpPr>
          <p:cNvPr id="2" name="AutoShape 11"/>
          <p:cNvSpPr>
            <a:spLocks noChangeArrowheads="1"/>
          </p:cNvSpPr>
          <p:nvPr/>
        </p:nvSpPr>
        <p:spPr bwMode="auto">
          <a:xfrm>
            <a:off x="1506538" y="5646737"/>
            <a:ext cx="2478087"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SalesYTD</a:t>
            </a:r>
          </a:p>
          <a:p>
            <a:pPr algn="l" defTabSz="457200" eaLnBrk="1" hangingPunct="1">
              <a:lnSpc>
                <a:spcPct val="80000"/>
              </a:lnSpc>
              <a:tabLst>
                <a:tab pos="457200" algn="l"/>
              </a:tabLst>
              <a:defRPr/>
            </a:pPr>
            <a:r>
              <a:rPr lang="en-US" b="0">
                <a:latin typeface="Lucida Sans Typewriter" pitchFamily="49" charset="0"/>
              </a:rPr>
              <a:t>--------------</a:t>
            </a:r>
          </a:p>
          <a:p>
            <a:pPr algn="l" defTabSz="457200" eaLnBrk="1" hangingPunct="1">
              <a:lnSpc>
                <a:spcPct val="80000"/>
              </a:lnSpc>
              <a:tabLst>
                <a:tab pos="457200" algn="l"/>
              </a:tabLst>
              <a:defRPr/>
            </a:pPr>
            <a:r>
              <a:rPr lang="en-US" b="0">
                <a:latin typeface="Lucida Sans Typewriter" pitchFamily="49" charset="0"/>
              </a:rPr>
              <a:t>677558.4653</a:t>
            </a:r>
          </a:p>
          <a:p>
            <a:pPr algn="l" defTabSz="457200" eaLnBrk="1" hangingPunct="1">
              <a:lnSpc>
                <a:spcPct val="80000"/>
              </a:lnSpc>
              <a:tabLst>
                <a:tab pos="457200" algn="l"/>
              </a:tabLst>
              <a:defRPr/>
            </a:pPr>
            <a:r>
              <a:rPr lang="en-US" b="0">
                <a:latin typeface="Lucida Sans Typewriter" pitchFamily="49" charset="0"/>
              </a:rPr>
              <a:t>4557045.0459</a:t>
            </a:r>
          </a:p>
        </p:txBody>
      </p:sp>
      <p:sp>
        <p:nvSpPr>
          <p:cNvPr id="28688" name="Text Box 16"/>
          <p:cNvSpPr txBox="1">
            <a:spLocks noChangeArrowheads="1"/>
          </p:cNvSpPr>
          <p:nvPr/>
        </p:nvSpPr>
        <p:spPr bwMode="auto">
          <a:xfrm>
            <a:off x="2155825" y="5299075"/>
            <a:ext cx="1543050" cy="396875"/>
          </a:xfrm>
          <a:prstGeom prst="rect">
            <a:avLst/>
          </a:prstGeom>
          <a:noFill/>
          <a:ln w="9525" algn="ctr">
            <a:noFill/>
            <a:miter lim="800000"/>
            <a:headEnd/>
            <a:tailEnd/>
          </a:ln>
        </p:spPr>
        <p:txBody>
          <a:bodyPr>
            <a:spAutoFit/>
          </a:bodyPr>
          <a:lstStyle/>
          <a:p>
            <a:pPr algn="l">
              <a:spcBef>
                <a:spcPct val="50000"/>
              </a:spcBef>
            </a:pPr>
            <a:r>
              <a:rPr lang="en-US" sz="2000"/>
              <a:t>Before</a:t>
            </a:r>
          </a:p>
        </p:txBody>
      </p:sp>
      <p:sp>
        <p:nvSpPr>
          <p:cNvPr id="3" name="AutoShape 11"/>
          <p:cNvSpPr>
            <a:spLocks noChangeArrowheads="1"/>
          </p:cNvSpPr>
          <p:nvPr/>
        </p:nvSpPr>
        <p:spPr bwMode="auto">
          <a:xfrm>
            <a:off x="5237163" y="5643562"/>
            <a:ext cx="2478087"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SalesYTD</a:t>
            </a:r>
          </a:p>
          <a:p>
            <a:pPr algn="l" defTabSz="457200" eaLnBrk="1" hangingPunct="1">
              <a:lnSpc>
                <a:spcPct val="80000"/>
              </a:lnSpc>
              <a:tabLst>
                <a:tab pos="457200" algn="l"/>
              </a:tabLst>
              <a:defRPr/>
            </a:pPr>
            <a:r>
              <a:rPr lang="en-US" b="0">
                <a:latin typeface="Lucida Sans Typewriter" pitchFamily="49" charset="0"/>
              </a:rPr>
              <a:t>--------------</a:t>
            </a:r>
          </a:p>
          <a:p>
            <a:pPr algn="l" defTabSz="457200" eaLnBrk="1" hangingPunct="1">
              <a:lnSpc>
                <a:spcPct val="80000"/>
              </a:lnSpc>
              <a:tabLst>
                <a:tab pos="457200" algn="l"/>
              </a:tabLst>
              <a:defRPr/>
            </a:pPr>
            <a:r>
              <a:rPr lang="en-US" b="0">
                <a:latin typeface="Lucida Sans Typewriter" pitchFamily="49" charset="0"/>
              </a:rPr>
              <a:t>721382.488</a:t>
            </a:r>
          </a:p>
          <a:p>
            <a:pPr algn="l" defTabSz="457200" eaLnBrk="1" hangingPunct="1">
              <a:lnSpc>
                <a:spcPct val="80000"/>
              </a:lnSpc>
              <a:tabLst>
                <a:tab pos="457200" algn="l"/>
              </a:tabLst>
              <a:defRPr/>
            </a:pPr>
            <a:r>
              <a:rPr lang="en-US" b="0">
                <a:latin typeface="Lucida Sans Typewriter" pitchFamily="49" charset="0"/>
              </a:rPr>
              <a:t>4593234.5123</a:t>
            </a:r>
          </a:p>
        </p:txBody>
      </p:sp>
      <p:sp>
        <p:nvSpPr>
          <p:cNvPr id="28690" name="Text Box 18"/>
          <p:cNvSpPr txBox="1">
            <a:spLocks noChangeArrowheads="1"/>
          </p:cNvSpPr>
          <p:nvPr/>
        </p:nvSpPr>
        <p:spPr bwMode="auto">
          <a:xfrm>
            <a:off x="6021388" y="5297487"/>
            <a:ext cx="1543050" cy="396875"/>
          </a:xfrm>
          <a:prstGeom prst="rect">
            <a:avLst/>
          </a:prstGeom>
          <a:noFill/>
          <a:ln w="9525" algn="ctr">
            <a:noFill/>
            <a:miter lim="800000"/>
            <a:headEnd/>
            <a:tailEnd/>
          </a:ln>
        </p:spPr>
        <p:txBody>
          <a:bodyPr>
            <a:spAutoFit/>
          </a:bodyPr>
          <a:lstStyle/>
          <a:p>
            <a:pPr algn="l">
              <a:spcBef>
                <a:spcPct val="50000"/>
              </a:spcBef>
            </a:pPr>
            <a:r>
              <a:rPr lang="en-US" sz="2000"/>
              <a:t>After</a:t>
            </a:r>
          </a:p>
        </p:txBody>
      </p:sp>
      <p:pic>
        <p:nvPicPr>
          <p:cNvPr id="829450" name="Picture 10" descr="arrow03"/>
          <p:cNvPicPr>
            <a:picLocks noChangeAspect="1" noChangeArrowheads="1"/>
          </p:cNvPicPr>
          <p:nvPr/>
        </p:nvPicPr>
        <p:blipFill>
          <a:blip r:embed="rId4" cstate="print"/>
          <a:srcRect/>
          <a:stretch>
            <a:fillRect/>
          </a:stretch>
        </p:blipFill>
        <p:spPr bwMode="auto">
          <a:xfrm>
            <a:off x="3783013" y="5984875"/>
            <a:ext cx="1522412" cy="282575"/>
          </a:xfrm>
          <a:prstGeom prst="rect">
            <a:avLst/>
          </a:prstGeom>
          <a:noFill/>
          <a:ln w="9525">
            <a:noFill/>
            <a:miter lim="800000"/>
            <a:headEnd/>
            <a:tailEnd/>
          </a:ln>
        </p:spPr>
      </p:pic>
      <p:grpSp>
        <p:nvGrpSpPr>
          <p:cNvPr id="4" name="Group 25"/>
          <p:cNvGrpSpPr>
            <a:grpSpLocks/>
          </p:cNvGrpSpPr>
          <p:nvPr/>
        </p:nvGrpSpPr>
        <p:grpSpPr bwMode="auto">
          <a:xfrm>
            <a:off x="7991475" y="640080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5" name="Group 27"/>
            <p:cNvGrpSpPr>
              <a:grpSpLocks/>
            </p:cNvGrpSpPr>
            <p:nvPr/>
          </p:nvGrpSpPr>
          <p:grpSpPr bwMode="auto">
            <a:xfrm>
              <a:off x="480" y="3096"/>
              <a:ext cx="240" cy="192"/>
              <a:chOff x="480" y="3096"/>
              <a:chExt cx="240" cy="192"/>
            </a:xfrm>
          </p:grpSpPr>
          <p:sp>
            <p:nvSpPr>
              <p:cNvPr id="22546"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6" name="Group 30"/>
          <p:cNvGrpSpPr>
            <a:grpSpLocks/>
          </p:cNvGrpSpPr>
          <p:nvPr/>
        </p:nvGrpSpPr>
        <p:grpSpPr bwMode="auto">
          <a:xfrm>
            <a:off x="8478838" y="6491287"/>
            <a:ext cx="304800" cy="244475"/>
            <a:chOff x="768" y="3096"/>
            <a:chExt cx="240" cy="192"/>
          </a:xfrm>
        </p:grpSpPr>
        <p:sp>
          <p:nvSpPr>
            <p:cNvPr id="22542"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205"/>
                                        </p:tgtEl>
                                        <p:attrNameLst>
                                          <p:attrName>style.visibility</p:attrName>
                                        </p:attrNameLst>
                                      </p:cBhvr>
                                      <p:to>
                                        <p:strVal val="visible"/>
                                      </p:to>
                                    </p:set>
                                    <p:animEffect transition="in" filter="fade">
                                      <p:cBhvr>
                                        <p:cTn id="11" dur="500"/>
                                        <p:tgtEl>
                                          <p:spTgt spid="81920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688"/>
                                        </p:tgtEl>
                                        <p:attrNameLst>
                                          <p:attrName>style.visibility</p:attrName>
                                        </p:attrNameLst>
                                      </p:cBhvr>
                                      <p:to>
                                        <p:strVal val="visible"/>
                                      </p:to>
                                    </p:set>
                                    <p:animEffect transition="in" filter="fade">
                                      <p:cBhvr>
                                        <p:cTn id="19" dur="500"/>
                                        <p:tgtEl>
                                          <p:spTgt spid="2868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29450"/>
                                        </p:tgtEl>
                                        <p:attrNameLst>
                                          <p:attrName>style.visibility</p:attrName>
                                        </p:attrNameLst>
                                      </p:cBhvr>
                                      <p:to>
                                        <p:strVal val="visible"/>
                                      </p:to>
                                    </p:set>
                                    <p:animEffect transition="in" filter="wipe(left)">
                                      <p:cBhvr>
                                        <p:cTn id="24" dur="500"/>
                                        <p:tgtEl>
                                          <p:spTgt spid="829450"/>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690"/>
                                        </p:tgtEl>
                                        <p:attrNameLst>
                                          <p:attrName>style.visibility</p:attrName>
                                        </p:attrNameLst>
                                      </p:cBhvr>
                                      <p:to>
                                        <p:strVal val="visible"/>
                                      </p:to>
                                    </p:set>
                                    <p:animEffect transition="in" filter="fade">
                                      <p:cBhvr>
                                        <p:cTn id="31" dur="500"/>
                                        <p:tgtEl>
                                          <p:spTgt spid="28690"/>
                                        </p:tgtEl>
                                      </p:cBhvr>
                                    </p:animEffect>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5" grpId="0" animBg="1"/>
      <p:bldP spid="2" grpId="0" animBg="1"/>
      <p:bldP spid="28688" grpId="0"/>
      <p:bldP spid="3" grpId="0" animBg="1"/>
      <p:bldP spid="2869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a:t>
            </a:r>
            <a:br>
              <a:rPr lang="en-US" dirty="0" smtClean="0"/>
            </a:br>
            <a:endParaRPr lang="en-US" dirty="0"/>
          </a:p>
        </p:txBody>
      </p:sp>
      <p:sp>
        <p:nvSpPr>
          <p:cNvPr id="4" name="TextBox 3"/>
          <p:cNvSpPr txBox="1"/>
          <p:nvPr/>
        </p:nvSpPr>
        <p:spPr>
          <a:xfrm>
            <a:off x="1371600" y="2590800"/>
            <a:ext cx="5638800" cy="830997"/>
          </a:xfrm>
          <a:prstGeom prst="rect">
            <a:avLst/>
          </a:prstGeom>
          <a:noFill/>
        </p:spPr>
        <p:txBody>
          <a:bodyPr wrap="square" rtlCol="0">
            <a:spAutoFit/>
          </a:bodyPr>
          <a:lstStyle/>
          <a:p>
            <a:pPr algn="ctr"/>
            <a:r>
              <a:rPr lang="en-US" sz="4800" dirty="0" smtClean="0">
                <a:hlinkClick r:id="rId3" action="ppaction://hlinkfile"/>
              </a:rPr>
              <a:t>Help Index</a:t>
            </a:r>
            <a:endParaRPr lang="en-US" sz="4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sz="quarter" idx="1"/>
          </p:nvPr>
        </p:nvSpPr>
        <p:spPr/>
        <p:txBody>
          <a:bodyPr>
            <a:normAutofit fontScale="62500" lnSpcReduction="20000"/>
          </a:bodyPr>
          <a:lstStyle/>
          <a:p>
            <a:r>
              <a:rPr lang="en-US" b="1" dirty="0"/>
              <a:t>First Normal Form</a:t>
            </a:r>
          </a:p>
          <a:p>
            <a:r>
              <a:rPr lang="en-US" dirty="0"/>
              <a:t>•	Eliminate repeating groups in individual tables.</a:t>
            </a:r>
          </a:p>
          <a:p>
            <a:r>
              <a:rPr lang="en-US" dirty="0"/>
              <a:t>•	Create a separate table for each set of related data.</a:t>
            </a:r>
          </a:p>
          <a:p>
            <a:r>
              <a:rPr lang="en-US" dirty="0"/>
              <a:t>•	Identify each set of related data with a primary key.</a:t>
            </a:r>
          </a:p>
          <a:p>
            <a:endParaRPr lang="en-US" dirty="0"/>
          </a:p>
          <a:p>
            <a:r>
              <a:rPr lang="en-US" b="1" dirty="0"/>
              <a:t>Second Normal Form</a:t>
            </a:r>
          </a:p>
          <a:p>
            <a:r>
              <a:rPr lang="en-US" dirty="0"/>
              <a:t>•	Create separate tables for sets of values that apply to multiple records.</a:t>
            </a:r>
          </a:p>
          <a:p>
            <a:r>
              <a:rPr lang="en-US" dirty="0"/>
              <a:t>•	Relate these tables with a foreign key.</a:t>
            </a:r>
          </a:p>
          <a:p>
            <a:endParaRPr lang="en-US" dirty="0"/>
          </a:p>
          <a:p>
            <a:r>
              <a:rPr lang="en-US" b="1" dirty="0"/>
              <a:t>Third Normal Form</a:t>
            </a:r>
          </a:p>
          <a:p>
            <a:r>
              <a:rPr lang="en-US" dirty="0"/>
              <a:t>•	Eliminate fields that do not depend on the key. X is fully dependent on Y “Primary key”</a:t>
            </a:r>
          </a:p>
          <a:p>
            <a:r>
              <a:rPr lang="en-US" dirty="0"/>
              <a:t>•	Transitive dependencies must be eliminated, so all records must rely only on the primary key.</a:t>
            </a:r>
          </a:p>
          <a:p>
            <a:endParaRPr lang="en-US" dirty="0"/>
          </a:p>
        </p:txBody>
      </p:sp>
    </p:spTree>
    <p:extLst>
      <p:ext uri="{BB962C8B-B14F-4D97-AF65-F5344CB8AC3E}">
        <p14:creationId xmlns:p14="http://schemas.microsoft.com/office/powerpoint/2010/main" val="297402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Overview</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Overview of SQL Server  </a:t>
            </a:r>
          </a:p>
          <a:p>
            <a:pPr>
              <a:buFont typeface="Wingdings" pitchFamily="2" charset="2"/>
              <a:buChar char="Ø"/>
            </a:pPr>
            <a:r>
              <a:rPr lang="en-US" sz="2400" dirty="0" smtClean="0">
                <a:latin typeface="Times New Roman" pitchFamily="18" charset="0"/>
                <a:cs typeface="Times New Roman" pitchFamily="18" charset="0"/>
              </a:rPr>
              <a:t>Using Querying Tools</a:t>
            </a:r>
          </a:p>
          <a:p>
            <a:pPr>
              <a:buFont typeface="Wingdings" pitchFamily="2" charset="2"/>
              <a:buChar char="Ø"/>
            </a:pPr>
            <a:r>
              <a:rPr lang="en-US" sz="2400" dirty="0" smtClean="0">
                <a:latin typeface="Times New Roman" pitchFamily="18" charset="0"/>
                <a:cs typeface="Times New Roman" pitchFamily="18" charset="0"/>
              </a:rPr>
              <a:t>SQL Server Databases</a:t>
            </a:r>
          </a:p>
          <a:p>
            <a:pPr>
              <a:buFont typeface="Wingdings" pitchFamily="2" charset="2"/>
              <a:buChar char="Ø"/>
            </a:pPr>
            <a:r>
              <a:rPr lang="en-US" sz="2400" dirty="0" smtClean="0">
                <a:latin typeface="Times New Roman" pitchFamily="18" charset="0"/>
                <a:cs typeface="Times New Roman" pitchFamily="18" charset="0"/>
              </a:rPr>
              <a:t>SQL Server Database Objects</a:t>
            </a:r>
          </a:p>
          <a:p>
            <a:pPr>
              <a:buFont typeface="Wingdings" pitchFamily="2" charset="2"/>
              <a:buChar char="Ø"/>
            </a:pPr>
            <a:r>
              <a:rPr lang="en-US" sz="2400" dirty="0" smtClean="0">
                <a:latin typeface="Times New Roman" pitchFamily="18" charset="0"/>
                <a:cs typeface="Times New Roman" pitchFamily="18" charset="0"/>
              </a:rPr>
              <a:t>Overview T-SQL</a:t>
            </a:r>
          </a:p>
          <a:p>
            <a:pPr>
              <a:buFont typeface="Wingdings" pitchFamily="2" charset="2"/>
              <a:buChar char="Ø"/>
            </a:pPr>
            <a:r>
              <a:rPr lang="en-US" sz="2400" dirty="0" smtClean="0">
                <a:latin typeface="Times New Roman" pitchFamily="18" charset="0"/>
                <a:cs typeface="Times New Roman" pitchFamily="18" charset="0"/>
              </a:rPr>
              <a:t>Overview of Data Types</a:t>
            </a:r>
          </a:p>
          <a:p>
            <a:pPr>
              <a:buFont typeface="Wingdings" pitchFamily="2" charset="2"/>
              <a:buChar char="Ø"/>
            </a:pPr>
            <a:endParaRPr lang="en-US" sz="2400" dirty="0" smtClean="0">
              <a:latin typeface="Times New Roman" pitchFamily="18" charset="0"/>
              <a:cs typeface="Times New Roman" pitchFamily="18" charset="0"/>
            </a:endParaRPr>
          </a:p>
          <a:p>
            <a:pPr algn="ctr">
              <a:buNone/>
            </a:pPr>
            <a:endParaRPr lang="en-US" sz="3200" dirty="0" smtClean="0">
              <a:latin typeface="Times"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Versions History</a:t>
            </a:r>
            <a:endParaRPr lang="en-US"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077522951"/>
              </p:ext>
            </p:extLst>
          </p:nvPr>
        </p:nvGraphicFramePr>
        <p:xfrm>
          <a:off x="457200" y="1691640"/>
          <a:ext cx="8458200" cy="2194560"/>
        </p:xfrm>
        <a:graphic>
          <a:graphicData uri="http://schemas.openxmlformats.org/drawingml/2006/table">
            <a:tbl>
              <a:tblPr firstRow="1" firstCol="1" bandRow="1"/>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274320">
                <a:tc gridSpan="2">
                  <a:txBody>
                    <a:bodyPr/>
                    <a:lstStyle/>
                    <a:p>
                      <a:pPr algn="ctr">
                        <a:spcAft>
                          <a:spcPts val="0"/>
                        </a:spcAft>
                      </a:pPr>
                      <a:r>
                        <a:rPr lang="en-US" b="1" dirty="0" smtClean="0">
                          <a:effectLst/>
                        </a:rPr>
                        <a:t>1</a:t>
                      </a:r>
                      <a:r>
                        <a:rPr lang="en-US" b="1" baseline="30000" dirty="0" smtClean="0">
                          <a:effectLst/>
                        </a:rPr>
                        <a:t>st</a:t>
                      </a:r>
                      <a:r>
                        <a:rPr lang="en-US" b="1" dirty="0" smtClean="0">
                          <a:effectLst/>
                        </a:rPr>
                        <a:t> Generation</a:t>
                      </a:r>
                      <a:endParaRPr lang="en-US" b="1"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8184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hMerge="1">
                  <a:txBody>
                    <a:bodyPr/>
                    <a:lstStyle/>
                    <a:p>
                      <a:pPr algn="ctr">
                        <a:spcAft>
                          <a:spcPts val="0"/>
                        </a:spcAft>
                      </a:pP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C8184F"/>
                      </a:solidFill>
                      <a:prstDash val="solid"/>
                      <a:round/>
                      <a:headEnd type="none" w="med" len="med"/>
                      <a:tailEnd type="none" w="med" len="med"/>
                    </a:lnR>
                    <a:lnT w="12700" cap="flat" cmpd="sng" algn="ctr">
                      <a:solidFill>
                        <a:srgbClr val="C8184F"/>
                      </a:solidFill>
                      <a:prstDash val="solid"/>
                      <a:round/>
                      <a:headEnd type="none" w="med" len="med"/>
                      <a:tailEnd type="none" w="med" len="med"/>
                    </a:lnT>
                    <a:lnB w="12700" cap="flat" cmpd="sng" algn="ctr">
                      <a:solidFill>
                        <a:srgbClr val="C8184F"/>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r h="274320">
                <a:tc>
                  <a:txBody>
                    <a:bodyPr/>
                    <a:lstStyle/>
                    <a:p>
                      <a:pPr algn="ctr">
                        <a:spcAft>
                          <a:spcPts val="0"/>
                        </a:spcAft>
                      </a:pPr>
                      <a:r>
                        <a:rPr lang="en-US" dirty="0">
                          <a:effectLst/>
                        </a:rPr>
                        <a:t>SQL Server Version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spcAft>
                          <a:spcPts val="0"/>
                        </a:spcAft>
                      </a:pPr>
                      <a:r>
                        <a:rPr lang="en-US" dirty="0">
                          <a:effectLst/>
                        </a:rPr>
                        <a:t>Features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C8184F"/>
                      </a:solidFill>
                      <a:prstDash val="solid"/>
                      <a:round/>
                      <a:headEnd type="none" w="med" len="med"/>
                      <a:tailEnd type="none" w="med" len="med"/>
                    </a:lnR>
                    <a:lnT w="12700" cap="flat" cmpd="sng" algn="ctr">
                      <a:solidFill>
                        <a:srgbClr val="C8184F"/>
                      </a:solidFill>
                      <a:prstDash val="solid"/>
                      <a:round/>
                      <a:headEnd type="none" w="med" len="med"/>
                      <a:tailEnd type="none" w="med" len="med"/>
                    </a:lnT>
                    <a:lnB w="12700" cap="flat" cmpd="sng" algn="ctr">
                      <a:solidFill>
                        <a:srgbClr val="C8184F"/>
                      </a:solidFill>
                      <a:prstDash val="solid"/>
                      <a:round/>
                      <a:headEnd type="none" w="med" len="med"/>
                      <a:tailEnd type="none" w="med" len="med"/>
                    </a:lnB>
                    <a:solidFill>
                      <a:srgbClr val="CCECFF"/>
                    </a:solidFill>
                  </a:tcPr>
                </a:tc>
                <a:extLst>
                  <a:ext uri="{0D108BD9-81ED-4DB2-BD59-A6C34878D82A}">
                    <a16:rowId xmlns:a16="http://schemas.microsoft.com/office/drawing/2014/main" val="10001"/>
                  </a:ext>
                </a:extLst>
              </a:tr>
              <a:tr h="0">
                <a:tc>
                  <a:txBody>
                    <a:bodyPr/>
                    <a:lstStyle/>
                    <a:p>
                      <a:pPr>
                        <a:spcAft>
                          <a:spcPts val="0"/>
                        </a:spcAft>
                      </a:pPr>
                      <a:r>
                        <a:rPr lang="en-US">
                          <a:effectLst/>
                        </a:rPr>
                        <a:t>SQL 6.0/6.5 (1995)</a:t>
                      </a:r>
                    </a:p>
                  </a:txBody>
                  <a:tcPr marL="68580" marR="68580" marT="0" marB="0">
                    <a:lnL w="12700" cap="flat" cmpd="sng" algn="ctr">
                      <a:solidFill>
                        <a:srgbClr val="00B071"/>
                      </a:solidFill>
                      <a:prstDash val="solid"/>
                      <a:round/>
                      <a:headEnd type="none" w="med" len="med"/>
                      <a:tailEnd type="none" w="med" len="med"/>
                    </a:lnL>
                    <a:lnR w="12700" cap="flat" cmpd="sng" algn="ctr">
                      <a:solidFill>
                        <a:srgbClr val="00B07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B071"/>
                      </a:solidFill>
                      <a:prstDash val="solid"/>
                      <a:round/>
                      <a:headEnd type="none" w="med" len="med"/>
                      <a:tailEnd type="none" w="med" len="med"/>
                    </a:lnB>
                  </a:tcPr>
                </a:tc>
                <a:tc>
                  <a:txBody>
                    <a:bodyPr/>
                    <a:lstStyle/>
                    <a:p>
                      <a:pPr>
                        <a:spcAft>
                          <a:spcPts val="0"/>
                        </a:spcAft>
                      </a:pPr>
                      <a:r>
                        <a:rPr lang="en-US">
                          <a:effectLst/>
                        </a:rPr>
                        <a:t>First version designed specifically for Windows NT</a:t>
                      </a:r>
                    </a:p>
                    <a:p>
                      <a:pPr>
                        <a:spcAft>
                          <a:spcPts val="0"/>
                        </a:spcAft>
                      </a:pPr>
                      <a:r>
                        <a:rPr lang="en-US">
                          <a:effectLst/>
                        </a:rPr>
                        <a:t>Replication</a:t>
                      </a:r>
                    </a:p>
                  </a:txBody>
                  <a:tcPr marL="68580" marR="68580" marT="0" marB="0">
                    <a:lnL w="12700" cap="flat" cmpd="sng" algn="ctr">
                      <a:solidFill>
                        <a:srgbClr val="00B071"/>
                      </a:solidFill>
                      <a:prstDash val="solid"/>
                      <a:round/>
                      <a:headEnd type="none" w="med" len="med"/>
                      <a:tailEnd type="none" w="med" len="med"/>
                    </a:lnL>
                    <a:lnR w="12700" cap="flat" cmpd="sng" algn="ctr">
                      <a:solidFill>
                        <a:srgbClr val="00E672"/>
                      </a:solidFill>
                      <a:prstDash val="solid"/>
                      <a:round/>
                      <a:headEnd type="none" w="med" len="med"/>
                      <a:tailEnd type="none" w="med" len="med"/>
                    </a:lnR>
                    <a:lnT w="12700" cap="flat" cmpd="sng" algn="ctr">
                      <a:solidFill>
                        <a:srgbClr val="C8184F"/>
                      </a:solidFill>
                      <a:prstDash val="solid"/>
                      <a:round/>
                      <a:headEnd type="none" w="med" len="med"/>
                      <a:tailEnd type="none" w="med" len="med"/>
                    </a:lnT>
                    <a:lnB w="12700" cap="flat" cmpd="sng" algn="ctr">
                      <a:solidFill>
                        <a:srgbClr val="00E672"/>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Aft>
                          <a:spcPts val="0"/>
                        </a:spcAft>
                      </a:pPr>
                      <a:r>
                        <a:rPr lang="en-US">
                          <a:effectLst/>
                        </a:rPr>
                        <a:t>SQL Server 4.2 (1992)</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50B071"/>
                      </a:solidFill>
                      <a:prstDash val="solid"/>
                      <a:round/>
                      <a:headEnd type="none" w="med" len="med"/>
                      <a:tailEnd type="none" w="med" len="med"/>
                    </a:lnR>
                    <a:lnT w="12700" cap="flat" cmpd="sng" algn="ctr">
                      <a:solidFill>
                        <a:srgbClr val="00B071"/>
                      </a:solidFill>
                      <a:prstDash val="solid"/>
                      <a:round/>
                      <a:headEnd type="none" w="med" len="med"/>
                      <a:tailEnd type="none" w="med" len="med"/>
                    </a:lnT>
                    <a:lnB w="12700" cap="flat" cmpd="sng" algn="ctr">
                      <a:solidFill>
                        <a:srgbClr val="50B071"/>
                      </a:solidFill>
                      <a:prstDash val="solid"/>
                      <a:round/>
                      <a:headEnd type="none" w="med" len="med"/>
                      <a:tailEnd type="none" w="med" len="med"/>
                    </a:lnB>
                  </a:tcPr>
                </a:tc>
                <a:tc>
                  <a:txBody>
                    <a:bodyPr/>
                    <a:lstStyle/>
                    <a:p>
                      <a:pPr>
                        <a:spcAft>
                          <a:spcPts val="0"/>
                        </a:spcAft>
                      </a:pPr>
                      <a:r>
                        <a:rPr lang="en-US">
                          <a:effectLst/>
                        </a:rPr>
                        <a:t>Developed for Windows NT 3.1</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60E672"/>
                      </a:solidFill>
                      <a:prstDash val="solid"/>
                      <a:round/>
                      <a:headEnd type="none" w="med" len="med"/>
                      <a:tailEnd type="none" w="med" len="med"/>
                    </a:lnR>
                    <a:lnT w="12700" cap="flat" cmpd="sng" algn="ctr">
                      <a:solidFill>
                        <a:srgbClr val="00E672"/>
                      </a:solidFill>
                      <a:prstDash val="solid"/>
                      <a:round/>
                      <a:headEnd type="none" w="med" len="med"/>
                      <a:tailEnd type="none" w="med" len="med"/>
                    </a:lnT>
                    <a:lnB w="12700" cap="flat" cmpd="sng" algn="ctr">
                      <a:solidFill>
                        <a:srgbClr val="60E672"/>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Aft>
                          <a:spcPts val="0"/>
                        </a:spcAft>
                      </a:pPr>
                      <a:r>
                        <a:rPr lang="en-US" dirty="0">
                          <a:effectLst/>
                        </a:rPr>
                        <a:t>SQL Server 1.0 (1989)</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50B071"/>
                      </a:solidFill>
                      <a:prstDash val="solid"/>
                      <a:round/>
                      <a:headEnd type="none" w="med" len="med"/>
                      <a:tailEnd type="none" w="med" len="med"/>
                    </a:lnR>
                    <a:lnT w="12700" cap="flat" cmpd="sng" algn="ctr">
                      <a:solidFill>
                        <a:srgbClr val="50B071"/>
                      </a:solidFill>
                      <a:prstDash val="solid"/>
                      <a:round/>
                      <a:headEnd type="none" w="med" len="med"/>
                      <a:tailEnd type="none" w="med" len="med"/>
                    </a:lnT>
                    <a:lnB w="12700" cap="flat" cmpd="sng" algn="ctr">
                      <a:solidFill>
                        <a:srgbClr val="50B071"/>
                      </a:solidFill>
                      <a:prstDash val="solid"/>
                      <a:round/>
                      <a:headEnd type="none" w="med" len="med"/>
                      <a:tailEnd type="none" w="med" len="med"/>
                    </a:lnB>
                  </a:tcPr>
                </a:tc>
                <a:tc>
                  <a:txBody>
                    <a:bodyPr/>
                    <a:lstStyle/>
                    <a:p>
                      <a:pPr>
                        <a:spcAft>
                          <a:spcPts val="0"/>
                        </a:spcAft>
                      </a:pPr>
                      <a:r>
                        <a:rPr lang="en-US" dirty="0">
                          <a:effectLst/>
                        </a:rPr>
                        <a:t>Developed by Microsoft, Sybase, and Ashton-Tate for OS/2</a:t>
                      </a:r>
                    </a:p>
                  </a:txBody>
                  <a:tcPr marL="68580" marR="68580" marT="0" marB="0">
                    <a:lnL w="12700" cap="flat" cmpd="sng" algn="ctr">
                      <a:solidFill>
                        <a:srgbClr val="50B071"/>
                      </a:solidFill>
                      <a:prstDash val="solid"/>
                      <a:round/>
                      <a:headEnd type="none" w="med" len="med"/>
                      <a:tailEnd type="none" w="med" len="med"/>
                    </a:lnL>
                    <a:lnR w="12700" cap="flat" cmpd="sng" algn="ctr">
                      <a:solidFill>
                        <a:srgbClr val="C0E672"/>
                      </a:solidFill>
                      <a:prstDash val="solid"/>
                      <a:round/>
                      <a:headEnd type="none" w="med" len="med"/>
                      <a:tailEnd type="none" w="med" len="med"/>
                    </a:lnR>
                    <a:lnT w="12700" cap="flat" cmpd="sng" algn="ctr">
                      <a:solidFill>
                        <a:srgbClr val="60E672"/>
                      </a:solidFill>
                      <a:prstDash val="solid"/>
                      <a:round/>
                      <a:headEnd type="none" w="med" len="med"/>
                      <a:tailEnd type="none" w="med" len="med"/>
                    </a:lnT>
                    <a:lnB w="12700" cap="flat" cmpd="sng" algn="ctr">
                      <a:solidFill>
                        <a:srgbClr val="C0E672"/>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22071785"/>
              </p:ext>
            </p:extLst>
          </p:nvPr>
        </p:nvGraphicFramePr>
        <p:xfrm>
          <a:off x="457200" y="4114800"/>
          <a:ext cx="8382000" cy="2468880"/>
        </p:xfrm>
        <a:graphic>
          <a:graphicData uri="http://schemas.openxmlformats.org/drawingml/2006/table">
            <a:tbl>
              <a:tblPr firstRow="1" firstCol="1" bandRow="1"/>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0">
                <a:tc gridSpan="2">
                  <a:txBody>
                    <a:bodyPr/>
                    <a:lstStyle/>
                    <a:p>
                      <a:pPr algn="ctr">
                        <a:spcAft>
                          <a:spcPts val="0"/>
                        </a:spcAft>
                      </a:pPr>
                      <a:r>
                        <a:rPr lang="en-US" b="1" dirty="0" smtClean="0">
                          <a:effectLst/>
                        </a:rPr>
                        <a:t>2</a:t>
                      </a:r>
                      <a:r>
                        <a:rPr lang="en-US" b="1" baseline="30000" dirty="0" smtClean="0">
                          <a:effectLst/>
                        </a:rPr>
                        <a:t>nd</a:t>
                      </a:r>
                      <a:r>
                        <a:rPr lang="en-US" b="1" dirty="0" smtClean="0">
                          <a:effectLst/>
                        </a:rPr>
                        <a:t> Generation</a:t>
                      </a:r>
                      <a:endParaRPr lang="en-US" b="1"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E08035"/>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hMerge="1">
                  <a:txBody>
                    <a:bodyPr/>
                    <a:lstStyle/>
                    <a:p>
                      <a:pPr algn="ctr">
                        <a:spcAft>
                          <a:spcPts val="0"/>
                        </a:spcAft>
                      </a:pP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E08035"/>
                      </a:solidFill>
                      <a:prstDash val="solid"/>
                      <a:round/>
                      <a:headEnd type="none" w="med" len="med"/>
                      <a:tailEnd type="none" w="med" len="med"/>
                    </a:lnR>
                    <a:lnT w="12700" cap="flat" cmpd="sng" algn="ctr">
                      <a:solidFill>
                        <a:srgbClr val="E08035"/>
                      </a:solidFill>
                      <a:prstDash val="solid"/>
                      <a:round/>
                      <a:headEnd type="none" w="med" len="med"/>
                      <a:tailEnd type="none" w="med" len="med"/>
                    </a:lnT>
                    <a:lnB w="12700" cap="flat" cmpd="sng" algn="ctr">
                      <a:solidFill>
                        <a:srgbClr val="E08035"/>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r h="0">
                <a:tc>
                  <a:txBody>
                    <a:bodyPr/>
                    <a:lstStyle/>
                    <a:p>
                      <a:pPr algn="ctr">
                        <a:spcAft>
                          <a:spcPts val="0"/>
                        </a:spcAft>
                      </a:pPr>
                      <a:r>
                        <a:rPr lang="en-US" dirty="0">
                          <a:effectLst/>
                        </a:rPr>
                        <a:t>SQL Server Version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spcAft>
                          <a:spcPts val="0"/>
                        </a:spcAft>
                      </a:pPr>
                      <a:r>
                        <a:rPr lang="en-US" dirty="0">
                          <a:effectLst/>
                        </a:rPr>
                        <a:t>Features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E08035"/>
                      </a:solidFill>
                      <a:prstDash val="solid"/>
                      <a:round/>
                      <a:headEnd type="none" w="med" len="med"/>
                      <a:tailEnd type="none" w="med" len="med"/>
                    </a:lnR>
                    <a:lnT w="12700" cap="flat" cmpd="sng" algn="ctr">
                      <a:solidFill>
                        <a:srgbClr val="E08035"/>
                      </a:solidFill>
                      <a:prstDash val="solid"/>
                      <a:round/>
                      <a:headEnd type="none" w="med" len="med"/>
                      <a:tailEnd type="none" w="med" len="med"/>
                    </a:lnT>
                    <a:lnB w="12700" cap="flat" cmpd="sng" algn="ctr">
                      <a:solidFill>
                        <a:srgbClr val="E08035"/>
                      </a:solidFill>
                      <a:prstDash val="solid"/>
                      <a:round/>
                      <a:headEnd type="none" w="med" len="med"/>
                      <a:tailEnd type="none" w="med" len="med"/>
                    </a:lnB>
                    <a:solidFill>
                      <a:srgbClr val="CCECFF"/>
                    </a:solidFill>
                  </a:tcPr>
                </a:tc>
                <a:extLst>
                  <a:ext uri="{0D108BD9-81ED-4DB2-BD59-A6C34878D82A}">
                    <a16:rowId xmlns:a16="http://schemas.microsoft.com/office/drawing/2014/main" val="10001"/>
                  </a:ext>
                </a:extLst>
              </a:tr>
              <a:tr h="0">
                <a:tc>
                  <a:txBody>
                    <a:bodyPr/>
                    <a:lstStyle/>
                    <a:p>
                      <a:pPr>
                        <a:spcAft>
                          <a:spcPts val="0"/>
                        </a:spcAft>
                      </a:pPr>
                      <a:r>
                        <a:rPr lang="en-US" dirty="0">
                          <a:effectLst/>
                        </a:rPr>
                        <a:t>SQL2000</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D07735"/>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07735"/>
                      </a:solidFill>
                      <a:prstDash val="solid"/>
                      <a:round/>
                      <a:headEnd type="none" w="med" len="med"/>
                      <a:tailEnd type="none" w="med" len="med"/>
                    </a:lnB>
                  </a:tcPr>
                </a:tc>
                <a:tc>
                  <a:txBody>
                    <a:bodyPr/>
                    <a:lstStyle/>
                    <a:p>
                      <a:pPr>
                        <a:spcAft>
                          <a:spcPts val="0"/>
                        </a:spcAft>
                      </a:pPr>
                      <a:r>
                        <a:rPr lang="en-US" dirty="0">
                          <a:effectLst/>
                        </a:rPr>
                        <a:t>Focus on Performance and Scalability</a:t>
                      </a:r>
                    </a:p>
                    <a:p>
                      <a:pPr>
                        <a:spcAft>
                          <a:spcPts val="0"/>
                        </a:spcAft>
                      </a:pPr>
                      <a:r>
                        <a:rPr lang="en-US" dirty="0">
                          <a:effectLst/>
                        </a:rPr>
                        <a:t>XML support</a:t>
                      </a:r>
                    </a:p>
                    <a:p>
                      <a:pPr>
                        <a:spcAft>
                          <a:spcPts val="0"/>
                        </a:spcAft>
                      </a:pPr>
                      <a:r>
                        <a:rPr lang="en-US" dirty="0">
                          <a:effectLst/>
                        </a:rPr>
                        <a:t>Data Mining</a:t>
                      </a:r>
                    </a:p>
                    <a:p>
                      <a:pPr>
                        <a:spcAft>
                          <a:spcPts val="0"/>
                        </a:spcAft>
                      </a:pPr>
                      <a:r>
                        <a:rPr lang="en-US" dirty="0">
                          <a:effectLst/>
                        </a:rPr>
                        <a:t>Reporting Services</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403234"/>
                      </a:solidFill>
                      <a:prstDash val="solid"/>
                      <a:round/>
                      <a:headEnd type="none" w="med" len="med"/>
                      <a:tailEnd type="none" w="med" len="med"/>
                    </a:lnR>
                    <a:lnT w="12700" cap="flat" cmpd="sng" algn="ctr">
                      <a:solidFill>
                        <a:srgbClr val="E08035"/>
                      </a:solidFill>
                      <a:prstDash val="solid"/>
                      <a:round/>
                      <a:headEnd type="none" w="med" len="med"/>
                      <a:tailEnd type="none" w="med" len="med"/>
                    </a:lnT>
                    <a:lnB w="12700" cap="flat" cmpd="sng" algn="ctr">
                      <a:solidFill>
                        <a:srgbClr val="403234"/>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Aft>
                          <a:spcPts val="0"/>
                        </a:spcAft>
                      </a:pPr>
                      <a:r>
                        <a:rPr lang="en-US">
                          <a:effectLst/>
                        </a:rPr>
                        <a:t>SQL Server 7.0 (1999)</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D07735"/>
                      </a:solidFill>
                      <a:prstDash val="solid"/>
                      <a:round/>
                      <a:headEnd type="none" w="med" len="med"/>
                      <a:tailEnd type="none" w="med" len="med"/>
                    </a:lnR>
                    <a:lnT w="12700" cap="flat" cmpd="sng" algn="ctr">
                      <a:solidFill>
                        <a:srgbClr val="D07735"/>
                      </a:solidFill>
                      <a:prstDash val="solid"/>
                      <a:round/>
                      <a:headEnd type="none" w="med" len="med"/>
                      <a:tailEnd type="none" w="med" len="med"/>
                    </a:lnT>
                    <a:lnB w="12700" cap="flat" cmpd="sng" algn="ctr">
                      <a:solidFill>
                        <a:srgbClr val="D07735"/>
                      </a:solidFill>
                      <a:prstDash val="solid"/>
                      <a:round/>
                      <a:headEnd type="none" w="med" len="med"/>
                      <a:tailEnd type="none" w="med" len="med"/>
                    </a:lnB>
                  </a:tcPr>
                </a:tc>
                <a:tc>
                  <a:txBody>
                    <a:bodyPr/>
                    <a:lstStyle/>
                    <a:p>
                      <a:pPr>
                        <a:spcAft>
                          <a:spcPts val="0"/>
                        </a:spcAft>
                      </a:pPr>
                      <a:r>
                        <a:rPr lang="en-US" dirty="0">
                          <a:effectLst/>
                        </a:rPr>
                        <a:t>Restructure of Relational Server</a:t>
                      </a:r>
                    </a:p>
                    <a:p>
                      <a:pPr>
                        <a:spcAft>
                          <a:spcPts val="0"/>
                        </a:spcAft>
                      </a:pPr>
                      <a:r>
                        <a:rPr lang="en-US" dirty="0">
                          <a:effectLst/>
                        </a:rPr>
                        <a:t>Data Transformation Services</a:t>
                      </a:r>
                    </a:p>
                    <a:p>
                      <a:pPr>
                        <a:spcAft>
                          <a:spcPts val="0"/>
                        </a:spcAft>
                      </a:pPr>
                      <a:r>
                        <a:rPr lang="en-US" dirty="0">
                          <a:effectLst/>
                        </a:rPr>
                        <a:t>Online Analytical Processing</a:t>
                      </a:r>
                    </a:p>
                  </a:txBody>
                  <a:tcPr marL="68580" marR="68580" marT="0" marB="0">
                    <a:lnL w="12700" cap="flat" cmpd="sng" algn="ctr">
                      <a:solidFill>
                        <a:srgbClr val="D07735"/>
                      </a:solidFill>
                      <a:prstDash val="solid"/>
                      <a:round/>
                      <a:headEnd type="none" w="med" len="med"/>
                      <a:tailEnd type="none" w="med" len="med"/>
                    </a:lnL>
                    <a:lnR w="12700" cap="flat" cmpd="sng" algn="ctr">
                      <a:solidFill>
                        <a:srgbClr val="A03534"/>
                      </a:solidFill>
                      <a:prstDash val="solid"/>
                      <a:round/>
                      <a:headEnd type="none" w="med" len="med"/>
                      <a:tailEnd type="none" w="med" len="med"/>
                    </a:lnR>
                    <a:lnT w="12700" cap="flat" cmpd="sng" algn="ctr">
                      <a:solidFill>
                        <a:srgbClr val="403234"/>
                      </a:solidFill>
                      <a:prstDash val="solid"/>
                      <a:round/>
                      <a:headEnd type="none" w="med" len="med"/>
                      <a:tailEnd type="none" w="med" len="med"/>
                    </a:lnT>
                    <a:lnB w="12700" cap="flat" cmpd="sng" algn="ctr">
                      <a:solidFill>
                        <a:srgbClr val="A03534"/>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Versions History</a:t>
            </a:r>
            <a:endParaRPr lang="en-US" sz="36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75925762"/>
              </p:ext>
            </p:extLst>
          </p:nvPr>
        </p:nvGraphicFramePr>
        <p:xfrm>
          <a:off x="304800" y="1752600"/>
          <a:ext cx="8610600" cy="4754880"/>
        </p:xfrm>
        <a:graphic>
          <a:graphicData uri="http://schemas.openxmlformats.org/drawingml/2006/table">
            <a:tbl>
              <a:tblPr firstRow="1" firstCol="1" bandRow="1"/>
              <a:tblGrid>
                <a:gridCol w="4305300">
                  <a:extLst>
                    <a:ext uri="{9D8B030D-6E8A-4147-A177-3AD203B41FA5}">
                      <a16:colId xmlns:a16="http://schemas.microsoft.com/office/drawing/2014/main" val="20000"/>
                    </a:ext>
                  </a:extLst>
                </a:gridCol>
                <a:gridCol w="4305300">
                  <a:extLst>
                    <a:ext uri="{9D8B030D-6E8A-4147-A177-3AD203B41FA5}">
                      <a16:colId xmlns:a16="http://schemas.microsoft.com/office/drawing/2014/main" val="20001"/>
                    </a:ext>
                  </a:extLst>
                </a:gridCol>
              </a:tblGrid>
              <a:tr h="0">
                <a:tc gridSpan="2">
                  <a:txBody>
                    <a:bodyPr/>
                    <a:lstStyle/>
                    <a:p>
                      <a:pPr algn="ctr">
                        <a:spcAft>
                          <a:spcPts val="0"/>
                        </a:spcAft>
                      </a:pPr>
                      <a:r>
                        <a:rPr lang="en-US" b="1" dirty="0" smtClean="0">
                          <a:effectLst/>
                        </a:rPr>
                        <a:t>3</a:t>
                      </a:r>
                      <a:r>
                        <a:rPr lang="en-US" b="1" baseline="30000" dirty="0" smtClean="0">
                          <a:effectLst/>
                        </a:rPr>
                        <a:t>rd</a:t>
                      </a:r>
                      <a:r>
                        <a:rPr lang="en-US" b="1" dirty="0" smtClean="0">
                          <a:effectLst/>
                        </a:rPr>
                        <a:t> Generation</a:t>
                      </a:r>
                      <a:endParaRPr lang="en-US" b="1"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307C4B"/>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hMerge="1">
                  <a:txBody>
                    <a:bodyPr/>
                    <a:lstStyle/>
                    <a:p>
                      <a:pPr algn="ctr">
                        <a:spcAft>
                          <a:spcPts val="0"/>
                        </a:spcAft>
                      </a:pP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307C4B"/>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r h="0">
                <a:tc>
                  <a:txBody>
                    <a:bodyPr/>
                    <a:lstStyle/>
                    <a:p>
                      <a:pPr algn="ctr">
                        <a:spcAft>
                          <a:spcPts val="0"/>
                        </a:spcAft>
                      </a:pPr>
                      <a:r>
                        <a:rPr lang="en-US" dirty="0">
                          <a:effectLst/>
                        </a:rPr>
                        <a:t>SQL Server Version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ctr">
                        <a:spcAft>
                          <a:spcPts val="0"/>
                        </a:spcAft>
                      </a:pPr>
                      <a:r>
                        <a:rPr lang="en-US" dirty="0">
                          <a:effectLst/>
                        </a:rPr>
                        <a:t>Features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307C4B"/>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solidFill>
                      <a:srgbClr val="CCECFF"/>
                    </a:solidFill>
                  </a:tcPr>
                </a:tc>
                <a:extLst>
                  <a:ext uri="{0D108BD9-81ED-4DB2-BD59-A6C34878D82A}">
                    <a16:rowId xmlns:a16="http://schemas.microsoft.com/office/drawing/2014/main" val="10001"/>
                  </a:ext>
                </a:extLst>
              </a:tr>
              <a:tr h="289560">
                <a:tc>
                  <a:txBody>
                    <a:bodyPr/>
                    <a:lstStyle/>
                    <a:p>
                      <a:pPr>
                        <a:spcAft>
                          <a:spcPts val="0"/>
                        </a:spcAft>
                      </a:pPr>
                      <a:r>
                        <a:rPr lang="en-US" smtClean="0">
                          <a:effectLst/>
                        </a:rPr>
                        <a:t>SQL  </a:t>
                      </a:r>
                      <a:r>
                        <a:rPr lang="en-US" smtClean="0">
                          <a:effectLst/>
                        </a:rPr>
                        <a:t>2014,2016,2017,2019</a:t>
                      </a:r>
                      <a:endParaRPr lang="en-US" dirty="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GB" baseline="0" dirty="0" smtClean="0">
                          <a:effectLst/>
                        </a:rPr>
                        <a:t>Security&amp;Performance</a:t>
                      </a:r>
                      <a:endParaRPr lang="en-US" baseline="0" dirty="0" smtClean="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60DF67"/>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tcPr>
                </a:tc>
                <a:extLst>
                  <a:ext uri="{0D108BD9-81ED-4DB2-BD59-A6C34878D82A}">
                    <a16:rowId xmlns:a16="http://schemas.microsoft.com/office/drawing/2014/main" val="10002"/>
                  </a:ext>
                </a:extLst>
              </a:tr>
              <a:tr h="1447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SQL  2012</a:t>
                      </a:r>
                    </a:p>
                    <a:p>
                      <a:pPr>
                        <a:spcAft>
                          <a:spcPts val="0"/>
                        </a:spcAft>
                      </a:pPr>
                      <a:endParaRPr lang="en-US" dirty="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dirty="0" smtClean="0">
                          <a:effectLst/>
                        </a:rPr>
                        <a:t>Always</a:t>
                      </a:r>
                      <a:r>
                        <a:rPr lang="en-US" baseline="0" dirty="0" smtClean="0">
                          <a:effectLst/>
                        </a:rPr>
                        <a:t> On</a:t>
                      </a:r>
                    </a:p>
                    <a:p>
                      <a:pPr>
                        <a:spcAft>
                          <a:spcPts val="0"/>
                        </a:spcAft>
                      </a:pPr>
                      <a:r>
                        <a:rPr lang="en-US" baseline="0" dirty="0" smtClean="0">
                          <a:effectLst/>
                        </a:rPr>
                        <a:t>Power View</a:t>
                      </a:r>
                    </a:p>
                    <a:p>
                      <a:pPr>
                        <a:spcAft>
                          <a:spcPts val="0"/>
                        </a:spcAft>
                      </a:pPr>
                      <a:r>
                        <a:rPr lang="en-US" baseline="0" dirty="0" smtClean="0">
                          <a:effectLst/>
                        </a:rPr>
                        <a:t>File Table</a:t>
                      </a:r>
                    </a:p>
                    <a:p>
                      <a:pPr>
                        <a:spcAft>
                          <a:spcPts val="0"/>
                        </a:spcAft>
                      </a:pPr>
                      <a:r>
                        <a:rPr lang="en-US" baseline="0" dirty="0" smtClean="0">
                          <a:effectLst/>
                        </a:rPr>
                        <a:t>Sequence</a:t>
                      </a:r>
                    </a:p>
                    <a:p>
                      <a:pPr>
                        <a:spcAft>
                          <a:spcPts val="0"/>
                        </a:spcAft>
                      </a:pPr>
                      <a:r>
                        <a:rPr lang="en-US" baseline="0" dirty="0" smtClean="0">
                          <a:effectLst/>
                        </a:rPr>
                        <a:t>Data Quality Service</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60DF67"/>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307C4B"/>
                      </a:solidFill>
                      <a:prstDash val="solid"/>
                      <a:round/>
                      <a:headEnd type="none" w="med" len="med"/>
                      <a:tailEnd type="none" w="med" len="med"/>
                    </a:lnB>
                  </a:tcPr>
                </a:tc>
                <a:extLst>
                  <a:ext uri="{0D108BD9-81ED-4DB2-BD59-A6C34878D82A}">
                    <a16:rowId xmlns:a16="http://schemas.microsoft.com/office/drawing/2014/main" val="92354816"/>
                  </a:ext>
                </a:extLst>
              </a:tr>
              <a:tr h="0">
                <a:tc>
                  <a:txBody>
                    <a:bodyPr/>
                    <a:lstStyle/>
                    <a:p>
                      <a:pPr>
                        <a:spcAft>
                          <a:spcPts val="0"/>
                        </a:spcAft>
                      </a:pPr>
                      <a:r>
                        <a:rPr lang="en-US" dirty="0">
                          <a:effectLst/>
                        </a:rPr>
                        <a:t>SQL2008/SQL2008 R2</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CFBE"/>
                      </a:solidFill>
                      <a:prstDash val="solid"/>
                      <a:round/>
                      <a:headEnd type="none" w="med" len="med"/>
                      <a:tailEnd type="none" w="med" len="med"/>
                    </a:lnB>
                  </a:tcPr>
                </a:tc>
                <a:tc>
                  <a:txBody>
                    <a:bodyPr/>
                    <a:lstStyle/>
                    <a:p>
                      <a:pPr>
                        <a:spcAft>
                          <a:spcPts val="0"/>
                        </a:spcAft>
                      </a:pPr>
                      <a:r>
                        <a:rPr lang="en-US" dirty="0" smtClean="0">
                          <a:effectLst/>
                        </a:rPr>
                        <a:t>Power Pivot</a:t>
                      </a:r>
                    </a:p>
                    <a:p>
                      <a:pPr>
                        <a:spcAft>
                          <a:spcPts val="0"/>
                        </a:spcAft>
                      </a:pPr>
                      <a:r>
                        <a:rPr lang="en-US" dirty="0" smtClean="0">
                          <a:effectLst/>
                        </a:rPr>
                        <a:t>Enhance SharePoint Integration</a:t>
                      </a:r>
                    </a:p>
                    <a:p>
                      <a:pPr>
                        <a:spcAft>
                          <a:spcPts val="0"/>
                        </a:spcAft>
                      </a:pPr>
                      <a:r>
                        <a:rPr lang="en-US" dirty="0" smtClean="0">
                          <a:effectLst/>
                        </a:rPr>
                        <a:t>T-SQL (Ranking,</a:t>
                      </a:r>
                      <a:r>
                        <a:rPr lang="en-US" baseline="0" dirty="0" smtClean="0">
                          <a:effectLst/>
                        </a:rPr>
                        <a:t> Merge, Output</a:t>
                      </a:r>
                      <a:r>
                        <a:rPr lang="en-US" dirty="0" smtClean="0">
                          <a:effectLst/>
                        </a:rPr>
                        <a:t>)</a:t>
                      </a:r>
                    </a:p>
                    <a:p>
                      <a:pPr>
                        <a:spcAft>
                          <a:spcPts val="0"/>
                        </a:spcAft>
                      </a:pPr>
                      <a:r>
                        <a:rPr lang="en-US" dirty="0" smtClean="0">
                          <a:effectLst/>
                        </a:rPr>
                        <a:t>Improve and enhance for BI Tools</a:t>
                      </a:r>
                      <a:endParaRPr lang="en-US" dirty="0">
                        <a:effectLst/>
                      </a:endParaRPr>
                    </a:p>
                  </a:txBody>
                  <a:tcPr marL="68580" marR="68580" marT="0" marB="0">
                    <a:lnL w="12700" cap="flat" cmpd="sng" algn="ctr">
                      <a:solidFill>
                        <a:srgbClr val="00CFBE"/>
                      </a:solidFill>
                      <a:prstDash val="solid"/>
                      <a:round/>
                      <a:headEnd type="none" w="med" len="med"/>
                      <a:tailEnd type="none" w="med" len="med"/>
                    </a:lnL>
                    <a:lnR w="12700" cap="flat" cmpd="sng" algn="ctr">
                      <a:solidFill>
                        <a:srgbClr val="60DF67"/>
                      </a:solidFill>
                      <a:prstDash val="solid"/>
                      <a:round/>
                      <a:headEnd type="none" w="med" len="med"/>
                      <a:tailEnd type="none" w="med" len="med"/>
                    </a:lnR>
                    <a:lnT w="12700" cap="flat" cmpd="sng" algn="ctr">
                      <a:solidFill>
                        <a:srgbClr val="307C4B"/>
                      </a:solidFill>
                      <a:prstDash val="solid"/>
                      <a:round/>
                      <a:headEnd type="none" w="med" len="med"/>
                      <a:tailEnd type="none" w="med" len="med"/>
                    </a:lnT>
                    <a:lnB w="12700" cap="flat" cmpd="sng" algn="ctr">
                      <a:solidFill>
                        <a:srgbClr val="60DF67"/>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Aft>
                          <a:spcPts val="0"/>
                        </a:spcAft>
                      </a:pPr>
                      <a:r>
                        <a:rPr lang="en-US" dirty="0">
                          <a:effectLst/>
                        </a:rPr>
                        <a:t>SQL2005</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00CFBE"/>
                      </a:solidFill>
                      <a:prstDash val="solid"/>
                      <a:round/>
                      <a:headEnd type="none" w="med" len="med"/>
                      <a:tailEnd type="none" w="med" len="med"/>
                    </a:lnR>
                    <a:lnT w="12700" cap="flat" cmpd="sng" algn="ctr">
                      <a:solidFill>
                        <a:srgbClr val="00CFBE"/>
                      </a:solidFill>
                      <a:prstDash val="solid"/>
                      <a:round/>
                      <a:headEnd type="none" w="med" len="med"/>
                      <a:tailEnd type="none" w="med" len="med"/>
                    </a:lnT>
                    <a:lnB w="12700" cap="flat" cmpd="sng" algn="ctr">
                      <a:solidFill>
                        <a:srgbClr val="00CFBE"/>
                      </a:solidFill>
                      <a:prstDash val="solid"/>
                      <a:round/>
                      <a:headEnd type="none" w="med" len="med"/>
                      <a:tailEnd type="none" w="med" len="med"/>
                    </a:lnB>
                  </a:tcPr>
                </a:tc>
                <a:tc>
                  <a:txBody>
                    <a:bodyPr/>
                    <a:lstStyle/>
                    <a:p>
                      <a:pPr>
                        <a:spcAft>
                          <a:spcPts val="0"/>
                        </a:spcAft>
                      </a:pPr>
                      <a:r>
                        <a:rPr lang="en-US" dirty="0">
                          <a:effectLst/>
                        </a:rPr>
                        <a:t>High Availability(includes </a:t>
                      </a:r>
                      <a:r>
                        <a:rPr lang="en-US" dirty="0" smtClean="0">
                          <a:effectLst/>
                        </a:rPr>
                        <a:t>DB</a:t>
                      </a:r>
                      <a:r>
                        <a:rPr lang="en-US" baseline="0" dirty="0" smtClean="0">
                          <a:effectLst/>
                        </a:rPr>
                        <a:t> </a:t>
                      </a:r>
                      <a:r>
                        <a:rPr lang="en-US" dirty="0" smtClean="0">
                          <a:effectLst/>
                        </a:rPr>
                        <a:t>Mirroring</a:t>
                      </a:r>
                      <a:r>
                        <a:rPr lang="en-US" dirty="0">
                          <a:effectLst/>
                        </a:rPr>
                        <a:t>)</a:t>
                      </a:r>
                    </a:p>
                    <a:p>
                      <a:pPr>
                        <a:spcAft>
                          <a:spcPts val="0"/>
                        </a:spcAft>
                      </a:pPr>
                      <a:r>
                        <a:rPr lang="en-US" dirty="0">
                          <a:effectLst/>
                        </a:rPr>
                        <a:t>Security </a:t>
                      </a:r>
                      <a:r>
                        <a:rPr lang="en-US" dirty="0" smtClean="0">
                          <a:effectLst/>
                        </a:rPr>
                        <a:t>Enhancements (DB Schema)</a:t>
                      </a:r>
                      <a:endParaRPr lang="en-US" dirty="0">
                        <a:effectLst/>
                      </a:endParaRPr>
                    </a:p>
                    <a:p>
                      <a:pPr>
                        <a:spcAft>
                          <a:spcPts val="0"/>
                        </a:spcAft>
                      </a:pPr>
                      <a:r>
                        <a:rPr lang="en-US" dirty="0">
                          <a:effectLst/>
                        </a:rPr>
                        <a:t>Integration Services</a:t>
                      </a:r>
                    </a:p>
                    <a:p>
                      <a:pPr>
                        <a:spcAft>
                          <a:spcPts val="0"/>
                        </a:spcAft>
                      </a:pPr>
                      <a:r>
                        <a:rPr lang="en-US" dirty="0" smtClean="0">
                          <a:effectLst/>
                        </a:rPr>
                        <a:t>SQLCLR</a:t>
                      </a:r>
                      <a:endParaRPr lang="en-US" dirty="0">
                        <a:effectLst/>
                      </a:endParaRPr>
                    </a:p>
                    <a:p>
                      <a:pPr>
                        <a:spcAft>
                          <a:spcPts val="0"/>
                        </a:spcAft>
                      </a:pPr>
                      <a:r>
                        <a:rPr lang="en-US" dirty="0" smtClean="0">
                          <a:effectLst/>
                        </a:rPr>
                        <a:t>XML </a:t>
                      </a:r>
                      <a:r>
                        <a:rPr lang="en-US" dirty="0">
                          <a:effectLst/>
                        </a:rPr>
                        <a:t>and Web services </a:t>
                      </a:r>
                      <a:r>
                        <a:rPr lang="en-US" dirty="0" smtClean="0">
                          <a:effectLst/>
                        </a:rPr>
                        <a:t>supports</a:t>
                      </a:r>
                    </a:p>
                  </a:txBody>
                  <a:tcPr marL="68580" marR="68580" marT="0" marB="0">
                    <a:lnL w="12700" cap="flat" cmpd="sng" algn="ctr">
                      <a:solidFill>
                        <a:srgbClr val="00CFBE"/>
                      </a:solidFill>
                      <a:prstDash val="solid"/>
                      <a:round/>
                      <a:headEnd type="none" w="med" len="med"/>
                      <a:tailEnd type="none" w="med" len="med"/>
                    </a:lnL>
                    <a:lnR w="12700" cap="flat" cmpd="sng" algn="ctr">
                      <a:solidFill>
                        <a:srgbClr val="4015B5"/>
                      </a:solidFill>
                      <a:prstDash val="solid"/>
                      <a:round/>
                      <a:headEnd type="none" w="med" len="med"/>
                      <a:tailEnd type="none" w="med" len="med"/>
                    </a:lnR>
                    <a:lnT w="12700" cap="flat" cmpd="sng" algn="ctr">
                      <a:solidFill>
                        <a:srgbClr val="60DF67"/>
                      </a:solidFill>
                      <a:prstDash val="solid"/>
                      <a:round/>
                      <a:headEnd type="none" w="med" len="med"/>
                      <a:tailEnd type="none" w="med" len="med"/>
                    </a:lnT>
                    <a:lnB w="12700" cap="flat" cmpd="sng" algn="ctr">
                      <a:solidFill>
                        <a:srgbClr val="4015B5"/>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01828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Editions</a:t>
            </a:r>
            <a:endParaRPr lang="en-US" sz="3600" dirty="0">
              <a:latin typeface="Times New Roman" pitchFamily="18" charset="0"/>
              <a:cs typeface="Times New Roman"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148975346"/>
              </p:ext>
            </p:extLst>
          </p:nvPr>
        </p:nvGraphicFramePr>
        <p:xfrm>
          <a:off x="381000" y="1676400"/>
          <a:ext cx="8458200" cy="3434080"/>
        </p:xfrm>
        <a:graphic>
          <a:graphicData uri="http://schemas.openxmlformats.org/drawingml/2006/table">
            <a:tbl>
              <a:tblPr firstRow="1" bandRow="1">
                <a:tableStyleId>{5C22544A-7EE6-4342-B048-85BDC9FD1C3A}</a:tableStyleId>
              </a:tblPr>
              <a:tblGrid>
                <a:gridCol w="2114550">
                  <a:extLst>
                    <a:ext uri="{9D8B030D-6E8A-4147-A177-3AD203B41FA5}">
                      <a16:colId xmlns:a16="http://schemas.microsoft.com/office/drawing/2014/main" val="20000"/>
                    </a:ext>
                  </a:extLst>
                </a:gridCol>
                <a:gridCol w="6343650">
                  <a:extLst>
                    <a:ext uri="{9D8B030D-6E8A-4147-A177-3AD203B41FA5}">
                      <a16:colId xmlns:a16="http://schemas.microsoft.com/office/drawing/2014/main" val="20001"/>
                    </a:ext>
                  </a:extLst>
                </a:gridCol>
              </a:tblGrid>
              <a:tr h="558800">
                <a:tc>
                  <a:txBody>
                    <a:bodyPr/>
                    <a:lstStyle/>
                    <a:p>
                      <a:pPr marL="0" algn="ctr" rtl="0" eaLnBrk="1" latinLnBrk="0" hangingPunct="1"/>
                      <a:r>
                        <a:rPr kumimoji="0" lang="en-US" sz="1800" b="1" i="0" u="none" strike="noStrike" kern="1200" cap="none" normalizeH="0" baseline="0" dirty="0" smtClean="0">
                          <a:ln>
                            <a:noFill/>
                          </a:ln>
                          <a:solidFill>
                            <a:schemeClr val="tx1"/>
                          </a:solidFill>
                          <a:effectLst/>
                          <a:latin typeface="Times" pitchFamily="18" charset="0"/>
                          <a:ea typeface="+mn-ea"/>
                          <a:cs typeface="+mn-cs"/>
                        </a:rPr>
                        <a:t>Edition</a:t>
                      </a:r>
                    </a:p>
                  </a:txBody>
                  <a:tcPr/>
                </a:tc>
                <a:tc>
                  <a:txBody>
                    <a:bodyPr/>
                    <a:lstStyle/>
                    <a:p>
                      <a:pPr algn="ctr"/>
                      <a:r>
                        <a:rPr kumimoji="0" lang="en-US" sz="1800" b="1" i="0" u="none" strike="noStrike" kern="1200" cap="none" normalizeH="0" baseline="0" dirty="0" smtClean="0">
                          <a:ln>
                            <a:noFill/>
                          </a:ln>
                          <a:solidFill>
                            <a:schemeClr val="tx1"/>
                          </a:solidFill>
                          <a:effectLst/>
                          <a:latin typeface="Times" pitchFamily="18" charset="0"/>
                          <a:ea typeface="+mn-ea"/>
                          <a:cs typeface="+mn-cs"/>
                        </a:rPr>
                        <a:t>Description</a:t>
                      </a:r>
                    </a:p>
                  </a:txBody>
                  <a:tcPr/>
                </a:tc>
                <a:extLst>
                  <a:ext uri="{0D108BD9-81ED-4DB2-BD59-A6C34878D82A}">
                    <a16:rowId xmlns:a16="http://schemas.microsoft.com/office/drawing/2014/main" val="10000"/>
                  </a:ext>
                </a:extLst>
              </a:tr>
              <a:tr h="558800">
                <a:tc>
                  <a:txBody>
                    <a:bodyPr/>
                    <a:lstStyle/>
                    <a:p>
                      <a:r>
                        <a:rPr lang="en-US" dirty="0" smtClean="0"/>
                        <a:t>Enterprise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large scale, business-critical applications</a:t>
                      </a:r>
                    </a:p>
                  </a:txBody>
                  <a:tcPr/>
                </a:tc>
                <a:extLst>
                  <a:ext uri="{0D108BD9-81ED-4DB2-BD59-A6C34878D82A}">
                    <a16:rowId xmlns:a16="http://schemas.microsoft.com/office/drawing/2014/main" val="10001"/>
                  </a:ext>
                </a:extLst>
              </a:tr>
              <a:tr h="558800">
                <a:tc>
                  <a:txBody>
                    <a:bodyPr/>
                    <a:lstStyle/>
                    <a:p>
                      <a:r>
                        <a:rPr lang="en-US" dirty="0" smtClean="0"/>
                        <a:t>Standard-Developer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small/medium, departmental applications</a:t>
                      </a:r>
                      <a:endParaRPr lang="en-US" dirty="0"/>
                    </a:p>
                  </a:txBody>
                  <a:tcPr/>
                </a:tc>
                <a:extLst>
                  <a:ext uri="{0D108BD9-81ED-4DB2-BD59-A6C34878D82A}">
                    <a16:rowId xmlns:a16="http://schemas.microsoft.com/office/drawing/2014/main" val="10002"/>
                  </a:ext>
                </a:extLst>
              </a:tr>
              <a:tr h="558800">
                <a:tc>
                  <a:txBody>
                    <a:bodyPr/>
                    <a:lstStyle/>
                    <a:p>
                      <a:r>
                        <a:rPr lang="en-US" dirty="0" smtClean="0"/>
                        <a:t>BI Edition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BI Services</a:t>
                      </a:r>
                      <a:endParaRPr lang="en-US" dirty="0"/>
                    </a:p>
                  </a:txBody>
                  <a:tcPr/>
                </a:tc>
                <a:extLst>
                  <a:ext uri="{0D108BD9-81ED-4DB2-BD59-A6C34878D82A}">
                    <a16:rowId xmlns:a16="http://schemas.microsoft.com/office/drawing/2014/main" val="10003"/>
                  </a:ext>
                </a:extLst>
              </a:tr>
              <a:tr h="558800">
                <a:tc>
                  <a:txBody>
                    <a:bodyPr/>
                    <a:lstStyle/>
                    <a:p>
                      <a:r>
                        <a:rPr lang="en-US" dirty="0" smtClean="0"/>
                        <a:t>Express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Entry level/learning edition</a:t>
                      </a:r>
                      <a:endParaRPr lang="en-US" dirty="0"/>
                    </a:p>
                  </a:txBody>
                  <a:tcPr/>
                </a:tc>
                <a:extLst>
                  <a:ext uri="{0D108BD9-81ED-4DB2-BD59-A6C34878D82A}">
                    <a16:rowId xmlns:a16="http://schemas.microsoft.com/office/drawing/2014/main" val="10004"/>
                  </a:ext>
                </a:extLst>
              </a:tr>
              <a:tr h="558800">
                <a:tc>
                  <a:txBody>
                    <a:bodyPr/>
                    <a:lstStyle/>
                    <a:p>
                      <a:r>
                        <a:rPr lang="en-US" dirty="0" smtClean="0"/>
                        <a:t>Azure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For Cloud</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Components</a:t>
            </a:r>
            <a:endParaRPr lang="en-US" sz="3600" dirty="0">
              <a:latin typeface="Times New Roman" pitchFamily="18" charset="0"/>
              <a:cs typeface="Times New Roman" pitchFamily="18" charset="0"/>
            </a:endParaRPr>
          </a:p>
        </p:txBody>
      </p:sp>
      <p:graphicFrame>
        <p:nvGraphicFramePr>
          <p:cNvPr id="5" name="Group 66"/>
          <p:cNvGraphicFramePr>
            <a:graphicFrameLocks noGrp="1"/>
          </p:cNvGraphicFramePr>
          <p:nvPr>
            <p:ph idx="1"/>
            <p:extLst>
              <p:ext uri="{D42A27DB-BD31-4B8C-83A1-F6EECF244321}">
                <p14:modId xmlns:p14="http://schemas.microsoft.com/office/powerpoint/2010/main" val="687663321"/>
              </p:ext>
            </p:extLst>
          </p:nvPr>
        </p:nvGraphicFramePr>
        <p:xfrm>
          <a:off x="228600" y="1659978"/>
          <a:ext cx="8686800" cy="3397326"/>
        </p:xfrm>
        <a:graphic>
          <a:graphicData uri="http://schemas.openxmlformats.org/drawingml/2006/table">
            <a:tbl>
              <a:tblPr/>
              <a:tblGrid>
                <a:gridCol w="3290241">
                  <a:extLst>
                    <a:ext uri="{9D8B030D-6E8A-4147-A177-3AD203B41FA5}">
                      <a16:colId xmlns:a16="http://schemas.microsoft.com/office/drawing/2014/main" val="20000"/>
                    </a:ext>
                  </a:extLst>
                </a:gridCol>
                <a:gridCol w="5396559">
                  <a:extLst>
                    <a:ext uri="{9D8B030D-6E8A-4147-A177-3AD203B41FA5}">
                      <a16:colId xmlns:a16="http://schemas.microsoft.com/office/drawing/2014/main" val="20001"/>
                    </a:ext>
                  </a:extLst>
                </a:gridCol>
              </a:tblGrid>
              <a:tr h="563030">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pitchFamily="18" charset="0"/>
                        </a:rPr>
                        <a:t>Server Component</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pitchFamily="18"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79394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Database Engine </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Core service for storing and processing data</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66875">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Analysis Services</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Tools for creating and managing analytical processing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66875">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Reporting Services </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Times" pitchFamily="18" charset="0"/>
                        </a:rPr>
                        <a:t>Components for creating and deploying reports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75575">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Integration Services </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Tools for moving, copying, and transforming data</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4" name="Rounded Rectangle 844806"/>
          <p:cNvSpPr>
            <a:spLocks noChangeArrowheads="1"/>
          </p:cNvSpPr>
          <p:nvPr/>
        </p:nvSpPr>
        <p:spPr bwMode="auto">
          <a:xfrm>
            <a:off x="1066800" y="5527640"/>
            <a:ext cx="6705600" cy="355600"/>
          </a:xfrm>
          <a:prstGeom prst="roundRect">
            <a:avLst>
              <a:gd name="adj" fmla="val 4167"/>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0" hangingPunct="0">
              <a:lnSpc>
                <a:spcPct val="90000"/>
              </a:lnSpc>
              <a:spcBef>
                <a:spcPct val="40000"/>
              </a:spcBef>
              <a:buClr>
                <a:srgbClr val="006699"/>
              </a:buClr>
              <a:defRPr/>
            </a:pPr>
            <a:r>
              <a:rPr lang="en-US" i="1" dirty="0" smtClean="0">
                <a:solidFill>
                  <a:schemeClr val="tx1">
                    <a:lumMod val="95000"/>
                    <a:lumOff val="5000"/>
                  </a:schemeClr>
                </a:solidFill>
                <a:latin typeface="Times" pitchFamily="18" charset="0"/>
              </a:rPr>
              <a:t>Data Quality Service &amp; Master Data Service</a:t>
            </a:r>
            <a:endParaRPr lang="en-US" i="1" dirty="0">
              <a:solidFill>
                <a:schemeClr val="tx1">
                  <a:lumMod val="95000"/>
                  <a:lumOff val="5000"/>
                </a:schemeClr>
              </a:solidFill>
              <a:latin typeface="Times" pitchFamily="18" charset="0"/>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Management Tools</a:t>
            </a:r>
            <a:endParaRPr lang="en-US" sz="3600" dirty="0">
              <a:latin typeface="Times New Roman" pitchFamily="18" charset="0"/>
              <a:cs typeface="Times New Roman" pitchFamily="18" charset="0"/>
            </a:endParaRPr>
          </a:p>
        </p:txBody>
      </p:sp>
      <p:graphicFrame>
        <p:nvGraphicFramePr>
          <p:cNvPr id="5" name="Group 38"/>
          <p:cNvGraphicFramePr>
            <a:graphicFrameLocks noGrp="1"/>
          </p:cNvGraphicFramePr>
          <p:nvPr>
            <p:ph idx="1"/>
            <p:extLst>
              <p:ext uri="{D42A27DB-BD31-4B8C-83A1-F6EECF244321}">
                <p14:modId xmlns:p14="http://schemas.microsoft.com/office/powerpoint/2010/main" val="3216761838"/>
              </p:ext>
            </p:extLst>
          </p:nvPr>
        </p:nvGraphicFramePr>
        <p:xfrm>
          <a:off x="533400" y="1676400"/>
          <a:ext cx="8458200" cy="4985171"/>
        </p:xfrm>
        <a:graphic>
          <a:graphicData uri="http://schemas.openxmlformats.org/drawingml/2006/table">
            <a:tbl>
              <a:tblPr/>
              <a:tblGrid>
                <a:gridCol w="4118776">
                  <a:extLst>
                    <a:ext uri="{9D8B030D-6E8A-4147-A177-3AD203B41FA5}">
                      <a16:colId xmlns:a16="http://schemas.microsoft.com/office/drawing/2014/main" val="20000"/>
                    </a:ext>
                  </a:extLst>
                </a:gridCol>
                <a:gridCol w="4339424">
                  <a:extLst>
                    <a:ext uri="{9D8B030D-6E8A-4147-A177-3AD203B41FA5}">
                      <a16:colId xmlns:a16="http://schemas.microsoft.com/office/drawing/2014/main" val="20001"/>
                    </a:ext>
                  </a:extLst>
                </a:gridCol>
              </a:tblGrid>
              <a:tr h="304800">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Management tools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Management Studio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smtClean="0">
                          <a:ln>
                            <a:noFill/>
                          </a:ln>
                          <a:solidFill>
                            <a:schemeClr val="tx1"/>
                          </a:solidFill>
                          <a:effectLst/>
                          <a:latin typeface="Times" pitchFamily="18" charset="0"/>
                        </a:rPr>
                        <a:t>An environment to access, configure, manage, and administer SQL components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Configuration Manager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An interface to provide management for SQL services, protocols, and client aliases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SQL Server Profiler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 GUI tool to profile and trace the Database Engine and Analysis Services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38723">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Database Engine Tuning Advisor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An application to create an optimal sets of indexes, indexed views, and partitions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173079">
                <a:tc>
                  <a:txBody>
                    <a:bodyPr/>
                    <a:lstStyle/>
                    <a:p>
                      <a:pPr marL="0" marR="0" lvl="0" indent="0" algn="ctr"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1" u="none" strike="noStrike" cap="none" normalizeH="0" baseline="0" dirty="0" smtClean="0">
                          <a:ln>
                            <a:noFill/>
                          </a:ln>
                          <a:solidFill>
                            <a:schemeClr val="tx1"/>
                          </a:solidFill>
                          <a:effectLst/>
                          <a:latin typeface="Times" pitchFamily="18" charset="0"/>
                        </a:rPr>
                        <a:t>BI Development Studio (SQL Server Data Tool) </a:t>
                      </a:r>
                    </a:p>
                  </a:txBody>
                  <a:tcPr marL="1188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18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Times" pitchFamily="18" charset="0"/>
                        </a:rPr>
                        <a:t>An IDE for creating Analysis Services, Reporting Services, and Integration Services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SQL Server Database Engine Components</a:t>
            </a:r>
          </a:p>
        </p:txBody>
      </p:sp>
      <p:graphicFrame>
        <p:nvGraphicFramePr>
          <p:cNvPr id="4" name="Group 3"/>
          <p:cNvGraphicFramePr>
            <a:graphicFrameLocks noGrp="1"/>
          </p:cNvGraphicFramePr>
          <p:nvPr>
            <p:extLst>
              <p:ext uri="{D42A27DB-BD31-4B8C-83A1-F6EECF244321}">
                <p14:modId xmlns:p14="http://schemas.microsoft.com/office/powerpoint/2010/main" val="3161104972"/>
              </p:ext>
            </p:extLst>
          </p:nvPr>
        </p:nvGraphicFramePr>
        <p:xfrm>
          <a:off x="200025" y="1752599"/>
          <a:ext cx="8709025" cy="3419011"/>
        </p:xfrm>
        <a:graphic>
          <a:graphicData uri="http://schemas.openxmlformats.org/drawingml/2006/table">
            <a:tbl>
              <a:tblPr/>
              <a:tblGrid>
                <a:gridCol w="1971675">
                  <a:extLst>
                    <a:ext uri="{9D8B030D-6E8A-4147-A177-3AD203B41FA5}">
                      <a16:colId xmlns:a16="http://schemas.microsoft.com/office/drawing/2014/main" val="20000"/>
                    </a:ext>
                  </a:extLst>
                </a:gridCol>
                <a:gridCol w="6737350">
                  <a:extLst>
                    <a:ext uri="{9D8B030D-6E8A-4147-A177-3AD203B41FA5}">
                      <a16:colId xmlns:a16="http://schemas.microsoft.com/office/drawing/2014/main" val="20001"/>
                    </a:ext>
                  </a:extLst>
                </a:gridCol>
              </a:tblGrid>
              <a:tr h="435383">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Components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826573">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Protocols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0" algn="l" defTabSz="914400" rtl="0" eaLnBrk="1" fontAlgn="base" latinLnBrk="0" hangingPunct="1">
                        <a:lnSpc>
                          <a:spcPct val="122000"/>
                        </a:lnSpc>
                        <a:spcBef>
                          <a:spcPct val="30000"/>
                        </a:spcBef>
                        <a:spcAft>
                          <a:spcPct val="0"/>
                        </a:spcAft>
                        <a:buClr>
                          <a:srgbClr val="006699"/>
                        </a:buClr>
                        <a:buSzPct val="90000"/>
                        <a:buFontTx/>
                        <a:buNone/>
                        <a:tabLst/>
                      </a:pPr>
                      <a:r>
                        <a:rPr kumimoji="0" lang="en-US" sz="1800" b="0" i="0" u="none" strike="noStrike" cap="none" normalizeH="0" baseline="0" dirty="0" smtClean="0">
                          <a:ln>
                            <a:noFill/>
                          </a:ln>
                          <a:solidFill>
                            <a:schemeClr val="tx1"/>
                          </a:solidFill>
                          <a:effectLst/>
                          <a:latin typeface="Verdana" pitchFamily="34" charset="0"/>
                          <a:cs typeface="Arial" charset="0"/>
                        </a:rPr>
                        <a:t>Ways to implement the external interface to the SQL Server</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165591">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Relational Engine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0" algn="l" defTabSz="914400" rtl="0" eaLnBrk="1" fontAlgn="base" latinLnBrk="0" hangingPunct="1">
                        <a:lnSpc>
                          <a:spcPct val="122000"/>
                        </a:lnSpc>
                        <a:spcBef>
                          <a:spcPct val="30000"/>
                        </a:spcBef>
                        <a:spcAft>
                          <a:spcPct val="0"/>
                        </a:spcAft>
                        <a:buClr>
                          <a:srgbClr val="006699"/>
                        </a:buClr>
                        <a:buSzPct val="90000"/>
                        <a:buFontTx/>
                        <a:buNone/>
                        <a:tabLst/>
                      </a:pPr>
                      <a:r>
                        <a:rPr kumimoji="0" lang="en-US" sz="1800" b="0" i="0" u="none" strike="noStrike" cap="none" normalizeH="0" baseline="0" smtClean="0">
                          <a:ln>
                            <a:noFill/>
                          </a:ln>
                          <a:solidFill>
                            <a:schemeClr val="tx1"/>
                          </a:solidFill>
                          <a:effectLst/>
                          <a:latin typeface="Verdana" pitchFamily="34" charset="0"/>
                          <a:cs typeface="Arial" charset="0"/>
                        </a:rPr>
                        <a:t>Interface into the storage engine, </a:t>
                      </a:r>
                      <a:r>
                        <a:rPr kumimoji="0" lang="en-US" sz="1800" b="0" i="0" u="none" strike="noStrike" cap="none" normalizeH="0" baseline="0" smtClean="0">
                          <a:ln>
                            <a:noFill/>
                          </a:ln>
                          <a:solidFill>
                            <a:schemeClr val="tx1"/>
                          </a:solidFill>
                          <a:effectLst/>
                          <a:latin typeface="Verdana" pitchFamily="34" charset="0"/>
                        </a:rPr>
                        <a:t>composed of services to interact with the underlying database storage components and features</a:t>
                      </a:r>
                      <a:endParaRPr kumimoji="0" lang="en-US" sz="1800" b="0" i="0" u="none" strike="noStrike" cap="none" normalizeH="0" baseline="0" smtClean="0">
                        <a:ln>
                          <a:noFill/>
                        </a:ln>
                        <a:solidFill>
                          <a:schemeClr val="tx1"/>
                        </a:solidFill>
                        <a:effectLst/>
                        <a:latin typeface="Verdana" pitchFamily="34" charset="0"/>
                        <a:cs typeface="Arial" charset="0"/>
                      </a:endParaRP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44643">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Storage Engine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0" algn="l" defTabSz="914400" rtl="0" eaLnBrk="1" fontAlgn="base" latinLnBrk="0" hangingPunct="1">
                        <a:lnSpc>
                          <a:spcPct val="122000"/>
                        </a:lnSpc>
                        <a:spcBef>
                          <a:spcPct val="30000"/>
                        </a:spcBef>
                        <a:spcAft>
                          <a:spcPct val="0"/>
                        </a:spcAft>
                        <a:buClr>
                          <a:srgbClr val="006699"/>
                        </a:buClr>
                        <a:buSzPct val="90000"/>
                        <a:buFontTx/>
                        <a:buNone/>
                        <a:tabLst/>
                      </a:pPr>
                      <a:r>
                        <a:rPr kumimoji="0" lang="en-US" sz="1800" b="0" i="0" u="none" strike="noStrike" cap="none" normalizeH="0" baseline="0" dirty="0" smtClean="0">
                          <a:ln>
                            <a:noFill/>
                          </a:ln>
                          <a:solidFill>
                            <a:schemeClr val="tx1"/>
                          </a:solidFill>
                          <a:effectLst/>
                          <a:latin typeface="Verdana" pitchFamily="34" charset="0"/>
                        </a:rPr>
                        <a:t>Core of SQL Server, a highly scalable and available service for data storage, processing, and security </a:t>
                      </a:r>
                      <a:endParaRPr kumimoji="0" lang="en-US" sz="1800" b="0" i="0" u="none" strike="noStrike" cap="none" normalizeH="0" baseline="0" dirty="0" smtClean="0">
                        <a:ln>
                          <a:noFill/>
                        </a:ln>
                        <a:solidFill>
                          <a:srgbClr val="FF0000"/>
                        </a:solidFill>
                        <a:effectLst/>
                        <a:latin typeface="Verdana" pitchFamily="34" charset="0"/>
                        <a:cs typeface="Arial" charset="0"/>
                      </a:endParaRP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Tools for Querying SQL Server   Databases</a:t>
            </a:r>
          </a:p>
        </p:txBody>
      </p:sp>
      <p:graphicFrame>
        <p:nvGraphicFramePr>
          <p:cNvPr id="34851" name="Group 35"/>
          <p:cNvGraphicFramePr>
            <a:graphicFrameLocks noGrp="1"/>
          </p:cNvGraphicFramePr>
          <p:nvPr>
            <p:extLst>
              <p:ext uri="{D42A27DB-BD31-4B8C-83A1-F6EECF244321}">
                <p14:modId xmlns:p14="http://schemas.microsoft.com/office/powerpoint/2010/main" val="1210599646"/>
              </p:ext>
            </p:extLst>
          </p:nvPr>
        </p:nvGraphicFramePr>
        <p:xfrm>
          <a:off x="228600" y="1828800"/>
          <a:ext cx="8628063" cy="4563110"/>
        </p:xfrm>
        <a:graphic>
          <a:graphicData uri="http://schemas.openxmlformats.org/drawingml/2006/table">
            <a:tbl>
              <a:tblPr/>
              <a:tblGrid>
                <a:gridCol w="3046413">
                  <a:extLst>
                    <a:ext uri="{9D8B030D-6E8A-4147-A177-3AD203B41FA5}">
                      <a16:colId xmlns:a16="http://schemas.microsoft.com/office/drawing/2014/main" val="20000"/>
                    </a:ext>
                  </a:extLst>
                </a:gridCol>
                <a:gridCol w="5581650">
                  <a:extLst>
                    <a:ext uri="{9D8B030D-6E8A-4147-A177-3AD203B41FA5}">
                      <a16:colId xmlns:a16="http://schemas.microsoft.com/office/drawing/2014/main" val="20001"/>
                    </a:ext>
                  </a:extLst>
                </a:gridCol>
              </a:tblGrid>
              <a:tr h="277813">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Tool</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Description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1206500">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smtClean="0">
                          <a:ln>
                            <a:noFill/>
                          </a:ln>
                          <a:solidFill>
                            <a:schemeClr val="tx1"/>
                          </a:solidFill>
                          <a:effectLst/>
                          <a:latin typeface="Verdana" pitchFamily="34" charset="0"/>
                          <a:cs typeface="Arial" charset="0"/>
                        </a:rPr>
                        <a:t>SQL Server Management Studio</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Used for interactive creation of T-SQL scripts </a:t>
                      </a:r>
                    </a:p>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To access, configure, manage, and create many other SQL Server Objects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98513">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dirty="0" smtClean="0">
                          <a:ln>
                            <a:noFill/>
                          </a:ln>
                          <a:solidFill>
                            <a:schemeClr val="tx1"/>
                          </a:solidFill>
                          <a:effectLst/>
                          <a:latin typeface="Verdana" pitchFamily="34" charset="0"/>
                          <a:cs typeface="Arial" charset="0"/>
                        </a:rPr>
                        <a:t>Microsoft Office Excel (Reporting tools)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A spreadsheet used by financial and business professional to retrieve data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98513">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dirty="0" smtClean="0">
                          <a:ln>
                            <a:noFill/>
                          </a:ln>
                          <a:solidFill>
                            <a:schemeClr val="tx1"/>
                          </a:solidFill>
                          <a:effectLst/>
                          <a:latin typeface="Verdana" pitchFamily="34" charset="0"/>
                          <a:cs typeface="Arial" charset="0"/>
                        </a:rPr>
                        <a:t>SQLCMD</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 command used by administrators for command line and batch files processing</a:t>
                      </a:r>
                    </a:p>
                    <a:p>
                      <a:pPr marL="228600" marR="0" lvl="0" indent="-228600" algn="l"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0" u="none" strike="noStrike" cap="none" normalizeH="0" baseline="0" smtClean="0">
                          <a:ln>
                            <a:noFill/>
                          </a:ln>
                          <a:solidFill>
                            <a:schemeClr val="tx1"/>
                          </a:solidFill>
                          <a:effectLst/>
                          <a:latin typeface="Courier New" pitchFamily="49" charset="0"/>
                          <a:cs typeface="Arial" charset="0"/>
                        </a:rPr>
                        <a:t>SQLCMD –S server\instance –i C:\script</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98513">
                <a:tc>
                  <a:txBody>
                    <a:bodyPr/>
                    <a:lstStyle/>
                    <a:p>
                      <a:pPr marL="0" marR="0" lvl="0" indent="0" algn="ctr" defTabSz="914400" rtl="0" eaLnBrk="1" fontAlgn="base" latinLnBrk="0" hangingPunct="1">
                        <a:lnSpc>
                          <a:spcPct val="118000"/>
                        </a:lnSpc>
                        <a:spcBef>
                          <a:spcPct val="30000"/>
                        </a:spcBef>
                        <a:spcAft>
                          <a:spcPct val="0"/>
                        </a:spcAft>
                        <a:buClr>
                          <a:srgbClr val="006699"/>
                        </a:buClr>
                        <a:buSzPct val="90000"/>
                        <a:buFontTx/>
                        <a:buNone/>
                        <a:tabLst/>
                      </a:pPr>
                      <a:r>
                        <a:rPr kumimoji="0" lang="en-US" sz="1800" b="0" i="1" u="none" strike="noStrike" cap="none" normalizeH="0" baseline="0" dirty="0" smtClean="0">
                          <a:ln>
                            <a:noFill/>
                          </a:ln>
                          <a:solidFill>
                            <a:schemeClr val="tx1"/>
                          </a:solidFill>
                          <a:effectLst/>
                          <a:latin typeface="Verdana" pitchFamily="34" charset="0"/>
                          <a:cs typeface="Arial" charset="0"/>
                        </a:rPr>
                        <a:t>PowerShell</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An environment used by administrators for command line and batch processing</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Course Outline</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buNone/>
            </a:pPr>
            <a:r>
              <a:rPr lang="en-US" sz="2400" smtClean="0">
                <a:latin typeface="Times New Roman" pitchFamily="18" charset="0"/>
                <a:cs typeface="Times New Roman" pitchFamily="18" charset="0"/>
              </a:rPr>
              <a:t>			Installation</a:t>
            </a: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Writing Queries Using Microsoft SQL Server   T-SQL</a:t>
            </a:r>
          </a:p>
          <a:p>
            <a:pPr>
              <a:buFont typeface="Wingdings" pitchFamily="2" charset="2"/>
              <a:buChar char="Ø"/>
            </a:pPr>
            <a:r>
              <a:rPr lang="en-US" sz="2400" dirty="0" smtClean="0">
                <a:latin typeface="Times New Roman" pitchFamily="18" charset="0"/>
                <a:cs typeface="Times New Roman" pitchFamily="18" charset="0"/>
              </a:rPr>
              <a:t>Implementing a Microsoft SQL Server   Database</a:t>
            </a:r>
          </a:p>
          <a:p>
            <a:pPr>
              <a:buFont typeface="Wingdings" pitchFamily="2" charset="2"/>
              <a:buChar char="Ø"/>
            </a:pPr>
            <a:r>
              <a:rPr lang="en-US" sz="2400" dirty="0">
                <a:latin typeface="Times New Roman" pitchFamily="18" charset="0"/>
                <a:cs typeface="Times New Roman" pitchFamily="18" charset="0"/>
              </a:rPr>
              <a:t>Maintain Microsoft SQL Server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Database</a:t>
            </a:r>
          </a:p>
          <a:p>
            <a:pPr>
              <a:buFont typeface="Wingdings" pitchFamily="2" charset="2"/>
              <a:buChar char="Ø"/>
            </a:pPr>
            <a:r>
              <a:rPr lang="en-US" sz="2400" dirty="0">
                <a:latin typeface="Times New Roman" pitchFamily="18" charset="0"/>
                <a:cs typeface="Times New Roman" pitchFamily="18" charset="0"/>
              </a:rPr>
              <a:t>SQL Server Business Intelligence</a:t>
            </a:r>
          </a:p>
          <a:p>
            <a:pPr algn="ctr">
              <a:buNone/>
            </a:pPr>
            <a:endParaRPr lang="en-US" sz="4000" dirty="0" smtClean="0">
              <a:latin typeface="Times" pitchFamily="18" charset="0"/>
              <a:hlinkClick r:id="rId2" action="ppaction://hlinkfile"/>
            </a:endParaRPr>
          </a:p>
          <a:p>
            <a:pPr>
              <a:buNone/>
            </a:pPr>
            <a:r>
              <a:rPr lang="en-US" dirty="0"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Database Objectives</a:t>
            </a:r>
            <a:endParaRPr lang="en-US" sz="3600" dirty="0">
              <a:latin typeface="Times New Roman" pitchFamily="18" charset="0"/>
              <a:cs typeface="Times New Roman" pitchFamily="18" charset="0"/>
            </a:endParaRPr>
          </a:p>
        </p:txBody>
      </p:sp>
      <p:graphicFrame>
        <p:nvGraphicFramePr>
          <p:cNvPr id="4" name="Group 34"/>
          <p:cNvGraphicFramePr>
            <a:graphicFrameLocks noGrp="1"/>
          </p:cNvGraphicFramePr>
          <p:nvPr>
            <p:extLst>
              <p:ext uri="{D42A27DB-BD31-4B8C-83A1-F6EECF244321}">
                <p14:modId xmlns:p14="http://schemas.microsoft.com/office/powerpoint/2010/main" val="340033259"/>
              </p:ext>
            </p:extLst>
          </p:nvPr>
        </p:nvGraphicFramePr>
        <p:xfrm>
          <a:off x="219075" y="1544431"/>
          <a:ext cx="8772525" cy="5161169"/>
        </p:xfrm>
        <a:graphic>
          <a:graphicData uri="http://schemas.openxmlformats.org/drawingml/2006/table">
            <a:tbl>
              <a:tblPr/>
              <a:tblGrid>
                <a:gridCol w="1522742">
                  <a:extLst>
                    <a:ext uri="{9D8B030D-6E8A-4147-A177-3AD203B41FA5}">
                      <a16:colId xmlns:a16="http://schemas.microsoft.com/office/drawing/2014/main" val="20000"/>
                    </a:ext>
                  </a:extLst>
                </a:gridCol>
                <a:gridCol w="7249783">
                  <a:extLst>
                    <a:ext uri="{9D8B030D-6E8A-4147-A177-3AD203B41FA5}">
                      <a16:colId xmlns:a16="http://schemas.microsoft.com/office/drawing/2014/main" val="20001"/>
                    </a:ext>
                  </a:extLst>
                </a:gridCol>
              </a:tblGrid>
              <a:tr h="443751">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Objects</a:t>
                      </a:r>
                    </a:p>
                  </a:txBody>
                  <a:tcPr marL="45720"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pitchFamily="18" charset="0"/>
                        </a:rPr>
                        <a:t>Notes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526196">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Tables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Contain all the data in SQL Server databases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6196">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Views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Act like a virtual table or a stored query</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0703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Indexes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smtClean="0">
                          <a:ln>
                            <a:noFill/>
                          </a:ln>
                          <a:solidFill>
                            <a:schemeClr val="tx1"/>
                          </a:solidFill>
                          <a:effectLst/>
                          <a:latin typeface="Times" pitchFamily="18" charset="0"/>
                        </a:rPr>
                        <a:t>Enable fast retrieval, built from one or more columns in table or view</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7699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Triggers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Execute a batch of SQL code when an insert, update or delete command is executed against a specific table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68307">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Procedures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Accept parameters, contain statements, and return values.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668307">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Constraints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smtClean="0">
                          <a:ln>
                            <a:noFill/>
                          </a:ln>
                          <a:solidFill>
                            <a:schemeClr val="tx1"/>
                          </a:solidFill>
                          <a:effectLst/>
                          <a:latin typeface="Times" pitchFamily="18" charset="0"/>
                        </a:rPr>
                        <a:t>Prevent inconsistent data from being placed in a column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526196">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1" u="none" strike="noStrike" cap="none" normalizeH="0" baseline="0" dirty="0" smtClean="0">
                          <a:ln>
                            <a:noFill/>
                          </a:ln>
                          <a:solidFill>
                            <a:schemeClr val="tx1"/>
                          </a:solidFill>
                          <a:effectLst/>
                          <a:latin typeface="Times" pitchFamily="18" charset="0"/>
                        </a:rPr>
                        <a:t>Rules</a:t>
                      </a:r>
                    </a:p>
                  </a:txBody>
                  <a:tcPr marR="45720"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0" marR="0" lvl="0" indent="0" algn="l" defTabSz="914400" rtl="0" eaLnBrk="1" fontAlgn="base" latinLnBrk="0" hangingPunct="1">
                        <a:lnSpc>
                          <a:spcPct val="120000"/>
                        </a:lnSpc>
                        <a:spcBef>
                          <a:spcPct val="70000"/>
                        </a:spcBef>
                        <a:spcAft>
                          <a:spcPct val="0"/>
                        </a:spcAft>
                        <a:buClr>
                          <a:schemeClr val="hlink"/>
                        </a:buClr>
                        <a:buSzPct val="90000"/>
                        <a:buFontTx/>
                        <a:buNone/>
                        <a:tabLst/>
                      </a:pPr>
                      <a:r>
                        <a:rPr kumimoji="0" lang="en-US" sz="2000" b="0" i="0" u="none" strike="noStrike" cap="none" normalizeH="0" baseline="0" dirty="0" smtClean="0">
                          <a:ln>
                            <a:noFill/>
                          </a:ln>
                          <a:solidFill>
                            <a:schemeClr val="tx1"/>
                          </a:solidFill>
                          <a:effectLst/>
                          <a:latin typeface="Times" pitchFamily="18" charset="0"/>
                        </a:rPr>
                        <a:t>Specify acceptable values that can be inserted in column</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p:txBody>
          <a:bodyPr>
            <a:normAutofit/>
          </a:bodyPr>
          <a:lstStyle/>
          <a:p>
            <a:r>
              <a:rPr lang="en-US" sz="3600" dirty="0" smtClean="0">
                <a:latin typeface="Times New Roman" pitchFamily="18" charset="0"/>
                <a:cs typeface="Times New Roman" pitchFamily="18" charset="0"/>
              </a:rPr>
              <a:t>Authentication Modes </a:t>
            </a:r>
            <a:endParaRPr lang="ar-EG" sz="3600" dirty="0" smtClean="0">
              <a:latin typeface="Times New Roman" pitchFamily="18" charset="0"/>
              <a:cs typeface="Times New Roman" pitchFamily="18" charset="0"/>
            </a:endParaRPr>
          </a:p>
        </p:txBody>
      </p:sp>
      <p:sp>
        <p:nvSpPr>
          <p:cNvPr id="24579" name="Content Placeholder 4"/>
          <p:cNvSpPr>
            <a:spLocks noGrp="1"/>
          </p:cNvSpPr>
          <p:nvPr>
            <p:ph sz="quarter" idx="1"/>
          </p:nvPr>
        </p:nvSpPr>
        <p:spPr/>
        <p:txBody>
          <a:bodyPr/>
          <a:lstStyle/>
          <a:p>
            <a:pPr>
              <a:buFont typeface="Wingdings 2" pitchFamily="18" charset="2"/>
              <a:buNone/>
            </a:pPr>
            <a:r>
              <a:rPr lang="en-US" sz="2400" dirty="0" smtClean="0">
                <a:latin typeface="Times New Roman" pitchFamily="18" charset="0"/>
                <a:cs typeface="Times New Roman" pitchFamily="18" charset="0"/>
              </a:rPr>
              <a:t>SQL </a:t>
            </a:r>
            <a:r>
              <a:rPr lang="en-US" sz="2400" dirty="0">
                <a:latin typeface="Times New Roman" pitchFamily="18" charset="0"/>
                <a:cs typeface="Times New Roman" pitchFamily="18" charset="0"/>
              </a:rPr>
              <a:t>S</a:t>
            </a:r>
            <a:r>
              <a:rPr lang="en-US" sz="2400" dirty="0" smtClean="0">
                <a:latin typeface="Times New Roman" pitchFamily="18" charset="0"/>
                <a:cs typeface="Times New Roman" pitchFamily="18" charset="0"/>
              </a:rPr>
              <a:t>erver Authentication </a:t>
            </a:r>
            <a:r>
              <a:rPr lang="en-US" sz="2400" dirty="0">
                <a:latin typeface="Times New Roman" pitchFamily="18" charset="0"/>
                <a:cs typeface="Times New Roman" pitchFamily="18" charset="0"/>
              </a:rPr>
              <a:t>M</a:t>
            </a:r>
            <a:r>
              <a:rPr lang="en-US" sz="2400" dirty="0" smtClean="0">
                <a:latin typeface="Times New Roman" pitchFamily="18" charset="0"/>
                <a:cs typeface="Times New Roman" pitchFamily="18" charset="0"/>
              </a:rPr>
              <a:t>ode </a:t>
            </a:r>
          </a:p>
          <a:p>
            <a:pPr lvl="1">
              <a:buFont typeface="Wingdings" pitchFamily="2" charset="2"/>
              <a:buChar char="Ø"/>
            </a:pPr>
            <a:r>
              <a:rPr lang="en-US" sz="2400" dirty="0" smtClean="0">
                <a:latin typeface="Times New Roman" pitchFamily="18" charset="0"/>
                <a:cs typeface="Times New Roman" pitchFamily="18" charset="0"/>
              </a:rPr>
              <a:t>Windows Authentication </a:t>
            </a:r>
          </a:p>
          <a:p>
            <a:pPr lvl="1">
              <a:buFont typeface="Wingdings" pitchFamily="2" charset="2"/>
              <a:buChar char="Ø"/>
            </a:pPr>
            <a:r>
              <a:rPr lang="en-US" sz="2400" dirty="0" smtClean="0">
                <a:latin typeface="Times New Roman" pitchFamily="18" charset="0"/>
                <a:cs typeface="Times New Roman" pitchFamily="18" charset="0"/>
              </a:rPr>
              <a:t>Mixed (windows and SQL authentication)</a:t>
            </a:r>
          </a:p>
          <a:p>
            <a:pPr lvl="1">
              <a:buNone/>
            </a:pPr>
            <a:endParaRPr lang="en-US" sz="2400" dirty="0" smtClean="0">
              <a:latin typeface="Times" pitchFamily="18" charset="0"/>
              <a:cs typeface="Times New Roman" pitchFamily="18" charset="0"/>
            </a:endParaRPr>
          </a:p>
          <a:p>
            <a:pPr lvl="1">
              <a:buNone/>
            </a:pPr>
            <a:endParaRPr lang="en-US" dirty="0" smtClean="0">
              <a:cs typeface="Times New Roman" pitchFamily="18" charset="0"/>
            </a:endParaRPr>
          </a:p>
          <a:p>
            <a:pPr lvl="1">
              <a:buFont typeface="Wingdings 2" pitchFamily="18" charset="2"/>
              <a:buNone/>
            </a:pPr>
            <a:endParaRPr lang="ar-EG"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SQL Server Databases</a:t>
            </a:r>
            <a:endParaRPr lang="en-US" sz="3600" dirty="0">
              <a:latin typeface="Times New Roman" pitchFamily="18" charset="0"/>
              <a:cs typeface="Times New Roman" pitchFamily="18" charset="0"/>
            </a:endParaRPr>
          </a:p>
        </p:txBody>
      </p:sp>
      <p:sp>
        <p:nvSpPr>
          <p:cNvPr id="4" name="Line 49"/>
          <p:cNvSpPr>
            <a:spLocks noChangeShapeType="1"/>
          </p:cNvSpPr>
          <p:nvPr/>
        </p:nvSpPr>
        <p:spPr bwMode="auto">
          <a:xfrm>
            <a:off x="1470025" y="3571875"/>
            <a:ext cx="0" cy="247650"/>
          </a:xfrm>
          <a:prstGeom prst="line">
            <a:avLst/>
          </a:prstGeom>
          <a:noFill/>
          <a:ln w="28575">
            <a:solidFill>
              <a:schemeClr val="bg2"/>
            </a:solidFill>
            <a:round/>
            <a:headEnd/>
            <a:tailEnd/>
          </a:ln>
        </p:spPr>
        <p:txBody>
          <a:bodyPr wrap="none" anchor="ctr"/>
          <a:lstStyle/>
          <a:p>
            <a:endParaRPr lang="en-US"/>
          </a:p>
        </p:txBody>
      </p:sp>
      <p:sp>
        <p:nvSpPr>
          <p:cNvPr id="5" name="Line 50"/>
          <p:cNvSpPr>
            <a:spLocks noChangeShapeType="1"/>
          </p:cNvSpPr>
          <p:nvPr/>
        </p:nvSpPr>
        <p:spPr bwMode="auto">
          <a:xfrm>
            <a:off x="3135313" y="3571875"/>
            <a:ext cx="0" cy="247650"/>
          </a:xfrm>
          <a:prstGeom prst="line">
            <a:avLst/>
          </a:prstGeom>
          <a:noFill/>
          <a:ln w="28575">
            <a:solidFill>
              <a:schemeClr val="bg2"/>
            </a:solidFill>
            <a:round/>
            <a:headEnd/>
            <a:tailEnd/>
          </a:ln>
        </p:spPr>
        <p:txBody>
          <a:bodyPr wrap="none" anchor="ctr"/>
          <a:lstStyle/>
          <a:p>
            <a:endParaRPr lang="en-US"/>
          </a:p>
        </p:txBody>
      </p:sp>
      <p:sp>
        <p:nvSpPr>
          <p:cNvPr id="6" name="Line 51"/>
          <p:cNvSpPr>
            <a:spLocks noChangeShapeType="1"/>
          </p:cNvSpPr>
          <p:nvPr/>
        </p:nvSpPr>
        <p:spPr bwMode="auto">
          <a:xfrm>
            <a:off x="4802188" y="3571875"/>
            <a:ext cx="0" cy="247650"/>
          </a:xfrm>
          <a:prstGeom prst="line">
            <a:avLst/>
          </a:prstGeom>
          <a:noFill/>
          <a:ln w="28575">
            <a:solidFill>
              <a:schemeClr val="bg2"/>
            </a:solidFill>
            <a:round/>
            <a:headEnd/>
            <a:tailEnd/>
          </a:ln>
        </p:spPr>
        <p:txBody>
          <a:bodyPr wrap="none" anchor="ctr"/>
          <a:lstStyle/>
          <a:p>
            <a:endParaRPr lang="en-US"/>
          </a:p>
        </p:txBody>
      </p:sp>
      <p:sp>
        <p:nvSpPr>
          <p:cNvPr id="7" name="Line 52"/>
          <p:cNvSpPr>
            <a:spLocks noChangeShapeType="1"/>
          </p:cNvSpPr>
          <p:nvPr/>
        </p:nvSpPr>
        <p:spPr bwMode="auto">
          <a:xfrm>
            <a:off x="6467475" y="3571875"/>
            <a:ext cx="0" cy="247650"/>
          </a:xfrm>
          <a:prstGeom prst="line">
            <a:avLst/>
          </a:prstGeom>
          <a:noFill/>
          <a:ln w="28575">
            <a:solidFill>
              <a:schemeClr val="bg2"/>
            </a:solidFill>
            <a:round/>
            <a:headEnd/>
            <a:tailEnd/>
          </a:ln>
        </p:spPr>
        <p:txBody>
          <a:bodyPr wrap="none" anchor="ctr"/>
          <a:lstStyle/>
          <a:p>
            <a:endParaRPr lang="en-US"/>
          </a:p>
        </p:txBody>
      </p:sp>
      <p:sp>
        <p:nvSpPr>
          <p:cNvPr id="8" name="Line 53"/>
          <p:cNvSpPr>
            <a:spLocks noChangeShapeType="1"/>
          </p:cNvSpPr>
          <p:nvPr/>
        </p:nvSpPr>
        <p:spPr bwMode="auto">
          <a:xfrm>
            <a:off x="6467475" y="4251325"/>
            <a:ext cx="0" cy="246062"/>
          </a:xfrm>
          <a:prstGeom prst="line">
            <a:avLst/>
          </a:prstGeom>
          <a:noFill/>
          <a:ln w="28575">
            <a:solidFill>
              <a:schemeClr val="bg2"/>
            </a:solidFill>
            <a:round/>
            <a:headEnd/>
            <a:tailEnd/>
          </a:ln>
        </p:spPr>
        <p:txBody>
          <a:bodyPr wrap="none" anchor="ctr"/>
          <a:lstStyle/>
          <a:p>
            <a:endParaRPr lang="en-US"/>
          </a:p>
        </p:txBody>
      </p:sp>
      <p:sp>
        <p:nvSpPr>
          <p:cNvPr id="9" name="Line 54"/>
          <p:cNvSpPr>
            <a:spLocks noChangeShapeType="1"/>
          </p:cNvSpPr>
          <p:nvPr/>
        </p:nvSpPr>
        <p:spPr bwMode="auto">
          <a:xfrm>
            <a:off x="4802188" y="4251325"/>
            <a:ext cx="0" cy="246062"/>
          </a:xfrm>
          <a:prstGeom prst="line">
            <a:avLst/>
          </a:prstGeom>
          <a:noFill/>
          <a:ln w="28575">
            <a:solidFill>
              <a:schemeClr val="bg2"/>
            </a:solidFill>
            <a:round/>
            <a:headEnd/>
            <a:tailEnd/>
          </a:ln>
        </p:spPr>
        <p:txBody>
          <a:bodyPr wrap="none" anchor="ctr"/>
          <a:lstStyle/>
          <a:p>
            <a:endParaRPr lang="en-US"/>
          </a:p>
        </p:txBody>
      </p:sp>
      <p:sp>
        <p:nvSpPr>
          <p:cNvPr id="10" name="Line 55"/>
          <p:cNvSpPr>
            <a:spLocks noChangeShapeType="1"/>
          </p:cNvSpPr>
          <p:nvPr/>
        </p:nvSpPr>
        <p:spPr bwMode="auto">
          <a:xfrm>
            <a:off x="3135313" y="4251325"/>
            <a:ext cx="0" cy="246062"/>
          </a:xfrm>
          <a:prstGeom prst="line">
            <a:avLst/>
          </a:prstGeom>
          <a:noFill/>
          <a:ln w="28575">
            <a:solidFill>
              <a:schemeClr val="bg2"/>
            </a:solidFill>
            <a:round/>
            <a:headEnd/>
            <a:tailEnd/>
          </a:ln>
        </p:spPr>
        <p:txBody>
          <a:bodyPr wrap="none" anchor="ctr"/>
          <a:lstStyle/>
          <a:p>
            <a:endParaRPr lang="en-US"/>
          </a:p>
        </p:txBody>
      </p:sp>
      <p:sp>
        <p:nvSpPr>
          <p:cNvPr id="11" name="Line 64"/>
          <p:cNvSpPr>
            <a:spLocks noChangeShapeType="1"/>
          </p:cNvSpPr>
          <p:nvPr/>
        </p:nvSpPr>
        <p:spPr bwMode="auto">
          <a:xfrm>
            <a:off x="8045450" y="3576637"/>
            <a:ext cx="0" cy="247650"/>
          </a:xfrm>
          <a:prstGeom prst="line">
            <a:avLst/>
          </a:prstGeom>
          <a:noFill/>
          <a:ln w="28575">
            <a:solidFill>
              <a:schemeClr val="bg2"/>
            </a:solidFill>
            <a:round/>
            <a:headEnd/>
            <a:tailEnd/>
          </a:ln>
        </p:spPr>
        <p:txBody>
          <a:bodyPr wrap="none" anchor="ctr"/>
          <a:lstStyle/>
          <a:p>
            <a:endParaRPr lang="en-US"/>
          </a:p>
        </p:txBody>
      </p:sp>
      <p:sp>
        <p:nvSpPr>
          <p:cNvPr id="12" name="Text Box 4"/>
          <p:cNvSpPr txBox="1">
            <a:spLocks noChangeArrowheads="1"/>
          </p:cNvSpPr>
          <p:nvPr/>
        </p:nvSpPr>
        <p:spPr bwMode="auto">
          <a:xfrm>
            <a:off x="3592513" y="2201862"/>
            <a:ext cx="2428875" cy="396875"/>
          </a:xfrm>
          <a:prstGeom prst="rect">
            <a:avLst/>
          </a:prstGeom>
          <a:noFill/>
          <a:ln w="9525">
            <a:noFill/>
            <a:miter lim="800000"/>
            <a:headEnd/>
            <a:tailEnd/>
          </a:ln>
        </p:spPr>
        <p:txBody>
          <a:bodyPr wrap="none">
            <a:spAutoFit/>
          </a:bodyPr>
          <a:lstStyle/>
          <a:p>
            <a:r>
              <a:rPr lang="en-US" sz="2000" dirty="0">
                <a:latin typeface="Arial" charset="0"/>
              </a:rPr>
              <a:t>System Databases</a:t>
            </a:r>
          </a:p>
        </p:txBody>
      </p:sp>
      <p:sp>
        <p:nvSpPr>
          <p:cNvPr id="13" name="Text Box 5"/>
          <p:cNvSpPr txBox="1">
            <a:spLocks noChangeArrowheads="1"/>
          </p:cNvSpPr>
          <p:nvPr/>
        </p:nvSpPr>
        <p:spPr bwMode="auto">
          <a:xfrm>
            <a:off x="3675063" y="5546725"/>
            <a:ext cx="2090737" cy="396875"/>
          </a:xfrm>
          <a:prstGeom prst="rect">
            <a:avLst/>
          </a:prstGeom>
          <a:noFill/>
          <a:ln w="9525">
            <a:noFill/>
            <a:miter lim="800000"/>
            <a:headEnd/>
            <a:tailEnd/>
          </a:ln>
        </p:spPr>
        <p:txBody>
          <a:bodyPr wrap="none">
            <a:spAutoFit/>
          </a:bodyPr>
          <a:lstStyle/>
          <a:p>
            <a:r>
              <a:rPr lang="en-US" sz="2000">
                <a:latin typeface="Arial" charset="0"/>
              </a:rPr>
              <a:t>User Databases</a:t>
            </a:r>
          </a:p>
        </p:txBody>
      </p:sp>
      <p:sp>
        <p:nvSpPr>
          <p:cNvPr id="14" name="AutoShape 7"/>
          <p:cNvSpPr>
            <a:spLocks noChangeArrowheads="1"/>
          </p:cNvSpPr>
          <p:nvPr/>
        </p:nvSpPr>
        <p:spPr bwMode="auto">
          <a:xfrm>
            <a:off x="730250" y="2090737"/>
            <a:ext cx="1481138" cy="1481138"/>
          </a:xfrm>
          <a:prstGeom prst="can">
            <a:avLst>
              <a:gd name="adj" fmla="val 21093"/>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sz="2400"/>
          </a:p>
        </p:txBody>
      </p:sp>
      <p:sp>
        <p:nvSpPr>
          <p:cNvPr id="15" name="Text Box 11"/>
          <p:cNvSpPr txBox="1">
            <a:spLocks noChangeArrowheads="1"/>
          </p:cNvSpPr>
          <p:nvPr/>
        </p:nvSpPr>
        <p:spPr bwMode="auto">
          <a:xfrm>
            <a:off x="1023938" y="2757487"/>
            <a:ext cx="933450" cy="311150"/>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80000"/>
              </a:lnSpc>
              <a:defRPr/>
            </a:pPr>
            <a:r>
              <a:rPr lang="en-US">
                <a:solidFill>
                  <a:schemeClr val="bg1"/>
                </a:solidFill>
                <a:latin typeface="Arial" charset="0"/>
              </a:rPr>
              <a:t>master</a:t>
            </a:r>
          </a:p>
        </p:txBody>
      </p:sp>
      <p:sp>
        <p:nvSpPr>
          <p:cNvPr id="16" name="AutoShape 13"/>
          <p:cNvSpPr>
            <a:spLocks noChangeArrowheads="1"/>
          </p:cNvSpPr>
          <p:nvPr/>
        </p:nvSpPr>
        <p:spPr bwMode="auto">
          <a:xfrm>
            <a:off x="2395538" y="2708275"/>
            <a:ext cx="1481137"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17" name="Text Box 17"/>
          <p:cNvSpPr txBox="1">
            <a:spLocks noChangeArrowheads="1"/>
          </p:cNvSpPr>
          <p:nvPr/>
        </p:nvSpPr>
        <p:spPr bwMode="auto">
          <a:xfrm>
            <a:off x="2711450" y="3063875"/>
            <a:ext cx="8572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dirty="0">
                <a:solidFill>
                  <a:schemeClr val="bg1"/>
                </a:solidFill>
                <a:latin typeface="Arial" charset="0"/>
              </a:rPr>
              <a:t>model</a:t>
            </a:r>
          </a:p>
        </p:txBody>
      </p:sp>
      <p:sp>
        <p:nvSpPr>
          <p:cNvPr id="18" name="AutoShape 19"/>
          <p:cNvSpPr>
            <a:spLocks noChangeArrowheads="1"/>
          </p:cNvSpPr>
          <p:nvPr/>
        </p:nvSpPr>
        <p:spPr bwMode="auto">
          <a:xfrm>
            <a:off x="4060825" y="2708275"/>
            <a:ext cx="1481138"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19" name="Text Box 23"/>
          <p:cNvSpPr txBox="1">
            <a:spLocks noChangeArrowheads="1"/>
          </p:cNvSpPr>
          <p:nvPr/>
        </p:nvSpPr>
        <p:spPr bwMode="auto">
          <a:xfrm>
            <a:off x="4297363" y="3063875"/>
            <a:ext cx="10096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a:solidFill>
                  <a:schemeClr val="bg1"/>
                </a:solidFill>
                <a:latin typeface="Arial" charset="0"/>
              </a:rPr>
              <a:t>tempdb</a:t>
            </a:r>
          </a:p>
        </p:txBody>
      </p:sp>
      <p:sp>
        <p:nvSpPr>
          <p:cNvPr id="20" name="AutoShape 25"/>
          <p:cNvSpPr>
            <a:spLocks noChangeArrowheads="1"/>
          </p:cNvSpPr>
          <p:nvPr/>
        </p:nvSpPr>
        <p:spPr bwMode="auto">
          <a:xfrm>
            <a:off x="5665788" y="2708275"/>
            <a:ext cx="1479550"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21" name="Text Box 29"/>
          <p:cNvSpPr txBox="1">
            <a:spLocks noChangeArrowheads="1"/>
          </p:cNvSpPr>
          <p:nvPr/>
        </p:nvSpPr>
        <p:spPr bwMode="auto">
          <a:xfrm>
            <a:off x="6008688" y="3063875"/>
            <a:ext cx="7937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a:solidFill>
                  <a:schemeClr val="bg1"/>
                </a:solidFill>
                <a:latin typeface="Arial" charset="0"/>
              </a:rPr>
              <a:t>msdb</a:t>
            </a:r>
          </a:p>
        </p:txBody>
      </p:sp>
      <p:sp>
        <p:nvSpPr>
          <p:cNvPr id="22" name="Line 30"/>
          <p:cNvSpPr>
            <a:spLocks noChangeShapeType="1"/>
          </p:cNvSpPr>
          <p:nvPr/>
        </p:nvSpPr>
        <p:spPr bwMode="auto">
          <a:xfrm>
            <a:off x="2271713" y="4251325"/>
            <a:ext cx="4935537" cy="0"/>
          </a:xfrm>
          <a:prstGeom prst="line">
            <a:avLst/>
          </a:prstGeom>
          <a:noFill/>
          <a:ln w="57150">
            <a:solidFill>
              <a:schemeClr val="bg2"/>
            </a:solidFill>
            <a:round/>
            <a:headEnd/>
            <a:tailEnd/>
          </a:ln>
        </p:spPr>
        <p:txBody>
          <a:bodyPr wrap="none" anchor="ctr"/>
          <a:lstStyle/>
          <a:p>
            <a:endParaRPr lang="en-US"/>
          </a:p>
        </p:txBody>
      </p:sp>
      <p:sp>
        <p:nvSpPr>
          <p:cNvPr id="23" name="AutoShape 32"/>
          <p:cNvSpPr>
            <a:spLocks noChangeArrowheads="1"/>
          </p:cNvSpPr>
          <p:nvPr/>
        </p:nvSpPr>
        <p:spPr bwMode="auto">
          <a:xfrm>
            <a:off x="2308225" y="4486275"/>
            <a:ext cx="1481138" cy="865187"/>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a:p>
        </p:txBody>
      </p:sp>
      <p:sp>
        <p:nvSpPr>
          <p:cNvPr id="24" name="Text Box 36"/>
          <p:cNvSpPr txBox="1">
            <a:spLocks noChangeArrowheads="1"/>
          </p:cNvSpPr>
          <p:nvPr/>
        </p:nvSpPr>
        <p:spPr bwMode="auto">
          <a:xfrm>
            <a:off x="2417763" y="4719637"/>
            <a:ext cx="1377950" cy="590550"/>
          </a:xfrm>
          <a:prstGeom prst="rect">
            <a:avLst/>
          </a:prstGeom>
          <a:noFill/>
          <a:ln w="9525">
            <a:noFill/>
            <a:miter lim="800000"/>
            <a:headEnd/>
            <a:tailEnd/>
          </a:ln>
          <a:effectLst>
            <a:outerShdw dist="17961" dir="2700000" algn="ctr" rotWithShape="0">
              <a:schemeClr val="tx1"/>
            </a:outerShdw>
          </a:effectLst>
        </p:spPr>
        <p:txBody>
          <a:bodyPr anchor="ctr">
            <a:spAutoFit/>
          </a:bodyPr>
          <a:lstStyle/>
          <a:p>
            <a:pPr>
              <a:lnSpc>
                <a:spcPct val="90000"/>
              </a:lnSpc>
              <a:defRPr/>
            </a:pPr>
            <a:r>
              <a:rPr lang="en-US" dirty="0">
                <a:solidFill>
                  <a:schemeClr val="bg1"/>
                </a:solidFill>
                <a:latin typeface="Arial" charset="0"/>
              </a:rPr>
              <a:t>AdventureWorks</a:t>
            </a:r>
          </a:p>
        </p:txBody>
      </p:sp>
      <p:sp>
        <p:nvSpPr>
          <p:cNvPr id="25" name="AutoShape 38"/>
          <p:cNvSpPr>
            <a:spLocks noChangeArrowheads="1"/>
          </p:cNvSpPr>
          <p:nvPr/>
        </p:nvSpPr>
        <p:spPr bwMode="auto">
          <a:xfrm>
            <a:off x="4060825" y="4486275"/>
            <a:ext cx="1481138" cy="865187"/>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a:p>
        </p:txBody>
      </p:sp>
      <p:sp>
        <p:nvSpPr>
          <p:cNvPr id="26" name="Text Box 42"/>
          <p:cNvSpPr txBox="1">
            <a:spLocks noChangeArrowheads="1"/>
          </p:cNvSpPr>
          <p:nvPr/>
        </p:nvSpPr>
        <p:spPr bwMode="auto">
          <a:xfrm>
            <a:off x="4111625" y="4754562"/>
            <a:ext cx="1408113" cy="590550"/>
          </a:xfrm>
          <a:prstGeom prst="rect">
            <a:avLst/>
          </a:prstGeom>
          <a:noFill/>
          <a:ln w="9525">
            <a:noFill/>
            <a:miter lim="800000"/>
            <a:headEnd/>
            <a:tailEnd/>
          </a:ln>
          <a:effectLst>
            <a:outerShdw dist="17961" dir="2700000" algn="ctr" rotWithShape="0">
              <a:schemeClr val="tx1"/>
            </a:outerShdw>
          </a:effectLst>
        </p:spPr>
        <p:txBody>
          <a:bodyPr anchor="ctr">
            <a:spAutoFit/>
          </a:bodyPr>
          <a:lstStyle/>
          <a:p>
            <a:pPr>
              <a:lnSpc>
                <a:spcPct val="90000"/>
              </a:lnSpc>
              <a:defRPr/>
            </a:pPr>
            <a:r>
              <a:rPr lang="en-US" dirty="0">
                <a:solidFill>
                  <a:schemeClr val="bg1"/>
                </a:solidFill>
                <a:latin typeface="Arial" charset="0"/>
              </a:rPr>
              <a:t>AdventureWorksDW</a:t>
            </a:r>
          </a:p>
        </p:txBody>
      </p:sp>
      <p:sp>
        <p:nvSpPr>
          <p:cNvPr id="27" name="AutoShape 44"/>
          <p:cNvSpPr>
            <a:spLocks noChangeArrowheads="1"/>
          </p:cNvSpPr>
          <p:nvPr/>
        </p:nvSpPr>
        <p:spPr bwMode="auto">
          <a:xfrm>
            <a:off x="5665788" y="4486275"/>
            <a:ext cx="1479550" cy="865187"/>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lstStyle/>
          <a:p>
            <a:endParaRPr lang="en-US"/>
          </a:p>
        </p:txBody>
      </p:sp>
      <p:sp>
        <p:nvSpPr>
          <p:cNvPr id="28" name="Text Box 48"/>
          <p:cNvSpPr txBox="1">
            <a:spLocks noChangeArrowheads="1"/>
          </p:cNvSpPr>
          <p:nvPr/>
        </p:nvSpPr>
        <p:spPr bwMode="auto">
          <a:xfrm>
            <a:off x="5997575" y="4843462"/>
            <a:ext cx="819150" cy="339725"/>
          </a:xfrm>
          <a:prstGeom prst="rect">
            <a:avLst/>
          </a:prstGeom>
          <a:noFill/>
          <a:ln w="9525">
            <a:noFill/>
            <a:miter lim="800000"/>
            <a:headEnd/>
            <a:tailEnd/>
          </a:ln>
          <a:effectLst>
            <a:outerShdw dist="17961" dir="2700000" algn="ctr" rotWithShape="0">
              <a:schemeClr val="tx1"/>
            </a:outerShdw>
          </a:effectLst>
        </p:spPr>
        <p:txBody>
          <a:bodyPr wrap="none" anchor="ctr">
            <a:spAutoFit/>
          </a:bodyPr>
          <a:lstStyle/>
          <a:p>
            <a:pPr>
              <a:lnSpc>
                <a:spcPct val="90000"/>
              </a:lnSpc>
              <a:defRPr/>
            </a:pPr>
            <a:r>
              <a:rPr lang="en-US">
                <a:solidFill>
                  <a:schemeClr val="bg1"/>
                </a:solidFill>
                <a:latin typeface="Arial" charset="0"/>
              </a:rPr>
              <a:t>User1</a:t>
            </a:r>
          </a:p>
        </p:txBody>
      </p:sp>
      <p:sp>
        <p:nvSpPr>
          <p:cNvPr id="29" name="Line 57"/>
          <p:cNvSpPr>
            <a:spLocks noChangeShapeType="1"/>
          </p:cNvSpPr>
          <p:nvPr/>
        </p:nvSpPr>
        <p:spPr bwMode="auto">
          <a:xfrm flipV="1">
            <a:off x="730250" y="3805237"/>
            <a:ext cx="7620000" cy="14288"/>
          </a:xfrm>
          <a:prstGeom prst="line">
            <a:avLst/>
          </a:prstGeom>
          <a:noFill/>
          <a:ln w="57150">
            <a:solidFill>
              <a:schemeClr val="bg2"/>
            </a:solidFill>
            <a:round/>
            <a:headEnd/>
            <a:tailEnd/>
          </a:ln>
        </p:spPr>
        <p:txBody>
          <a:bodyPr wrap="none" anchor="ctr"/>
          <a:lstStyle/>
          <a:p>
            <a:endParaRPr lang="en-US"/>
          </a:p>
        </p:txBody>
      </p:sp>
      <p:sp>
        <p:nvSpPr>
          <p:cNvPr id="30" name="AutoShape 59"/>
          <p:cNvSpPr>
            <a:spLocks noChangeArrowheads="1"/>
          </p:cNvSpPr>
          <p:nvPr/>
        </p:nvSpPr>
        <p:spPr bwMode="auto">
          <a:xfrm>
            <a:off x="7283450" y="2738437"/>
            <a:ext cx="1479550" cy="863600"/>
          </a:xfrm>
          <a:prstGeom prst="can">
            <a:avLst>
              <a:gd name="adj" fmla="val 31102"/>
            </a:avLst>
          </a:prstGeom>
          <a:gradFill rotWithShape="0">
            <a:gsLst>
              <a:gs pos="0">
                <a:srgbClr val="2F4776"/>
              </a:gs>
              <a:gs pos="50000">
                <a:srgbClr val="6699FF"/>
              </a:gs>
              <a:gs pos="100000">
                <a:srgbClr val="2F4776"/>
              </a:gs>
            </a:gsLst>
            <a:lin ang="0" scaled="1"/>
          </a:gradFill>
          <a:ln w="12700" cap="rnd">
            <a:solidFill>
              <a:srgbClr val="000000"/>
            </a:solidFill>
            <a:round/>
            <a:headEnd/>
            <a:tailEnd/>
          </a:ln>
        </p:spPr>
        <p:txBody>
          <a:bodyPr anchor="ctr"/>
          <a:lstStyle/>
          <a:p>
            <a:endParaRPr lang="en-US"/>
          </a:p>
        </p:txBody>
      </p:sp>
      <p:sp>
        <p:nvSpPr>
          <p:cNvPr id="31" name="Freeform 66"/>
          <p:cNvSpPr>
            <a:spLocks noChangeAspect="1"/>
          </p:cNvSpPr>
          <p:nvPr/>
        </p:nvSpPr>
        <p:spPr bwMode="auto">
          <a:xfrm rot="19623743" flipH="1">
            <a:off x="3397250" y="3957637"/>
            <a:ext cx="914400" cy="127000"/>
          </a:xfrm>
          <a:custGeom>
            <a:avLst/>
            <a:gdLst/>
            <a:ahLst/>
            <a:cxnLst>
              <a:cxn ang="0">
                <a:pos x="0" y="69"/>
              </a:cxn>
              <a:cxn ang="0">
                <a:pos x="1081" y="0"/>
              </a:cxn>
              <a:cxn ang="0">
                <a:pos x="910" y="159"/>
              </a:cxn>
              <a:cxn ang="0">
                <a:pos x="1807" y="123"/>
              </a:cxn>
              <a:cxn ang="0">
                <a:pos x="648" y="271"/>
              </a:cxn>
              <a:cxn ang="0">
                <a:pos x="915" y="98"/>
              </a:cxn>
              <a:cxn ang="0">
                <a:pos x="0" y="69"/>
              </a:cxn>
            </a:cxnLst>
            <a:rect l="0" t="0" r="r" b="b"/>
            <a:pathLst>
              <a:path w="1808" h="272">
                <a:moveTo>
                  <a:pt x="0" y="69"/>
                </a:moveTo>
                <a:lnTo>
                  <a:pt x="1081" y="0"/>
                </a:lnTo>
                <a:lnTo>
                  <a:pt x="910" y="159"/>
                </a:lnTo>
                <a:lnTo>
                  <a:pt x="1807" y="123"/>
                </a:lnTo>
                <a:lnTo>
                  <a:pt x="648" y="271"/>
                </a:lnTo>
                <a:lnTo>
                  <a:pt x="915" y="98"/>
                </a:lnTo>
                <a:lnTo>
                  <a:pt x="0" y="69"/>
                </a:lnTo>
              </a:path>
            </a:pathLst>
          </a:custGeom>
          <a:gradFill rotWithShape="0">
            <a:gsLst>
              <a:gs pos="0">
                <a:schemeClr val="accent2">
                  <a:gamma/>
                  <a:tint val="53725"/>
                  <a:invGamma/>
                </a:schemeClr>
              </a:gs>
              <a:gs pos="50000">
                <a:schemeClr val="accent2"/>
              </a:gs>
              <a:gs pos="100000">
                <a:schemeClr val="accent2">
                  <a:gamma/>
                  <a:tint val="53725"/>
                  <a:invGamma/>
                </a:schemeClr>
              </a:gs>
            </a:gsLst>
            <a:lin ang="0" scaled="1"/>
          </a:gradFill>
          <a:ln w="6350" cap="rnd" cmpd="sng">
            <a:solidFill>
              <a:schemeClr val="accent2"/>
            </a:solidFill>
            <a:prstDash val="solid"/>
            <a:round/>
            <a:headEnd type="none" w="med" len="med"/>
            <a:tailEnd type="none" w="med" len="med"/>
          </a:ln>
          <a:effectLst>
            <a:outerShdw dist="40161" dir="6506097" algn="ctr" rotWithShape="0">
              <a:srgbClr val="C0C0C0"/>
            </a:outerShdw>
          </a:effectLst>
        </p:spPr>
        <p:txBody>
          <a:body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T-SQL History</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Font typeface="Wingdings" pitchFamily="2" charset="2"/>
              <a:buChar char="Ø"/>
            </a:pPr>
            <a:r>
              <a:rPr lang="en-US" sz="2400" dirty="0" smtClean="0">
                <a:latin typeface="Times New Roman" pitchFamily="18" charset="0"/>
                <a:cs typeface="Times New Roman" pitchFamily="18" charset="0"/>
              </a:rPr>
              <a:t>Developed in the early 1970</a:t>
            </a:r>
          </a:p>
          <a:p>
            <a:pPr>
              <a:buFont typeface="Wingdings" pitchFamily="2" charset="2"/>
              <a:buChar char="Ø"/>
            </a:pPr>
            <a:r>
              <a:rPr lang="en-US" sz="2400" dirty="0" smtClean="0">
                <a:latin typeface="Times New Roman" pitchFamily="18" charset="0"/>
                <a:cs typeface="Times New Roman" pitchFamily="18" charset="0"/>
              </a:rPr>
              <a:t>ANSI-SQL defined by the American National Standards Institute </a:t>
            </a:r>
          </a:p>
          <a:p>
            <a:pPr>
              <a:buFont typeface="Wingdings" pitchFamily="2" charset="2"/>
              <a:buChar char="Ø"/>
            </a:pPr>
            <a:r>
              <a:rPr lang="en-US" sz="2400" dirty="0" smtClean="0">
                <a:latin typeface="Times New Roman" pitchFamily="18" charset="0"/>
                <a:cs typeface="Times New Roman" pitchFamily="18" charset="0"/>
              </a:rPr>
              <a:t>Microsoft implementation is T-SQL, or Transact SQL</a:t>
            </a:r>
          </a:p>
          <a:p>
            <a:pPr>
              <a:buFont typeface="Wingdings" pitchFamily="2" charset="2"/>
              <a:buChar char="Ø"/>
            </a:pPr>
            <a:r>
              <a:rPr lang="en-US" sz="2400" dirty="0" smtClean="0">
                <a:latin typeface="Times New Roman" pitchFamily="18" charset="0"/>
                <a:cs typeface="Times New Roman" pitchFamily="18" charset="0"/>
              </a:rPr>
              <a:t>Other implementations include PL/SQL and </a:t>
            </a:r>
            <a:r>
              <a:rPr lang="en-US" sz="2400" dirty="0" smtClean="0"/>
              <a:t>IBM’s </a:t>
            </a:r>
            <a:r>
              <a:rPr lang="en-US" sz="2400" dirty="0" smtClean="0">
                <a:latin typeface="Times New Roman" pitchFamily="18" charset="0"/>
                <a:cs typeface="Times New Roman" pitchFamily="18" charset="0"/>
              </a:rPr>
              <a:t>SQL Procedural Language.</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Categories of T-SQL Statements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DML – Data Manipulation Language</a:t>
            </a:r>
          </a:p>
          <a:p>
            <a:pPr>
              <a:buFont typeface="Wingdings" pitchFamily="2" charset="2"/>
              <a:buChar char="Ø"/>
            </a:pPr>
            <a:r>
              <a:rPr lang="en-US" sz="2400" dirty="0" smtClean="0">
                <a:latin typeface="Times New Roman" pitchFamily="18" charset="0"/>
                <a:cs typeface="Times New Roman" pitchFamily="18" charset="0"/>
              </a:rPr>
              <a:t>DCL – Data Control Language</a:t>
            </a:r>
          </a:p>
          <a:p>
            <a:pPr>
              <a:buFont typeface="Wingdings" pitchFamily="2" charset="2"/>
              <a:buChar char="Ø"/>
            </a:pPr>
            <a:r>
              <a:rPr lang="en-US" sz="2400" dirty="0" smtClean="0">
                <a:latin typeface="Times New Roman" pitchFamily="18" charset="0"/>
                <a:cs typeface="Times New Roman" pitchFamily="18" charset="0"/>
              </a:rPr>
              <a:t>DDL – Data Definition Language</a:t>
            </a:r>
          </a:p>
          <a:p>
            <a:pPr>
              <a:buFont typeface="Wingdings" pitchFamily="2" charset="2"/>
              <a:buChar char="Ø"/>
            </a:pPr>
            <a:r>
              <a:rPr lang="en-US" sz="2400" dirty="0" smtClean="0">
                <a:latin typeface="Times New Roman" pitchFamily="18" charset="0"/>
                <a:cs typeface="Times New Roman" pitchFamily="18" charset="0"/>
              </a:rPr>
              <a:t>TCL  - Transactional Control Language</a:t>
            </a:r>
          </a:p>
          <a:p>
            <a:pPr>
              <a:buFont typeface="Wingdings" pitchFamily="2" charset="2"/>
              <a:buChar char="Ø"/>
            </a:pPr>
            <a:r>
              <a:rPr lang="en-US" sz="2400" dirty="0" smtClean="0">
                <a:latin typeface="Times New Roman" pitchFamily="18" charset="0"/>
                <a:cs typeface="Times New Roman" pitchFamily="18" charset="0"/>
              </a:rPr>
              <a:t>DQL - SQL Select Statements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What is a SQL Server Solution?</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buNone/>
            </a:pPr>
            <a:r>
              <a:rPr lang="en-US" sz="2400" dirty="0" smtClean="0">
                <a:latin typeface="Times New Roman" pitchFamily="18" charset="0"/>
                <a:cs typeface="Times New Roman" pitchFamily="18" charset="0"/>
              </a:rPr>
              <a:t>SQL Server Management Studio provides two containers for managing database projects:  </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A solution includes projects and files that define the solution </a:t>
            </a:r>
          </a:p>
          <a:p>
            <a:pPr>
              <a:buFont typeface="Wingdings" pitchFamily="2" charset="2"/>
              <a:buChar char="Ø"/>
            </a:pPr>
            <a:r>
              <a:rPr lang="en-US" sz="2400" dirty="0" smtClean="0">
                <a:latin typeface="Times New Roman" pitchFamily="18" charset="0"/>
                <a:cs typeface="Times New Roman" pitchFamily="18" charset="0"/>
              </a:rPr>
              <a:t>A project is a set of files, plus related metadata such as connection information</a:t>
            </a:r>
          </a:p>
          <a:p>
            <a:pPr>
              <a:buFont typeface="Wingdings" pitchFamily="2" charset="2"/>
              <a:buChar char="Ø"/>
            </a:pPr>
            <a:r>
              <a:rPr lang="en-US" sz="2400" dirty="0" smtClean="0">
                <a:latin typeface="Times New Roman" pitchFamily="18" charset="0"/>
                <a:cs typeface="Times New Roman" pitchFamily="18" charset="0"/>
              </a:rPr>
              <a:t>Solutions contain scripts, queries, connection information and files that you need to create your database solution</a:t>
            </a:r>
          </a:p>
          <a:p>
            <a:pPr>
              <a:buNone/>
            </a:pPr>
            <a:endParaRPr lang="en-US" sz="2400" dirty="0" smtClean="0">
              <a:latin typeface="Times" pitchFamily="18" charset="0"/>
              <a:cs typeface="Arial" charset="0"/>
            </a:endParaRPr>
          </a:p>
          <a:p>
            <a:pPr>
              <a:buNone/>
            </a:pPr>
            <a:endParaRPr lang="en-US" dirty="0">
              <a:latin typeface="Times" pitchFamily="18" charset="0"/>
            </a:endParaRPr>
          </a:p>
        </p:txBody>
      </p:sp>
      <p:pic>
        <p:nvPicPr>
          <p:cNvPr id="4" name="Picture 19" descr="C:\Aeshen\Images\MSL Image Library\Folder_Open.png"/>
          <p:cNvPicPr>
            <a:picLocks noChangeAspect="1" noChangeArrowheads="1"/>
          </p:cNvPicPr>
          <p:nvPr/>
        </p:nvPicPr>
        <p:blipFill>
          <a:blip r:embed="rId3" cstate="print"/>
          <a:srcRect/>
          <a:stretch>
            <a:fillRect/>
          </a:stretch>
        </p:blipFill>
        <p:spPr bwMode="auto">
          <a:xfrm>
            <a:off x="4473575" y="2571750"/>
            <a:ext cx="1816100" cy="1619250"/>
          </a:xfrm>
          <a:prstGeom prst="rect">
            <a:avLst/>
          </a:prstGeom>
          <a:noFill/>
          <a:ln w="9525">
            <a:noFill/>
            <a:miter lim="800000"/>
            <a:headEnd/>
            <a:tailEnd/>
          </a:ln>
        </p:spPr>
      </p:pic>
      <p:pic>
        <p:nvPicPr>
          <p:cNvPr id="5" name="Picture 19" descr="C:\Aeshen\Images\MSL Image Library\Folder_Open.png"/>
          <p:cNvPicPr>
            <a:picLocks noChangeAspect="1" noChangeArrowheads="1"/>
          </p:cNvPicPr>
          <p:nvPr/>
        </p:nvPicPr>
        <p:blipFill>
          <a:blip r:embed="rId3" cstate="print"/>
          <a:srcRect/>
          <a:stretch>
            <a:fillRect/>
          </a:stretch>
        </p:blipFill>
        <p:spPr bwMode="auto">
          <a:xfrm>
            <a:off x="2590800" y="2543175"/>
            <a:ext cx="1822450" cy="1627188"/>
          </a:xfrm>
          <a:prstGeom prst="rect">
            <a:avLst/>
          </a:prstGeom>
          <a:noFill/>
          <a:ln w="9525">
            <a:noFill/>
            <a:miter lim="800000"/>
            <a:headEnd/>
            <a:tailEnd/>
          </a:ln>
        </p:spPr>
      </p:pic>
      <p:sp>
        <p:nvSpPr>
          <p:cNvPr id="6" name="TextBox 13"/>
          <p:cNvSpPr txBox="1">
            <a:spLocks noChangeArrowheads="1"/>
          </p:cNvSpPr>
          <p:nvPr/>
        </p:nvSpPr>
        <p:spPr bwMode="auto">
          <a:xfrm rot="959907">
            <a:off x="4891389" y="2885649"/>
            <a:ext cx="1254125" cy="369887"/>
          </a:xfrm>
          <a:prstGeom prst="rect">
            <a:avLst/>
          </a:prstGeom>
          <a:noFill/>
          <a:ln w="9525">
            <a:noFill/>
            <a:miter lim="800000"/>
            <a:headEnd/>
            <a:tailEnd/>
          </a:ln>
        </p:spPr>
        <p:txBody>
          <a:bodyPr wrap="none">
            <a:spAutoFit/>
          </a:bodyPr>
          <a:lstStyle/>
          <a:p>
            <a:r>
              <a:rPr lang="en-US"/>
              <a:t>Projects</a:t>
            </a:r>
          </a:p>
        </p:txBody>
      </p:sp>
      <p:sp>
        <p:nvSpPr>
          <p:cNvPr id="7" name="TextBox 12"/>
          <p:cNvSpPr txBox="1">
            <a:spLocks noChangeArrowheads="1"/>
          </p:cNvSpPr>
          <p:nvPr/>
        </p:nvSpPr>
        <p:spPr bwMode="auto">
          <a:xfrm rot="835893">
            <a:off x="2946701" y="2896761"/>
            <a:ext cx="1393825" cy="369888"/>
          </a:xfrm>
          <a:prstGeom prst="rect">
            <a:avLst/>
          </a:prstGeom>
          <a:noFill/>
          <a:ln w="9525">
            <a:noFill/>
            <a:miter lim="800000"/>
            <a:headEnd/>
            <a:tailEnd/>
          </a:ln>
        </p:spPr>
        <p:txBody>
          <a:bodyPr wrap="none">
            <a:spAutoFit/>
          </a:bodyPr>
          <a:lstStyle/>
          <a:p>
            <a:r>
              <a:rPr lang="en-US" dirty="0"/>
              <a:t>Solutions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Executing Queries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Executing queries occurs when in a query session by:</a:t>
            </a:r>
          </a:p>
          <a:p>
            <a:pPr marL="174625" indent="-174625" eaLnBrk="0" hangingPunct="0">
              <a:lnSpc>
                <a:spcPct val="90000"/>
              </a:lnSpc>
              <a:spcBef>
                <a:spcPct val="70000"/>
              </a:spcBef>
              <a:buClr>
                <a:schemeClr val="hlink"/>
              </a:buClr>
              <a:buSzPct val="90000"/>
              <a:buFont typeface="Wingdings" pitchFamily="2" charset="2"/>
              <a:buChar char="Ø"/>
            </a:pPr>
            <a:r>
              <a:rPr lang="en-US" sz="2400" dirty="0" smtClean="0">
                <a:latin typeface="Times New Roman" pitchFamily="18" charset="0"/>
                <a:cs typeface="Times New Roman" pitchFamily="18" charset="0"/>
              </a:rPr>
              <a:t>Selecting the Execute Icon</a:t>
            </a:r>
          </a:p>
          <a:p>
            <a:pPr marL="174625" indent="-174625" eaLnBrk="0" hangingPunct="0">
              <a:lnSpc>
                <a:spcPct val="90000"/>
              </a:lnSpc>
              <a:spcBef>
                <a:spcPct val="70000"/>
              </a:spcBef>
              <a:buClr>
                <a:schemeClr val="hlink"/>
              </a:buClr>
              <a:buSzPct val="90000"/>
              <a:buFont typeface="Wingdings" pitchFamily="2" charset="2"/>
              <a:buChar char="Ø"/>
            </a:pPr>
            <a:r>
              <a:rPr lang="en-US" sz="2400" dirty="0" smtClean="0">
                <a:latin typeface="Times New Roman" pitchFamily="18" charset="0"/>
                <a:cs typeface="Times New Roman" pitchFamily="18" charset="0"/>
              </a:rPr>
              <a:t>Pressing the F5 key</a:t>
            </a:r>
          </a:p>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Note:</a:t>
            </a:r>
          </a:p>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Select the Database Before Executing Query or write </a:t>
            </a:r>
          </a:p>
          <a:p>
            <a:pPr marL="174625" indent="-174625" eaLnBrk="0" hangingPunct="0">
              <a:lnSpc>
                <a:spcPct val="90000"/>
              </a:lnSpc>
              <a:spcBef>
                <a:spcPct val="70000"/>
              </a:spcBef>
              <a:buClr>
                <a:schemeClr val="hlink"/>
              </a:buClr>
              <a:buSzPct val="90000"/>
              <a:buNone/>
            </a:pPr>
            <a:r>
              <a:rPr lang="en-US" sz="2400" dirty="0" smtClean="0">
                <a:latin typeface="Times New Roman" pitchFamily="18" charset="0"/>
                <a:cs typeface="Times New Roman" pitchFamily="18" charset="0"/>
              </a:rPr>
              <a:t>Use Keyword + DB Name on top of the Query</a:t>
            </a:r>
          </a:p>
          <a:p>
            <a:endParaRPr lang="en-US" sz="2400" dirty="0">
              <a:latin typeface="Times"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844803"/>
          <p:cNvSpPr>
            <a:spLocks noChangeArrowheads="1"/>
          </p:cNvSpPr>
          <p:nvPr/>
        </p:nvSpPr>
        <p:spPr bwMode="auto">
          <a:xfrm>
            <a:off x="204580" y="1676400"/>
            <a:ext cx="8758445" cy="1650851"/>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5" name="Title 1"/>
          <p:cNvSpPr>
            <a:spLocks noGrp="1"/>
          </p:cNvSpPr>
          <p:nvPr>
            <p:ph type="title"/>
          </p:nvPr>
        </p:nvSpPr>
        <p:spPr>
          <a:xfrm>
            <a:off x="493506" y="323851"/>
            <a:ext cx="7773988" cy="741363"/>
          </a:xfrm>
        </p:spPr>
        <p:txBody>
          <a:bodyPr>
            <a:normAutofit/>
          </a:bodyPr>
          <a:lstStyle/>
          <a:p>
            <a:r>
              <a:rPr lang="en-US" sz="3600" dirty="0" smtClean="0">
                <a:latin typeface="Times New Roman" pitchFamily="18" charset="0"/>
                <a:cs typeface="Times New Roman" pitchFamily="18" charset="0"/>
              </a:rPr>
              <a:t>Commenting T-SQL Code</a:t>
            </a:r>
          </a:p>
        </p:txBody>
      </p:sp>
      <p:sp>
        <p:nvSpPr>
          <p:cNvPr id="6" name="Rounded Rectangle 844803"/>
          <p:cNvSpPr>
            <a:spLocks noChangeArrowheads="1"/>
          </p:cNvSpPr>
          <p:nvPr/>
        </p:nvSpPr>
        <p:spPr bwMode="auto">
          <a:xfrm>
            <a:off x="233155" y="3476625"/>
            <a:ext cx="8758445" cy="330517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solidFill>
                <a:schemeClr val="tx1"/>
              </a:solidFill>
              <a:cs typeface="Arial" charset="0"/>
            </a:endParaRPr>
          </a:p>
        </p:txBody>
      </p:sp>
      <p:sp>
        <p:nvSpPr>
          <p:cNvPr id="7" name="Rounded Rectangle 844806"/>
          <p:cNvSpPr>
            <a:spLocks noChangeArrowheads="1"/>
          </p:cNvSpPr>
          <p:nvPr/>
        </p:nvSpPr>
        <p:spPr bwMode="auto">
          <a:xfrm>
            <a:off x="417444" y="3928772"/>
            <a:ext cx="8309113"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The use of a beginning /* and ending */ creates comments</a:t>
            </a:r>
          </a:p>
        </p:txBody>
      </p:sp>
      <p:sp>
        <p:nvSpPr>
          <p:cNvPr id="8" name="Rounded Rectangle 844812"/>
          <p:cNvSpPr>
            <a:spLocks noChangeArrowheads="1"/>
          </p:cNvSpPr>
          <p:nvPr/>
        </p:nvSpPr>
        <p:spPr bwMode="auto">
          <a:xfrm>
            <a:off x="415712" y="5610225"/>
            <a:ext cx="8363854"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The double dash comments  to the end of line</a:t>
            </a:r>
          </a:p>
        </p:txBody>
      </p:sp>
      <p:sp>
        <p:nvSpPr>
          <p:cNvPr id="9" name="AutoShape 5"/>
          <p:cNvSpPr>
            <a:spLocks noChangeArrowheads="1"/>
          </p:cNvSpPr>
          <p:nvPr/>
        </p:nvSpPr>
        <p:spPr bwMode="auto">
          <a:xfrm rot="10800000" flipV="1">
            <a:off x="1484106" y="4573589"/>
            <a:ext cx="6188075" cy="9588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a:t>
            </a:r>
          </a:p>
          <a:p>
            <a:pPr defTabSz="457200">
              <a:lnSpc>
                <a:spcPct val="90000"/>
              </a:lnSpc>
              <a:tabLst>
                <a:tab pos="457200" algn="l"/>
              </a:tabLst>
              <a:defRPr/>
            </a:pPr>
            <a:r>
              <a:rPr lang="en-US" sz="2000" b="0" dirty="0">
                <a:latin typeface="Lucida Sans Typewriter" pitchFamily="49" charset="0"/>
              </a:rPr>
              <a:t>This is a comment</a:t>
            </a:r>
          </a:p>
          <a:p>
            <a:pPr defTabSz="457200">
              <a:lnSpc>
                <a:spcPct val="90000"/>
              </a:lnSpc>
              <a:tabLst>
                <a:tab pos="457200" algn="l"/>
              </a:tabLst>
              <a:defRPr/>
            </a:pPr>
            <a:r>
              <a:rPr lang="en-US" sz="2000" b="0" dirty="0">
                <a:latin typeface="Lucida Sans Typewriter" pitchFamily="49" charset="0"/>
              </a:rPr>
              <a:t>*/</a:t>
            </a:r>
          </a:p>
        </p:txBody>
      </p:sp>
      <p:sp>
        <p:nvSpPr>
          <p:cNvPr id="10" name="AutoShape 5"/>
          <p:cNvSpPr>
            <a:spLocks noChangeArrowheads="1"/>
          </p:cNvSpPr>
          <p:nvPr/>
        </p:nvSpPr>
        <p:spPr bwMode="auto">
          <a:xfrm rot="10800000" flipV="1">
            <a:off x="1441244" y="6296025"/>
            <a:ext cx="6269037" cy="38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--This is a comment</a:t>
            </a:r>
          </a:p>
        </p:txBody>
      </p:sp>
      <p:sp>
        <p:nvSpPr>
          <p:cNvPr id="11" name="Rounded Rectangle 844806"/>
          <p:cNvSpPr>
            <a:spLocks noChangeArrowheads="1"/>
          </p:cNvSpPr>
          <p:nvPr/>
        </p:nvSpPr>
        <p:spPr bwMode="auto">
          <a:xfrm>
            <a:off x="417444" y="1835379"/>
            <a:ext cx="8309113"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Comments are statements about the meaning of the code </a:t>
            </a:r>
          </a:p>
        </p:txBody>
      </p:sp>
      <p:sp>
        <p:nvSpPr>
          <p:cNvPr id="12" name="Rounded Rectangle 844806"/>
          <p:cNvSpPr>
            <a:spLocks noChangeArrowheads="1"/>
          </p:cNvSpPr>
          <p:nvPr/>
        </p:nvSpPr>
        <p:spPr bwMode="auto">
          <a:xfrm>
            <a:off x="414950" y="2579215"/>
            <a:ext cx="8309113" cy="621185"/>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tIns="164592" bIns="164592" anchor="ctr">
            <a:spAutoFit/>
          </a:bodyPr>
          <a:lstStyle/>
          <a:p>
            <a:pPr marL="228600" indent="-228600" eaLnBrk="0" hangingPunct="0">
              <a:spcBef>
                <a:spcPct val="40000"/>
              </a:spcBef>
              <a:buClr>
                <a:srgbClr val="006699"/>
              </a:buClr>
              <a:buFontTx/>
              <a:buChar char="•"/>
              <a:defRPr/>
            </a:pPr>
            <a:r>
              <a:rPr lang="en-US" dirty="0">
                <a:solidFill>
                  <a:schemeClr val="tx1"/>
                </a:solidFill>
                <a:cs typeface="Arial" charset="0"/>
              </a:rPr>
              <a:t>When used, there is no execution performed on the text </a:t>
            </a:r>
          </a:p>
        </p:txBody>
      </p:sp>
      <p:sp>
        <p:nvSpPr>
          <p:cNvPr id="13" name="Text Box 25"/>
          <p:cNvSpPr txBox="1">
            <a:spLocks noChangeArrowheads="1"/>
          </p:cNvSpPr>
          <p:nvPr/>
        </p:nvSpPr>
        <p:spPr bwMode="auto">
          <a:xfrm>
            <a:off x="382381" y="3486151"/>
            <a:ext cx="7531100" cy="400050"/>
          </a:xfrm>
          <a:prstGeom prst="rect">
            <a:avLst/>
          </a:prstGeom>
          <a:noFill/>
          <a:ln w="9525" algn="ctr">
            <a:noFill/>
            <a:miter lim="800000"/>
            <a:headEnd/>
            <a:tailEnd/>
          </a:ln>
        </p:spPr>
        <p:txBody>
          <a:bodyPr wrap="none">
            <a:spAutoFit/>
          </a:bodyPr>
          <a:lstStyle/>
          <a:p>
            <a:pPr eaLnBrk="0" hangingPunct="0"/>
            <a:r>
              <a:rPr lang="en-US" sz="2000">
                <a:cs typeface="Arial" charset="0"/>
              </a:rPr>
              <a:t>There are two ways to comment code using T-SQL: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Batch</a:t>
            </a:r>
            <a:endParaRPr lang="en-US" b="0"/>
          </a:p>
        </p:txBody>
      </p:sp>
      <p:sp>
        <p:nvSpPr>
          <p:cNvPr id="12291" name="Rectangle 3"/>
          <p:cNvSpPr>
            <a:spLocks noGrp="1" noChangeArrowheads="1"/>
          </p:cNvSpPr>
          <p:nvPr>
            <p:ph type="body" idx="1"/>
          </p:nvPr>
        </p:nvSpPr>
        <p:spPr/>
        <p:txBody>
          <a:bodyPr>
            <a:normAutofit lnSpcReduction="10000"/>
          </a:bodyPr>
          <a:lstStyle/>
          <a:p>
            <a:pPr>
              <a:spcBef>
                <a:spcPts val="600"/>
              </a:spcBef>
            </a:pPr>
            <a:r>
              <a:rPr lang="en-US"/>
              <a:t>Recall that a batch is a series of one or more statements submitted and executed at the same time</a:t>
            </a:r>
          </a:p>
          <a:p>
            <a:pPr>
              <a:spcBef>
                <a:spcPts val="600"/>
              </a:spcBef>
            </a:pPr>
            <a:r>
              <a:rPr lang="en-US"/>
              <a:t>Example:</a:t>
            </a:r>
          </a:p>
          <a:p>
            <a:pPr>
              <a:spcBef>
                <a:spcPct val="0"/>
              </a:spcBef>
              <a:buFont typeface="Monotype Sorts" pitchFamily="2" charset="2"/>
              <a:buNone/>
            </a:pPr>
            <a:r>
              <a:rPr lang="en-US" sz="1800">
                <a:solidFill>
                  <a:srgbClr val="3333FF"/>
                </a:solidFill>
              </a:rPr>
              <a:t>	</a:t>
            </a:r>
            <a:r>
              <a:rPr lang="en-US" sz="1800" b="1">
                <a:solidFill>
                  <a:srgbClr val="3333FF"/>
                </a:solidFill>
                <a:latin typeface="Courier New" pitchFamily="49" charset="0"/>
              </a:rPr>
              <a:t>delete sales</a:t>
            </a:r>
          </a:p>
          <a:p>
            <a:pPr>
              <a:spcBef>
                <a:spcPct val="0"/>
              </a:spcBef>
              <a:buFont typeface="Monotype Sorts" pitchFamily="2" charset="2"/>
              <a:buNone/>
            </a:pPr>
            <a:r>
              <a:rPr lang="en-US" sz="1800" b="1">
                <a:solidFill>
                  <a:srgbClr val="3333FF"/>
                </a:solidFill>
                <a:latin typeface="Courier New" pitchFamily="49" charset="0"/>
              </a:rPr>
              <a:t>		where stor_id = "5023"</a:t>
            </a:r>
            <a:br>
              <a:rPr lang="en-US" sz="1800" b="1">
                <a:solidFill>
                  <a:srgbClr val="3333FF"/>
                </a:solidFill>
                <a:latin typeface="Courier New" pitchFamily="49" charset="0"/>
              </a:rPr>
            </a:br>
            <a:r>
              <a:rPr lang="en-US" sz="1800" b="1">
                <a:solidFill>
                  <a:srgbClr val="3333FF"/>
                </a:solidFill>
                <a:latin typeface="Courier New" pitchFamily="49" charset="0"/>
              </a:rPr>
              <a:t>	and ord_num = "AB-123-DEF-425-1Z3"</a:t>
            </a:r>
            <a:br>
              <a:rPr lang="en-US" sz="1800" b="1">
                <a:solidFill>
                  <a:srgbClr val="3333FF"/>
                </a:solidFill>
                <a:latin typeface="Courier New" pitchFamily="49" charset="0"/>
              </a:rPr>
            </a:br>
            <a:r>
              <a:rPr lang="en-US" sz="1800" b="1">
                <a:solidFill>
                  <a:srgbClr val="3333FF"/>
                </a:solidFill>
                <a:latin typeface="Courier New" pitchFamily="49" charset="0"/>
              </a:rPr>
              <a:t>delete salesdetail</a:t>
            </a:r>
            <a:br>
              <a:rPr lang="en-US" sz="1800" b="1">
                <a:solidFill>
                  <a:srgbClr val="3333FF"/>
                </a:solidFill>
                <a:latin typeface="Courier New" pitchFamily="49" charset="0"/>
              </a:rPr>
            </a:br>
            <a:r>
              <a:rPr lang="en-US" sz="1800" b="1">
                <a:solidFill>
                  <a:srgbClr val="3333FF"/>
                </a:solidFill>
                <a:latin typeface="Courier New" pitchFamily="49" charset="0"/>
              </a:rPr>
              <a:t>	where stor_id = "5023"</a:t>
            </a:r>
            <a:br>
              <a:rPr lang="en-US" sz="1800" b="1">
                <a:solidFill>
                  <a:srgbClr val="3333FF"/>
                </a:solidFill>
                <a:latin typeface="Courier New" pitchFamily="49" charset="0"/>
              </a:rPr>
            </a:br>
            <a:r>
              <a:rPr lang="en-US" sz="1800" b="1">
                <a:solidFill>
                  <a:srgbClr val="3333FF"/>
                </a:solidFill>
                <a:latin typeface="Courier New" pitchFamily="49" charset="0"/>
              </a:rPr>
              <a:t>	and ord_num = "AB-123-DEF-425-1Z3"</a:t>
            </a:r>
            <a:br>
              <a:rPr lang="en-US" sz="1800" b="1">
                <a:solidFill>
                  <a:srgbClr val="3333FF"/>
                </a:solidFill>
                <a:latin typeface="Courier New" pitchFamily="49" charset="0"/>
              </a:rPr>
            </a:br>
            <a:r>
              <a:rPr lang="en-US" sz="1800" b="1">
                <a:solidFill>
                  <a:srgbClr val="3333FF"/>
                </a:solidFill>
                <a:latin typeface="Courier New" pitchFamily="49" charset="0"/>
              </a:rPr>
              <a:t>select * from sales </a:t>
            </a:r>
            <a:br>
              <a:rPr lang="en-US" sz="1800" b="1">
                <a:solidFill>
                  <a:srgbClr val="3333FF"/>
                </a:solidFill>
                <a:latin typeface="Courier New" pitchFamily="49" charset="0"/>
              </a:rPr>
            </a:br>
            <a:r>
              <a:rPr lang="en-US" sz="1800" b="1">
                <a:solidFill>
                  <a:srgbClr val="3333FF"/>
                </a:solidFill>
                <a:latin typeface="Courier New" pitchFamily="49" charset="0"/>
              </a:rPr>
              <a:t>	where stor_id = "5023"</a:t>
            </a:r>
            <a:br>
              <a:rPr lang="en-US" sz="1800" b="1">
                <a:solidFill>
                  <a:srgbClr val="3333FF"/>
                </a:solidFill>
                <a:latin typeface="Courier New" pitchFamily="49" charset="0"/>
              </a:rPr>
            </a:br>
            <a:r>
              <a:rPr lang="en-US" sz="1800" b="1">
                <a:solidFill>
                  <a:srgbClr val="3333FF"/>
                </a:solidFill>
                <a:latin typeface="Courier New" pitchFamily="49" charset="0"/>
              </a:rPr>
              <a:t>select * from salesdetail </a:t>
            </a:r>
            <a:br>
              <a:rPr lang="en-US" sz="1800" b="1">
                <a:solidFill>
                  <a:srgbClr val="3333FF"/>
                </a:solidFill>
                <a:latin typeface="Courier New" pitchFamily="49" charset="0"/>
              </a:rPr>
            </a:br>
            <a:r>
              <a:rPr lang="en-US" sz="1800" b="1">
                <a:solidFill>
                  <a:srgbClr val="3333FF"/>
                </a:solidFill>
                <a:latin typeface="Courier New" pitchFamily="49" charset="0"/>
              </a:rPr>
              <a:t>	where stor_id = "5023"</a:t>
            </a:r>
          </a:p>
          <a:p>
            <a:pPr>
              <a:spcBef>
                <a:spcPct val="0"/>
              </a:spcBef>
              <a:buFont typeface="Monotype Sorts" pitchFamily="2" charset="2"/>
              <a:buNone/>
            </a:pPr>
            <a:r>
              <a:rPr lang="en-US" sz="1800" b="1">
                <a:solidFill>
                  <a:srgbClr val="3333FF"/>
                </a:solidFill>
                <a:latin typeface="Courier New" pitchFamily="49" charset="0"/>
              </a:rPr>
              <a:t>	go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Batch Restrictions</a:t>
            </a:r>
            <a:endParaRPr lang="en-US" b="0"/>
          </a:p>
        </p:txBody>
      </p:sp>
      <p:sp>
        <p:nvSpPr>
          <p:cNvPr id="13315" name="Rectangle 3"/>
          <p:cNvSpPr>
            <a:spLocks noGrp="1" noChangeArrowheads="1"/>
          </p:cNvSpPr>
          <p:nvPr>
            <p:ph type="body" idx="1"/>
          </p:nvPr>
        </p:nvSpPr>
        <p:spPr/>
        <p:txBody>
          <a:bodyPr>
            <a:normAutofit fontScale="92500" lnSpcReduction="10000"/>
          </a:bodyPr>
          <a:lstStyle/>
          <a:p>
            <a:pPr>
              <a:spcBef>
                <a:spcPts val="600"/>
              </a:spcBef>
            </a:pPr>
            <a:r>
              <a:rPr lang="en-US"/>
              <a:t>These statements must be in their own batch:</a:t>
            </a:r>
            <a:endParaRPr lang="en-US">
              <a:solidFill>
                <a:schemeClr val="tx1"/>
              </a:solidFill>
            </a:endParaRPr>
          </a:p>
          <a:p>
            <a:pPr lvl="1">
              <a:spcBef>
                <a:spcPts val="200"/>
              </a:spcBef>
            </a:pPr>
            <a:r>
              <a:rPr lang="en-US" b="1">
                <a:solidFill>
                  <a:schemeClr val="tx1"/>
                </a:solidFill>
              </a:rPr>
              <a:t>create default</a:t>
            </a:r>
            <a:endParaRPr lang="en-US">
              <a:solidFill>
                <a:schemeClr val="tx1"/>
              </a:solidFill>
            </a:endParaRPr>
          </a:p>
          <a:p>
            <a:pPr lvl="1">
              <a:spcBef>
                <a:spcPts val="200"/>
              </a:spcBef>
            </a:pPr>
            <a:r>
              <a:rPr lang="en-US" b="1">
                <a:solidFill>
                  <a:schemeClr val="tx1"/>
                </a:solidFill>
              </a:rPr>
              <a:t>create rule</a:t>
            </a:r>
            <a:endParaRPr lang="en-US">
              <a:solidFill>
                <a:schemeClr val="tx1"/>
              </a:solidFill>
            </a:endParaRPr>
          </a:p>
          <a:p>
            <a:pPr lvl="1">
              <a:spcBef>
                <a:spcPts val="200"/>
              </a:spcBef>
            </a:pPr>
            <a:r>
              <a:rPr lang="en-US" b="1">
                <a:solidFill>
                  <a:schemeClr val="tx1"/>
                </a:solidFill>
              </a:rPr>
              <a:t>create procedure</a:t>
            </a:r>
            <a:endParaRPr lang="en-US">
              <a:solidFill>
                <a:schemeClr val="tx1"/>
              </a:solidFill>
            </a:endParaRPr>
          </a:p>
          <a:p>
            <a:pPr lvl="1">
              <a:spcBef>
                <a:spcPts val="200"/>
              </a:spcBef>
            </a:pPr>
            <a:r>
              <a:rPr lang="en-US" b="1">
                <a:solidFill>
                  <a:schemeClr val="tx1"/>
                </a:solidFill>
              </a:rPr>
              <a:t>create trigger</a:t>
            </a:r>
            <a:endParaRPr lang="en-US">
              <a:solidFill>
                <a:schemeClr val="tx1"/>
              </a:solidFill>
            </a:endParaRPr>
          </a:p>
          <a:p>
            <a:pPr lvl="1">
              <a:spcBef>
                <a:spcPts val="200"/>
              </a:spcBef>
            </a:pPr>
            <a:r>
              <a:rPr lang="en-US" b="1">
                <a:solidFill>
                  <a:schemeClr val="tx1"/>
                </a:solidFill>
              </a:rPr>
              <a:t>declare cursor</a:t>
            </a:r>
            <a:endParaRPr lang="en-US">
              <a:solidFill>
                <a:schemeClr val="tx1"/>
              </a:solidFill>
            </a:endParaRPr>
          </a:p>
          <a:p>
            <a:pPr>
              <a:spcBef>
                <a:spcPts val="600"/>
              </a:spcBef>
            </a:pPr>
            <a:r>
              <a:rPr lang="en-US" b="1"/>
              <a:t>use</a:t>
            </a:r>
            <a:r>
              <a:rPr lang="en-US"/>
              <a:t> must be the last (or only) statement in a batch</a:t>
            </a:r>
          </a:p>
          <a:p>
            <a:pPr>
              <a:spcBef>
                <a:spcPts val="600"/>
              </a:spcBef>
            </a:pPr>
            <a:r>
              <a:rPr lang="en-US"/>
              <a:t>You cannot drop and recreate an object in the same batch</a:t>
            </a:r>
            <a:endParaRPr lang="en-US" b="1"/>
          </a:p>
          <a:p>
            <a:pPr>
              <a:spcBef>
                <a:spcPts val="600"/>
              </a:spcBef>
            </a:pPr>
            <a:r>
              <a:rPr lang="en-US"/>
              <a:t>You cannot bind a rule or default to a column and insert values into that column in the same batch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Installation Requirements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buFont typeface="Wingdings" pitchFamily="2" charset="2"/>
              <a:buChar char="Ø"/>
            </a:pPr>
            <a:r>
              <a:rPr lang="en-US" sz="2800" dirty="0" smtClean="0">
                <a:latin typeface="Times New Roman" pitchFamily="18" charset="0"/>
                <a:cs typeface="Times New Roman" pitchFamily="18" charset="0"/>
              </a:rPr>
              <a:t>Hardware</a:t>
            </a:r>
          </a:p>
          <a:p>
            <a:pPr lvl="1">
              <a:buFont typeface="Wingdings" pitchFamily="2" charset="2"/>
              <a:buChar char="§"/>
            </a:pPr>
            <a:r>
              <a:rPr lang="en-US" sz="2800" dirty="0" smtClean="0">
                <a:latin typeface="Times New Roman" pitchFamily="18" charset="0"/>
                <a:cs typeface="Times New Roman" pitchFamily="18" charset="0"/>
              </a:rPr>
              <a:t>CPU 1.4 GHz processor</a:t>
            </a:r>
          </a:p>
          <a:p>
            <a:pPr lvl="1">
              <a:buFont typeface="Wingdings" pitchFamily="2" charset="2"/>
              <a:buChar char="§"/>
            </a:pPr>
            <a:r>
              <a:rPr lang="en-US" sz="2800" dirty="0" smtClean="0">
                <a:latin typeface="Times New Roman" pitchFamily="18" charset="0"/>
                <a:cs typeface="Times New Roman" pitchFamily="18" charset="0"/>
              </a:rPr>
              <a:t>1 GB memory</a:t>
            </a:r>
          </a:p>
          <a:p>
            <a:pPr lvl="1">
              <a:buFont typeface="Wingdings" pitchFamily="2" charset="2"/>
              <a:buChar char="§"/>
            </a:pPr>
            <a:r>
              <a:rPr lang="en-US" sz="2800" dirty="0" smtClean="0">
                <a:latin typeface="Times New Roman" pitchFamily="18" charset="0"/>
                <a:cs typeface="Times New Roman" pitchFamily="18" charset="0"/>
              </a:rPr>
              <a:t>4 GB disk space for Complete installation</a:t>
            </a:r>
          </a:p>
          <a:p>
            <a:endParaRPr lang="en-US" sz="2600" dirty="0" smtClean="0">
              <a:latin typeface="Times" pitchFamily="18" charset="0"/>
            </a:endParaRPr>
          </a:p>
          <a:p>
            <a:pPr>
              <a:buFont typeface="Wingdings" pitchFamily="2" charset="2"/>
              <a:buChar char="Ø"/>
            </a:pPr>
            <a:r>
              <a:rPr lang="en-US" sz="2800" dirty="0" smtClean="0">
                <a:latin typeface="Times New Roman" pitchFamily="18" charset="0"/>
                <a:cs typeface="Times New Roman" pitchFamily="18" charset="0"/>
              </a:rPr>
              <a:t>Software</a:t>
            </a:r>
          </a:p>
          <a:p>
            <a:pPr lvl="1">
              <a:buFont typeface="Wingdings" pitchFamily="2" charset="2"/>
              <a:buChar char="§"/>
            </a:pPr>
            <a:r>
              <a:rPr lang="en-US" sz="2800" dirty="0" smtClean="0">
                <a:latin typeface="Times New Roman" pitchFamily="18" charset="0"/>
                <a:cs typeface="Times New Roman" pitchFamily="18" charset="0"/>
              </a:rPr>
              <a:t>Windows Vista SP2, Windows Server 2008 SP1, Windows7 SP1</a:t>
            </a:r>
          </a:p>
          <a:p>
            <a:pPr lvl="1">
              <a:buFont typeface="Wingdings" pitchFamily="2" charset="2"/>
              <a:buChar char="§"/>
            </a:pPr>
            <a:r>
              <a:rPr lang="en-US" sz="2800" dirty="0" err="1" smtClean="0">
                <a:latin typeface="Times New Roman" pitchFamily="18" charset="0"/>
                <a:cs typeface="Times New Roman" pitchFamily="18" charset="0"/>
              </a:rPr>
              <a:t>.Net</a:t>
            </a:r>
            <a:r>
              <a:rPr lang="en-US" sz="2800" dirty="0" smtClean="0">
                <a:latin typeface="Times New Roman" pitchFamily="18" charset="0"/>
                <a:cs typeface="Times New Roman" pitchFamily="18" charset="0"/>
              </a:rPr>
              <a:t> 3.5 framework</a:t>
            </a:r>
          </a:p>
          <a:p>
            <a:pPr lvl="1">
              <a:buFont typeface="Wingdings" pitchFamily="2" charset="2"/>
              <a:buChar char="§"/>
            </a:pPr>
            <a:r>
              <a:rPr lang="en-US" sz="2800" dirty="0" smtClean="0">
                <a:latin typeface="Times New Roman" pitchFamily="18" charset="0"/>
                <a:cs typeface="Times New Roman" pitchFamily="18" charset="0"/>
              </a:rPr>
              <a:t>Internet Explorer 7 </a:t>
            </a:r>
          </a:p>
          <a:p>
            <a:pPr lvl="1">
              <a:buFont typeface="Wingdings" pitchFamily="2" charset="2"/>
              <a:buChar char="§"/>
            </a:pPr>
            <a:endParaRPr lang="en-US" sz="2000" dirty="0" smtClean="0">
              <a:latin typeface="Times" pitchFamily="18" charset="0"/>
            </a:endParaRPr>
          </a:p>
          <a:p>
            <a:pPr lvl="1">
              <a:buFont typeface="Wingdings" pitchFamily="2" charset="2"/>
              <a:buChar char="§"/>
            </a:pPr>
            <a:endParaRPr lang="en-US" sz="2000" dirty="0" smtClean="0">
              <a:latin typeface="Times" pitchFamily="18" charset="0"/>
            </a:endParaRPr>
          </a:p>
          <a:p>
            <a:endParaRPr lang="en-US" dirty="0">
              <a:latin typeface="Times"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09600" y="304800"/>
            <a:ext cx="8153400" cy="990600"/>
          </a:xfrm>
        </p:spPr>
        <p:txBody>
          <a:bodyPr>
            <a:normAutofit/>
          </a:bodyPr>
          <a:lstStyle/>
          <a:p>
            <a:r>
              <a:rPr lang="en-US" sz="3600" dirty="0" smtClean="0">
                <a:latin typeface="Times New Roman" pitchFamily="18" charset="0"/>
                <a:cs typeface="Times New Roman" pitchFamily="18" charset="0"/>
              </a:rPr>
              <a:t>Introduction to Basic T-SQL Syntax</a:t>
            </a:r>
          </a:p>
        </p:txBody>
      </p:sp>
      <p:sp>
        <p:nvSpPr>
          <p:cNvPr id="4" name="AutoShape 5"/>
          <p:cNvSpPr>
            <a:spLocks noChangeArrowheads="1"/>
          </p:cNvSpPr>
          <p:nvPr/>
        </p:nvSpPr>
        <p:spPr bwMode="auto">
          <a:xfrm rot="10800000" flipV="1">
            <a:off x="1438275" y="5487988"/>
            <a:ext cx="6269038" cy="12477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rPr>
              <a:t>SELECT </a:t>
            </a:r>
            <a:r>
              <a:rPr lang="en-US" sz="2000" b="0" dirty="0" err="1">
                <a:latin typeface="Lucida Sans Typewriter" pitchFamily="49" charset="0"/>
              </a:rPr>
              <a:t>ProductID</a:t>
            </a:r>
            <a:r>
              <a:rPr lang="en-US" sz="2000" b="0" dirty="0">
                <a:latin typeface="Lucida Sans Typewriter" pitchFamily="49" charset="0"/>
              </a:rPr>
              <a:t>, Name, </a:t>
            </a:r>
            <a:r>
              <a:rPr lang="en-US" sz="2000" b="0" dirty="0" err="1">
                <a:latin typeface="Lucida Sans Typewriter" pitchFamily="49" charset="0"/>
              </a:rPr>
              <a:t>ListPrice</a:t>
            </a:r>
            <a:endParaRPr lang="en-US" sz="2000" b="0" dirty="0">
              <a:latin typeface="Lucida Sans Typewriter" pitchFamily="49" charset="0"/>
            </a:endParaRPr>
          </a:p>
          <a:p>
            <a:pPr defTabSz="457200">
              <a:lnSpc>
                <a:spcPct val="90000"/>
              </a:lnSpc>
              <a:tabLst>
                <a:tab pos="457200" algn="l"/>
              </a:tabLst>
              <a:defRPr/>
            </a:pPr>
            <a:r>
              <a:rPr lang="en-US" sz="2000" b="0" dirty="0">
                <a:latin typeface="Lucida Sans Typewriter" pitchFamily="49" charset="0"/>
              </a:rPr>
              <a:t>FROM </a:t>
            </a:r>
            <a:r>
              <a:rPr lang="en-US" sz="2000" b="0" dirty="0" err="1">
                <a:latin typeface="Lucida Sans Typewriter" pitchFamily="49" charset="0"/>
              </a:rPr>
              <a:t>Production.Product</a:t>
            </a:r>
            <a:endParaRPr lang="en-US" sz="2000" b="0" dirty="0">
              <a:latin typeface="Lucida Sans Typewriter" pitchFamily="49" charset="0"/>
            </a:endParaRPr>
          </a:p>
          <a:p>
            <a:pPr defTabSz="457200">
              <a:lnSpc>
                <a:spcPct val="90000"/>
              </a:lnSpc>
              <a:tabLst>
                <a:tab pos="457200" algn="l"/>
              </a:tabLst>
              <a:defRPr/>
            </a:pPr>
            <a:r>
              <a:rPr lang="en-US" sz="2000" b="0" dirty="0">
                <a:latin typeface="Lucida Sans Typewriter" pitchFamily="49" charset="0"/>
              </a:rPr>
              <a:t>WHERE </a:t>
            </a:r>
            <a:r>
              <a:rPr lang="en-US" sz="2000" b="0" dirty="0" err="1">
                <a:latin typeface="Lucida Sans Typewriter" pitchFamily="49" charset="0"/>
              </a:rPr>
              <a:t>ListPrice</a:t>
            </a:r>
            <a:r>
              <a:rPr lang="en-US" sz="2000" b="0" dirty="0">
                <a:latin typeface="Lucida Sans Typewriter" pitchFamily="49" charset="0"/>
              </a:rPr>
              <a:t> &gt; $40</a:t>
            </a:r>
          </a:p>
          <a:p>
            <a:pPr defTabSz="457200">
              <a:lnSpc>
                <a:spcPct val="90000"/>
              </a:lnSpc>
              <a:tabLst>
                <a:tab pos="457200" algn="l"/>
              </a:tabLst>
              <a:defRPr/>
            </a:pPr>
            <a:r>
              <a:rPr lang="en-US" sz="2000" b="0" dirty="0">
                <a:latin typeface="Lucida Sans Typewriter" pitchFamily="49" charset="0"/>
              </a:rPr>
              <a:t>ORDER BY </a:t>
            </a:r>
            <a:r>
              <a:rPr lang="en-US" sz="2000" b="0" dirty="0" err="1">
                <a:latin typeface="Lucida Sans Typewriter" pitchFamily="49" charset="0"/>
              </a:rPr>
              <a:t>ListPrice</a:t>
            </a:r>
            <a:r>
              <a:rPr lang="en-US" sz="2000" b="0" dirty="0">
                <a:latin typeface="Lucida Sans Typewriter" pitchFamily="49" charset="0"/>
              </a:rPr>
              <a:t> ASC</a:t>
            </a:r>
          </a:p>
        </p:txBody>
      </p:sp>
      <p:sp>
        <p:nvSpPr>
          <p:cNvPr id="5" name="Rounded Rectangle 849923"/>
          <p:cNvSpPr>
            <a:spLocks noChangeArrowheads="1"/>
          </p:cNvSpPr>
          <p:nvPr/>
        </p:nvSpPr>
        <p:spPr bwMode="auto">
          <a:xfrm>
            <a:off x="189622" y="1690147"/>
            <a:ext cx="8721725" cy="3281082"/>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There are four primary properties to the SELECT statement</a:t>
            </a:r>
          </a:p>
        </p:txBody>
      </p:sp>
      <p:grpSp>
        <p:nvGrpSpPr>
          <p:cNvPr id="2" name="Group 22"/>
          <p:cNvGrpSpPr>
            <a:grpSpLocks/>
          </p:cNvGrpSpPr>
          <p:nvPr/>
        </p:nvGrpSpPr>
        <p:grpSpPr bwMode="auto">
          <a:xfrm>
            <a:off x="371475" y="2247900"/>
            <a:ext cx="8301038" cy="549275"/>
            <a:chOff x="372184" y="1537129"/>
            <a:chExt cx="8299958" cy="548640"/>
          </a:xfrm>
        </p:grpSpPr>
        <p:sp>
          <p:nvSpPr>
            <p:cNvPr id="6" name="Rounded Rectangle 849924"/>
            <p:cNvSpPr>
              <a:spLocks noChangeArrowheads="1"/>
            </p:cNvSpPr>
            <p:nvPr/>
          </p:nvSpPr>
          <p:spPr bwMode="auto">
            <a:xfrm>
              <a:off x="499692" y="1537129"/>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cs typeface="Arial" charset="0"/>
                </a:rPr>
                <a:t>     </a:t>
              </a:r>
              <a:r>
                <a:rPr lang="en-US" dirty="0">
                  <a:solidFill>
                    <a:schemeClr val="tx1"/>
                  </a:solidFill>
                  <a:cs typeface="Arial" charset="0"/>
                </a:rPr>
                <a:t>The number and attributes of the columns in the result set</a:t>
              </a:r>
            </a:p>
          </p:txBody>
        </p:sp>
        <p:sp>
          <p:nvSpPr>
            <p:cNvPr id="7" name="Rounded Rectangle 6"/>
            <p:cNvSpPr>
              <a:spLocks noChangeArrowheads="1"/>
            </p:cNvSpPr>
            <p:nvPr/>
          </p:nvSpPr>
          <p:spPr bwMode="auto">
            <a:xfrm>
              <a:off x="372184" y="1611656"/>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1</a:t>
              </a:r>
            </a:p>
          </p:txBody>
        </p:sp>
      </p:grpSp>
      <p:grpSp>
        <p:nvGrpSpPr>
          <p:cNvPr id="3" name="Group 23"/>
          <p:cNvGrpSpPr>
            <a:grpSpLocks/>
          </p:cNvGrpSpPr>
          <p:nvPr/>
        </p:nvGrpSpPr>
        <p:grpSpPr bwMode="auto">
          <a:xfrm>
            <a:off x="371475" y="2909888"/>
            <a:ext cx="8301038" cy="549275"/>
            <a:chOff x="372184" y="2199117"/>
            <a:chExt cx="8299958" cy="548640"/>
          </a:xfrm>
        </p:grpSpPr>
        <p:sp>
          <p:nvSpPr>
            <p:cNvPr id="8" name="Rounded Rectangle 849926"/>
            <p:cNvSpPr>
              <a:spLocks noChangeArrowheads="1"/>
            </p:cNvSpPr>
            <p:nvPr/>
          </p:nvSpPr>
          <p:spPr bwMode="auto">
            <a:xfrm>
              <a:off x="499692" y="2199117"/>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The tables from which the result set data is retrieved </a:t>
              </a:r>
            </a:p>
          </p:txBody>
        </p:sp>
        <p:sp>
          <p:nvSpPr>
            <p:cNvPr id="9" name="Rounded Rectangle 8"/>
            <p:cNvSpPr>
              <a:spLocks noChangeArrowheads="1"/>
            </p:cNvSpPr>
            <p:nvPr/>
          </p:nvSpPr>
          <p:spPr bwMode="auto">
            <a:xfrm>
              <a:off x="372184" y="2273643"/>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2</a:t>
              </a:r>
            </a:p>
          </p:txBody>
        </p:sp>
      </p:grpSp>
      <p:grpSp>
        <p:nvGrpSpPr>
          <p:cNvPr id="14" name="Group 24"/>
          <p:cNvGrpSpPr>
            <a:grpSpLocks/>
          </p:cNvGrpSpPr>
          <p:nvPr/>
        </p:nvGrpSpPr>
        <p:grpSpPr bwMode="auto">
          <a:xfrm>
            <a:off x="371475" y="3571875"/>
            <a:ext cx="8301038" cy="549275"/>
            <a:chOff x="372184" y="2861104"/>
            <a:chExt cx="8299958" cy="548640"/>
          </a:xfrm>
        </p:grpSpPr>
        <p:sp>
          <p:nvSpPr>
            <p:cNvPr id="10" name="Rounded Rectangle 849928"/>
            <p:cNvSpPr>
              <a:spLocks noChangeArrowheads="1"/>
            </p:cNvSpPr>
            <p:nvPr/>
          </p:nvSpPr>
          <p:spPr bwMode="auto">
            <a:xfrm>
              <a:off x="499692" y="2861104"/>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The conditions the rows in the source tables must meet </a:t>
              </a:r>
            </a:p>
          </p:txBody>
        </p:sp>
        <p:sp>
          <p:nvSpPr>
            <p:cNvPr id="11" name="Rounded Rectangle 10"/>
            <p:cNvSpPr>
              <a:spLocks noChangeArrowheads="1"/>
            </p:cNvSpPr>
            <p:nvPr/>
          </p:nvSpPr>
          <p:spPr bwMode="auto">
            <a:xfrm>
              <a:off x="372184" y="2934045"/>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3</a:t>
              </a:r>
            </a:p>
          </p:txBody>
        </p:sp>
      </p:grpSp>
      <p:grpSp>
        <p:nvGrpSpPr>
          <p:cNvPr id="15" name="Group 25"/>
          <p:cNvGrpSpPr>
            <a:grpSpLocks/>
          </p:cNvGrpSpPr>
          <p:nvPr/>
        </p:nvGrpSpPr>
        <p:grpSpPr bwMode="auto">
          <a:xfrm>
            <a:off x="371475" y="4248150"/>
            <a:ext cx="8301038" cy="549275"/>
            <a:chOff x="372184" y="3537379"/>
            <a:chExt cx="8299958" cy="548640"/>
          </a:xfrm>
        </p:grpSpPr>
        <p:sp>
          <p:nvSpPr>
            <p:cNvPr id="12" name="Rounded Rectangle 849924"/>
            <p:cNvSpPr>
              <a:spLocks noChangeArrowheads="1"/>
            </p:cNvSpPr>
            <p:nvPr/>
          </p:nvSpPr>
          <p:spPr bwMode="auto">
            <a:xfrm>
              <a:off x="499692" y="3537379"/>
              <a:ext cx="8172450" cy="54864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The sequence which the rows of the result set are ordered</a:t>
              </a:r>
            </a:p>
          </p:txBody>
        </p:sp>
        <p:sp>
          <p:nvSpPr>
            <p:cNvPr id="13" name="Rounded Rectangle 849925"/>
            <p:cNvSpPr>
              <a:spLocks noChangeArrowheads="1"/>
            </p:cNvSpPr>
            <p:nvPr/>
          </p:nvSpPr>
          <p:spPr bwMode="auto">
            <a:xfrm>
              <a:off x="372184" y="3611906"/>
              <a:ext cx="438093" cy="393245"/>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a:solidFill>
                    <a:srgbClr val="990033"/>
                  </a:solidFill>
                </a:rPr>
                <a:t>4</a:t>
              </a:r>
            </a:p>
          </p:txBody>
        </p:sp>
      </p:grpSp>
      <p:grpSp>
        <p:nvGrpSpPr>
          <p:cNvPr id="16" name="Group 21"/>
          <p:cNvGrpSpPr>
            <a:grpSpLocks/>
          </p:cNvGrpSpPr>
          <p:nvPr/>
        </p:nvGrpSpPr>
        <p:grpSpPr bwMode="auto">
          <a:xfrm>
            <a:off x="8039100" y="6324600"/>
            <a:ext cx="914400" cy="425450"/>
            <a:chOff x="384" y="3024"/>
            <a:chExt cx="720" cy="336"/>
          </a:xfrm>
        </p:grpSpPr>
        <p:sp>
          <p:nvSpPr>
            <p:cNvPr id="28"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17" name="Group 23"/>
            <p:cNvGrpSpPr>
              <a:grpSpLocks/>
            </p:cNvGrpSpPr>
            <p:nvPr/>
          </p:nvGrpSpPr>
          <p:grpSpPr bwMode="auto">
            <a:xfrm>
              <a:off x="480" y="3096"/>
              <a:ext cx="240" cy="192"/>
              <a:chOff x="480" y="3096"/>
              <a:chExt cx="240" cy="192"/>
            </a:xfrm>
          </p:grpSpPr>
          <p:sp>
            <p:nvSpPr>
              <p:cNvPr id="23569"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31"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18" name="Group 26"/>
          <p:cNvGrpSpPr>
            <a:grpSpLocks/>
          </p:cNvGrpSpPr>
          <p:nvPr/>
        </p:nvGrpSpPr>
        <p:grpSpPr bwMode="auto">
          <a:xfrm>
            <a:off x="8526463" y="6415088"/>
            <a:ext cx="304800" cy="244475"/>
            <a:chOff x="768" y="3096"/>
            <a:chExt cx="240" cy="192"/>
          </a:xfrm>
        </p:grpSpPr>
        <p:sp>
          <p:nvSpPr>
            <p:cNvPr id="23565"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34"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1000"/>
                                        <p:tgtEl>
                                          <p:spTgt spid="2"/>
                                        </p:tgtEl>
                                      </p:cBhvr>
                                    </p:animEffect>
                                  </p:childTnLst>
                                </p:cTn>
                              </p:par>
                            </p:childTnLst>
                          </p:cTn>
                        </p:par>
                        <p:par>
                          <p:cTn id="8" fill="hold">
                            <p:stCondLst>
                              <p:cond delay="1000"/>
                            </p:stCondLst>
                            <p:childTnLst>
                              <p:par>
                                <p:cTn id="9" presetID="16" presetClass="emph" presetSubtype="0" fill="hold" nodeType="afterEffect">
                                  <p:stCondLst>
                                    <p:cond delay="0"/>
                                  </p:stCondLst>
                                  <p:iterate type="lt">
                                    <p:tmPct val="4000"/>
                                  </p:iterate>
                                  <p:childTnLst>
                                    <p:set>
                                      <p:cBhvr override="childStyle">
                                        <p:cTn id="10" dur="1000" fill="hold"/>
                                        <p:tgtEl>
                                          <p:spTgt spid="4">
                                            <p:txEl>
                                              <p:pRg st="0" end="0"/>
                                            </p:txEl>
                                          </p:spTgt>
                                        </p:tgtEl>
                                        <p:attrNameLst>
                                          <p:attrName>style.color</p:attrName>
                                        </p:attrNameLst>
                                      </p:cBhvr>
                                      <p:to>
                                        <p:clrVal>
                                          <a:srgbClr val="CC0000"/>
                                        </p:clrVal>
                                      </p:to>
                                    </p:set>
                                    <p:set>
                                      <p:cBhvr>
                                        <p:cTn id="11" dur="1000" fill="hold"/>
                                        <p:tgtEl>
                                          <p:spTgt spid="4">
                                            <p:txEl>
                                              <p:pRg st="0" end="0"/>
                                            </p:txEl>
                                          </p:spTgt>
                                        </p:tgtEl>
                                        <p:attrNameLst>
                                          <p:attrName>fillcolor</p:attrName>
                                        </p:attrNameLst>
                                      </p:cBhvr>
                                      <p:to>
                                        <p:clrVal>
                                          <a:srgbClr val="CC0000"/>
                                        </p:clrVal>
                                      </p:to>
                                    </p:set>
                                    <p:set>
                                      <p:cBhvr>
                                        <p:cTn id="12" dur="1000" fill="hold"/>
                                        <p:tgtEl>
                                          <p:spTgt spid="4">
                                            <p:txEl>
                                              <p:pRg st="0" end="0"/>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Left)">
                                      <p:cBhvr>
                                        <p:cTn id="17" dur="1000"/>
                                        <p:tgtEl>
                                          <p:spTgt spid="3"/>
                                        </p:tgtEl>
                                      </p:cBhvr>
                                    </p:animEffect>
                                  </p:childTnLst>
                                </p:cTn>
                              </p:par>
                              <p:par>
                                <p:cTn id="18" presetID="3" presetClass="emph" presetSubtype="2" fill="hold" nodeType="withEffect">
                                  <p:stCondLst>
                                    <p:cond delay="0"/>
                                  </p:stCondLst>
                                  <p:iterate type="lt">
                                    <p:tmPct val="0"/>
                                  </p:iterate>
                                  <p:childTnLst>
                                    <p:animClr clrSpc="rgb" dir="cw">
                                      <p:cBhvr override="childStyle">
                                        <p:cTn id="19" dur="500" fill="hold"/>
                                        <p:tgtEl>
                                          <p:spTgt spid="4">
                                            <p:txEl>
                                              <p:pRg st="0" end="0"/>
                                            </p:txEl>
                                          </p:spTgt>
                                        </p:tgtEl>
                                        <p:attrNameLst>
                                          <p:attrName>style.color</p:attrName>
                                        </p:attrNameLst>
                                      </p:cBhvr>
                                      <p:to>
                                        <a:schemeClr val="tx1"/>
                                      </p:to>
                                    </p:animClr>
                                  </p:childTnLst>
                                </p:cTn>
                              </p:par>
                            </p:childTnLst>
                          </p:cTn>
                        </p:par>
                        <p:par>
                          <p:cTn id="20" fill="hold">
                            <p:stCondLst>
                              <p:cond delay="1000"/>
                            </p:stCondLst>
                            <p:childTnLst>
                              <p:par>
                                <p:cTn id="21" presetID="16" presetClass="emph" presetSubtype="0" fill="hold" nodeType="afterEffect">
                                  <p:stCondLst>
                                    <p:cond delay="0"/>
                                  </p:stCondLst>
                                  <p:iterate type="lt">
                                    <p:tmPct val="4000"/>
                                  </p:iterate>
                                  <p:childTnLst>
                                    <p:set>
                                      <p:cBhvr override="childStyle">
                                        <p:cTn id="22" dur="1000" fill="hold"/>
                                        <p:tgtEl>
                                          <p:spTgt spid="4">
                                            <p:txEl>
                                              <p:pRg st="1" end="1"/>
                                            </p:txEl>
                                          </p:spTgt>
                                        </p:tgtEl>
                                        <p:attrNameLst>
                                          <p:attrName>style.color</p:attrName>
                                        </p:attrNameLst>
                                      </p:cBhvr>
                                      <p:to>
                                        <p:clrVal>
                                          <a:srgbClr val="CC0000"/>
                                        </p:clrVal>
                                      </p:to>
                                    </p:set>
                                    <p:set>
                                      <p:cBhvr>
                                        <p:cTn id="23" dur="1000" fill="hold"/>
                                        <p:tgtEl>
                                          <p:spTgt spid="4">
                                            <p:txEl>
                                              <p:pRg st="1" end="1"/>
                                            </p:txEl>
                                          </p:spTgt>
                                        </p:tgtEl>
                                        <p:attrNameLst>
                                          <p:attrName>fillcolor</p:attrName>
                                        </p:attrNameLst>
                                      </p:cBhvr>
                                      <p:to>
                                        <p:clrVal>
                                          <a:srgbClr val="CC0000"/>
                                        </p:clrVal>
                                      </p:to>
                                    </p:set>
                                    <p:set>
                                      <p:cBhvr>
                                        <p:cTn id="24" dur="1000" fill="hold"/>
                                        <p:tgtEl>
                                          <p:spTgt spid="4">
                                            <p:txEl>
                                              <p:pRg st="1" end="1"/>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slide(fromLeft)">
                                      <p:cBhvr>
                                        <p:cTn id="29" dur="1000"/>
                                        <p:tgtEl>
                                          <p:spTgt spid="14"/>
                                        </p:tgtEl>
                                      </p:cBhvr>
                                    </p:animEffect>
                                  </p:childTnLst>
                                </p:cTn>
                              </p:par>
                              <p:par>
                                <p:cTn id="30" presetID="3" presetClass="emph" presetSubtype="2" fill="hold" nodeType="withEffect">
                                  <p:stCondLst>
                                    <p:cond delay="0"/>
                                  </p:stCondLst>
                                  <p:iterate type="lt">
                                    <p:tmPct val="0"/>
                                  </p:iterate>
                                  <p:childTnLst>
                                    <p:animClr clrSpc="rgb" dir="cw">
                                      <p:cBhvr override="childStyle">
                                        <p:cTn id="31" dur="500" fill="hold"/>
                                        <p:tgtEl>
                                          <p:spTgt spid="4">
                                            <p:txEl>
                                              <p:pRg st="1" end="1"/>
                                            </p:txEl>
                                          </p:spTgt>
                                        </p:tgtEl>
                                        <p:attrNameLst>
                                          <p:attrName>style.color</p:attrName>
                                        </p:attrNameLst>
                                      </p:cBhvr>
                                      <p:to>
                                        <a:schemeClr val="tx1"/>
                                      </p:to>
                                    </p:animClr>
                                  </p:childTnLst>
                                </p:cTn>
                              </p:par>
                            </p:childTnLst>
                          </p:cTn>
                        </p:par>
                        <p:par>
                          <p:cTn id="32" fill="hold">
                            <p:stCondLst>
                              <p:cond delay="1000"/>
                            </p:stCondLst>
                            <p:childTnLst>
                              <p:par>
                                <p:cTn id="33" presetID="16" presetClass="emph" presetSubtype="0" fill="hold" nodeType="afterEffect">
                                  <p:stCondLst>
                                    <p:cond delay="0"/>
                                  </p:stCondLst>
                                  <p:iterate type="lt">
                                    <p:tmPct val="4000"/>
                                  </p:iterate>
                                  <p:childTnLst>
                                    <p:set>
                                      <p:cBhvr override="childStyle">
                                        <p:cTn id="34" dur="1000" fill="hold"/>
                                        <p:tgtEl>
                                          <p:spTgt spid="4">
                                            <p:txEl>
                                              <p:pRg st="2" end="2"/>
                                            </p:txEl>
                                          </p:spTgt>
                                        </p:tgtEl>
                                        <p:attrNameLst>
                                          <p:attrName>style.color</p:attrName>
                                        </p:attrNameLst>
                                      </p:cBhvr>
                                      <p:to>
                                        <p:clrVal>
                                          <a:srgbClr val="CC0000"/>
                                        </p:clrVal>
                                      </p:to>
                                    </p:set>
                                    <p:set>
                                      <p:cBhvr>
                                        <p:cTn id="35" dur="1000" fill="hold"/>
                                        <p:tgtEl>
                                          <p:spTgt spid="4">
                                            <p:txEl>
                                              <p:pRg st="2" end="2"/>
                                            </p:txEl>
                                          </p:spTgt>
                                        </p:tgtEl>
                                        <p:attrNameLst>
                                          <p:attrName>fillcolor</p:attrName>
                                        </p:attrNameLst>
                                      </p:cBhvr>
                                      <p:to>
                                        <p:clrVal>
                                          <a:srgbClr val="CC0000"/>
                                        </p:clrVal>
                                      </p:to>
                                    </p:set>
                                    <p:set>
                                      <p:cBhvr>
                                        <p:cTn id="36" dur="1000" fill="hold"/>
                                        <p:tgtEl>
                                          <p:spTgt spid="4">
                                            <p:txEl>
                                              <p:pRg st="2" end="2"/>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slide(fromLeft)">
                                      <p:cBhvr>
                                        <p:cTn id="41" dur="1000"/>
                                        <p:tgtEl>
                                          <p:spTgt spid="15"/>
                                        </p:tgtEl>
                                      </p:cBhvr>
                                    </p:animEffect>
                                  </p:childTnLst>
                                </p:cTn>
                              </p:par>
                              <p:par>
                                <p:cTn id="42" presetID="3" presetClass="emph" presetSubtype="2" fill="hold" nodeType="withEffect">
                                  <p:stCondLst>
                                    <p:cond delay="0"/>
                                  </p:stCondLst>
                                  <p:iterate type="lt">
                                    <p:tmPct val="0"/>
                                  </p:iterate>
                                  <p:childTnLst>
                                    <p:animClr clrSpc="rgb" dir="cw">
                                      <p:cBhvr override="childStyle">
                                        <p:cTn id="43" dur="500" fill="hold"/>
                                        <p:tgtEl>
                                          <p:spTgt spid="4">
                                            <p:txEl>
                                              <p:pRg st="2" end="2"/>
                                            </p:txEl>
                                          </p:spTgt>
                                        </p:tgtEl>
                                        <p:attrNameLst>
                                          <p:attrName>style.color</p:attrName>
                                        </p:attrNameLst>
                                      </p:cBhvr>
                                      <p:to>
                                        <a:schemeClr val="tx1"/>
                                      </p:to>
                                    </p:animClr>
                                  </p:childTnLst>
                                </p:cTn>
                              </p:par>
                            </p:childTnLst>
                          </p:cTn>
                        </p:par>
                        <p:par>
                          <p:cTn id="44" fill="hold">
                            <p:stCondLst>
                              <p:cond delay="1000"/>
                            </p:stCondLst>
                            <p:childTnLst>
                              <p:par>
                                <p:cTn id="45" presetID="16" presetClass="emph" presetSubtype="0" fill="hold" nodeType="afterEffect">
                                  <p:stCondLst>
                                    <p:cond delay="0"/>
                                  </p:stCondLst>
                                  <p:iterate type="lt">
                                    <p:tmPct val="4000"/>
                                  </p:iterate>
                                  <p:childTnLst>
                                    <p:set>
                                      <p:cBhvr override="childStyle">
                                        <p:cTn id="46" dur="1000" fill="hold"/>
                                        <p:tgtEl>
                                          <p:spTgt spid="4">
                                            <p:txEl>
                                              <p:pRg st="3" end="3"/>
                                            </p:txEl>
                                          </p:spTgt>
                                        </p:tgtEl>
                                        <p:attrNameLst>
                                          <p:attrName>style.color</p:attrName>
                                        </p:attrNameLst>
                                      </p:cBhvr>
                                      <p:to>
                                        <p:clrVal>
                                          <a:srgbClr val="CC0000"/>
                                        </p:clrVal>
                                      </p:to>
                                    </p:set>
                                    <p:set>
                                      <p:cBhvr>
                                        <p:cTn id="47" dur="1000" fill="hold"/>
                                        <p:tgtEl>
                                          <p:spTgt spid="4">
                                            <p:txEl>
                                              <p:pRg st="3" end="3"/>
                                            </p:txEl>
                                          </p:spTgt>
                                        </p:tgtEl>
                                        <p:attrNameLst>
                                          <p:attrName>fillcolor</p:attrName>
                                        </p:attrNameLst>
                                      </p:cBhvr>
                                      <p:to>
                                        <p:clrVal>
                                          <a:srgbClr val="CC0000"/>
                                        </p:clrVal>
                                      </p:to>
                                    </p:set>
                                    <p:set>
                                      <p:cBhvr>
                                        <p:cTn id="48" dur="1000" fill="hold"/>
                                        <p:tgtEl>
                                          <p:spTgt spid="4">
                                            <p:txEl>
                                              <p:pRg st="3" end="3"/>
                                            </p:txEl>
                                          </p:spTgt>
                                        </p:tgtEl>
                                        <p:attrNameLst>
                                          <p:attrName>fill.type</p:attrName>
                                        </p:attrNameLst>
                                      </p:cBhvr>
                                      <p:to>
                                        <p:strVal val="solid"/>
                                      </p:to>
                                    </p:set>
                                  </p:childTnLst>
                                </p:cTn>
                              </p:par>
                              <p:par>
                                <p:cTn id="49" presetID="3" presetClass="emph" presetSubtype="2" fill="hold" nodeType="withEffect">
                                  <p:stCondLst>
                                    <p:cond delay="4000"/>
                                  </p:stCondLst>
                                  <p:iterate type="lt">
                                    <p:tmPct val="0"/>
                                  </p:iterate>
                                  <p:childTnLst>
                                    <p:animClr clrSpc="rgb" dir="cw">
                                      <p:cBhvr override="childStyle">
                                        <p:cTn id="50" dur="500" fill="hold"/>
                                        <p:tgtEl>
                                          <p:spTgt spid="4">
                                            <p:txEl>
                                              <p:pRg st="3" end="3"/>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Queries -1</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752600" y="2819400"/>
            <a:ext cx="6019800" cy="762000"/>
          </a:xfrm>
        </p:spPr>
        <p:txBody>
          <a:bodyPr>
            <a:noAutofit/>
          </a:bodyPr>
          <a:lstStyle/>
          <a:p>
            <a:pPr algn="ctr">
              <a:buNone/>
            </a:pPr>
            <a:r>
              <a:rPr lang="en-US" sz="4800" dirty="0" smtClean="0">
                <a:latin typeface="Times New Roman" pitchFamily="18" charset="0"/>
                <a:cs typeface="Times New Roman" pitchFamily="18" charset="0"/>
              </a:rPr>
              <a:t>Querying and Filtering Data </a:t>
            </a:r>
            <a:endParaRPr lang="en-US" sz="4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Querying and Filtering Data </a:t>
            </a:r>
          </a:p>
        </p:txBody>
      </p:sp>
      <p:sp>
        <p:nvSpPr>
          <p:cNvPr id="4099"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Using the SELECT Statement</a:t>
            </a:r>
          </a:p>
          <a:p>
            <a:pPr eaLnBrk="1" hangingPunct="1">
              <a:buFont typeface="Wingdings" pitchFamily="2" charset="2"/>
              <a:buChar char="Ø"/>
            </a:pPr>
            <a:r>
              <a:rPr lang="en-US" sz="2400" dirty="0" smtClean="0">
                <a:latin typeface="Times New Roman" pitchFamily="18" charset="0"/>
                <a:cs typeface="Times New Roman" pitchFamily="18" charset="0"/>
              </a:rPr>
              <a:t>Filtering Data</a:t>
            </a:r>
          </a:p>
          <a:p>
            <a:pPr eaLnBrk="1" hangingPunct="1">
              <a:buFont typeface="Wingdings" pitchFamily="2" charset="2"/>
              <a:buChar char="Ø"/>
            </a:pPr>
            <a:r>
              <a:rPr lang="en-US" sz="2400" dirty="0" smtClean="0">
                <a:latin typeface="Times New Roman" pitchFamily="18" charset="0"/>
                <a:cs typeface="Times New Roman" pitchFamily="18" charset="0"/>
              </a:rPr>
              <a:t>Working with NULL Values</a:t>
            </a:r>
          </a:p>
          <a:p>
            <a:pPr eaLnBrk="1" hangingPunct="1">
              <a:buFont typeface="Wingdings" pitchFamily="2" charset="2"/>
              <a:buChar char="Ø"/>
            </a:pPr>
            <a:r>
              <a:rPr lang="en-US" sz="2400" dirty="0" smtClean="0">
                <a:latin typeface="Times New Roman" pitchFamily="18" charset="0"/>
                <a:cs typeface="Times New Roman" pitchFamily="18" charset="0"/>
              </a:rPr>
              <a:t>Formatting Result Sets </a:t>
            </a:r>
          </a:p>
          <a:p>
            <a:pPr eaLnBrk="1" hangingPunct="1">
              <a:buFont typeface="Wingdings" pitchFamily="2" charset="2"/>
              <a:buChar char="Ø"/>
            </a:pPr>
            <a:r>
              <a:rPr lang="en-US" sz="2400" dirty="0" smtClean="0">
                <a:latin typeface="Times New Roman" pitchFamily="18" charset="0"/>
                <a:cs typeface="Times New Roman" pitchFamily="18" charset="0"/>
              </a:rPr>
              <a:t>Performance Considerations for Writing Queries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SELECT Statement </a:t>
            </a:r>
          </a:p>
        </p:txBody>
      </p:sp>
      <p:sp>
        <p:nvSpPr>
          <p:cNvPr id="5123"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Elements of the SELECT Statement</a:t>
            </a:r>
          </a:p>
          <a:p>
            <a:pPr eaLnBrk="1" hangingPunct="1">
              <a:buFont typeface="Wingdings" pitchFamily="2" charset="2"/>
              <a:buChar char="Ø"/>
            </a:pPr>
            <a:r>
              <a:rPr lang="en-US" sz="2400" dirty="0" smtClean="0">
                <a:latin typeface="Times New Roman" pitchFamily="18" charset="0"/>
                <a:cs typeface="Times New Roman" pitchFamily="18" charset="0"/>
              </a:rPr>
              <a:t>Retrieving Columns in a Table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8600"/>
            <a:ext cx="9144000" cy="990600"/>
          </a:xfrm>
        </p:spPr>
        <p:txBody>
          <a:bodyPr>
            <a:normAutofit/>
          </a:bodyPr>
          <a:lstStyle/>
          <a:p>
            <a:pPr eaLnBrk="1" hangingPunct="1"/>
            <a:r>
              <a:rPr lang="en-US" sz="3600" dirty="0" smtClean="0">
                <a:latin typeface="Times New Roman" pitchFamily="18" charset="0"/>
                <a:cs typeface="Times New Roman" pitchFamily="18" charset="0"/>
              </a:rPr>
              <a:t>Elements of the SELECT Statement</a:t>
            </a:r>
          </a:p>
        </p:txBody>
      </p:sp>
      <p:sp>
        <p:nvSpPr>
          <p:cNvPr id="6147" name="Rounded Rectangle 3"/>
          <p:cNvSpPr>
            <a:spLocks noChangeArrowheads="1"/>
          </p:cNvSpPr>
          <p:nvPr/>
        </p:nvSpPr>
        <p:spPr bwMode="auto">
          <a:xfrm>
            <a:off x="609600" y="1600200"/>
            <a:ext cx="7961313" cy="50292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6148" name="Rounded Rectangle 5"/>
          <p:cNvSpPr>
            <a:spLocks noChangeArrowheads="1"/>
          </p:cNvSpPr>
          <p:nvPr/>
        </p:nvSpPr>
        <p:spPr bwMode="auto">
          <a:xfrm>
            <a:off x="849312" y="52038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dirty="0"/>
              <a:t>[ HAVING </a:t>
            </a:r>
            <a:r>
              <a:rPr lang="en-US" dirty="0" err="1"/>
              <a:t>search_condition</a:t>
            </a:r>
            <a:r>
              <a:rPr lang="en-US" dirty="0"/>
              <a:t> ]</a:t>
            </a:r>
          </a:p>
        </p:txBody>
      </p:sp>
      <p:sp>
        <p:nvSpPr>
          <p:cNvPr id="6149" name="Rounded Rectangle 6"/>
          <p:cNvSpPr>
            <a:spLocks noChangeArrowheads="1"/>
          </p:cNvSpPr>
          <p:nvPr/>
        </p:nvSpPr>
        <p:spPr bwMode="auto">
          <a:xfrm>
            <a:off x="855662" y="58832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endParaRPr lang="en-US" dirty="0"/>
          </a:p>
          <a:p>
            <a:pPr marL="228600" indent="-228600" algn="l"/>
            <a:r>
              <a:rPr lang="en-US" dirty="0"/>
              <a:t>[ ORDER BY </a:t>
            </a:r>
            <a:r>
              <a:rPr lang="en-US" dirty="0" err="1"/>
              <a:t>order_expression</a:t>
            </a:r>
            <a:r>
              <a:rPr lang="en-US" dirty="0"/>
              <a:t> [ ASC | DESC ] ] </a:t>
            </a:r>
          </a:p>
          <a:p>
            <a:pPr marL="228600" indent="-228600" algn="l">
              <a:lnSpc>
                <a:spcPct val="90000"/>
              </a:lnSpc>
              <a:spcBef>
                <a:spcPct val="40000"/>
              </a:spcBef>
              <a:buClr>
                <a:srgbClr val="006699"/>
              </a:buClr>
              <a:buFontTx/>
              <a:buChar char="•"/>
            </a:pPr>
            <a:endParaRPr lang="en-US" dirty="0"/>
          </a:p>
        </p:txBody>
      </p:sp>
      <p:sp>
        <p:nvSpPr>
          <p:cNvPr id="6150" name="Rounded Rectangle 8"/>
          <p:cNvSpPr>
            <a:spLocks noChangeArrowheads="1"/>
          </p:cNvSpPr>
          <p:nvPr/>
        </p:nvSpPr>
        <p:spPr bwMode="auto">
          <a:xfrm>
            <a:off x="855662" y="45243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endParaRPr lang="en-US" dirty="0"/>
          </a:p>
          <a:p>
            <a:pPr marL="228600" indent="-228600" algn="l"/>
            <a:r>
              <a:rPr lang="en-US" dirty="0"/>
              <a:t>[ GROUP BY </a:t>
            </a:r>
            <a:r>
              <a:rPr lang="en-US" dirty="0" err="1"/>
              <a:t>group_by_expression</a:t>
            </a:r>
            <a:r>
              <a:rPr lang="en-US" dirty="0"/>
              <a:t> ] </a:t>
            </a:r>
          </a:p>
          <a:p>
            <a:pPr marL="228600" indent="-228600" algn="l">
              <a:lnSpc>
                <a:spcPct val="90000"/>
              </a:lnSpc>
              <a:spcBef>
                <a:spcPct val="40000"/>
              </a:spcBef>
              <a:buClr>
                <a:srgbClr val="006699"/>
              </a:buClr>
              <a:buFontTx/>
              <a:buChar char="•"/>
            </a:pPr>
            <a:endParaRPr lang="en-US" dirty="0"/>
          </a:p>
        </p:txBody>
      </p:sp>
      <p:sp>
        <p:nvSpPr>
          <p:cNvPr id="6151" name="Rounded Rectangle 5"/>
          <p:cNvSpPr>
            <a:spLocks noChangeArrowheads="1"/>
          </p:cNvSpPr>
          <p:nvPr/>
        </p:nvSpPr>
        <p:spPr bwMode="auto">
          <a:xfrm>
            <a:off x="849312" y="31654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dirty="0"/>
              <a:t> FROM </a:t>
            </a:r>
            <a:r>
              <a:rPr lang="en-US" dirty="0" err="1"/>
              <a:t>table_source</a:t>
            </a:r>
            <a:r>
              <a:rPr lang="en-US" dirty="0"/>
              <a:t> </a:t>
            </a:r>
          </a:p>
        </p:txBody>
      </p:sp>
      <p:sp>
        <p:nvSpPr>
          <p:cNvPr id="6152" name="Rounded Rectangle 6"/>
          <p:cNvSpPr>
            <a:spLocks noChangeArrowheads="1"/>
          </p:cNvSpPr>
          <p:nvPr/>
        </p:nvSpPr>
        <p:spPr bwMode="auto">
          <a:xfrm>
            <a:off x="855662" y="38449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endParaRPr lang="en-US" dirty="0"/>
          </a:p>
          <a:p>
            <a:pPr marL="228600" indent="-228600" algn="l"/>
            <a:r>
              <a:rPr lang="en-US" dirty="0"/>
              <a:t>[ WHERE </a:t>
            </a:r>
            <a:r>
              <a:rPr lang="en-US" dirty="0" err="1"/>
              <a:t>search_condition</a:t>
            </a:r>
            <a:r>
              <a:rPr lang="en-US" dirty="0"/>
              <a:t> ] </a:t>
            </a:r>
          </a:p>
          <a:p>
            <a:pPr marL="228600" indent="-228600" algn="l">
              <a:lnSpc>
                <a:spcPct val="90000"/>
              </a:lnSpc>
              <a:spcBef>
                <a:spcPct val="40000"/>
              </a:spcBef>
              <a:buClr>
                <a:srgbClr val="006699"/>
              </a:buClr>
              <a:buFontTx/>
              <a:buChar char="•"/>
            </a:pPr>
            <a:endParaRPr lang="en-US" dirty="0"/>
          </a:p>
        </p:txBody>
      </p:sp>
      <p:sp>
        <p:nvSpPr>
          <p:cNvPr id="6153" name="Rounded Rectangle 8"/>
          <p:cNvSpPr>
            <a:spLocks noChangeArrowheads="1"/>
          </p:cNvSpPr>
          <p:nvPr/>
        </p:nvSpPr>
        <p:spPr bwMode="auto">
          <a:xfrm>
            <a:off x="855662" y="1752600"/>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SELECT select_list</a:t>
            </a:r>
          </a:p>
        </p:txBody>
      </p:sp>
      <p:sp>
        <p:nvSpPr>
          <p:cNvPr id="6154" name="Rounded Rectangle 8"/>
          <p:cNvSpPr>
            <a:spLocks noChangeArrowheads="1"/>
          </p:cNvSpPr>
          <p:nvPr/>
        </p:nvSpPr>
        <p:spPr bwMode="auto">
          <a:xfrm>
            <a:off x="855662" y="24669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dirty="0"/>
              <a:t>[</a:t>
            </a:r>
            <a:r>
              <a:rPr lang="en-US" dirty="0">
                <a:solidFill>
                  <a:srgbClr val="FF0000"/>
                </a:solidFill>
              </a:rPr>
              <a:t>INTO </a:t>
            </a:r>
            <a:r>
              <a:rPr lang="en-US" dirty="0" err="1"/>
              <a:t>new_table_name</a:t>
            </a:r>
            <a:r>
              <a:rPr lang="en-US" dirty="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Retrieving Columns in a Table </a:t>
            </a:r>
          </a:p>
        </p:txBody>
      </p:sp>
      <p:grpSp>
        <p:nvGrpSpPr>
          <p:cNvPr id="2" name="Group 16"/>
          <p:cNvGrpSpPr>
            <a:grpSpLocks/>
          </p:cNvGrpSpPr>
          <p:nvPr/>
        </p:nvGrpSpPr>
        <p:grpSpPr bwMode="auto">
          <a:xfrm>
            <a:off x="339725" y="1674813"/>
            <a:ext cx="8545513" cy="4649787"/>
            <a:chOff x="214" y="971"/>
            <a:chExt cx="5383" cy="2929"/>
          </a:xfrm>
        </p:grpSpPr>
        <p:grpSp>
          <p:nvGrpSpPr>
            <p:cNvPr id="3" name="Group 14"/>
            <p:cNvGrpSpPr>
              <a:grpSpLocks/>
            </p:cNvGrpSpPr>
            <p:nvPr/>
          </p:nvGrpSpPr>
          <p:grpSpPr bwMode="auto">
            <a:xfrm>
              <a:off x="214" y="971"/>
              <a:ext cx="5383" cy="1328"/>
              <a:chOff x="214" y="971"/>
              <a:chExt cx="5383" cy="1328"/>
            </a:xfrm>
          </p:grpSpPr>
          <p:sp>
            <p:nvSpPr>
              <p:cNvPr id="7176" name="Rounded Rectangle 3"/>
              <p:cNvSpPr>
                <a:spLocks noChangeArrowheads="1"/>
              </p:cNvSpPr>
              <p:nvPr/>
            </p:nvSpPr>
            <p:spPr bwMode="auto">
              <a:xfrm>
                <a:off x="214" y="971"/>
                <a:ext cx="5383" cy="1328"/>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Displays All Columns in the Employee Table</a:t>
                </a:r>
              </a:p>
            </p:txBody>
          </p:sp>
          <p:sp>
            <p:nvSpPr>
              <p:cNvPr id="802826" name="AutoShape 10"/>
              <p:cNvSpPr>
                <a:spLocks noChangeArrowheads="1"/>
              </p:cNvSpPr>
              <p:nvPr/>
            </p:nvSpPr>
            <p:spPr bwMode="auto">
              <a:xfrm>
                <a:off x="910" y="1286"/>
                <a:ext cx="3941" cy="786"/>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t>USE </a:t>
                </a:r>
                <a:r>
                  <a:rPr lang="en-US" sz="2000" b="0" dirty="0" smtClean="0"/>
                  <a:t>AdventureWorks ;</a:t>
                </a:r>
                <a:endParaRPr lang="en-US" sz="2000" b="0" dirty="0"/>
              </a:p>
              <a:p>
                <a:pPr algn="l" defTabSz="457200" eaLnBrk="1" hangingPunct="1">
                  <a:lnSpc>
                    <a:spcPct val="90000"/>
                  </a:lnSpc>
                  <a:tabLst>
                    <a:tab pos="457200" algn="l"/>
                  </a:tabLst>
                  <a:defRPr/>
                </a:pPr>
                <a:r>
                  <a:rPr lang="en-US" sz="2000" b="0" dirty="0"/>
                  <a:t>GO</a:t>
                </a:r>
              </a:p>
              <a:p>
                <a:pPr algn="l" defTabSz="457200" eaLnBrk="1" hangingPunct="1">
                  <a:lnSpc>
                    <a:spcPct val="90000"/>
                  </a:lnSpc>
                  <a:tabLst>
                    <a:tab pos="457200" algn="l"/>
                  </a:tabLst>
                  <a:defRPr/>
                </a:pPr>
                <a:r>
                  <a:rPr lang="en-US" sz="2000" b="0" dirty="0"/>
                  <a:t>SELECT *</a:t>
                </a:r>
              </a:p>
              <a:p>
                <a:pPr algn="l" defTabSz="457200" eaLnBrk="1" hangingPunct="1">
                  <a:lnSpc>
                    <a:spcPct val="90000"/>
                  </a:lnSpc>
                  <a:tabLst>
                    <a:tab pos="457200" algn="l"/>
                  </a:tabLst>
                  <a:defRPr/>
                </a:pPr>
                <a:r>
                  <a:rPr lang="en-US" sz="2000" b="0" dirty="0"/>
                  <a:t>FROM </a:t>
                </a:r>
                <a:r>
                  <a:rPr lang="en-US" sz="2000" b="0" dirty="0" err="1"/>
                  <a:t>HumanResources.Employee</a:t>
                </a:r>
                <a:r>
                  <a:rPr lang="en-US" sz="2000" b="0" dirty="0">
                    <a:latin typeface="Lucida Sans Typewriter" pitchFamily="49" charset="0"/>
                  </a:rPr>
                  <a:t> </a:t>
                </a:r>
              </a:p>
            </p:txBody>
          </p:sp>
        </p:grpSp>
        <p:grpSp>
          <p:nvGrpSpPr>
            <p:cNvPr id="4" name="Group 15"/>
            <p:cNvGrpSpPr>
              <a:grpSpLocks/>
            </p:cNvGrpSpPr>
            <p:nvPr/>
          </p:nvGrpSpPr>
          <p:grpSpPr bwMode="auto">
            <a:xfrm>
              <a:off x="214" y="2498"/>
              <a:ext cx="5383" cy="1402"/>
              <a:chOff x="214" y="2498"/>
              <a:chExt cx="5383" cy="1402"/>
            </a:xfrm>
          </p:grpSpPr>
          <p:sp>
            <p:nvSpPr>
              <p:cNvPr id="7174" name="Rounded Rectangle 3"/>
              <p:cNvSpPr>
                <a:spLocks noChangeArrowheads="1"/>
              </p:cNvSpPr>
              <p:nvPr/>
            </p:nvSpPr>
            <p:spPr bwMode="auto">
              <a:xfrm>
                <a:off x="214" y="2498"/>
                <a:ext cx="5383" cy="140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Displays Only FirstName, LastName and JobTitle Columns</a:t>
                </a:r>
              </a:p>
            </p:txBody>
          </p:sp>
          <p:sp>
            <p:nvSpPr>
              <p:cNvPr id="802827" name="AutoShape 11"/>
              <p:cNvSpPr>
                <a:spLocks noChangeArrowheads="1"/>
              </p:cNvSpPr>
              <p:nvPr/>
            </p:nvSpPr>
            <p:spPr bwMode="auto">
              <a:xfrm>
                <a:off x="910" y="2828"/>
                <a:ext cx="3941" cy="786"/>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t>USE </a:t>
                </a:r>
                <a:r>
                  <a:rPr lang="en-US" sz="2000" b="0" dirty="0" smtClean="0"/>
                  <a:t>AdventureWorks ;</a:t>
                </a:r>
                <a:endParaRPr lang="en-US" sz="2000" b="0" dirty="0"/>
              </a:p>
              <a:p>
                <a:pPr algn="l" defTabSz="457200" eaLnBrk="1" hangingPunct="1">
                  <a:lnSpc>
                    <a:spcPct val="90000"/>
                  </a:lnSpc>
                  <a:tabLst>
                    <a:tab pos="457200" algn="l"/>
                  </a:tabLst>
                  <a:defRPr/>
                </a:pPr>
                <a:r>
                  <a:rPr lang="en-US" sz="2000" b="0" dirty="0"/>
                  <a:t>GO</a:t>
                </a:r>
              </a:p>
              <a:p>
                <a:pPr algn="l" defTabSz="457200" eaLnBrk="1" hangingPunct="1">
                  <a:lnSpc>
                    <a:spcPct val="90000"/>
                  </a:lnSpc>
                  <a:tabLst>
                    <a:tab pos="457200" algn="l"/>
                  </a:tabLst>
                  <a:defRPr/>
                </a:pPr>
                <a:r>
                  <a:rPr lang="en-US" sz="2000" b="0" dirty="0"/>
                  <a:t>SELECT </a:t>
                </a:r>
                <a:r>
                  <a:rPr lang="en-US" sz="2000" b="0" dirty="0" err="1"/>
                  <a:t>FirstName</a:t>
                </a:r>
                <a:r>
                  <a:rPr lang="en-US" sz="2000" b="0" dirty="0"/>
                  <a:t>, </a:t>
                </a:r>
                <a:r>
                  <a:rPr lang="en-US" sz="2000" b="0" dirty="0" err="1"/>
                  <a:t>LastName</a:t>
                </a:r>
                <a:r>
                  <a:rPr lang="en-US" sz="2000" b="0" dirty="0"/>
                  <a:t>, </a:t>
                </a:r>
                <a:r>
                  <a:rPr lang="en-US" sz="2000" b="0" dirty="0" err="1"/>
                  <a:t>JobTitle</a:t>
                </a:r>
                <a:endParaRPr lang="en-US" sz="2000" b="0" dirty="0"/>
              </a:p>
              <a:p>
                <a:pPr algn="l" defTabSz="457200" eaLnBrk="1" hangingPunct="1">
                  <a:lnSpc>
                    <a:spcPct val="90000"/>
                  </a:lnSpc>
                  <a:tabLst>
                    <a:tab pos="457200" algn="l"/>
                  </a:tabLst>
                  <a:defRPr/>
                </a:pPr>
                <a:r>
                  <a:rPr lang="en-US" sz="2000" b="0" dirty="0"/>
                  <a:t>FROM </a:t>
                </a:r>
                <a:r>
                  <a:rPr lang="en-US" sz="2000" b="0" dirty="0" err="1"/>
                  <a:t>HumanResources.Employee</a:t>
                </a:r>
                <a:endParaRPr lang="en-US" sz="2000" b="0" dirty="0"/>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Filtering Data </a:t>
            </a:r>
          </a:p>
        </p:txBody>
      </p:sp>
      <p:sp>
        <p:nvSpPr>
          <p:cNvPr id="10243"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Retrieving Specific Rows in a Table </a:t>
            </a:r>
          </a:p>
          <a:p>
            <a:pPr eaLnBrk="1" hangingPunct="1">
              <a:buFont typeface="Wingdings" pitchFamily="2" charset="2"/>
              <a:buChar char="Ø"/>
            </a:pPr>
            <a:r>
              <a:rPr lang="en-US" sz="2400" dirty="0" smtClean="0">
                <a:latin typeface="Times New Roman" pitchFamily="18" charset="0"/>
                <a:cs typeface="Times New Roman" pitchFamily="18" charset="0"/>
              </a:rPr>
              <a:t>Filtering Data by Using Comparison Operators </a:t>
            </a:r>
          </a:p>
          <a:p>
            <a:pPr eaLnBrk="1" hangingPunct="1">
              <a:buFont typeface="Wingdings" pitchFamily="2" charset="2"/>
              <a:buChar char="Ø"/>
            </a:pPr>
            <a:r>
              <a:rPr lang="en-US" sz="2400" dirty="0" smtClean="0">
                <a:latin typeface="Times New Roman" pitchFamily="18" charset="0"/>
                <a:cs typeface="Times New Roman" pitchFamily="18" charset="0"/>
              </a:rPr>
              <a:t>Filtering Data by Using String Comparisons </a:t>
            </a:r>
          </a:p>
          <a:p>
            <a:pPr eaLnBrk="1" hangingPunct="1">
              <a:buFont typeface="Wingdings" pitchFamily="2" charset="2"/>
              <a:buChar char="Ø"/>
            </a:pPr>
            <a:r>
              <a:rPr lang="en-US" sz="2400" dirty="0" smtClean="0">
                <a:latin typeface="Times New Roman" pitchFamily="18" charset="0"/>
                <a:cs typeface="Times New Roman" pitchFamily="18" charset="0"/>
              </a:rPr>
              <a:t>Filtering Data by Using Logical Operators </a:t>
            </a:r>
          </a:p>
          <a:p>
            <a:pPr eaLnBrk="1" hangingPunct="1">
              <a:buFont typeface="Wingdings" pitchFamily="2" charset="2"/>
              <a:buChar char="Ø"/>
            </a:pPr>
            <a:r>
              <a:rPr lang="en-US" sz="2400" dirty="0" smtClean="0">
                <a:latin typeface="Times New Roman" pitchFamily="18" charset="0"/>
                <a:cs typeface="Times New Roman" pitchFamily="18" charset="0"/>
              </a:rPr>
              <a:t>Retrieving a Range of Values</a:t>
            </a:r>
          </a:p>
          <a:p>
            <a:pPr eaLnBrk="1" hangingPunct="1">
              <a:buFont typeface="Wingdings" pitchFamily="2" charset="2"/>
              <a:buChar char="Ø"/>
            </a:pPr>
            <a:r>
              <a:rPr lang="en-US" sz="2400" dirty="0" smtClean="0">
                <a:latin typeface="Times New Roman" pitchFamily="18" charset="0"/>
                <a:cs typeface="Times New Roman" pitchFamily="18" charset="0"/>
              </a:rPr>
              <a:t>Retrieving a List of Values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Retrieving Specific Rows in a Table </a:t>
            </a:r>
          </a:p>
        </p:txBody>
      </p:sp>
      <p:grpSp>
        <p:nvGrpSpPr>
          <p:cNvPr id="11" name="Group 17"/>
          <p:cNvGrpSpPr>
            <a:grpSpLocks/>
          </p:cNvGrpSpPr>
          <p:nvPr/>
        </p:nvGrpSpPr>
        <p:grpSpPr bwMode="auto">
          <a:xfrm>
            <a:off x="152400" y="1600192"/>
            <a:ext cx="8861425" cy="5029208"/>
            <a:chOff x="178" y="641"/>
            <a:chExt cx="5383" cy="3514"/>
          </a:xfrm>
        </p:grpSpPr>
        <p:sp>
          <p:nvSpPr>
            <p:cNvPr id="11271" name="Rounded Rectangle 3"/>
            <p:cNvSpPr>
              <a:spLocks noChangeArrowheads="1"/>
            </p:cNvSpPr>
            <p:nvPr/>
          </p:nvSpPr>
          <p:spPr bwMode="auto">
            <a:xfrm>
              <a:off x="178" y="641"/>
              <a:ext cx="5383" cy="3514"/>
            </a:xfrm>
            <a:prstGeom prst="roundRect">
              <a:avLst>
                <a:gd name="adj" fmla="val 4167"/>
              </a:avLst>
            </a:prstGeom>
            <a:solidFill>
              <a:srgbClr val="DEE7F1"/>
            </a:solidFill>
            <a:ln w="9525" algn="ctr">
              <a:solidFill>
                <a:srgbClr val="333333"/>
              </a:solidFill>
              <a:round/>
              <a:headEnd/>
              <a:tailEnd/>
            </a:ln>
          </p:spPr>
          <p:txBody>
            <a:bodyPr/>
            <a:lstStyle/>
            <a:p>
              <a:pPr algn="l"/>
              <a:r>
                <a:rPr lang="en-US" sz="2000" b="0" dirty="0"/>
                <a:t>Simple WHERE clause</a:t>
              </a:r>
            </a:p>
            <a:p>
              <a:pPr algn="l"/>
              <a:endParaRPr lang="en-US" sz="2000" b="0" dirty="0"/>
            </a:p>
            <a:p>
              <a:pPr algn="l"/>
              <a:endParaRPr lang="en-US" sz="2000" b="0" dirty="0"/>
            </a:p>
            <a:p>
              <a:pPr algn="l"/>
              <a:endParaRPr lang="en-US" sz="2000" b="0" dirty="0"/>
            </a:p>
            <a:p>
              <a:pPr algn="l"/>
              <a:endParaRPr lang="en-US" sz="2000" b="0" dirty="0"/>
            </a:p>
            <a:p>
              <a:pPr algn="l"/>
              <a:endParaRPr lang="en-US" sz="2000" b="0" dirty="0"/>
            </a:p>
            <a:p>
              <a:pPr algn="l"/>
              <a:endParaRPr lang="en-US" sz="2000" b="0" dirty="0"/>
            </a:p>
            <a:p>
              <a:pPr algn="l"/>
              <a:endParaRPr lang="en-US" sz="2000" b="0" dirty="0" smtClean="0"/>
            </a:p>
            <a:p>
              <a:pPr algn="l"/>
              <a:r>
                <a:rPr lang="en-US" sz="2000" b="0" dirty="0" smtClean="0"/>
                <a:t>WHERE </a:t>
              </a:r>
              <a:r>
                <a:rPr lang="en-US" sz="2000" b="0" dirty="0"/>
                <a:t>Clause Using a Predicate</a:t>
              </a:r>
            </a:p>
          </p:txBody>
        </p:sp>
        <p:sp>
          <p:nvSpPr>
            <p:cNvPr id="811019" name="AutoShape 11"/>
            <p:cNvSpPr>
              <a:spLocks noChangeArrowheads="1"/>
            </p:cNvSpPr>
            <p:nvPr/>
          </p:nvSpPr>
          <p:spPr bwMode="auto">
            <a:xfrm>
              <a:off x="409" y="1088"/>
              <a:ext cx="4978" cy="97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90000"/>
                </a:lnSpc>
                <a:tabLst>
                  <a:tab pos="457200" algn="l"/>
                </a:tabLst>
                <a:defRPr/>
              </a:pPr>
              <a:r>
                <a:rPr lang="en-US" b="0" dirty="0"/>
                <a:t>USE </a:t>
              </a:r>
              <a:r>
                <a:rPr lang="en-US" b="0" dirty="0" smtClean="0"/>
                <a:t>ITI;</a:t>
              </a:r>
              <a:endParaRPr lang="en-US" b="0" dirty="0"/>
            </a:p>
            <a:p>
              <a:pPr algn="l" defTabSz="457200" eaLnBrk="1" hangingPunct="1">
                <a:lnSpc>
                  <a:spcPct val="90000"/>
                </a:lnSpc>
                <a:tabLst>
                  <a:tab pos="457200" algn="l"/>
                </a:tabLst>
                <a:defRPr/>
              </a:pPr>
              <a:r>
                <a:rPr lang="en-US" b="0" dirty="0"/>
                <a:t>GO</a:t>
              </a:r>
            </a:p>
            <a:p>
              <a:pPr algn="l" defTabSz="457200" eaLnBrk="1" hangingPunct="1">
                <a:lnSpc>
                  <a:spcPct val="90000"/>
                </a:lnSpc>
                <a:tabLst>
                  <a:tab pos="457200" algn="l"/>
                </a:tabLst>
                <a:defRPr/>
              </a:pPr>
              <a:r>
                <a:rPr lang="en-US" b="0" dirty="0"/>
                <a:t>SELECT </a:t>
              </a:r>
              <a:r>
                <a:rPr lang="en-US" b="0" dirty="0" smtClean="0"/>
                <a:t> *</a:t>
              </a:r>
              <a:endParaRPr lang="en-US" b="0" dirty="0"/>
            </a:p>
            <a:p>
              <a:pPr algn="l" defTabSz="457200" eaLnBrk="1" hangingPunct="1">
                <a:lnSpc>
                  <a:spcPct val="90000"/>
                </a:lnSpc>
                <a:tabLst>
                  <a:tab pos="457200" algn="l"/>
                </a:tabLst>
                <a:defRPr/>
              </a:pPr>
              <a:r>
                <a:rPr lang="en-US" b="0" dirty="0" smtClean="0"/>
                <a:t>FROM Student</a:t>
              </a:r>
              <a:endParaRPr lang="en-US" b="0" dirty="0"/>
            </a:p>
            <a:p>
              <a:pPr algn="l" defTabSz="457200" eaLnBrk="1" hangingPunct="1">
                <a:lnSpc>
                  <a:spcPct val="90000"/>
                </a:lnSpc>
                <a:tabLst>
                  <a:tab pos="457200" algn="l"/>
                </a:tabLst>
                <a:defRPr/>
              </a:pPr>
              <a:r>
                <a:rPr lang="en-US" b="0" dirty="0"/>
                <a:t>WHERE </a:t>
              </a:r>
              <a:r>
                <a:rPr lang="en-US" b="0" dirty="0" smtClean="0"/>
                <a:t>Age &gt;20</a:t>
              </a:r>
              <a:endParaRPr lang="en-US" b="0" dirty="0"/>
            </a:p>
          </p:txBody>
        </p:sp>
        <p:sp>
          <p:nvSpPr>
            <p:cNvPr id="811020" name="AutoShape 12"/>
            <p:cNvSpPr>
              <a:spLocks noChangeArrowheads="1"/>
            </p:cNvSpPr>
            <p:nvPr/>
          </p:nvSpPr>
          <p:spPr bwMode="auto">
            <a:xfrm>
              <a:off x="400" y="2832"/>
              <a:ext cx="5012" cy="97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90000"/>
                </a:lnSpc>
                <a:tabLst>
                  <a:tab pos="457200" algn="l"/>
                </a:tabLst>
                <a:defRPr/>
              </a:pPr>
              <a:r>
                <a:rPr lang="en-US" b="0" dirty="0" smtClean="0"/>
                <a:t>USE ITI;</a:t>
              </a:r>
              <a:endParaRPr lang="en-US" b="0" dirty="0"/>
            </a:p>
            <a:p>
              <a:pPr algn="l" defTabSz="457200" eaLnBrk="1" hangingPunct="1">
                <a:lnSpc>
                  <a:spcPct val="90000"/>
                </a:lnSpc>
                <a:tabLst>
                  <a:tab pos="457200" algn="l"/>
                </a:tabLst>
                <a:defRPr/>
              </a:pPr>
              <a:r>
                <a:rPr lang="en-US" b="0" dirty="0" smtClean="0"/>
                <a:t>GO</a:t>
              </a:r>
              <a:endParaRPr lang="en-US" b="0" dirty="0"/>
            </a:p>
            <a:p>
              <a:pPr algn="l" defTabSz="457200" eaLnBrk="1" hangingPunct="1">
                <a:lnSpc>
                  <a:spcPct val="90000"/>
                </a:lnSpc>
                <a:tabLst>
                  <a:tab pos="457200" algn="l"/>
                </a:tabLst>
                <a:defRPr/>
              </a:pPr>
              <a:r>
                <a:rPr lang="en-US" b="0" dirty="0"/>
                <a:t>SELECT </a:t>
              </a:r>
              <a:r>
                <a:rPr lang="en-US" b="0" dirty="0" smtClean="0"/>
                <a:t>*</a:t>
              </a:r>
              <a:endParaRPr lang="en-US" b="0" dirty="0"/>
            </a:p>
            <a:p>
              <a:pPr algn="l" defTabSz="457200" eaLnBrk="1" hangingPunct="1">
                <a:lnSpc>
                  <a:spcPct val="90000"/>
                </a:lnSpc>
                <a:tabLst>
                  <a:tab pos="457200" algn="l"/>
                </a:tabLst>
                <a:defRPr/>
              </a:pPr>
              <a:r>
                <a:rPr lang="en-US" b="0" dirty="0" smtClean="0"/>
                <a:t>FROM Instructor</a:t>
              </a:r>
              <a:endParaRPr lang="en-US" b="0" dirty="0"/>
            </a:p>
            <a:p>
              <a:pPr algn="l" defTabSz="457200" eaLnBrk="1" hangingPunct="1">
                <a:lnSpc>
                  <a:spcPct val="90000"/>
                </a:lnSpc>
                <a:tabLst>
                  <a:tab pos="457200" algn="l"/>
                </a:tabLst>
                <a:defRPr/>
              </a:pPr>
              <a:r>
                <a:rPr lang="en-US" b="0" dirty="0"/>
                <a:t>WHERE </a:t>
              </a:r>
              <a:r>
                <a:rPr lang="en-US" b="0" dirty="0" smtClean="0"/>
                <a:t>Salary </a:t>
              </a:r>
              <a:r>
                <a:rPr lang="en-US" b="0" dirty="0"/>
                <a:t>IS NULL;</a:t>
              </a: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Types of T-SQL Operators</a:t>
            </a:r>
          </a:p>
        </p:txBody>
      </p:sp>
      <p:graphicFrame>
        <p:nvGraphicFramePr>
          <p:cNvPr id="24616" name="Group 40"/>
          <p:cNvGraphicFramePr>
            <a:graphicFrameLocks noGrp="1"/>
          </p:cNvGraphicFramePr>
          <p:nvPr/>
        </p:nvGraphicFramePr>
        <p:xfrm>
          <a:off x="457200" y="1752600"/>
          <a:ext cx="8004175" cy="4659187"/>
        </p:xfrm>
        <a:graphic>
          <a:graphicData uri="http://schemas.openxmlformats.org/drawingml/2006/table">
            <a:tbl>
              <a:tblPr/>
              <a:tblGrid>
                <a:gridCol w="3771900">
                  <a:extLst>
                    <a:ext uri="{9D8B030D-6E8A-4147-A177-3AD203B41FA5}">
                      <a16:colId xmlns:a16="http://schemas.microsoft.com/office/drawing/2014/main" val="20000"/>
                    </a:ext>
                  </a:extLst>
                </a:gridCol>
                <a:gridCol w="4232275">
                  <a:extLst>
                    <a:ext uri="{9D8B030D-6E8A-4147-A177-3AD203B41FA5}">
                      <a16:colId xmlns:a16="http://schemas.microsoft.com/office/drawing/2014/main" val="20001"/>
                    </a:ext>
                  </a:extLst>
                </a:gridCol>
              </a:tblGrid>
              <a:tr h="555625">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Verdana" pitchFamily="34" charset="0"/>
                        </a:rPr>
                        <a:t>Type</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smtClean="0">
                          <a:ln>
                            <a:noFill/>
                          </a:ln>
                          <a:solidFill>
                            <a:schemeClr val="tx1"/>
                          </a:solidFill>
                          <a:effectLst/>
                          <a:latin typeface="Verdana" pitchFamily="34" charset="0"/>
                        </a:rPr>
                        <a:t>Operators</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Arithmetic operators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 -, *, /, %</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Vacation + SickLeave AS 'Total PTO'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Assignment operator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rPr>
                        <a:t>=</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SET @MyCounter = 1</a:t>
                      </a:r>
                      <a:r>
                        <a:rPr kumimoji="0" lang="en-US" sz="1600" b="0" i="0" u="none" strike="noStrike" cap="none" normalizeH="0" baseline="0" smtClean="0">
                          <a:ln>
                            <a:noFill/>
                          </a:ln>
                          <a:solidFill>
                            <a:schemeClr val="tx1"/>
                          </a:solidFill>
                          <a:effectLst/>
                          <a:latin typeface="Verdana" pitchFamily="34" charset="0"/>
                        </a:rPr>
                        <a:t>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Comparison operators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 &lt;, &gt;, &lt;&gt;, !, &gt;=, &lt;=</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IF (@MyProduct &lt;&gt; 0) …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Logical operators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AND, OR, NOT </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smtClean="0">
                          <a:ln>
                            <a:noFill/>
                          </a:ln>
                          <a:solidFill>
                            <a:schemeClr val="tx1"/>
                          </a:solidFill>
                          <a:effectLst/>
                          <a:latin typeface="Verdana" pitchFamily="34" charset="0"/>
                        </a:rPr>
                        <a:t>WHERE Department = ‘Sales' AND (Shift = 'Evening' OR Shift = 'Night')</a:t>
                      </a:r>
                      <a:r>
                        <a:rPr kumimoji="0" lang="en-US" sz="1800" b="0" i="0" u="none" strike="noStrike" cap="none" normalizeH="0" baseline="0" smtClean="0">
                          <a:ln>
                            <a:noFill/>
                          </a:ln>
                          <a:solidFill>
                            <a:schemeClr val="tx1"/>
                          </a:solidFill>
                          <a:effectLst/>
                          <a:latin typeface="Verdana" pitchFamily="34" charset="0"/>
                        </a:rPr>
                        <a:t>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782638">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smtClean="0">
                          <a:ln>
                            <a:noFill/>
                          </a:ln>
                          <a:solidFill>
                            <a:schemeClr val="tx1"/>
                          </a:solidFill>
                          <a:effectLst/>
                          <a:latin typeface="Verdana" pitchFamily="34" charset="0"/>
                          <a:cs typeface="Arial" charset="0"/>
                        </a:rPr>
                        <a:t>String concatenation operator</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dirty="0" smtClean="0">
                          <a:ln>
                            <a:noFill/>
                          </a:ln>
                          <a:solidFill>
                            <a:schemeClr val="tx1"/>
                          </a:solidFill>
                          <a:effectLst/>
                          <a:latin typeface="Verdana" pitchFamily="34" charset="0"/>
                          <a:cs typeface="Arial" charset="0"/>
                        </a:rPr>
                        <a:t>+</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dirty="0" smtClean="0">
                          <a:ln>
                            <a:noFill/>
                          </a:ln>
                          <a:solidFill>
                            <a:schemeClr val="tx1"/>
                          </a:solidFill>
                          <a:effectLst/>
                          <a:latin typeface="Verdana" pitchFamily="34" charset="0"/>
                        </a:rPr>
                        <a:t>SELECT </a:t>
                      </a:r>
                      <a:r>
                        <a:rPr kumimoji="0" lang="en-US" sz="1600" b="0" i="1" u="none" strike="noStrike" cap="none" normalizeH="0" baseline="0" dirty="0" err="1" smtClean="0">
                          <a:ln>
                            <a:noFill/>
                          </a:ln>
                          <a:solidFill>
                            <a:schemeClr val="tx1"/>
                          </a:solidFill>
                          <a:effectLst/>
                          <a:latin typeface="Verdana" pitchFamily="34" charset="0"/>
                        </a:rPr>
                        <a:t>LastName</a:t>
                      </a:r>
                      <a:r>
                        <a:rPr kumimoji="0" lang="en-US" sz="1600" b="0" i="1" u="none" strike="noStrike" cap="none" normalizeH="0" baseline="0" dirty="0" smtClean="0">
                          <a:ln>
                            <a:noFill/>
                          </a:ln>
                          <a:solidFill>
                            <a:schemeClr val="tx1"/>
                          </a:solidFill>
                          <a:effectLst/>
                          <a:latin typeface="Verdana" pitchFamily="34" charset="0"/>
                        </a:rPr>
                        <a:t> + ', ' + </a:t>
                      </a:r>
                      <a:r>
                        <a:rPr kumimoji="0" lang="en-US" sz="1600" b="0" i="1" u="none" strike="noStrike" cap="none" normalizeH="0" baseline="0" dirty="0" err="1" smtClean="0">
                          <a:ln>
                            <a:noFill/>
                          </a:ln>
                          <a:solidFill>
                            <a:schemeClr val="tx1"/>
                          </a:solidFill>
                          <a:effectLst/>
                          <a:latin typeface="Verdana" pitchFamily="34" charset="0"/>
                        </a:rPr>
                        <a:t>FirstName</a:t>
                      </a:r>
                      <a:r>
                        <a:rPr kumimoji="0" lang="en-US" sz="1600" b="0" i="1" u="none" strike="noStrike" cap="none" normalizeH="0" baseline="0" dirty="0" smtClean="0">
                          <a:ln>
                            <a:noFill/>
                          </a:ln>
                          <a:solidFill>
                            <a:schemeClr val="tx1"/>
                          </a:solidFill>
                          <a:effectLst/>
                          <a:latin typeface="Verdana" pitchFamily="34" charset="0"/>
                        </a:rPr>
                        <a:t> AS Moniker </a:t>
                      </a:r>
                    </a:p>
                  </a:txBody>
                  <a:tcPr marT="91440" marB="91440"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3"/>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Comparison Operators</a:t>
            </a:r>
          </a:p>
        </p:txBody>
      </p:sp>
      <p:sp>
        <p:nvSpPr>
          <p:cNvPr id="12291" name="Rectangle 24"/>
          <p:cNvSpPr>
            <a:spLocks noGrp="1" noChangeArrowheads="1"/>
          </p:cNvSpPr>
          <p:nvPr>
            <p:ph type="body" idx="1"/>
          </p:nvPr>
        </p:nvSpPr>
        <p:spPr>
          <a:xfrm>
            <a:off x="533400" y="1600200"/>
            <a:ext cx="8393112" cy="4876800"/>
          </a:xfrm>
        </p:spPr>
        <p:txBody>
          <a:bodyPr/>
          <a:lstStyle/>
          <a:p>
            <a:pPr eaLnBrk="1" hangingPunct="1">
              <a:buFont typeface="Wingdings" pitchFamily="2" charset="2"/>
              <a:buChar char="Ø"/>
            </a:pPr>
            <a:r>
              <a:rPr lang="en-US" sz="2400" dirty="0" smtClean="0">
                <a:latin typeface="Times New Roman" pitchFamily="18" charset="0"/>
                <a:cs typeface="Times New Roman" pitchFamily="18" charset="0"/>
              </a:rPr>
              <a:t>Comparison operators test whether two expressions are the same.</a:t>
            </a:r>
          </a:p>
          <a:p>
            <a:pPr eaLnBrk="1" hangingPunct="1">
              <a:buFont typeface="Wingdings" pitchFamily="2" charset="2"/>
              <a:buChar char="Ø"/>
            </a:pPr>
            <a:r>
              <a:rPr lang="en-US" sz="2400" dirty="0" smtClean="0">
                <a:latin typeface="Times New Roman" pitchFamily="18" charset="0"/>
                <a:cs typeface="Times New Roman" pitchFamily="18" charset="0"/>
              </a:rPr>
              <a:t>Comparison operators return a Boolean value of TRUE, FALSE, or UNKNOWN</a:t>
            </a:r>
            <a:r>
              <a:rPr lang="en-US" dirty="0" smtClean="0">
                <a:latin typeface="Times New Roman" pitchFamily="18" charset="0"/>
                <a:cs typeface="Times New Roman" pitchFamily="18" charset="0"/>
              </a:rPr>
              <a:t>. </a:t>
            </a:r>
          </a:p>
        </p:txBody>
      </p:sp>
      <p:grpSp>
        <p:nvGrpSpPr>
          <p:cNvPr id="2" name="Group 13"/>
          <p:cNvGrpSpPr>
            <a:grpSpLocks/>
          </p:cNvGrpSpPr>
          <p:nvPr/>
        </p:nvGrpSpPr>
        <p:grpSpPr bwMode="auto">
          <a:xfrm>
            <a:off x="706437" y="3429000"/>
            <a:ext cx="7961313" cy="2924175"/>
            <a:chOff x="398" y="1392"/>
            <a:chExt cx="5015" cy="1842"/>
          </a:xfrm>
        </p:grpSpPr>
        <p:sp>
          <p:nvSpPr>
            <p:cNvPr id="12295" name="Rounded Rectangle 3"/>
            <p:cNvSpPr>
              <a:spLocks noChangeArrowheads="1"/>
            </p:cNvSpPr>
            <p:nvPr/>
          </p:nvSpPr>
          <p:spPr bwMode="auto">
            <a:xfrm>
              <a:off x="398" y="1392"/>
              <a:ext cx="5015" cy="184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Scalar Comparison Operators</a:t>
              </a:r>
            </a:p>
            <a:p>
              <a:pPr algn="l"/>
              <a:endParaRPr lang="en-US" sz="2000"/>
            </a:p>
          </p:txBody>
        </p:sp>
        <p:sp>
          <p:nvSpPr>
            <p:cNvPr id="12296" name="Rounded Rectangle 8"/>
            <p:cNvSpPr>
              <a:spLocks noChangeArrowheads="1"/>
            </p:cNvSpPr>
            <p:nvPr/>
          </p:nvSpPr>
          <p:spPr bwMode="auto">
            <a:xfrm>
              <a:off x="548" y="1709"/>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 &lt;&gt;, &gt;, &gt;=, &lt;, &lt;=, !=</a:t>
              </a:r>
            </a:p>
          </p:txBody>
        </p:sp>
      </p:grpSp>
      <p:sp>
        <p:nvSpPr>
          <p:cNvPr id="12293" name="Rounded Rectangle 8"/>
          <p:cNvSpPr>
            <a:spLocks noChangeArrowheads="1"/>
          </p:cNvSpPr>
          <p:nvPr/>
        </p:nvSpPr>
        <p:spPr bwMode="auto">
          <a:xfrm>
            <a:off x="922337" y="4649788"/>
            <a:ext cx="7450138" cy="1598612"/>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r>
              <a:rPr lang="en-US" b="0" dirty="0"/>
              <a:t>USE </a:t>
            </a:r>
            <a:r>
              <a:rPr lang="en-US" b="0" dirty="0" smtClean="0"/>
              <a:t>AdventureWorks ;</a:t>
            </a:r>
            <a:endParaRPr lang="en-US" b="0" dirty="0"/>
          </a:p>
          <a:p>
            <a:pPr marL="228600" indent="-228600" algn="l"/>
            <a:r>
              <a:rPr lang="en-US" b="0" dirty="0"/>
              <a:t>GO</a:t>
            </a:r>
          </a:p>
          <a:p>
            <a:pPr marL="228600" indent="-228600" algn="l"/>
            <a:r>
              <a:rPr lang="en-US" b="0" dirty="0"/>
              <a:t>SELECT </a:t>
            </a:r>
            <a:r>
              <a:rPr lang="en-US" b="0" dirty="0" err="1"/>
              <a:t>FirstName</a:t>
            </a:r>
            <a:r>
              <a:rPr lang="en-US" b="0" dirty="0"/>
              <a:t>, </a:t>
            </a:r>
            <a:r>
              <a:rPr lang="en-US" b="0" dirty="0" err="1"/>
              <a:t>LastName</a:t>
            </a:r>
            <a:r>
              <a:rPr lang="en-US" b="0" dirty="0"/>
              <a:t>, </a:t>
            </a:r>
            <a:r>
              <a:rPr lang="en-US" b="0" dirty="0" err="1"/>
              <a:t>MiddleName</a:t>
            </a:r>
            <a:endParaRPr lang="en-US" b="0" dirty="0"/>
          </a:p>
          <a:p>
            <a:pPr marL="228600" indent="-228600" algn="l"/>
            <a:r>
              <a:rPr lang="en-US" b="0" dirty="0"/>
              <a:t>FROM </a:t>
            </a:r>
            <a:r>
              <a:rPr lang="en-US" b="0" dirty="0" err="1"/>
              <a:t>Person.Person</a:t>
            </a:r>
            <a:endParaRPr lang="en-US" b="0" dirty="0"/>
          </a:p>
          <a:p>
            <a:pPr marL="228600" indent="-228600" algn="l"/>
            <a:r>
              <a:rPr lang="en-US" b="0" dirty="0"/>
              <a:t>WHERE </a:t>
            </a:r>
            <a:r>
              <a:rPr lang="en-US" b="0" dirty="0" err="1"/>
              <a:t>ModifiedDate</a:t>
            </a:r>
            <a:r>
              <a:rPr lang="en-US" b="0" dirty="0"/>
              <a:t> &gt;= ‘01/01/2004’</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19113" y="304800"/>
            <a:ext cx="7773987" cy="838200"/>
          </a:xfrm>
        </p:spPr>
        <p:txBody>
          <a:bodyPr>
            <a:normAutofit/>
          </a:bodyPr>
          <a:lstStyle/>
          <a:p>
            <a:pPr eaLnBrk="1" hangingPunct="1"/>
            <a:r>
              <a:rPr lang="en-US" sz="3600" dirty="0" smtClean="0">
                <a:latin typeface="Times New Roman" pitchFamily="18" charset="0"/>
                <a:cs typeface="Times New Roman" pitchFamily="18" charset="0"/>
              </a:rPr>
              <a:t>Revision</a:t>
            </a:r>
          </a:p>
        </p:txBody>
      </p:sp>
      <p:sp>
        <p:nvSpPr>
          <p:cNvPr id="11267" name="Rectangle 3"/>
          <p:cNvSpPr>
            <a:spLocks noGrp="1" noChangeArrowheads="1"/>
          </p:cNvSpPr>
          <p:nvPr>
            <p:ph sz="quarter" idx="1"/>
          </p:nvPr>
        </p:nvSpPr>
        <p:spPr>
          <a:xfrm>
            <a:off x="609600" y="1600200"/>
            <a:ext cx="8156448" cy="4495800"/>
          </a:xfrm>
        </p:spPr>
        <p:txBody>
          <a:bodyPr/>
          <a:lstStyle/>
          <a:p>
            <a:pPr eaLnBrk="1" hangingPunct="1">
              <a:buFont typeface="Wingdings" pitchFamily="2" charset="2"/>
              <a:buChar char="Ø"/>
            </a:pPr>
            <a:r>
              <a:rPr lang="en-US" sz="2400" dirty="0" smtClean="0">
                <a:latin typeface="Times New Roman" pitchFamily="18" charset="0"/>
                <a:cs typeface="Times New Roman" pitchFamily="18" charset="0"/>
              </a:rPr>
              <a:t>DB </a:t>
            </a:r>
            <a:r>
              <a:rPr lang="en-US" sz="2400" dirty="0" err="1" smtClean="0">
                <a:latin typeface="Times New Roman" pitchFamily="18" charset="0"/>
                <a:cs typeface="Times New Roman" pitchFamily="18" charset="0"/>
              </a:rPr>
              <a:t>LifeCycle</a:t>
            </a:r>
            <a:endParaRPr lang="en-US" sz="2400" dirty="0" smtClean="0">
              <a:latin typeface="Times New Roman" pitchFamily="18" charset="0"/>
              <a:cs typeface="Times New Roman" pitchFamily="18" charset="0"/>
            </a:endParaRPr>
          </a:p>
          <a:p>
            <a:pPr eaLnBrk="1" hangingPunct="1">
              <a:buFont typeface="Wingdings" pitchFamily="2" charset="2"/>
              <a:buChar char="Ø"/>
            </a:pPr>
            <a:r>
              <a:rPr lang="en-US" sz="2400" dirty="0" smtClean="0">
                <a:latin typeface="Times New Roman" pitchFamily="18" charset="0"/>
                <a:cs typeface="Times New Roman" pitchFamily="18" charset="0"/>
              </a:rPr>
              <a:t>Overview of Relational Databases</a:t>
            </a:r>
          </a:p>
          <a:p>
            <a:pPr eaLnBrk="1" hangingPunct="1">
              <a:buFont typeface="Wingdings" pitchFamily="2" charset="2"/>
              <a:buChar char="Ø"/>
            </a:pPr>
            <a:r>
              <a:rPr lang="en-US" sz="2400" dirty="0" smtClean="0">
                <a:latin typeface="Times New Roman" pitchFamily="18" charset="0"/>
                <a:cs typeface="Times New Roman" pitchFamily="18" charset="0"/>
              </a:rPr>
              <a:t>What Is Normalization?</a:t>
            </a:r>
          </a:p>
          <a:p>
            <a:pPr eaLnBrk="1" hangingPunct="1">
              <a:buFontTx/>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String Comparisons </a:t>
            </a:r>
          </a:p>
        </p:txBody>
      </p:sp>
      <p:sp>
        <p:nvSpPr>
          <p:cNvPr id="13315" name="Rectangle 3"/>
          <p:cNvSpPr>
            <a:spLocks noGrp="1" noChangeArrowheads="1"/>
          </p:cNvSpPr>
          <p:nvPr>
            <p:ph type="body" idx="1"/>
          </p:nvPr>
        </p:nvSpPr>
        <p:spPr>
          <a:xfrm>
            <a:off x="533400" y="1600200"/>
            <a:ext cx="8355012" cy="4386262"/>
          </a:xfrm>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String Comparisons are used for data types of text, ntext, char, nchar, varchar, and nvarchar</a:t>
            </a:r>
          </a:p>
          <a:p>
            <a:pPr eaLnBrk="1" hangingPunct="1">
              <a:buFont typeface="Wingdings" pitchFamily="2" charset="2"/>
              <a:buChar char="Ø"/>
            </a:pPr>
            <a:r>
              <a:rPr lang="en-US" sz="2400" dirty="0" smtClean="0">
                <a:latin typeface="Times New Roman" pitchFamily="18" charset="0"/>
                <a:cs typeface="Times New Roman" pitchFamily="18" charset="0"/>
              </a:rPr>
              <a:t>Predicates are available for full or partial match comparisons</a:t>
            </a:r>
          </a:p>
        </p:txBody>
      </p:sp>
      <p:sp>
        <p:nvSpPr>
          <p:cNvPr id="13317" name="Rounded Rectangle 3"/>
          <p:cNvSpPr>
            <a:spLocks noChangeArrowheads="1"/>
          </p:cNvSpPr>
          <p:nvPr/>
        </p:nvSpPr>
        <p:spPr bwMode="auto">
          <a:xfrm>
            <a:off x="631825" y="3036887"/>
            <a:ext cx="7961313" cy="290671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3318" name="Rounded Rectangle 5"/>
          <p:cNvSpPr>
            <a:spLocks noChangeArrowheads="1"/>
          </p:cNvSpPr>
          <p:nvPr/>
        </p:nvSpPr>
        <p:spPr bwMode="auto">
          <a:xfrm>
            <a:off x="863600" y="38576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a:t>WHERE LastName </a:t>
            </a:r>
            <a:r>
              <a:rPr lang="en-US"/>
              <a:t>LIKE</a:t>
            </a:r>
            <a:r>
              <a:rPr lang="en-US" b="0"/>
              <a:t> ‘Johns%n’</a:t>
            </a:r>
          </a:p>
        </p:txBody>
      </p:sp>
      <p:sp>
        <p:nvSpPr>
          <p:cNvPr id="13319" name="Rounded Rectangle 6"/>
          <p:cNvSpPr>
            <a:spLocks noChangeArrowheads="1"/>
          </p:cNvSpPr>
          <p:nvPr/>
        </p:nvSpPr>
        <p:spPr bwMode="auto">
          <a:xfrm>
            <a:off x="869950" y="520382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dirty="0"/>
              <a:t>FREETEXT(Description</a:t>
            </a:r>
            <a:r>
              <a:rPr lang="en-US" b="0" dirty="0"/>
              <a:t>, ‘Johnson’)</a:t>
            </a:r>
          </a:p>
        </p:txBody>
      </p:sp>
      <p:sp>
        <p:nvSpPr>
          <p:cNvPr id="13320" name="Rounded Rectangle 8"/>
          <p:cNvSpPr>
            <a:spLocks noChangeArrowheads="1"/>
          </p:cNvSpPr>
          <p:nvPr/>
        </p:nvSpPr>
        <p:spPr bwMode="auto">
          <a:xfrm>
            <a:off x="869950" y="3178175"/>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LastName</a:t>
            </a:r>
            <a:r>
              <a:rPr lang="en-US" b="0" dirty="0"/>
              <a:t> </a:t>
            </a:r>
            <a:r>
              <a:rPr lang="en-US" dirty="0"/>
              <a:t>=</a:t>
            </a:r>
            <a:r>
              <a:rPr lang="en-US" b="0" dirty="0"/>
              <a:t> ‘Johnson’</a:t>
            </a:r>
          </a:p>
        </p:txBody>
      </p:sp>
      <p:sp>
        <p:nvSpPr>
          <p:cNvPr id="13321" name="Rounded Rectangle 6"/>
          <p:cNvSpPr>
            <a:spLocks noChangeArrowheads="1"/>
          </p:cNvSpPr>
          <p:nvPr/>
        </p:nvSpPr>
        <p:spPr bwMode="auto">
          <a:xfrm>
            <a:off x="885825" y="4532312"/>
            <a:ext cx="7450138" cy="547688"/>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dirty="0"/>
              <a:t>CONTAINS(</a:t>
            </a:r>
            <a:r>
              <a:rPr lang="en-US" dirty="0" err="1"/>
              <a:t>LastName</a:t>
            </a:r>
            <a:r>
              <a:rPr lang="en-US" b="0" dirty="0"/>
              <a:t>, ‘Johnson’)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457200" y="228600"/>
            <a:ext cx="7773988" cy="741363"/>
          </a:xfrm>
        </p:spPr>
        <p:txBody>
          <a:bodyPr>
            <a:normAutofit/>
          </a:bodyPr>
          <a:lstStyle/>
          <a:p>
            <a:pPr eaLnBrk="1" hangingPunct="1"/>
            <a:r>
              <a:rPr lang="en-US" sz="3600" dirty="0" smtClean="0">
                <a:latin typeface="Times New Roman" pitchFamily="18" charset="0"/>
                <a:cs typeface="Times New Roman" pitchFamily="18" charset="0"/>
              </a:rPr>
              <a:t>Using Logical Operators </a:t>
            </a:r>
          </a:p>
        </p:txBody>
      </p:sp>
      <p:grpSp>
        <p:nvGrpSpPr>
          <p:cNvPr id="11" name="Group 46"/>
          <p:cNvGrpSpPr>
            <a:grpSpLocks/>
          </p:cNvGrpSpPr>
          <p:nvPr/>
        </p:nvGrpSpPr>
        <p:grpSpPr bwMode="auto">
          <a:xfrm>
            <a:off x="381000" y="1600298"/>
            <a:ext cx="8428038" cy="4646612"/>
            <a:chOff x="252" y="3408"/>
            <a:chExt cx="5309" cy="3119"/>
          </a:xfrm>
        </p:grpSpPr>
        <p:sp>
          <p:nvSpPr>
            <p:cNvPr id="15368" name="Rounded Rectangle 3"/>
            <p:cNvSpPr>
              <a:spLocks noChangeArrowheads="1"/>
            </p:cNvSpPr>
            <p:nvPr/>
          </p:nvSpPr>
          <p:spPr bwMode="auto">
            <a:xfrm>
              <a:off x="252" y="3408"/>
              <a:ext cx="5309" cy="3119"/>
            </a:xfrm>
            <a:prstGeom prst="roundRect">
              <a:avLst>
                <a:gd name="adj" fmla="val 4167"/>
              </a:avLst>
            </a:prstGeom>
            <a:solidFill>
              <a:srgbClr val="DEE7F1"/>
            </a:solidFill>
            <a:ln w="9525" algn="ctr">
              <a:solidFill>
                <a:srgbClr val="333333"/>
              </a:solidFill>
              <a:round/>
              <a:headEnd/>
              <a:tailEnd/>
            </a:ln>
          </p:spPr>
          <p:txBody>
            <a:bodyPr/>
            <a:lstStyle/>
            <a:p>
              <a:pPr algn="l">
                <a:buFontTx/>
                <a:buChar char="•"/>
              </a:pPr>
              <a:r>
                <a:rPr lang="en-US" sz="2000" dirty="0"/>
                <a:t>Logical operators are used to combine conditions in a statement</a:t>
              </a:r>
            </a:p>
            <a:p>
              <a:pPr algn="l"/>
              <a:endParaRPr lang="en-US" sz="2000" b="0" dirty="0"/>
            </a:p>
            <a:p>
              <a:pPr algn="l"/>
              <a:r>
                <a:rPr lang="en-US" sz="2000" b="0" dirty="0"/>
                <a:t>Returns only rows with first name of ‘John’ and last name of ‘Smith’</a:t>
              </a:r>
            </a:p>
            <a:p>
              <a:pPr algn="l"/>
              <a:endParaRPr lang="en-US" sz="2000" b="0" dirty="0"/>
            </a:p>
            <a:p>
              <a:pPr algn="l"/>
              <a:endParaRPr lang="en-US" sz="2000" b="0" dirty="0"/>
            </a:p>
            <a:p>
              <a:pPr algn="l"/>
              <a:r>
                <a:rPr lang="en-US" sz="2000" b="0" dirty="0"/>
                <a:t>Returns all rows with first name of ‘John’ and all rows with last name of ‘Smith’</a:t>
              </a:r>
            </a:p>
            <a:p>
              <a:pPr algn="l"/>
              <a:endParaRPr lang="en-US" sz="2000" b="0" dirty="0"/>
            </a:p>
            <a:p>
              <a:pPr algn="l"/>
              <a:endParaRPr lang="en-US" sz="2000" b="0" dirty="0"/>
            </a:p>
            <a:p>
              <a:pPr algn="l"/>
              <a:r>
                <a:rPr lang="en-US" sz="2000" b="0" dirty="0"/>
                <a:t>Returns all rows with first name of ‘John’ and last name not equal to ‘Smith’</a:t>
              </a:r>
            </a:p>
          </p:txBody>
        </p:sp>
        <p:sp>
          <p:nvSpPr>
            <p:cNvPr id="15369" name="Rounded Rectangle 5"/>
            <p:cNvSpPr>
              <a:spLocks noChangeArrowheads="1"/>
            </p:cNvSpPr>
            <p:nvPr/>
          </p:nvSpPr>
          <p:spPr bwMode="auto">
            <a:xfrm>
              <a:off x="396" y="4942"/>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FirstName</a:t>
              </a:r>
              <a:r>
                <a:rPr lang="en-US" b="0" dirty="0"/>
                <a:t> = ‘John’ </a:t>
              </a:r>
              <a:r>
                <a:rPr lang="en-US" dirty="0"/>
                <a:t>OR</a:t>
              </a:r>
              <a:r>
                <a:rPr lang="en-US" b="0" dirty="0"/>
                <a:t> </a:t>
              </a:r>
              <a:r>
                <a:rPr lang="en-US" b="0" dirty="0" err="1"/>
                <a:t>LastName</a:t>
              </a:r>
              <a:r>
                <a:rPr lang="en-US" b="0" dirty="0"/>
                <a:t> = ‘Smith’</a:t>
              </a:r>
            </a:p>
          </p:txBody>
        </p:sp>
        <p:sp>
          <p:nvSpPr>
            <p:cNvPr id="15370" name="Rounded Rectangle 6"/>
            <p:cNvSpPr>
              <a:spLocks noChangeArrowheads="1"/>
            </p:cNvSpPr>
            <p:nvPr/>
          </p:nvSpPr>
          <p:spPr bwMode="auto">
            <a:xfrm>
              <a:off x="396" y="5761"/>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FirstName</a:t>
              </a:r>
              <a:r>
                <a:rPr lang="en-US" b="0" dirty="0"/>
                <a:t> = ‘John’ AND </a:t>
              </a:r>
              <a:r>
                <a:rPr lang="en-US" dirty="0"/>
                <a:t>NOT</a:t>
              </a:r>
              <a:r>
                <a:rPr lang="en-US" b="0" dirty="0"/>
                <a:t> </a:t>
              </a:r>
              <a:r>
                <a:rPr lang="en-US" b="0" dirty="0" err="1"/>
                <a:t>LastName</a:t>
              </a:r>
              <a:r>
                <a:rPr lang="en-US" b="0" dirty="0"/>
                <a:t> = ‘Smith’</a:t>
              </a:r>
            </a:p>
          </p:txBody>
        </p:sp>
        <p:sp>
          <p:nvSpPr>
            <p:cNvPr id="15371" name="Rounded Rectangle 8"/>
            <p:cNvSpPr>
              <a:spLocks noChangeArrowheads="1"/>
            </p:cNvSpPr>
            <p:nvPr/>
          </p:nvSpPr>
          <p:spPr bwMode="auto">
            <a:xfrm>
              <a:off x="396" y="4124"/>
              <a:ext cx="4693" cy="345"/>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dirty="0"/>
                <a:t>WHERE </a:t>
              </a:r>
              <a:r>
                <a:rPr lang="en-US" b="0" dirty="0" err="1"/>
                <a:t>FirstName</a:t>
              </a:r>
              <a:r>
                <a:rPr lang="en-US" b="0" dirty="0"/>
                <a:t> = ‘John’ </a:t>
              </a:r>
              <a:r>
                <a:rPr lang="en-US" dirty="0"/>
                <a:t>AND</a:t>
              </a:r>
              <a:r>
                <a:rPr lang="en-US" b="0" dirty="0"/>
                <a:t> </a:t>
              </a:r>
              <a:r>
                <a:rPr lang="en-US" b="0" dirty="0" err="1"/>
                <a:t>LastName</a:t>
              </a:r>
              <a:r>
                <a:rPr lang="en-US" b="0" dirty="0"/>
                <a:t> = ‘Smith’</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381000"/>
            <a:ext cx="8153400" cy="990600"/>
          </a:xfrm>
        </p:spPr>
        <p:txBody>
          <a:bodyPr>
            <a:normAutofit/>
          </a:bodyPr>
          <a:lstStyle/>
          <a:p>
            <a:pPr eaLnBrk="1" hangingPunct="1"/>
            <a:r>
              <a:rPr lang="en-US" sz="3600" dirty="0" smtClean="0">
                <a:latin typeface="Times New Roman" pitchFamily="18" charset="0"/>
                <a:cs typeface="Times New Roman" pitchFamily="18" charset="0"/>
              </a:rPr>
              <a:t>Operator Precedence </a:t>
            </a:r>
          </a:p>
        </p:txBody>
      </p:sp>
      <p:sp>
        <p:nvSpPr>
          <p:cNvPr id="5" name="Rounded Rectangle 3"/>
          <p:cNvSpPr>
            <a:spLocks noChangeArrowheads="1"/>
          </p:cNvSpPr>
          <p:nvPr/>
        </p:nvSpPr>
        <p:spPr bwMode="auto">
          <a:xfrm>
            <a:off x="361950" y="1830388"/>
            <a:ext cx="8401050" cy="4722812"/>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b="0"/>
          </a:p>
        </p:txBody>
      </p:sp>
      <p:sp>
        <p:nvSpPr>
          <p:cNvPr id="6" name="Rounded Rectangle 8"/>
          <p:cNvSpPr>
            <a:spLocks noChangeArrowheads="1"/>
          </p:cNvSpPr>
          <p:nvPr/>
        </p:nvSpPr>
        <p:spPr bwMode="auto">
          <a:xfrm>
            <a:off x="3562350" y="1965326"/>
            <a:ext cx="1984375"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t>
            </a:r>
            <a:r>
              <a:rPr lang="en-US" b="0"/>
              <a:t> (Bitwise Not)</a:t>
            </a:r>
            <a:endParaRPr lang="en-US"/>
          </a:p>
        </p:txBody>
      </p:sp>
      <p:sp>
        <p:nvSpPr>
          <p:cNvPr id="7" name="Rounded Rectangle 8"/>
          <p:cNvSpPr>
            <a:spLocks noChangeArrowheads="1"/>
          </p:cNvSpPr>
          <p:nvPr/>
        </p:nvSpPr>
        <p:spPr bwMode="auto">
          <a:xfrm>
            <a:off x="2411413" y="2439988"/>
            <a:ext cx="4303712"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b="0" dirty="0"/>
              <a:t>*(Multiply), /(Division), </a:t>
            </a:r>
            <a:r>
              <a:rPr lang="en-US" dirty="0"/>
              <a:t>%</a:t>
            </a:r>
            <a:r>
              <a:rPr lang="en-US" b="0" dirty="0"/>
              <a:t>(Modulo)</a:t>
            </a:r>
            <a:endParaRPr lang="en-US" dirty="0"/>
          </a:p>
        </p:txBody>
      </p:sp>
      <p:sp>
        <p:nvSpPr>
          <p:cNvPr id="8" name="Rounded Rectangle 8"/>
          <p:cNvSpPr>
            <a:spLocks noChangeArrowheads="1"/>
          </p:cNvSpPr>
          <p:nvPr/>
        </p:nvSpPr>
        <p:spPr bwMode="auto">
          <a:xfrm>
            <a:off x="2468563" y="3735388"/>
            <a:ext cx="4175125" cy="722312"/>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nSpc>
                <a:spcPct val="90000"/>
              </a:lnSpc>
              <a:spcBef>
                <a:spcPct val="40000"/>
              </a:spcBef>
              <a:buClr>
                <a:srgbClr val="006699"/>
              </a:buClr>
            </a:pPr>
            <a:r>
              <a:rPr lang="en-US" b="0"/>
              <a:t>Comparisons</a:t>
            </a:r>
          </a:p>
          <a:p>
            <a:pPr marL="228600" indent="-228600">
              <a:lnSpc>
                <a:spcPct val="90000"/>
              </a:lnSpc>
              <a:spcBef>
                <a:spcPct val="40000"/>
              </a:spcBef>
              <a:buClr>
                <a:srgbClr val="006699"/>
              </a:buClr>
            </a:pPr>
            <a:r>
              <a:rPr lang="en-US"/>
              <a:t>=</a:t>
            </a:r>
            <a:r>
              <a:rPr lang="en-US" b="0"/>
              <a:t>, </a:t>
            </a:r>
            <a:r>
              <a:rPr lang="en-US"/>
              <a:t>&gt;</a:t>
            </a:r>
            <a:r>
              <a:rPr lang="en-US" b="0"/>
              <a:t>, </a:t>
            </a:r>
            <a:r>
              <a:rPr lang="en-US"/>
              <a:t>&lt;</a:t>
            </a:r>
            <a:r>
              <a:rPr lang="en-US" b="0"/>
              <a:t>, </a:t>
            </a:r>
            <a:r>
              <a:rPr lang="en-US"/>
              <a:t>&gt;=</a:t>
            </a:r>
            <a:r>
              <a:rPr lang="en-US" b="0"/>
              <a:t>, </a:t>
            </a:r>
            <a:r>
              <a:rPr lang="en-US"/>
              <a:t>&lt;=</a:t>
            </a:r>
            <a:r>
              <a:rPr lang="en-US" b="0"/>
              <a:t>, </a:t>
            </a:r>
            <a:r>
              <a:rPr lang="en-US"/>
              <a:t>&lt;&gt;</a:t>
            </a:r>
            <a:r>
              <a:rPr lang="en-US" b="0"/>
              <a:t>, </a:t>
            </a:r>
            <a:r>
              <a:rPr lang="en-US"/>
              <a:t>!=</a:t>
            </a:r>
            <a:r>
              <a:rPr lang="en-US" b="0"/>
              <a:t>, </a:t>
            </a:r>
            <a:r>
              <a:rPr lang="en-US"/>
              <a:t>!&gt;</a:t>
            </a:r>
            <a:r>
              <a:rPr lang="en-US" b="0"/>
              <a:t>, </a:t>
            </a:r>
            <a:r>
              <a:rPr lang="en-US"/>
              <a:t>!&lt;</a:t>
            </a:r>
          </a:p>
        </p:txBody>
      </p:sp>
      <p:sp>
        <p:nvSpPr>
          <p:cNvPr id="9" name="Rounded Rectangle 8"/>
          <p:cNvSpPr>
            <a:spLocks noChangeArrowheads="1"/>
          </p:cNvSpPr>
          <p:nvPr/>
        </p:nvSpPr>
        <p:spPr bwMode="auto">
          <a:xfrm>
            <a:off x="1416050" y="2897188"/>
            <a:ext cx="6259513" cy="722313"/>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t>
            </a:r>
            <a:r>
              <a:rPr lang="en-US" b="0"/>
              <a:t>(Positive), </a:t>
            </a:r>
            <a:r>
              <a:rPr lang="en-US"/>
              <a:t>-</a:t>
            </a:r>
            <a:r>
              <a:rPr lang="en-US" b="0"/>
              <a:t>(Negative), </a:t>
            </a:r>
            <a:r>
              <a:rPr lang="en-US"/>
              <a:t>+</a:t>
            </a:r>
            <a:r>
              <a:rPr lang="en-US" b="0"/>
              <a:t>(Add), (+Concatenate),</a:t>
            </a:r>
          </a:p>
          <a:p>
            <a:pPr marL="228600" indent="-228600" algn="l">
              <a:lnSpc>
                <a:spcPct val="90000"/>
              </a:lnSpc>
              <a:spcBef>
                <a:spcPct val="40000"/>
              </a:spcBef>
              <a:buClr>
                <a:srgbClr val="006699"/>
              </a:buClr>
            </a:pPr>
            <a:r>
              <a:rPr lang="en-US" b="0"/>
              <a:t> </a:t>
            </a:r>
            <a:r>
              <a:rPr lang="en-US"/>
              <a:t>-</a:t>
            </a:r>
            <a:r>
              <a:rPr lang="en-US" b="0"/>
              <a:t>(Subtract), </a:t>
            </a:r>
            <a:r>
              <a:rPr lang="en-US"/>
              <a:t>^</a:t>
            </a:r>
            <a:r>
              <a:rPr lang="en-US" b="0"/>
              <a:t>(Bitwise Exclusive OR), </a:t>
            </a:r>
            <a:r>
              <a:rPr lang="en-US"/>
              <a:t>|</a:t>
            </a:r>
            <a:r>
              <a:rPr lang="en-US" b="0"/>
              <a:t>(Bitwise OR)</a:t>
            </a:r>
            <a:endParaRPr lang="en-US"/>
          </a:p>
        </p:txBody>
      </p:sp>
      <p:sp>
        <p:nvSpPr>
          <p:cNvPr id="10" name="Rounded Rectangle 8"/>
          <p:cNvSpPr>
            <a:spLocks noChangeArrowheads="1"/>
          </p:cNvSpPr>
          <p:nvPr/>
        </p:nvSpPr>
        <p:spPr bwMode="auto">
          <a:xfrm>
            <a:off x="4195763" y="4649788"/>
            <a:ext cx="74295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dirty="0"/>
              <a:t>NOT</a:t>
            </a:r>
          </a:p>
        </p:txBody>
      </p:sp>
      <p:sp>
        <p:nvSpPr>
          <p:cNvPr id="11" name="Rounded Rectangle 8"/>
          <p:cNvSpPr>
            <a:spLocks noChangeArrowheads="1"/>
          </p:cNvSpPr>
          <p:nvPr/>
        </p:nvSpPr>
        <p:spPr bwMode="auto">
          <a:xfrm>
            <a:off x="4200525" y="5106988"/>
            <a:ext cx="76200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AND</a:t>
            </a:r>
          </a:p>
        </p:txBody>
      </p:sp>
      <p:sp>
        <p:nvSpPr>
          <p:cNvPr id="12" name="Rounded Rectangle 8"/>
          <p:cNvSpPr>
            <a:spLocks noChangeArrowheads="1"/>
          </p:cNvSpPr>
          <p:nvPr/>
        </p:nvSpPr>
        <p:spPr bwMode="auto">
          <a:xfrm>
            <a:off x="1836738" y="5564188"/>
            <a:ext cx="546100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a:t>ALL</a:t>
            </a:r>
            <a:r>
              <a:rPr lang="en-US" b="0"/>
              <a:t>, </a:t>
            </a:r>
            <a:r>
              <a:rPr lang="en-US"/>
              <a:t>ANY</a:t>
            </a:r>
            <a:r>
              <a:rPr lang="en-US" b="0"/>
              <a:t>, </a:t>
            </a:r>
            <a:r>
              <a:rPr lang="en-US"/>
              <a:t>BETWEEN</a:t>
            </a:r>
            <a:r>
              <a:rPr lang="en-US" b="0"/>
              <a:t>, </a:t>
            </a:r>
            <a:r>
              <a:rPr lang="en-US"/>
              <a:t>IN</a:t>
            </a:r>
            <a:r>
              <a:rPr lang="en-US" b="0"/>
              <a:t>, </a:t>
            </a:r>
            <a:r>
              <a:rPr lang="en-US"/>
              <a:t>LIKE</a:t>
            </a:r>
            <a:r>
              <a:rPr lang="en-US" b="0"/>
              <a:t>, </a:t>
            </a:r>
            <a:r>
              <a:rPr lang="en-US"/>
              <a:t>OR</a:t>
            </a:r>
            <a:r>
              <a:rPr lang="en-US" b="0"/>
              <a:t>, </a:t>
            </a:r>
            <a:r>
              <a:rPr lang="en-US"/>
              <a:t>SOME</a:t>
            </a:r>
          </a:p>
        </p:txBody>
      </p:sp>
      <p:sp>
        <p:nvSpPr>
          <p:cNvPr id="13" name="Rounded Rectangle 8"/>
          <p:cNvSpPr>
            <a:spLocks noChangeArrowheads="1"/>
          </p:cNvSpPr>
          <p:nvPr/>
        </p:nvSpPr>
        <p:spPr bwMode="auto">
          <a:xfrm>
            <a:off x="3611563" y="6021388"/>
            <a:ext cx="194310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p>
            <a:pPr marL="228600" indent="-228600" algn="l">
              <a:lnSpc>
                <a:spcPct val="90000"/>
              </a:lnSpc>
              <a:spcBef>
                <a:spcPct val="40000"/>
              </a:spcBef>
              <a:buClr>
                <a:srgbClr val="006699"/>
              </a:buClr>
            </a:pPr>
            <a:r>
              <a:rPr lang="en-US" dirty="0"/>
              <a:t>=</a:t>
            </a:r>
            <a:r>
              <a:rPr lang="en-US" b="0" dirty="0"/>
              <a:t>(Assignment)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ChangeArrowheads="1"/>
          </p:cNvSpPr>
          <p:nvPr/>
        </p:nvSpPr>
        <p:spPr bwMode="auto">
          <a:xfrm>
            <a:off x="458788" y="1709738"/>
            <a:ext cx="8151812" cy="4386262"/>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buFont typeface="Wingdings" pitchFamily="2" charset="2"/>
              <a:buChar char="Ø"/>
            </a:pPr>
            <a:r>
              <a:rPr lang="en-US" sz="2400" dirty="0">
                <a:latin typeface="Times New Roman" pitchFamily="18" charset="0"/>
                <a:cs typeface="Times New Roman" pitchFamily="18" charset="0"/>
              </a:rPr>
              <a:t>BETWEEN</a:t>
            </a:r>
            <a:r>
              <a:rPr lang="en-US" sz="2400" b="0" dirty="0">
                <a:latin typeface="Times New Roman" pitchFamily="18" charset="0"/>
                <a:cs typeface="Times New Roman" pitchFamily="18" charset="0"/>
              </a:rPr>
              <a:t> tests for data values within a range of values.  </a:t>
            </a:r>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 typeface="Wingdings" pitchFamily="2" charset="2"/>
              <a:buChar char="Ø"/>
            </a:pPr>
            <a:r>
              <a:rPr lang="en-US" sz="2400" dirty="0">
                <a:latin typeface="Times New Roman" pitchFamily="18" charset="0"/>
                <a:cs typeface="Times New Roman" pitchFamily="18" charset="0"/>
              </a:rPr>
              <a:t>BETWEEN</a:t>
            </a:r>
            <a:r>
              <a:rPr lang="en-US" sz="2400" b="0" dirty="0">
                <a:latin typeface="Times New Roman" pitchFamily="18" charset="0"/>
                <a:cs typeface="Times New Roman" pitchFamily="18" charset="0"/>
              </a:rPr>
              <a:t> uses the same logic as &gt;= AND </a:t>
            </a:r>
            <a:r>
              <a:rPr lang="en-US" sz="2400" b="0" dirty="0" smtClean="0">
                <a:latin typeface="Times New Roman" pitchFamily="18" charset="0"/>
                <a:cs typeface="Times New Roman" pitchFamily="18" charset="0"/>
              </a:rPr>
              <a:t>&lt;=</a:t>
            </a:r>
          </a:p>
          <a:p>
            <a:pPr marL="174625" indent="-174625" algn="l" eaLnBrk="1" hangingPunct="1">
              <a:lnSpc>
                <a:spcPct val="90000"/>
              </a:lnSpc>
              <a:spcBef>
                <a:spcPct val="70000"/>
              </a:spcBef>
              <a:buClr>
                <a:schemeClr val="hlink"/>
              </a:buClr>
              <a:buSzPct val="90000"/>
              <a:buFontTx/>
              <a:buChar char="•"/>
            </a:pPr>
            <a:endParaRPr lang="en-US" sz="2400" b="0" dirty="0" smtClean="0">
              <a:latin typeface="Times New Roman" pitchFamily="18" charset="0"/>
              <a:cs typeface="Times New Roman" pitchFamily="18" charset="0"/>
            </a:endParaRPr>
          </a:p>
          <a:p>
            <a:pPr marL="174625" indent="-174625" algn="l" eaLnBrk="1" hangingPunct="1">
              <a:lnSpc>
                <a:spcPct val="90000"/>
              </a:lnSpc>
              <a:spcBef>
                <a:spcPct val="70000"/>
              </a:spcBef>
              <a:buClr>
                <a:schemeClr val="hlink"/>
              </a:buClr>
              <a:buSzPct val="90000"/>
              <a:buFontTx/>
              <a:buChar char="•"/>
            </a:pPr>
            <a:endParaRPr lang="en-US" sz="2400" dirty="0" smtClean="0">
              <a:latin typeface="Times New Roman" pitchFamily="18" charset="0"/>
              <a:cs typeface="Times New Roman" pitchFamily="18" charset="0"/>
            </a:endParaRPr>
          </a:p>
          <a:p>
            <a:pPr marL="174625" indent="-174625" algn="l" eaLnBrk="1" hangingPunct="1">
              <a:lnSpc>
                <a:spcPct val="90000"/>
              </a:lnSpc>
              <a:spcBef>
                <a:spcPct val="70000"/>
              </a:spcBef>
              <a:buClr>
                <a:schemeClr val="hlink"/>
              </a:buClr>
              <a:buSzPct val="90000"/>
              <a:buFontTx/>
              <a:buChar char="•"/>
            </a:pPr>
            <a:endParaRPr lang="en-US" sz="2400" b="0" dirty="0">
              <a:latin typeface="Times New Roman" pitchFamily="18" charset="0"/>
              <a:cs typeface="Times New Roman" pitchFamily="18" charset="0"/>
            </a:endParaRPr>
          </a:p>
        </p:txBody>
      </p:sp>
      <p:sp>
        <p:nvSpPr>
          <p:cNvPr id="17411" name="Rectangle 2"/>
          <p:cNvSpPr>
            <a:spLocks noGrp="1" noChangeArrowheads="1"/>
          </p:cNvSpPr>
          <p:nvPr>
            <p:ph type="title"/>
          </p:nvPr>
        </p:nvSpPr>
        <p:spPr>
          <a:xfrm>
            <a:off x="533400" y="152400"/>
            <a:ext cx="8153400" cy="990600"/>
          </a:xfrm>
        </p:spPr>
        <p:txBody>
          <a:bodyPr>
            <a:normAutofit/>
          </a:bodyPr>
          <a:lstStyle/>
          <a:p>
            <a:pPr eaLnBrk="1" hangingPunct="1"/>
            <a:r>
              <a:rPr lang="en-US" sz="3600" dirty="0" smtClean="0">
                <a:latin typeface="Times New Roman" pitchFamily="18" charset="0"/>
                <a:cs typeface="Times New Roman" pitchFamily="18" charset="0"/>
              </a:rPr>
              <a:t>Retrieving a Range of Values </a:t>
            </a:r>
          </a:p>
        </p:txBody>
      </p:sp>
      <p:sp>
        <p:nvSpPr>
          <p:cNvPr id="817156" name="AutoShape 4"/>
          <p:cNvSpPr>
            <a:spLocks noChangeArrowheads="1"/>
          </p:cNvSpPr>
          <p:nvPr/>
        </p:nvSpPr>
        <p:spPr bwMode="auto">
          <a:xfrm>
            <a:off x="558800" y="2222401"/>
            <a:ext cx="8056563" cy="95904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t>SELECT </a:t>
            </a:r>
            <a:r>
              <a:rPr lang="en-US" sz="2000" b="0" dirty="0" smtClean="0"/>
              <a:t>*</a:t>
            </a:r>
            <a:endParaRPr lang="en-US" sz="2000" b="0" dirty="0"/>
          </a:p>
          <a:p>
            <a:pPr algn="l" defTabSz="457200" eaLnBrk="1" hangingPunct="1">
              <a:lnSpc>
                <a:spcPct val="90000"/>
              </a:lnSpc>
              <a:tabLst>
                <a:tab pos="457200" algn="l"/>
              </a:tabLst>
              <a:defRPr/>
            </a:pPr>
            <a:r>
              <a:rPr lang="en-US" sz="2000" b="0" dirty="0"/>
              <a:t>FROM </a:t>
            </a:r>
            <a:r>
              <a:rPr lang="en-US" sz="2000" b="0" dirty="0" smtClean="0"/>
              <a:t>Student</a:t>
            </a:r>
            <a:endParaRPr lang="en-US" sz="2000" b="0" dirty="0"/>
          </a:p>
          <a:p>
            <a:pPr algn="l" defTabSz="457200" eaLnBrk="1" hangingPunct="1">
              <a:lnSpc>
                <a:spcPct val="90000"/>
              </a:lnSpc>
              <a:tabLst>
                <a:tab pos="457200" algn="l"/>
              </a:tabLst>
              <a:defRPr/>
            </a:pPr>
            <a:r>
              <a:rPr lang="en-US" sz="2000" b="0" dirty="0"/>
              <a:t>WHERE </a:t>
            </a:r>
            <a:r>
              <a:rPr lang="en-US" sz="2000" b="0" dirty="0" smtClean="0"/>
              <a:t>age </a:t>
            </a:r>
            <a:r>
              <a:rPr lang="en-US" sz="2000" b="0" dirty="0"/>
              <a:t>BETWEEN </a:t>
            </a:r>
            <a:r>
              <a:rPr lang="en-US" sz="2000" b="0" dirty="0" smtClean="0"/>
              <a:t>25 AND 30</a:t>
            </a:r>
            <a:endParaRPr lang="en-US" sz="2000" b="0" dirty="0"/>
          </a:p>
        </p:txBody>
      </p:sp>
      <p:sp>
        <p:nvSpPr>
          <p:cNvPr id="817160" name="AutoShape 8"/>
          <p:cNvSpPr>
            <a:spLocks noChangeArrowheads="1"/>
          </p:cNvSpPr>
          <p:nvPr/>
        </p:nvSpPr>
        <p:spPr bwMode="auto">
          <a:xfrm>
            <a:off x="568325" y="4250432"/>
            <a:ext cx="8056563" cy="95904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dirty="0" smtClean="0"/>
              <a:t>SELECT *</a:t>
            </a:r>
          </a:p>
          <a:p>
            <a:pPr defTabSz="457200">
              <a:lnSpc>
                <a:spcPct val="90000"/>
              </a:lnSpc>
              <a:tabLst>
                <a:tab pos="457200" algn="l"/>
              </a:tabLst>
              <a:defRPr/>
            </a:pPr>
            <a:r>
              <a:rPr lang="en-US" sz="2000" dirty="0" smtClean="0"/>
              <a:t>FROM Student</a:t>
            </a:r>
          </a:p>
          <a:p>
            <a:pPr defTabSz="457200">
              <a:lnSpc>
                <a:spcPct val="90000"/>
              </a:lnSpc>
              <a:tabLst>
                <a:tab pos="457200" algn="l"/>
              </a:tabLst>
              <a:defRPr/>
            </a:pPr>
            <a:r>
              <a:rPr lang="en-US" sz="2000" dirty="0" smtClean="0"/>
              <a:t>WHERE age&gt;=25 AND age&lt;=30</a:t>
            </a:r>
            <a:endParaRPr lang="en-US"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228600"/>
            <a:ext cx="8153400" cy="990600"/>
          </a:xfrm>
        </p:spPr>
        <p:txBody>
          <a:bodyPr>
            <a:normAutofit/>
          </a:bodyPr>
          <a:lstStyle/>
          <a:p>
            <a:pPr eaLnBrk="1" hangingPunct="1"/>
            <a:r>
              <a:rPr lang="en-US" sz="3600" dirty="0" smtClean="0">
                <a:latin typeface="Times New Roman" pitchFamily="18" charset="0"/>
                <a:cs typeface="Times New Roman" pitchFamily="18" charset="0"/>
              </a:rPr>
              <a:t>Retrieving a List of Values </a:t>
            </a:r>
          </a:p>
        </p:txBody>
      </p:sp>
      <p:sp>
        <p:nvSpPr>
          <p:cNvPr id="819207" name="AutoShape 7"/>
          <p:cNvSpPr>
            <a:spLocks noChangeArrowheads="1"/>
          </p:cNvSpPr>
          <p:nvPr/>
        </p:nvSpPr>
        <p:spPr bwMode="auto">
          <a:xfrm>
            <a:off x="573088" y="1949450"/>
            <a:ext cx="8045450"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t>SELECT SalesOrderID, OrderQty, ProductID, UnitPrice</a:t>
            </a:r>
          </a:p>
          <a:p>
            <a:pPr algn="l" defTabSz="457200" eaLnBrk="1" hangingPunct="1">
              <a:lnSpc>
                <a:spcPct val="90000"/>
              </a:lnSpc>
              <a:tabLst>
                <a:tab pos="457200" algn="l"/>
              </a:tabLst>
              <a:defRPr/>
            </a:pPr>
            <a:r>
              <a:rPr lang="en-US" sz="2000" b="0"/>
              <a:t>FROM Sales.SalesOrderDetail</a:t>
            </a:r>
          </a:p>
          <a:p>
            <a:pPr algn="l" defTabSz="457200" eaLnBrk="1" hangingPunct="1">
              <a:lnSpc>
                <a:spcPct val="90000"/>
              </a:lnSpc>
              <a:tabLst>
                <a:tab pos="457200" algn="l"/>
              </a:tabLst>
              <a:defRPr/>
            </a:pPr>
            <a:r>
              <a:rPr lang="en-US" sz="2000" b="0"/>
              <a:t>WHERE ProductID IN (750, 753, 765, 770)</a:t>
            </a:r>
          </a:p>
        </p:txBody>
      </p:sp>
      <p:sp>
        <p:nvSpPr>
          <p:cNvPr id="18436" name="Rectangle 8"/>
          <p:cNvSpPr>
            <a:spLocks noChangeArrowheads="1"/>
          </p:cNvSpPr>
          <p:nvPr/>
        </p:nvSpPr>
        <p:spPr bwMode="auto">
          <a:xfrm>
            <a:off x="458788" y="1582738"/>
            <a:ext cx="7751762" cy="4386262"/>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buFont typeface="Wingdings" pitchFamily="2" charset="2"/>
              <a:buChar char="Ø"/>
            </a:pPr>
            <a:r>
              <a:rPr lang="en-US" sz="2400" dirty="0">
                <a:solidFill>
                  <a:srgbClr val="FF0000"/>
                </a:solidFill>
                <a:latin typeface="Times New Roman" pitchFamily="18" charset="0"/>
                <a:cs typeface="Times New Roman" pitchFamily="18" charset="0"/>
              </a:rPr>
              <a:t>IN</a:t>
            </a:r>
            <a:r>
              <a:rPr lang="en-US" sz="2400" b="0" dirty="0">
                <a:latin typeface="Times New Roman" pitchFamily="18" charset="0"/>
                <a:cs typeface="Times New Roman" pitchFamily="18" charset="0"/>
              </a:rPr>
              <a:t> tests a column’s values against a list of possible values</a:t>
            </a:r>
            <a:r>
              <a:rPr lang="en-US" sz="2000" b="0" dirty="0"/>
              <a:t>.</a:t>
            </a:r>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dirty="0"/>
          </a:p>
          <a:p>
            <a:pPr marL="174625" indent="-174625" algn="l" eaLnBrk="1" hangingPunct="1">
              <a:lnSpc>
                <a:spcPct val="90000"/>
              </a:lnSpc>
              <a:spcBef>
                <a:spcPct val="70000"/>
              </a:spcBef>
              <a:buClr>
                <a:schemeClr val="hlink"/>
              </a:buClr>
              <a:buSzPct val="90000"/>
              <a:buFont typeface="Wingdings" pitchFamily="2" charset="2"/>
              <a:buChar char="Ø"/>
            </a:pPr>
            <a:r>
              <a:rPr lang="en-US" sz="2400" dirty="0">
                <a:latin typeface="Times New Roman" pitchFamily="18" charset="0"/>
                <a:cs typeface="Times New Roman" pitchFamily="18" charset="0"/>
              </a:rPr>
              <a:t>IN </a:t>
            </a:r>
            <a:r>
              <a:rPr lang="en-US" sz="2400" b="0" dirty="0">
                <a:latin typeface="Times New Roman" pitchFamily="18" charset="0"/>
                <a:cs typeface="Times New Roman" pitchFamily="18" charset="0"/>
              </a:rPr>
              <a:t>uses the same logic as multiple comparisons with the OR predicate between them</a:t>
            </a:r>
            <a:endParaRPr lang="en-US" sz="2400" dirty="0">
              <a:latin typeface="Times New Roman" pitchFamily="18" charset="0"/>
              <a:cs typeface="Times New Roman" pitchFamily="18" charset="0"/>
            </a:endParaRPr>
          </a:p>
          <a:p>
            <a:pPr marL="174625" indent="-174625" algn="l" eaLnBrk="1" hangingPunct="1">
              <a:lnSpc>
                <a:spcPct val="90000"/>
              </a:lnSpc>
              <a:spcBef>
                <a:spcPct val="70000"/>
              </a:spcBef>
              <a:buClr>
                <a:schemeClr val="hlink"/>
              </a:buClr>
              <a:buSzPct val="90000"/>
              <a:buFontTx/>
              <a:buChar char="•"/>
            </a:pPr>
            <a:endParaRPr lang="en-US" sz="2000" b="0" dirty="0"/>
          </a:p>
          <a:p>
            <a:pPr marL="174625" indent="-174625" algn="l" eaLnBrk="1" hangingPunct="1">
              <a:lnSpc>
                <a:spcPct val="90000"/>
              </a:lnSpc>
              <a:spcBef>
                <a:spcPct val="70000"/>
              </a:spcBef>
              <a:buClr>
                <a:schemeClr val="hlink"/>
              </a:buClr>
              <a:buSzPct val="90000"/>
              <a:buFontTx/>
              <a:buChar char="•"/>
            </a:pPr>
            <a:endParaRPr lang="en-US" sz="2000" b="0" dirty="0"/>
          </a:p>
        </p:txBody>
      </p:sp>
      <p:sp>
        <p:nvSpPr>
          <p:cNvPr id="819209" name="AutoShape 9"/>
          <p:cNvSpPr>
            <a:spLocks noChangeArrowheads="1"/>
          </p:cNvSpPr>
          <p:nvPr/>
        </p:nvSpPr>
        <p:spPr bwMode="auto">
          <a:xfrm>
            <a:off x="577850" y="3936568"/>
            <a:ext cx="8056563" cy="12467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90000"/>
              </a:lnSpc>
              <a:tabLst>
                <a:tab pos="457200" algn="l"/>
              </a:tabLst>
              <a:defRPr/>
            </a:pPr>
            <a:r>
              <a:rPr lang="en-US" sz="2000" b="0" dirty="0"/>
              <a:t>SELECT </a:t>
            </a:r>
            <a:r>
              <a:rPr lang="en-US" sz="2000" b="0" dirty="0" err="1"/>
              <a:t>SalesOrderID</a:t>
            </a:r>
            <a:r>
              <a:rPr lang="en-US" sz="2000" b="0" dirty="0"/>
              <a:t>, </a:t>
            </a:r>
            <a:r>
              <a:rPr lang="en-US" sz="2000" b="0" dirty="0" err="1"/>
              <a:t>OrderQty</a:t>
            </a:r>
            <a:r>
              <a:rPr lang="en-US" sz="2000" b="0" dirty="0"/>
              <a:t>, </a:t>
            </a:r>
            <a:r>
              <a:rPr lang="en-US" sz="2000" b="0" dirty="0" err="1"/>
              <a:t>ProductID</a:t>
            </a:r>
            <a:r>
              <a:rPr lang="en-US" sz="2000" b="0" dirty="0"/>
              <a:t>, </a:t>
            </a:r>
            <a:r>
              <a:rPr lang="en-US" sz="2000" b="0" dirty="0" err="1"/>
              <a:t>UnitPrice</a:t>
            </a:r>
            <a:endParaRPr lang="en-US" sz="2000" b="0" dirty="0"/>
          </a:p>
          <a:p>
            <a:pPr algn="l" defTabSz="457200" eaLnBrk="1" hangingPunct="1">
              <a:lnSpc>
                <a:spcPct val="90000"/>
              </a:lnSpc>
              <a:tabLst>
                <a:tab pos="457200" algn="l"/>
              </a:tabLst>
              <a:defRPr/>
            </a:pPr>
            <a:r>
              <a:rPr lang="en-US" sz="2000" b="0" dirty="0"/>
              <a:t>FROM </a:t>
            </a:r>
            <a:r>
              <a:rPr lang="en-US" sz="2000" b="0" dirty="0" err="1"/>
              <a:t>Sales.SalesOrderDetail</a:t>
            </a:r>
            <a:endParaRPr lang="en-US" sz="2000" b="0" dirty="0"/>
          </a:p>
          <a:p>
            <a:pPr algn="l" defTabSz="457200" eaLnBrk="1" hangingPunct="1">
              <a:lnSpc>
                <a:spcPct val="90000"/>
              </a:lnSpc>
              <a:tabLst>
                <a:tab pos="457200" algn="l"/>
              </a:tabLst>
              <a:defRPr/>
            </a:pPr>
            <a:r>
              <a:rPr lang="en-US" sz="2000" b="0" dirty="0"/>
              <a:t>WHERE </a:t>
            </a:r>
            <a:r>
              <a:rPr lang="en-US" sz="2000" b="0" dirty="0" err="1"/>
              <a:t>ProductID</a:t>
            </a:r>
            <a:r>
              <a:rPr lang="en-US" sz="2000" b="0" dirty="0"/>
              <a:t> = 750 OR </a:t>
            </a:r>
            <a:r>
              <a:rPr lang="en-US" sz="2000" b="0" dirty="0" err="1"/>
              <a:t>ProductID</a:t>
            </a:r>
            <a:r>
              <a:rPr lang="en-US" sz="2000" b="0" dirty="0"/>
              <a:t> = 753 </a:t>
            </a:r>
          </a:p>
          <a:p>
            <a:pPr algn="l" defTabSz="457200" eaLnBrk="1" hangingPunct="1">
              <a:lnSpc>
                <a:spcPct val="90000"/>
              </a:lnSpc>
              <a:tabLst>
                <a:tab pos="457200" algn="l"/>
              </a:tabLst>
              <a:defRPr/>
            </a:pPr>
            <a:r>
              <a:rPr lang="en-US" sz="2000" b="0" dirty="0"/>
              <a:t>	OR </a:t>
            </a:r>
            <a:r>
              <a:rPr lang="en-US" sz="2000" b="0" dirty="0" err="1"/>
              <a:t>ProductID</a:t>
            </a:r>
            <a:r>
              <a:rPr lang="en-US" sz="2000" b="0" dirty="0"/>
              <a:t> = 765 OR </a:t>
            </a:r>
            <a:r>
              <a:rPr lang="en-US" sz="2000" b="0" dirty="0" err="1"/>
              <a:t>ProductID</a:t>
            </a:r>
            <a:r>
              <a:rPr lang="en-US" sz="2000" b="0" dirty="0"/>
              <a:t> = 770</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228600"/>
            <a:ext cx="8153400" cy="1004739"/>
          </a:xfrm>
        </p:spPr>
        <p:txBody>
          <a:bodyPr>
            <a:normAutofit/>
          </a:bodyPr>
          <a:lstStyle/>
          <a:p>
            <a:pPr eaLnBrk="1" hangingPunct="1"/>
            <a:r>
              <a:rPr lang="en-US" sz="3600" dirty="0" smtClean="0">
                <a:latin typeface="Times New Roman" pitchFamily="18" charset="0"/>
                <a:cs typeface="Times New Roman" pitchFamily="18" charset="0"/>
              </a:rPr>
              <a:t>Working with NULL Values </a:t>
            </a:r>
          </a:p>
        </p:txBody>
      </p:sp>
      <p:sp>
        <p:nvSpPr>
          <p:cNvPr id="21507" name="Rounded Rectangle 3"/>
          <p:cNvSpPr>
            <a:spLocks noChangeArrowheads="1"/>
          </p:cNvSpPr>
          <p:nvPr/>
        </p:nvSpPr>
        <p:spPr bwMode="auto">
          <a:xfrm>
            <a:off x="631825" y="1600200"/>
            <a:ext cx="7961313" cy="50292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1508" name="Rounded Rectangle 5"/>
          <p:cNvSpPr>
            <a:spLocks noChangeArrowheads="1"/>
          </p:cNvSpPr>
          <p:nvPr/>
        </p:nvSpPr>
        <p:spPr bwMode="auto">
          <a:xfrm>
            <a:off x="863600" y="36815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a:t>Comparing </a:t>
            </a:r>
            <a:r>
              <a:rPr lang="en-US"/>
              <a:t>NULL</a:t>
            </a:r>
            <a:r>
              <a:rPr lang="en-US" b="0"/>
              <a:t> to any other value returns UNKNOWN</a:t>
            </a:r>
            <a:endParaRPr lang="en-US"/>
          </a:p>
        </p:txBody>
      </p:sp>
      <p:sp>
        <p:nvSpPr>
          <p:cNvPr id="21509" name="Rounded Rectangle 6"/>
          <p:cNvSpPr>
            <a:spLocks noChangeArrowheads="1"/>
          </p:cNvSpPr>
          <p:nvPr/>
        </p:nvSpPr>
        <p:spPr bwMode="auto">
          <a:xfrm>
            <a:off x="869950" y="4341934"/>
            <a:ext cx="7450138" cy="555504"/>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pPr>
            <a:r>
              <a:rPr lang="en-US" b="0"/>
              <a:t>A </a:t>
            </a:r>
            <a:r>
              <a:rPr lang="en-US"/>
              <a:t>NULL </a:t>
            </a:r>
            <a:r>
              <a:rPr lang="en-US" b="0"/>
              <a:t>value cannot be included in a calculation.</a:t>
            </a:r>
          </a:p>
        </p:txBody>
      </p:sp>
      <p:sp>
        <p:nvSpPr>
          <p:cNvPr id="21510" name="Rounded Rectangle 8"/>
          <p:cNvSpPr>
            <a:spLocks noChangeArrowheads="1"/>
          </p:cNvSpPr>
          <p:nvPr/>
        </p:nvSpPr>
        <p:spPr bwMode="auto">
          <a:xfrm>
            <a:off x="869950" y="30211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NULL</a:t>
            </a:r>
            <a:r>
              <a:rPr lang="en-US" b="0"/>
              <a:t> values are not equal</a:t>
            </a:r>
          </a:p>
        </p:txBody>
      </p:sp>
      <p:sp>
        <p:nvSpPr>
          <p:cNvPr id="21511" name="Rounded Rectangle 5"/>
          <p:cNvSpPr>
            <a:spLocks noChangeArrowheads="1"/>
          </p:cNvSpPr>
          <p:nvPr/>
        </p:nvSpPr>
        <p:spPr bwMode="auto">
          <a:xfrm>
            <a:off x="863600" y="23607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NULL</a:t>
            </a:r>
            <a:r>
              <a:rPr lang="en-US" b="0"/>
              <a:t> is not a zero (0) value or an empty string</a:t>
            </a:r>
            <a:endParaRPr lang="en-US"/>
          </a:p>
        </p:txBody>
      </p:sp>
      <p:sp>
        <p:nvSpPr>
          <p:cNvPr id="21512" name="Rounded Rectangle 8"/>
          <p:cNvSpPr>
            <a:spLocks noChangeArrowheads="1"/>
          </p:cNvSpPr>
          <p:nvPr/>
        </p:nvSpPr>
        <p:spPr bwMode="auto">
          <a:xfrm>
            <a:off x="869950" y="1700334"/>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a:t>NULL</a:t>
            </a:r>
            <a:r>
              <a:rPr lang="en-US" b="0"/>
              <a:t> is an UNKNOWN value</a:t>
            </a:r>
            <a:endParaRPr lang="en-US"/>
          </a:p>
        </p:txBody>
      </p:sp>
      <p:sp>
        <p:nvSpPr>
          <p:cNvPr id="21513" name="Rounded Rectangle 6"/>
          <p:cNvSpPr>
            <a:spLocks noChangeArrowheads="1"/>
          </p:cNvSpPr>
          <p:nvPr/>
        </p:nvSpPr>
        <p:spPr bwMode="auto">
          <a:xfrm>
            <a:off x="869950" y="5075359"/>
            <a:ext cx="7450138" cy="732622"/>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p>
            <a:pPr marL="228600" indent="-228600" algn="l">
              <a:lnSpc>
                <a:spcPct val="90000"/>
              </a:lnSpc>
              <a:spcBef>
                <a:spcPct val="40000"/>
              </a:spcBef>
              <a:buClr>
                <a:srgbClr val="006699"/>
              </a:buClr>
            </a:pPr>
            <a:r>
              <a:rPr lang="en-US" b="0"/>
              <a:t>The special </a:t>
            </a:r>
            <a:r>
              <a:rPr lang="en-US"/>
              <a:t>SPARSE </a:t>
            </a:r>
            <a:r>
              <a:rPr lang="en-US" b="0"/>
              <a:t>keyword can be used to conserve space</a:t>
            </a:r>
          </a:p>
          <a:p>
            <a:pPr marL="228600" indent="-228600" algn="l">
              <a:lnSpc>
                <a:spcPct val="90000"/>
              </a:lnSpc>
              <a:spcBef>
                <a:spcPct val="40000"/>
              </a:spcBef>
              <a:buClr>
                <a:srgbClr val="006699"/>
              </a:buClr>
            </a:pPr>
            <a:r>
              <a:rPr lang="en-US" b="0"/>
              <a:t>in columns that allow </a:t>
            </a:r>
            <a:r>
              <a:rPr lang="en-US"/>
              <a:t>NULL</a:t>
            </a:r>
            <a:r>
              <a:rPr lang="en-US" b="0"/>
              <a:t> values.</a:t>
            </a:r>
            <a:endParaRPr lang="en-US"/>
          </a:p>
        </p:txBody>
      </p:sp>
      <p:sp>
        <p:nvSpPr>
          <p:cNvPr id="21514" name="Rounded Rectangle 6"/>
          <p:cNvSpPr>
            <a:spLocks noChangeArrowheads="1"/>
          </p:cNvSpPr>
          <p:nvPr/>
        </p:nvSpPr>
        <p:spPr bwMode="auto">
          <a:xfrm>
            <a:off x="869950" y="5997696"/>
            <a:ext cx="7450138" cy="555504"/>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r>
              <a:rPr lang="en-US" b="0"/>
              <a:t>Use </a:t>
            </a:r>
            <a:r>
              <a:rPr lang="en-US"/>
              <a:t>IS</a:t>
            </a:r>
            <a:r>
              <a:rPr lang="en-US" b="0"/>
              <a:t> </a:t>
            </a:r>
            <a:r>
              <a:rPr lang="en-US"/>
              <a:t>NULL</a:t>
            </a:r>
            <a:r>
              <a:rPr lang="en-US" b="0"/>
              <a:t> to test for NULL values in an argument.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609600" y="228600"/>
            <a:ext cx="8153400" cy="990600"/>
          </a:xfrm>
        </p:spPr>
        <p:txBody>
          <a:bodyPr>
            <a:normAutofit/>
          </a:bodyPr>
          <a:lstStyle/>
          <a:p>
            <a:pPr eaLnBrk="1" hangingPunct="1"/>
            <a:r>
              <a:rPr lang="en-US" sz="3600" dirty="0" smtClean="0">
                <a:latin typeface="Times New Roman" pitchFamily="18" charset="0"/>
                <a:cs typeface="Times New Roman" pitchFamily="18" charset="0"/>
              </a:rPr>
              <a:t>Work with NULL Values </a:t>
            </a:r>
          </a:p>
        </p:txBody>
      </p:sp>
      <p:grpSp>
        <p:nvGrpSpPr>
          <p:cNvPr id="8" name="Group 11"/>
          <p:cNvGrpSpPr>
            <a:grpSpLocks/>
          </p:cNvGrpSpPr>
          <p:nvPr/>
        </p:nvGrpSpPr>
        <p:grpSpPr bwMode="auto">
          <a:xfrm>
            <a:off x="541465" y="1704975"/>
            <a:ext cx="8145462" cy="5000625"/>
            <a:chOff x="373" y="957"/>
            <a:chExt cx="5131" cy="3150"/>
          </a:xfrm>
        </p:grpSpPr>
        <p:sp>
          <p:nvSpPr>
            <p:cNvPr id="23567" name="Rounded Rectangle 3"/>
            <p:cNvSpPr>
              <a:spLocks noChangeArrowheads="1"/>
            </p:cNvSpPr>
            <p:nvPr/>
          </p:nvSpPr>
          <p:spPr bwMode="auto">
            <a:xfrm>
              <a:off x="373" y="957"/>
              <a:ext cx="5131" cy="3150"/>
            </a:xfrm>
            <a:prstGeom prst="roundRect">
              <a:avLst>
                <a:gd name="adj" fmla="val 4167"/>
              </a:avLst>
            </a:prstGeom>
            <a:solidFill>
              <a:srgbClr val="DEE7F1"/>
            </a:solidFill>
            <a:ln w="9525" algn="ctr">
              <a:solidFill>
                <a:srgbClr val="333333"/>
              </a:solidFill>
              <a:round/>
              <a:headEnd/>
              <a:tailEnd/>
            </a:ln>
          </p:spPr>
          <p:txBody>
            <a:bodyPr tIns="0" bIns="36576"/>
            <a:lstStyle/>
            <a:p>
              <a:pPr algn="l"/>
              <a:r>
                <a:rPr lang="en-US" dirty="0"/>
                <a:t>ISNULL()</a:t>
              </a:r>
              <a:r>
                <a:rPr lang="en-US" b="0" dirty="0"/>
                <a:t> returns a given value if the column value is NULL</a:t>
              </a:r>
            </a:p>
            <a:p>
              <a:pPr algn="l"/>
              <a:endParaRPr lang="en-US" b="0" dirty="0"/>
            </a:p>
            <a:p>
              <a:pPr algn="l"/>
              <a:endParaRPr lang="en-US" b="0" dirty="0"/>
            </a:p>
            <a:p>
              <a:pPr algn="l"/>
              <a:endParaRPr lang="en-US" dirty="0"/>
            </a:p>
            <a:p>
              <a:pPr algn="l"/>
              <a:endParaRPr lang="en-US" dirty="0"/>
            </a:p>
            <a:p>
              <a:pPr algn="l"/>
              <a:r>
                <a:rPr lang="en-US" dirty="0"/>
                <a:t>NULLIF()</a:t>
              </a:r>
              <a:r>
                <a:rPr lang="en-US" b="0" dirty="0"/>
                <a:t> returns NULL if both specified expressions are equal</a:t>
              </a:r>
            </a:p>
            <a:p>
              <a:pPr algn="l"/>
              <a:endParaRPr lang="en-US" b="0" dirty="0"/>
            </a:p>
            <a:p>
              <a:pPr algn="l"/>
              <a:endParaRPr lang="en-US" b="0" dirty="0"/>
            </a:p>
            <a:p>
              <a:pPr algn="l"/>
              <a:endParaRPr lang="en-US" dirty="0"/>
            </a:p>
            <a:p>
              <a:pPr algn="l"/>
              <a:endParaRPr lang="en-US" dirty="0"/>
            </a:p>
            <a:p>
              <a:pPr algn="l"/>
              <a:endParaRPr lang="en-US" dirty="0"/>
            </a:p>
            <a:p>
              <a:pPr algn="l"/>
              <a:r>
                <a:rPr lang="en-US" dirty="0"/>
                <a:t>COALESCE()</a:t>
              </a:r>
              <a:r>
                <a:rPr lang="en-US" b="0" dirty="0"/>
                <a:t> returns the first non NULL expression among its arguments, similar to a </a:t>
              </a:r>
              <a:r>
                <a:rPr lang="en-US" dirty="0"/>
                <a:t>CASE</a:t>
              </a:r>
              <a:r>
                <a:rPr lang="en-US" b="0" dirty="0"/>
                <a:t> statement</a:t>
              </a:r>
              <a:endParaRPr lang="en-US" dirty="0"/>
            </a:p>
          </p:txBody>
        </p:sp>
        <p:sp>
          <p:nvSpPr>
            <p:cNvPr id="23568" name="Rounded Rectangle 5"/>
            <p:cNvSpPr>
              <a:spLocks noChangeArrowheads="1"/>
            </p:cNvSpPr>
            <p:nvPr/>
          </p:nvSpPr>
          <p:spPr bwMode="auto">
            <a:xfrm>
              <a:off x="519" y="2108"/>
              <a:ext cx="4858" cy="757"/>
            </a:xfrm>
            <a:prstGeom prst="roundRect">
              <a:avLst>
                <a:gd name="adj" fmla="val 4167"/>
              </a:avLst>
            </a:prstGeom>
            <a:solidFill>
              <a:srgbClr val="F2E7CE"/>
            </a:solidFill>
            <a:ln w="9525" algn="ctr">
              <a:solidFill>
                <a:srgbClr val="333333"/>
              </a:solidFill>
              <a:round/>
              <a:headEnd/>
              <a:tailEnd/>
            </a:ln>
          </p:spPr>
          <p:txBody>
            <a:bodyPr/>
            <a:lstStyle/>
            <a:p>
              <a:endParaRPr lang="en-US" dirty="0" smtClean="0"/>
            </a:p>
            <a:p>
              <a:r>
                <a:rPr lang="en-US" dirty="0" smtClean="0"/>
                <a:t>select </a:t>
              </a:r>
              <a:r>
                <a:rPr lang="en-US" dirty="0" err="1" smtClean="0"/>
                <a:t>Nullif</a:t>
              </a:r>
              <a:r>
                <a:rPr lang="en-US" dirty="0" smtClean="0"/>
                <a:t>(</a:t>
              </a:r>
              <a:r>
                <a:rPr lang="en-US" dirty="0" err="1" smtClean="0"/>
                <a:t>st_age,dept_id</a:t>
              </a:r>
              <a:r>
                <a:rPr lang="en-US" dirty="0" smtClean="0"/>
                <a:t>) from Student</a:t>
              </a:r>
            </a:p>
            <a:p>
              <a:r>
                <a:rPr lang="en-US" dirty="0" smtClean="0"/>
                <a:t>where </a:t>
              </a:r>
              <a:r>
                <a:rPr lang="en-US" dirty="0" err="1" smtClean="0"/>
                <a:t>St_Id</a:t>
              </a:r>
              <a:r>
                <a:rPr lang="en-US" dirty="0" smtClean="0"/>
                <a:t>=7</a:t>
              </a:r>
              <a:endParaRPr lang="en-US" b="0" dirty="0"/>
            </a:p>
          </p:txBody>
        </p:sp>
        <p:sp>
          <p:nvSpPr>
            <p:cNvPr id="23569" name="Rounded Rectangle 6"/>
            <p:cNvSpPr>
              <a:spLocks noChangeArrowheads="1"/>
            </p:cNvSpPr>
            <p:nvPr/>
          </p:nvSpPr>
          <p:spPr bwMode="auto">
            <a:xfrm>
              <a:off x="523" y="3314"/>
              <a:ext cx="4841" cy="624"/>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r>
                <a:rPr lang="en-US" b="0" dirty="0"/>
                <a:t>SELECT </a:t>
              </a:r>
              <a:r>
                <a:rPr lang="en-US" dirty="0"/>
                <a:t>CAST(COALESCE</a:t>
              </a:r>
              <a:r>
                <a:rPr lang="en-US" b="0" dirty="0"/>
                <a:t>(</a:t>
              </a:r>
              <a:r>
                <a:rPr lang="en-US" b="0" dirty="0" err="1"/>
                <a:t>hourly_wage</a:t>
              </a:r>
              <a:r>
                <a:rPr lang="en-US" b="0" dirty="0"/>
                <a:t> * 40 * 52,  salary, </a:t>
              </a:r>
            </a:p>
            <a:p>
              <a:pPr marL="228600" indent="-228600" algn="l"/>
              <a:r>
                <a:rPr lang="en-US" b="0" dirty="0"/>
                <a:t>   commission * </a:t>
              </a:r>
              <a:r>
                <a:rPr lang="en-US" b="0" dirty="0" err="1"/>
                <a:t>num_sales</a:t>
              </a:r>
              <a:r>
                <a:rPr lang="en-US" b="0" dirty="0"/>
                <a:t>) AS money) AS 'Total Salary' </a:t>
              </a:r>
            </a:p>
            <a:p>
              <a:pPr marL="228600" indent="-228600" algn="l"/>
              <a:r>
                <a:rPr lang="en-US" b="0" dirty="0"/>
                <a:t>FROM wages</a:t>
              </a:r>
            </a:p>
          </p:txBody>
        </p:sp>
        <p:sp>
          <p:nvSpPr>
            <p:cNvPr id="23570" name="Rounded Rectangle 8"/>
            <p:cNvSpPr>
              <a:spLocks noChangeArrowheads="1"/>
            </p:cNvSpPr>
            <p:nvPr/>
          </p:nvSpPr>
          <p:spPr bwMode="auto">
            <a:xfrm>
              <a:off x="523" y="1220"/>
              <a:ext cx="4874" cy="591"/>
            </a:xfrm>
            <a:prstGeom prst="roundRect">
              <a:avLst>
                <a:gd name="adj" fmla="val 4167"/>
              </a:avLst>
            </a:prstGeom>
            <a:solidFill>
              <a:srgbClr val="F2E7CE"/>
            </a:solidFill>
            <a:ln w="9525" algn="ctr">
              <a:solidFill>
                <a:srgbClr val="333333"/>
              </a:solidFill>
              <a:round/>
              <a:headEnd/>
              <a:tailEnd/>
            </a:ln>
          </p:spPr>
          <p:txBody>
            <a:bodyPr/>
            <a:lstStyle/>
            <a:p>
              <a:pPr marL="228600" indent="-228600"/>
              <a:r>
                <a:rPr lang="en-US" b="0" dirty="0"/>
                <a:t>SELECT </a:t>
              </a:r>
              <a:r>
                <a:rPr lang="en-US" dirty="0" smtClean="0"/>
                <a:t>ISNULL(</a:t>
              </a:r>
              <a:r>
                <a:rPr lang="en-US" dirty="0" err="1" smtClean="0"/>
                <a:t>st_fname</a:t>
              </a:r>
              <a:r>
                <a:rPr lang="en-US" dirty="0" smtClean="0"/>
                <a:t>,’ ’)</a:t>
              </a:r>
              <a:endParaRPr lang="en-US" b="0" dirty="0"/>
            </a:p>
            <a:p>
              <a:pPr marL="228600" indent="-228600" algn="l"/>
              <a:r>
                <a:rPr lang="en-US" b="0" dirty="0"/>
                <a:t>FROM </a:t>
              </a:r>
              <a:r>
                <a:rPr lang="en-US" b="0" dirty="0" smtClean="0"/>
                <a:t>Student;</a:t>
              </a:r>
              <a:endParaRPr lang="en-US" b="0" dirty="0"/>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Formatting Result Sets </a:t>
            </a:r>
          </a:p>
        </p:txBody>
      </p:sp>
      <p:sp>
        <p:nvSpPr>
          <p:cNvPr id="27651"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Sorting Data </a:t>
            </a:r>
          </a:p>
          <a:p>
            <a:pPr eaLnBrk="1" hangingPunct="1">
              <a:buFont typeface="Wingdings" pitchFamily="2" charset="2"/>
              <a:buChar char="Ø"/>
            </a:pPr>
            <a:r>
              <a:rPr lang="en-US" sz="2400" dirty="0" smtClean="0">
                <a:latin typeface="Times New Roman" pitchFamily="18" charset="0"/>
                <a:cs typeface="Times New Roman" pitchFamily="18" charset="0"/>
              </a:rPr>
              <a:t>Eliminating Duplicate Rows </a:t>
            </a:r>
          </a:p>
          <a:p>
            <a:pPr eaLnBrk="1" hangingPunct="1">
              <a:buFont typeface="Wingdings" pitchFamily="2" charset="2"/>
              <a:buChar char="Ø"/>
            </a:pPr>
            <a:r>
              <a:rPr lang="en-US" sz="2400" dirty="0" smtClean="0">
                <a:latin typeface="Times New Roman" pitchFamily="18" charset="0"/>
                <a:cs typeface="Times New Roman" pitchFamily="18" charset="0"/>
              </a:rPr>
              <a:t>Labeling Columns in Result Sets </a:t>
            </a:r>
          </a:p>
          <a:p>
            <a:pPr eaLnBrk="1" hangingPunct="1">
              <a:buFont typeface="Wingdings" pitchFamily="2" charset="2"/>
              <a:buChar char="Ø"/>
            </a:pPr>
            <a:r>
              <a:rPr lang="en-US" sz="2400" dirty="0" smtClean="0">
                <a:latin typeface="Times New Roman" pitchFamily="18" charset="0"/>
                <a:cs typeface="Times New Roman" pitchFamily="18" charset="0"/>
              </a:rPr>
              <a:t>Using String Literals </a:t>
            </a:r>
          </a:p>
          <a:p>
            <a:pPr eaLnBrk="1" hangingPunct="1">
              <a:buFont typeface="Wingdings" pitchFamily="2" charset="2"/>
              <a:buChar char="Ø"/>
            </a:pPr>
            <a:r>
              <a:rPr lang="en-US" sz="2400" dirty="0" smtClean="0">
                <a:latin typeface="Times New Roman" pitchFamily="18" charset="0"/>
                <a:cs typeface="Times New Roman" pitchFamily="18" charset="0"/>
              </a:rPr>
              <a:t>Using Expressions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Sorting Data </a:t>
            </a:r>
          </a:p>
        </p:txBody>
      </p:sp>
      <p:sp>
        <p:nvSpPr>
          <p:cNvPr id="28675" name="Rounded Rectangle 3"/>
          <p:cNvSpPr>
            <a:spLocks noChangeArrowheads="1"/>
          </p:cNvSpPr>
          <p:nvPr/>
        </p:nvSpPr>
        <p:spPr bwMode="auto">
          <a:xfrm>
            <a:off x="525463" y="1676400"/>
            <a:ext cx="7932737" cy="1477962"/>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8676" name="Rounded Rectangle 8"/>
          <p:cNvSpPr>
            <a:spLocks noChangeArrowheads="1"/>
          </p:cNvSpPr>
          <p:nvPr/>
        </p:nvSpPr>
        <p:spPr bwMode="auto">
          <a:xfrm>
            <a:off x="763588" y="1881188"/>
            <a:ext cx="7450137" cy="992187"/>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a:t>SELECT LastName, FirstName, MiddleName</a:t>
            </a:r>
          </a:p>
          <a:p>
            <a:pPr marL="228600" indent="-228600" algn="l"/>
            <a:r>
              <a:rPr lang="en-US" b="0"/>
              <a:t>FROM Person.Person</a:t>
            </a:r>
          </a:p>
          <a:p>
            <a:pPr marL="228600" indent="-228600" algn="l"/>
            <a:r>
              <a:rPr lang="en-US" b="0"/>
              <a:t>ORDER BY LastName, FirstName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Eliminating Duplicate Rows </a:t>
            </a:r>
          </a:p>
        </p:txBody>
      </p:sp>
      <p:sp>
        <p:nvSpPr>
          <p:cNvPr id="29699" name="Rounded Rectangle 3"/>
          <p:cNvSpPr>
            <a:spLocks noChangeArrowheads="1"/>
          </p:cNvSpPr>
          <p:nvPr/>
        </p:nvSpPr>
        <p:spPr bwMode="auto">
          <a:xfrm>
            <a:off x="511175" y="1706563"/>
            <a:ext cx="7947025" cy="1341437"/>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29700" name="Rounded Rectangle 8"/>
          <p:cNvSpPr>
            <a:spLocks noChangeArrowheads="1"/>
          </p:cNvSpPr>
          <p:nvPr/>
        </p:nvSpPr>
        <p:spPr bwMode="auto">
          <a:xfrm>
            <a:off x="749300" y="1898650"/>
            <a:ext cx="7450138" cy="914400"/>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a:t>SELECT </a:t>
            </a:r>
            <a:r>
              <a:rPr lang="en-US"/>
              <a:t>DISTINCT</a:t>
            </a:r>
            <a:r>
              <a:rPr lang="en-US" b="0"/>
              <a:t> LastName, FirstName, MiddleName</a:t>
            </a:r>
          </a:p>
          <a:p>
            <a:pPr marL="228600" indent="-228600" algn="l"/>
            <a:r>
              <a:rPr lang="en-US" b="0"/>
              <a:t>FROM Person.Person</a:t>
            </a:r>
          </a:p>
          <a:p>
            <a:pPr marL="228600" indent="-228600" algn="l"/>
            <a:r>
              <a:rPr lang="en-US" b="0"/>
              <a:t>ORDER BY LastName, FirstName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DB Life Cycle</a:t>
            </a:r>
            <a:endParaRPr lang="en-US" sz="3600" dirty="0">
              <a:latin typeface="Times New Roman" pitchFamily="18" charset="0"/>
              <a:cs typeface="Times New Roman" pitchFamily="18" charset="0"/>
            </a:endParaRPr>
          </a:p>
        </p:txBody>
      </p:sp>
      <p:graphicFrame>
        <p:nvGraphicFramePr>
          <p:cNvPr id="5" name="Diagram 4"/>
          <p:cNvGraphicFramePr/>
          <p:nvPr/>
        </p:nvGraphicFramePr>
        <p:xfrm>
          <a:off x="228600" y="1981200"/>
          <a:ext cx="86868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Labeling Columns in Result Sets </a:t>
            </a:r>
          </a:p>
        </p:txBody>
      </p:sp>
      <p:sp>
        <p:nvSpPr>
          <p:cNvPr id="30723" name="Rectangle 4"/>
          <p:cNvSpPr>
            <a:spLocks noGrp="1" noChangeArrowheads="1"/>
          </p:cNvSpPr>
          <p:nvPr>
            <p:ph type="body" idx="1"/>
          </p:nvPr>
        </p:nvSpPr>
        <p:spPr>
          <a:noFill/>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Aliases are used to create custom column headers in the result set display.</a:t>
            </a:r>
          </a:p>
          <a:p>
            <a:pPr eaLnBrk="1" hangingPunct="1">
              <a:buFont typeface="Wingdings" pitchFamily="2" charset="2"/>
              <a:buChar char="Ø"/>
            </a:pPr>
            <a:r>
              <a:rPr lang="en-US" sz="2400" dirty="0" smtClean="0">
                <a:latin typeface="Times New Roman" pitchFamily="18" charset="0"/>
                <a:cs typeface="Times New Roman" pitchFamily="18" charset="0"/>
              </a:rPr>
              <a:t>You can rename actual or derived columns</a:t>
            </a:r>
          </a:p>
          <a:p>
            <a:pPr eaLnBrk="1" hangingPunct="1">
              <a:buFont typeface="Wingdings" pitchFamily="2" charset="2"/>
              <a:buChar char="Ø"/>
            </a:pPr>
            <a:r>
              <a:rPr lang="en-US" sz="2400" dirty="0" smtClean="0">
                <a:latin typeface="Times New Roman" pitchFamily="18" charset="0"/>
                <a:cs typeface="Times New Roman" pitchFamily="18" charset="0"/>
              </a:rPr>
              <a:t>The optional </a:t>
            </a:r>
            <a:r>
              <a:rPr lang="en-US" sz="2400" b="1" dirty="0" smtClean="0">
                <a:latin typeface="Times New Roman" pitchFamily="18" charset="0"/>
                <a:cs typeface="Times New Roman" pitchFamily="18" charset="0"/>
              </a:rPr>
              <a:t>AS</a:t>
            </a:r>
            <a:r>
              <a:rPr lang="en-US" sz="2400" dirty="0" smtClean="0">
                <a:latin typeface="Times New Roman" pitchFamily="18" charset="0"/>
                <a:cs typeface="Times New Roman" pitchFamily="18" charset="0"/>
              </a:rPr>
              <a:t> clause can be added to make the statement more readable.</a:t>
            </a:r>
          </a:p>
          <a:p>
            <a:pPr eaLnBrk="1" hangingPunct="1">
              <a:buFont typeface="Wingdings" pitchFamily="2" charset="2"/>
              <a:buChar char="Ø"/>
            </a:pPr>
            <a:r>
              <a:rPr lang="en-US" sz="2400" dirty="0" smtClean="0">
                <a:latin typeface="Times New Roman" pitchFamily="18" charset="0"/>
                <a:cs typeface="Times New Roman" pitchFamily="18" charset="0"/>
              </a:rPr>
              <a:t>Both statements below are equivalent</a:t>
            </a:r>
            <a:endParaRPr lang="en-US" sz="2400" b="1" dirty="0" smtClean="0">
              <a:latin typeface="Times New Roman" pitchFamily="18" charset="0"/>
              <a:cs typeface="Times New Roman" pitchFamily="18" charset="0"/>
            </a:endParaRPr>
          </a:p>
        </p:txBody>
      </p:sp>
      <p:sp>
        <p:nvSpPr>
          <p:cNvPr id="30726" name="Rounded Rectangle 8"/>
          <p:cNvSpPr>
            <a:spLocks noChangeArrowheads="1"/>
          </p:cNvSpPr>
          <p:nvPr/>
        </p:nvSpPr>
        <p:spPr bwMode="auto">
          <a:xfrm>
            <a:off x="914400" y="4572000"/>
            <a:ext cx="4521200" cy="1069975"/>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dirty="0"/>
              <a:t>SELECT </a:t>
            </a:r>
            <a:r>
              <a:rPr lang="en-US" b="0" dirty="0" smtClean="0"/>
              <a:t>salary*12 as [annual salary]</a:t>
            </a:r>
          </a:p>
          <a:p>
            <a:pPr marL="228600" indent="-228600" algn="l"/>
            <a:r>
              <a:rPr lang="en-US" dirty="0" smtClean="0"/>
              <a:t>From instructor</a:t>
            </a:r>
            <a:endParaRPr lang="en-US" b="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String Literals </a:t>
            </a:r>
          </a:p>
        </p:txBody>
      </p:sp>
      <p:sp>
        <p:nvSpPr>
          <p:cNvPr id="848901" name="AutoShape 5"/>
          <p:cNvSpPr>
            <a:spLocks noChangeArrowheads="1"/>
          </p:cNvSpPr>
          <p:nvPr/>
        </p:nvSpPr>
        <p:spPr bwMode="auto">
          <a:xfrm>
            <a:off x="609600" y="3886200"/>
            <a:ext cx="8218488" cy="11350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spAutoFit/>
          </a:bodyPr>
          <a:lstStyle/>
          <a:p>
            <a:pPr algn="l" defTabSz="457200" eaLnBrk="1" hangingPunct="1">
              <a:lnSpc>
                <a:spcPct val="90000"/>
              </a:lnSpc>
              <a:tabLst>
                <a:tab pos="457200" algn="l"/>
              </a:tabLst>
              <a:defRPr/>
            </a:pPr>
            <a:r>
              <a:rPr lang="en-US" b="0" dirty="0"/>
              <a:t>SELECT (</a:t>
            </a:r>
            <a:r>
              <a:rPr lang="en-US" b="0" dirty="0" err="1"/>
              <a:t>LastName</a:t>
            </a:r>
            <a:r>
              <a:rPr lang="en-US" b="0" dirty="0"/>
              <a:t> + ‘, ‘ + </a:t>
            </a:r>
            <a:r>
              <a:rPr lang="en-US" b="0" dirty="0" err="1"/>
              <a:t>FirstName</a:t>
            </a:r>
            <a:r>
              <a:rPr lang="en-US" b="0" dirty="0"/>
              <a:t> + ‘ ‘ + ISNULL(SUBSTRING(</a:t>
            </a:r>
            <a:r>
              <a:rPr lang="en-US" b="0" dirty="0" err="1"/>
              <a:t>MiddleName</a:t>
            </a:r>
            <a:r>
              <a:rPr lang="en-US" b="0" dirty="0"/>
              <a:t>, 1, 1), ‘ ‘)) AS Name</a:t>
            </a:r>
          </a:p>
          <a:p>
            <a:pPr algn="l" defTabSz="457200" eaLnBrk="1" hangingPunct="1">
              <a:lnSpc>
                <a:spcPct val="90000"/>
              </a:lnSpc>
              <a:tabLst>
                <a:tab pos="457200" algn="l"/>
              </a:tabLst>
              <a:defRPr/>
            </a:pPr>
            <a:r>
              <a:rPr lang="en-US" b="0" dirty="0"/>
              <a:t>FROM </a:t>
            </a:r>
            <a:r>
              <a:rPr lang="en-US" b="0" dirty="0" err="1"/>
              <a:t>Person.Person</a:t>
            </a:r>
            <a:endParaRPr lang="en-US" b="0" dirty="0"/>
          </a:p>
          <a:p>
            <a:pPr algn="l" defTabSz="457200" eaLnBrk="1" hangingPunct="1">
              <a:lnSpc>
                <a:spcPct val="90000"/>
              </a:lnSpc>
              <a:tabLst>
                <a:tab pos="457200" algn="l"/>
              </a:tabLst>
              <a:defRPr/>
            </a:pPr>
            <a:r>
              <a:rPr lang="en-US" b="0" dirty="0"/>
              <a:t>ORDER BY </a:t>
            </a:r>
            <a:r>
              <a:rPr lang="en-US" b="0" dirty="0" err="1"/>
              <a:t>LastName</a:t>
            </a:r>
            <a:r>
              <a:rPr lang="en-US" b="0" dirty="0"/>
              <a:t>, </a:t>
            </a:r>
            <a:r>
              <a:rPr lang="en-US" b="0" dirty="0" err="1"/>
              <a:t>FirstName</a:t>
            </a:r>
            <a:r>
              <a:rPr lang="en-US" b="0" dirty="0"/>
              <a:t>, </a:t>
            </a:r>
            <a:r>
              <a:rPr lang="en-US" b="0" dirty="0" err="1"/>
              <a:t>MiddleName</a:t>
            </a:r>
            <a:endParaRPr lang="en-US" b="0" dirty="0"/>
          </a:p>
        </p:txBody>
      </p:sp>
      <p:sp>
        <p:nvSpPr>
          <p:cNvPr id="31748" name="Rectangle 13"/>
          <p:cNvSpPr>
            <a:spLocks noGrp="1" noChangeArrowheads="1"/>
          </p:cNvSpPr>
          <p:nvPr>
            <p:ph type="body" idx="1"/>
          </p:nvPr>
        </p:nvSpPr>
        <p:spPr>
          <a:noFill/>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String Literals:</a:t>
            </a:r>
          </a:p>
          <a:p>
            <a:pPr eaLnBrk="1" hangingPunct="1">
              <a:buFont typeface="Wingdings" pitchFamily="2" charset="2"/>
              <a:buChar char="Ø"/>
            </a:pPr>
            <a:r>
              <a:rPr lang="en-US" sz="2400" dirty="0" smtClean="0">
                <a:latin typeface="Times New Roman" pitchFamily="18" charset="0"/>
                <a:cs typeface="Times New Roman" pitchFamily="18" charset="0"/>
              </a:rPr>
              <a:t>Are constant values.</a:t>
            </a:r>
          </a:p>
          <a:p>
            <a:pPr eaLnBrk="1" hangingPunct="1">
              <a:buFont typeface="Wingdings" pitchFamily="2" charset="2"/>
              <a:buChar char="Ø"/>
            </a:pPr>
            <a:r>
              <a:rPr lang="en-US" sz="2400" dirty="0" smtClean="0">
                <a:latin typeface="Times New Roman" pitchFamily="18" charset="0"/>
                <a:cs typeface="Times New Roman" pitchFamily="18" charset="0"/>
              </a:rPr>
              <a:t>Can be inserted into derived columns to format data.</a:t>
            </a:r>
          </a:p>
          <a:p>
            <a:pPr eaLnBrk="1" hangingPunct="1">
              <a:buFont typeface="Wingdings" pitchFamily="2" charset="2"/>
              <a:buChar char="Ø"/>
            </a:pPr>
            <a:r>
              <a:rPr lang="en-US" sz="2400" dirty="0" smtClean="0">
                <a:latin typeface="Times New Roman" pitchFamily="18" charset="0"/>
                <a:cs typeface="Times New Roman" pitchFamily="18" charset="0"/>
              </a:rPr>
              <a:t>Can be used as alternate values in functions, such as the ISNULL() function.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Using Expressions </a:t>
            </a:r>
          </a:p>
        </p:txBody>
      </p:sp>
      <p:sp>
        <p:nvSpPr>
          <p:cNvPr id="32771" name="Rectangle 5"/>
          <p:cNvSpPr>
            <a:spLocks noGrp="1" noChangeArrowheads="1"/>
          </p:cNvSpPr>
          <p:nvPr>
            <p:ph type="body" idx="1"/>
          </p:nvPr>
        </p:nvSpPr>
        <p:spPr>
          <a:xfrm>
            <a:off x="685800" y="1600200"/>
            <a:ext cx="7751762" cy="4386262"/>
          </a:xfrm>
          <a:noFill/>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Using mathematical expressions in SELECT and WHERE clauses</a:t>
            </a:r>
          </a:p>
          <a:p>
            <a:pPr eaLnBrk="1" hangingPunct="1">
              <a:buFont typeface="Wingdings" pitchFamily="2" charset="2"/>
              <a:buChar char="Ø"/>
            </a:pPr>
            <a:r>
              <a:rPr lang="en-US" sz="2400" dirty="0" smtClean="0">
                <a:latin typeface="Times New Roman" pitchFamily="18" charset="0"/>
                <a:cs typeface="Times New Roman" pitchFamily="18" charset="0"/>
              </a:rPr>
              <a:t>Using functions in expressions</a:t>
            </a:r>
          </a:p>
        </p:txBody>
      </p:sp>
      <p:sp>
        <p:nvSpPr>
          <p:cNvPr id="32772" name="Rounded Rectangle 6"/>
          <p:cNvSpPr>
            <a:spLocks noChangeArrowheads="1"/>
          </p:cNvSpPr>
          <p:nvPr/>
        </p:nvSpPr>
        <p:spPr bwMode="auto">
          <a:xfrm>
            <a:off x="914400" y="4495800"/>
            <a:ext cx="7450138" cy="1462087"/>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lnSpc>
                <a:spcPct val="90000"/>
              </a:lnSpc>
              <a:spcBef>
                <a:spcPct val="40000"/>
              </a:spcBef>
              <a:buClr>
                <a:srgbClr val="006699"/>
              </a:buClr>
            </a:pPr>
            <a:r>
              <a:rPr lang="en-US" b="0" dirty="0"/>
              <a:t>SELECT Name, </a:t>
            </a:r>
            <a:r>
              <a:rPr lang="en-US" b="0" dirty="0" err="1"/>
              <a:t>ProductNumber</a:t>
            </a:r>
            <a:r>
              <a:rPr lang="en-US" b="0" dirty="0"/>
              <a:t>, </a:t>
            </a:r>
            <a:r>
              <a:rPr lang="en-US" b="0" dirty="0" err="1"/>
              <a:t>ListPrice</a:t>
            </a:r>
            <a:r>
              <a:rPr lang="en-US" b="0" dirty="0"/>
              <a:t> AS </a:t>
            </a:r>
            <a:r>
              <a:rPr lang="en-US" b="0" dirty="0" err="1"/>
              <a:t>OldPrice</a:t>
            </a:r>
            <a:r>
              <a:rPr lang="en-US" b="0" dirty="0"/>
              <a:t>, (</a:t>
            </a:r>
            <a:r>
              <a:rPr lang="en-US" b="0" dirty="0" err="1"/>
              <a:t>ListPrice</a:t>
            </a:r>
            <a:r>
              <a:rPr lang="en-US" b="0" dirty="0"/>
              <a:t> * 1.1) AS </a:t>
            </a:r>
            <a:r>
              <a:rPr lang="en-US" b="0" dirty="0" err="1"/>
              <a:t>NewPrice</a:t>
            </a:r>
            <a:endParaRPr lang="en-US" b="0" dirty="0"/>
          </a:p>
          <a:p>
            <a:pPr marL="228600" indent="-228600" algn="l">
              <a:lnSpc>
                <a:spcPct val="90000"/>
              </a:lnSpc>
              <a:spcBef>
                <a:spcPct val="40000"/>
              </a:spcBef>
              <a:buClr>
                <a:srgbClr val="006699"/>
              </a:buClr>
            </a:pPr>
            <a:r>
              <a:rPr lang="en-US" b="0" dirty="0"/>
              <a:t>FROM </a:t>
            </a:r>
            <a:r>
              <a:rPr lang="en-US" b="0" dirty="0" err="1"/>
              <a:t>Production.Product</a:t>
            </a:r>
            <a:endParaRPr lang="en-US" b="0" dirty="0"/>
          </a:p>
          <a:p>
            <a:pPr marL="228600" indent="-228600" algn="l">
              <a:lnSpc>
                <a:spcPct val="90000"/>
              </a:lnSpc>
              <a:spcBef>
                <a:spcPct val="40000"/>
              </a:spcBef>
              <a:buClr>
                <a:srgbClr val="006699"/>
              </a:buClr>
            </a:pPr>
            <a:r>
              <a:rPr lang="en-US" b="0" dirty="0"/>
              <a:t>WHERE </a:t>
            </a:r>
            <a:r>
              <a:rPr lang="en-US" b="0" dirty="0" err="1"/>
              <a:t>SellEndDate</a:t>
            </a:r>
            <a:r>
              <a:rPr lang="en-US" b="0" dirty="0"/>
              <a:t> &lt; GETDATE()</a:t>
            </a:r>
          </a:p>
        </p:txBody>
      </p:sp>
      <p:sp>
        <p:nvSpPr>
          <p:cNvPr id="32773" name="Rounded Rectangle 8"/>
          <p:cNvSpPr>
            <a:spLocks noChangeArrowheads="1"/>
          </p:cNvSpPr>
          <p:nvPr/>
        </p:nvSpPr>
        <p:spPr bwMode="auto">
          <a:xfrm>
            <a:off x="914400" y="2971800"/>
            <a:ext cx="7450138" cy="1304925"/>
          </a:xfrm>
          <a:prstGeom prst="roundRect">
            <a:avLst>
              <a:gd name="adj" fmla="val 4167"/>
            </a:avLst>
          </a:prstGeom>
          <a:solidFill>
            <a:srgbClr val="F2E7CE"/>
          </a:solidFill>
          <a:ln w="9525" algn="ctr">
            <a:solidFill>
              <a:srgbClr val="333333"/>
            </a:solidFill>
            <a:round/>
            <a:headEnd/>
            <a:tailEnd/>
          </a:ln>
        </p:spPr>
        <p:txBody>
          <a:bodyPr/>
          <a:lstStyle/>
          <a:p>
            <a:pPr marL="228600" indent="-228600" algn="l"/>
            <a:r>
              <a:rPr lang="en-US" b="0" dirty="0"/>
              <a:t>SELECT Name, </a:t>
            </a:r>
            <a:r>
              <a:rPr lang="en-US" b="0" dirty="0" err="1"/>
              <a:t>ProductNumber</a:t>
            </a:r>
            <a:r>
              <a:rPr lang="en-US" b="0" dirty="0"/>
              <a:t>, </a:t>
            </a:r>
            <a:r>
              <a:rPr lang="en-US" b="0" dirty="0" err="1"/>
              <a:t>ListPrice</a:t>
            </a:r>
            <a:r>
              <a:rPr lang="en-US" b="0" dirty="0"/>
              <a:t> AS </a:t>
            </a:r>
            <a:r>
              <a:rPr lang="en-US" b="0" dirty="0" err="1"/>
              <a:t>OldPrice</a:t>
            </a:r>
            <a:r>
              <a:rPr lang="en-US" b="0" dirty="0"/>
              <a:t>, (</a:t>
            </a:r>
            <a:r>
              <a:rPr lang="en-US" b="0" dirty="0" err="1"/>
              <a:t>ListPrice</a:t>
            </a:r>
            <a:r>
              <a:rPr lang="en-US" b="0" dirty="0"/>
              <a:t> * 1.1) AS </a:t>
            </a:r>
            <a:r>
              <a:rPr lang="en-US" b="0" dirty="0" err="1"/>
              <a:t>NewPrice</a:t>
            </a:r>
            <a:endParaRPr lang="en-US" b="0" dirty="0"/>
          </a:p>
          <a:p>
            <a:pPr marL="228600" indent="-228600" algn="l"/>
            <a:r>
              <a:rPr lang="en-US" b="0" dirty="0"/>
              <a:t>FROM </a:t>
            </a:r>
            <a:r>
              <a:rPr lang="en-US" b="0" dirty="0" err="1"/>
              <a:t>Production.Product</a:t>
            </a:r>
            <a:endParaRPr lang="en-US" b="0" dirty="0"/>
          </a:p>
          <a:p>
            <a:pPr marL="228600" indent="-228600" algn="l"/>
            <a:r>
              <a:rPr lang="en-US" b="0" dirty="0"/>
              <a:t>WHERE </a:t>
            </a:r>
            <a:r>
              <a:rPr lang="en-US" b="0" dirty="0" err="1"/>
              <a:t>ListPrice</a:t>
            </a:r>
            <a:r>
              <a:rPr lang="en-US" b="0" dirty="0"/>
              <a:t> &gt; 0 AND (</a:t>
            </a:r>
            <a:r>
              <a:rPr lang="en-US" b="0" dirty="0" err="1"/>
              <a:t>ListPrice</a:t>
            </a:r>
            <a:r>
              <a:rPr lang="en-US" b="0" dirty="0"/>
              <a:t>/</a:t>
            </a:r>
            <a:r>
              <a:rPr lang="en-US" b="0" dirty="0" err="1"/>
              <a:t>StandardCost</a:t>
            </a:r>
            <a:r>
              <a:rPr lang="en-US" b="0" dirty="0"/>
              <a:t>) &gt; .8</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SQLCMD</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sz="4400" dirty="0" smtClean="0">
                <a:latin typeface="Times" pitchFamily="18" charset="0"/>
              </a:rPr>
              <a:t>The </a:t>
            </a:r>
            <a:r>
              <a:rPr lang="en-US" sz="4400" b="1" dirty="0" err="1" smtClean="0">
                <a:latin typeface="Times" pitchFamily="18" charset="0"/>
              </a:rPr>
              <a:t>sqlcmd</a:t>
            </a:r>
            <a:r>
              <a:rPr lang="en-US" sz="4400" dirty="0" smtClean="0">
                <a:latin typeface="Times" pitchFamily="18" charset="0"/>
              </a:rPr>
              <a:t> command line utility enables us to interact with SQL Server from the command line. It can:</a:t>
            </a:r>
          </a:p>
          <a:p>
            <a:pPr lvl="1"/>
            <a:r>
              <a:rPr lang="en-US" sz="3200" dirty="0" smtClean="0">
                <a:latin typeface="Times" pitchFamily="18" charset="0"/>
              </a:rPr>
              <a:t>Define connection setting information </a:t>
            </a:r>
          </a:p>
          <a:p>
            <a:pPr lvl="1"/>
            <a:r>
              <a:rPr lang="en-US" sz="3200" dirty="0" smtClean="0">
                <a:latin typeface="Times" pitchFamily="18" charset="0"/>
              </a:rPr>
              <a:t>Execute Transact-SQL (T-SQL) statements </a:t>
            </a:r>
          </a:p>
          <a:p>
            <a:pPr lvl="1"/>
            <a:r>
              <a:rPr lang="en-US" sz="3200" dirty="0" smtClean="0">
                <a:latin typeface="Times" pitchFamily="18" charset="0"/>
              </a:rPr>
              <a:t>Call external scripts </a:t>
            </a:r>
          </a:p>
          <a:p>
            <a:pPr lvl="1"/>
            <a:r>
              <a:rPr lang="en-US" sz="3200" dirty="0" smtClean="0">
                <a:latin typeface="Times" pitchFamily="18" charset="0"/>
              </a:rPr>
              <a:t>Use environment variables </a:t>
            </a:r>
          </a:p>
          <a:p>
            <a:pPr lvl="1"/>
            <a:r>
              <a:rPr lang="en-US" sz="3200" dirty="0" smtClean="0">
                <a:latin typeface="Times" pitchFamily="18" charset="0"/>
              </a:rPr>
              <a:t>Store the output results of executed queries in a specified text file </a:t>
            </a:r>
          </a:p>
          <a:p>
            <a:pPr>
              <a:buNone/>
            </a:pPr>
            <a:endParaRPr lang="en-US" dirty="0" smtClean="0">
              <a:hlinkClick r:id="rId2" action="ppaction://hlinkfile"/>
            </a:endParaRPr>
          </a:p>
          <a:p>
            <a:pPr>
              <a:buNone/>
            </a:pPr>
            <a:endParaRPr lang="en-US" dirty="0" smtClean="0">
              <a:hlinkClick r:id="rId2" action="ppaction://hlinkfile"/>
            </a:endParaRPr>
          </a:p>
          <a:p>
            <a:pPr>
              <a:buNone/>
            </a:pPr>
            <a:endParaRPr lang="en-US" sz="6500" dirty="0" smtClean="0">
              <a:hlinkClick r:id="rId2" action="ppaction://hlinkfile"/>
            </a:endParaRPr>
          </a:p>
          <a:p>
            <a:pPr algn="ctr">
              <a:buNone/>
            </a:pPr>
            <a:r>
              <a:rPr lang="en-US" sz="6500" dirty="0" smtClean="0">
                <a:hlinkClick r:id="rId2" action="ppaction://hlinkfile"/>
              </a:rPr>
              <a:t>Learn SQLCMD</a:t>
            </a:r>
            <a:endParaRPr lang="en-US" sz="65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Queries -2</a:t>
            </a:r>
            <a:endParaRPr lang="en-US" sz="4000" dirty="0"/>
          </a:p>
        </p:txBody>
      </p:sp>
      <p:sp>
        <p:nvSpPr>
          <p:cNvPr id="3" name="Content Placeholder 2"/>
          <p:cNvSpPr>
            <a:spLocks noGrp="1"/>
          </p:cNvSpPr>
          <p:nvPr>
            <p:ph sz="quarter" idx="1"/>
          </p:nvPr>
        </p:nvSpPr>
        <p:spPr>
          <a:xfrm>
            <a:off x="685800" y="2819400"/>
            <a:ext cx="8229600" cy="1219200"/>
          </a:xfrm>
        </p:spPr>
        <p:txBody>
          <a:bodyPr>
            <a:noAutofit/>
          </a:bodyPr>
          <a:lstStyle/>
          <a:p>
            <a:pPr algn="ctr">
              <a:buNone/>
            </a:pPr>
            <a:r>
              <a:rPr lang="en-US" sz="4800" dirty="0" smtClean="0">
                <a:latin typeface="Times New Roman" pitchFamily="18" charset="0"/>
                <a:cs typeface="Times New Roman" pitchFamily="18" charset="0"/>
              </a:rPr>
              <a:t>Grouping and Summarizing Data</a:t>
            </a:r>
            <a:endParaRPr lang="en-US" sz="4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Grouping and Summarizing Data</a:t>
            </a:r>
          </a:p>
        </p:txBody>
      </p:sp>
      <p:sp>
        <p:nvSpPr>
          <p:cNvPr id="4099"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Summarizing Data by Using Aggregate Functions</a:t>
            </a:r>
          </a:p>
          <a:p>
            <a:pPr>
              <a:buFont typeface="Wingdings" pitchFamily="2" charset="2"/>
              <a:buChar char="Ø"/>
            </a:pPr>
            <a:r>
              <a:rPr lang="en-US" sz="2400" dirty="0" smtClean="0">
                <a:latin typeface="Times New Roman" pitchFamily="18" charset="0"/>
                <a:cs typeface="Times New Roman" pitchFamily="18" charset="0"/>
              </a:rPr>
              <a:t>Summarizing Grouped Data</a:t>
            </a:r>
          </a:p>
          <a:p>
            <a:pPr eaLnBrk="1" hangingPunct="1">
              <a:buFont typeface="Wingdings" pitchFamily="2" charset="2"/>
              <a:buChar char="Ø"/>
            </a:pPr>
            <a:r>
              <a:rPr lang="en-US" sz="2400" dirty="0" smtClean="0">
                <a:latin typeface="Times New Roman" pitchFamily="18" charset="0"/>
                <a:cs typeface="Times New Roman" pitchFamily="18" charset="0"/>
              </a:rPr>
              <a:t>Ranking Grouped Data</a:t>
            </a:r>
          </a:p>
          <a:p>
            <a:pPr eaLnBrk="1" hangingPunct="1">
              <a:buFont typeface="Wingdings" pitchFamily="2" charset="2"/>
              <a:buChar char="Ø"/>
            </a:pPr>
            <a:r>
              <a:rPr lang="en-US" sz="2400" dirty="0" smtClean="0">
                <a:latin typeface="Times New Roman" pitchFamily="18" charset="0"/>
                <a:cs typeface="Times New Roman" pitchFamily="18" charset="0"/>
              </a:rPr>
              <a:t>Creating Crosstab Queries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Autofit/>
          </a:bodyPr>
          <a:lstStyle/>
          <a:p>
            <a:pPr eaLnBrk="1" hangingPunct="1"/>
            <a:r>
              <a:rPr lang="en-US" sz="3600" dirty="0" smtClean="0">
                <a:latin typeface="Times New Roman" pitchFamily="18" charset="0"/>
                <a:cs typeface="Times New Roman" pitchFamily="18" charset="0"/>
              </a:rPr>
              <a:t>Summarizing Data by Using Aggregate Functions</a:t>
            </a:r>
          </a:p>
        </p:txBody>
      </p:sp>
      <p:sp>
        <p:nvSpPr>
          <p:cNvPr id="5123" name="Rectangle 3"/>
          <p:cNvSpPr>
            <a:spLocks noGrp="1" noChangeArrowheads="1"/>
          </p:cNvSpPr>
          <p:nvPr>
            <p:ph type="body" idx="1"/>
          </p:nvPr>
        </p:nvSpPr>
        <p:spPr/>
        <p:txBody>
          <a:bodyPr>
            <a:normAutofit/>
          </a:bodyPr>
          <a:lstStyle/>
          <a:p>
            <a:pPr eaLnBrk="1" hangingPunct="1">
              <a:buFont typeface="Wingdings" pitchFamily="2" charset="2"/>
              <a:buChar char="Ø"/>
            </a:pPr>
            <a:r>
              <a:rPr lang="en-US" sz="2400" dirty="0" smtClean="0">
                <a:latin typeface="Times New Roman" pitchFamily="18" charset="0"/>
                <a:cs typeface="Times New Roman" pitchFamily="18" charset="0"/>
              </a:rPr>
              <a:t>Aggregate Functions Native to SQL Server</a:t>
            </a:r>
          </a:p>
          <a:p>
            <a:pPr eaLnBrk="1" hangingPunct="1">
              <a:buFont typeface="Wingdings" pitchFamily="2" charset="2"/>
              <a:buChar char="Ø"/>
            </a:pPr>
            <a:r>
              <a:rPr lang="en-US" sz="2400" dirty="0" smtClean="0">
                <a:latin typeface="Times New Roman" pitchFamily="18" charset="0"/>
                <a:cs typeface="Times New Roman" pitchFamily="18" charset="0"/>
              </a:rPr>
              <a:t>Using Aggregate Functions with NULL Values</a:t>
            </a:r>
          </a:p>
          <a:p>
            <a:pPr eaLnBrk="1" hangingPunct="1">
              <a:buFont typeface="Wingdings" pitchFamily="2" charset="2"/>
              <a:buChar char="Ø"/>
            </a:pPr>
            <a:r>
              <a:rPr lang="en-US" sz="2400" dirty="0" smtClean="0">
                <a:latin typeface="Times New Roman" pitchFamily="18" charset="0"/>
                <a:cs typeface="Times New Roman" pitchFamily="18" charset="0"/>
              </a:rPr>
              <a:t>CLR Integration, Assemblies</a:t>
            </a:r>
          </a:p>
          <a:p>
            <a:pPr eaLnBrk="1" hangingPunct="1">
              <a:buFont typeface="Wingdings" pitchFamily="2" charset="2"/>
              <a:buChar char="Ø"/>
            </a:pPr>
            <a:r>
              <a:rPr lang="en-US" sz="2400" dirty="0" smtClean="0">
                <a:latin typeface="Times New Roman" pitchFamily="18" charset="0"/>
                <a:cs typeface="Times New Roman" pitchFamily="18" charset="0"/>
              </a:rPr>
              <a:t>Implementing Custom Aggregate Functions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ounded Rectangle 3"/>
          <p:cNvSpPr>
            <a:spLocks noChangeArrowheads="1"/>
          </p:cNvSpPr>
          <p:nvPr/>
        </p:nvSpPr>
        <p:spPr bwMode="auto">
          <a:xfrm>
            <a:off x="592138" y="1657350"/>
            <a:ext cx="7961312" cy="224631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6147" name="Rounded Rectangle 5"/>
          <p:cNvSpPr>
            <a:spLocks noChangeArrowheads="1"/>
          </p:cNvSpPr>
          <p:nvPr/>
        </p:nvSpPr>
        <p:spPr bwMode="auto">
          <a:xfrm>
            <a:off x="823913" y="31607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endParaRPr lang="en-US"/>
          </a:p>
        </p:txBody>
      </p:sp>
      <p:sp>
        <p:nvSpPr>
          <p:cNvPr id="6148" name="Rounded Rectangle 5"/>
          <p:cNvSpPr>
            <a:spLocks noChangeArrowheads="1"/>
          </p:cNvSpPr>
          <p:nvPr/>
        </p:nvSpPr>
        <p:spPr bwMode="auto">
          <a:xfrm>
            <a:off x="823913" y="24749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endParaRPr lang="en-US"/>
          </a:p>
        </p:txBody>
      </p:sp>
      <p:sp>
        <p:nvSpPr>
          <p:cNvPr id="6149" name="Rounded Rectangle 8"/>
          <p:cNvSpPr>
            <a:spLocks noChangeArrowheads="1"/>
          </p:cNvSpPr>
          <p:nvPr/>
        </p:nvSpPr>
        <p:spPr bwMode="auto">
          <a:xfrm>
            <a:off x="830263" y="1814513"/>
            <a:ext cx="7450137" cy="547687"/>
          </a:xfrm>
          <a:prstGeom prst="roundRect">
            <a:avLst>
              <a:gd name="adj" fmla="val 4167"/>
            </a:avLst>
          </a:prstGeom>
          <a:solidFill>
            <a:srgbClr val="F2E7CE"/>
          </a:solidFill>
          <a:ln w="9525" algn="ctr">
            <a:solidFill>
              <a:srgbClr val="333333"/>
            </a:solidFill>
            <a:round/>
            <a:headEnd/>
            <a:tailEnd/>
          </a:ln>
        </p:spPr>
        <p:txBody>
          <a:bodyPr wrap="none" anchor="ctr"/>
          <a:lstStyle/>
          <a:p>
            <a:pPr marL="228600" indent="-228600" algn="l">
              <a:lnSpc>
                <a:spcPct val="90000"/>
              </a:lnSpc>
              <a:spcBef>
                <a:spcPct val="40000"/>
              </a:spcBef>
              <a:buClr>
                <a:srgbClr val="006699"/>
              </a:buClr>
            </a:pPr>
            <a:endParaRPr lang="en-US"/>
          </a:p>
        </p:txBody>
      </p:sp>
      <p:sp>
        <p:nvSpPr>
          <p:cNvPr id="6150" name="Rectangle 2"/>
          <p:cNvSpPr>
            <a:spLocks noGrp="1" noChangeArrowheads="1"/>
          </p:cNvSpPr>
          <p:nvPr>
            <p:ph type="title"/>
          </p:nvPr>
        </p:nvSpPr>
        <p:spPr>
          <a:xfrm>
            <a:off x="460375" y="249237"/>
            <a:ext cx="8683625" cy="741363"/>
          </a:xfrm>
        </p:spPr>
        <p:txBody>
          <a:bodyPr>
            <a:normAutofit/>
          </a:bodyPr>
          <a:lstStyle/>
          <a:p>
            <a:pPr eaLnBrk="1" hangingPunct="1"/>
            <a:r>
              <a:rPr lang="en-US" sz="3600" dirty="0" smtClean="0">
                <a:latin typeface="Times New Roman" pitchFamily="18" charset="0"/>
                <a:cs typeface="Times New Roman" pitchFamily="18" charset="0"/>
              </a:rPr>
              <a:t>Aggregate Functions Locations</a:t>
            </a:r>
          </a:p>
        </p:txBody>
      </p:sp>
      <p:sp>
        <p:nvSpPr>
          <p:cNvPr id="6151" name="Rectangle 3"/>
          <p:cNvSpPr>
            <a:spLocks noGrp="1" noChangeArrowheads="1"/>
          </p:cNvSpPr>
          <p:nvPr>
            <p:ph type="body" idx="1"/>
          </p:nvPr>
        </p:nvSpPr>
        <p:spPr>
          <a:xfrm>
            <a:off x="838200" y="1885950"/>
            <a:ext cx="6951662" cy="1947862"/>
          </a:xfrm>
        </p:spPr>
        <p:txBody>
          <a:bodyPr>
            <a:normAutofit fontScale="92500" lnSpcReduction="10000"/>
          </a:bodyPr>
          <a:lstStyle/>
          <a:p>
            <a:pPr lvl="1" eaLnBrk="1" hangingPunct="1"/>
            <a:r>
              <a:rPr lang="en-US" dirty="0" smtClean="0"/>
              <a:t>The select list of a SELECT statement</a:t>
            </a:r>
            <a:br>
              <a:rPr lang="en-US" dirty="0" smtClean="0"/>
            </a:br>
            <a:endParaRPr lang="en-US" dirty="0" smtClean="0"/>
          </a:p>
          <a:p>
            <a:pPr lvl="1" eaLnBrk="1" hangingPunct="1"/>
            <a:r>
              <a:rPr lang="en-US" dirty="0" smtClean="0"/>
              <a:t>A COMPUTE or COMPUTE BY clause</a:t>
            </a:r>
            <a:br>
              <a:rPr lang="en-US" dirty="0" smtClean="0"/>
            </a:br>
            <a:endParaRPr lang="en-US" dirty="0" smtClean="0"/>
          </a:p>
          <a:p>
            <a:pPr lvl="1" eaLnBrk="1" hangingPunct="1"/>
            <a:r>
              <a:rPr lang="en-US" dirty="0" smtClean="0"/>
              <a:t>A HAVING clause</a:t>
            </a:r>
          </a:p>
        </p:txBody>
      </p:sp>
      <p:sp>
        <p:nvSpPr>
          <p:cNvPr id="763909" name="AutoShape 5"/>
          <p:cNvSpPr>
            <a:spLocks noChangeArrowheads="1"/>
          </p:cNvSpPr>
          <p:nvPr/>
        </p:nvSpPr>
        <p:spPr bwMode="auto">
          <a:xfrm>
            <a:off x="1446213" y="4067175"/>
            <a:ext cx="6307137" cy="2486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USE AdventureWorks</a:t>
            </a:r>
          </a:p>
          <a:p>
            <a:pPr algn="l" defTabSz="457200" eaLnBrk="1" hangingPunct="1">
              <a:lnSpc>
                <a:spcPct val="90000"/>
              </a:lnSpc>
              <a:spcBef>
                <a:spcPct val="70000"/>
              </a:spcBef>
              <a:buClr>
                <a:schemeClr val="hlink"/>
              </a:buClr>
              <a:buSzPct val="90000"/>
              <a:tabLst>
                <a:tab pos="457200" algn="l"/>
              </a:tabLst>
              <a:defRPr/>
            </a:pPr>
            <a:r>
              <a:rPr lang="en-US" sz="2000" b="0" dirty="0"/>
              <a:t>SELECT AVG(</a:t>
            </a:r>
            <a:r>
              <a:rPr lang="en-US" sz="2000" b="0" dirty="0" err="1"/>
              <a:t>VacationHours</a:t>
            </a:r>
            <a:r>
              <a:rPr lang="en-US" sz="2000" b="0" dirty="0"/>
              <a:t>)AS '</a:t>
            </a:r>
            <a:r>
              <a:rPr lang="en-US" sz="2000" b="0" dirty="0" err="1"/>
              <a:t>AverageVacationHours</a:t>
            </a:r>
            <a:r>
              <a:rPr lang="en-US" sz="2000" b="0" dirty="0"/>
              <a:t>', SUM (</a:t>
            </a:r>
            <a:r>
              <a:rPr lang="en-US" sz="2000" b="0" dirty="0" err="1"/>
              <a:t>SickLeaveHours</a:t>
            </a:r>
            <a:r>
              <a:rPr lang="en-US" sz="2000" b="0" dirty="0"/>
              <a:t>) AS '</a:t>
            </a:r>
            <a:r>
              <a:rPr lang="en-US" sz="2000" b="0" dirty="0" err="1"/>
              <a:t>TotalSickLeaveHours</a:t>
            </a:r>
            <a:r>
              <a:rPr lang="en-US" sz="2000" b="0" dirty="0"/>
              <a:t>‘</a:t>
            </a:r>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err="1"/>
              <a:t>HumanResources.Employee</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WHERE Title LIKE 'Vice President%'</a:t>
            </a:r>
          </a:p>
        </p:txBody>
      </p:sp>
      <p:sp>
        <p:nvSpPr>
          <p:cNvPr id="9" name="AutoShape 5"/>
          <p:cNvSpPr>
            <a:spLocks noChangeArrowheads="1"/>
          </p:cNvSpPr>
          <p:nvPr/>
        </p:nvSpPr>
        <p:spPr bwMode="auto">
          <a:xfrm>
            <a:off x="1452563" y="4067175"/>
            <a:ext cx="6307137" cy="24590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lgn="l" defTabSz="457200" eaLnBrk="1" hangingPunct="1">
              <a:lnSpc>
                <a:spcPct val="90000"/>
              </a:lnSpc>
              <a:spcBef>
                <a:spcPct val="70000"/>
              </a:spcBef>
              <a:buClr>
                <a:schemeClr val="hlink"/>
              </a:buClr>
              <a:buSzPct val="90000"/>
              <a:tabLst>
                <a:tab pos="457200" algn="l"/>
              </a:tabLst>
              <a:defRPr/>
            </a:pPr>
            <a:r>
              <a:rPr lang="en-US" sz="2000" b="0" dirty="0"/>
              <a:t>USE AdventureWorks</a:t>
            </a:r>
          </a:p>
          <a:p>
            <a:pPr algn="l" defTabSz="457200" eaLnBrk="1" hangingPunct="1">
              <a:lnSpc>
                <a:spcPct val="90000"/>
              </a:lnSpc>
              <a:spcBef>
                <a:spcPct val="70000"/>
              </a:spcBef>
              <a:buClr>
                <a:schemeClr val="hlink"/>
              </a:buClr>
              <a:buSzPct val="90000"/>
              <a:tabLst>
                <a:tab pos="457200" algn="l"/>
              </a:tabLst>
              <a:defRPr/>
            </a:pPr>
            <a:r>
              <a:rPr lang="en-US" sz="2000" b="0" dirty="0"/>
              <a:t>SELECT COUNT(*)</a:t>
            </a:r>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err="1"/>
              <a:t>Sales.SalesPerson</a:t>
            </a:r>
            <a:r>
              <a:rPr lang="en-US" sz="2000" b="0" dirty="0"/>
              <a:t> </a:t>
            </a:r>
          </a:p>
          <a:p>
            <a:pPr algn="l" defTabSz="457200" eaLnBrk="1" hangingPunct="1">
              <a:lnSpc>
                <a:spcPct val="90000"/>
              </a:lnSpc>
              <a:spcBef>
                <a:spcPct val="70000"/>
              </a:spcBef>
              <a:buClr>
                <a:schemeClr val="hlink"/>
              </a:buClr>
              <a:buSzPct val="90000"/>
              <a:tabLst>
                <a:tab pos="457200" algn="l"/>
              </a:tabLst>
              <a:defRPr/>
            </a:pPr>
            <a:r>
              <a:rPr lang="en-US" sz="2000" b="0" dirty="0"/>
              <a:t>WHERE </a:t>
            </a:r>
            <a:r>
              <a:rPr lang="en-US" sz="2000" b="0" dirty="0" err="1"/>
              <a:t>SalesQuota</a:t>
            </a:r>
            <a:r>
              <a:rPr lang="en-US" sz="2000" b="0" dirty="0"/>
              <a:t> &gt; 25000;</a:t>
            </a:r>
          </a:p>
        </p:txBody>
      </p:sp>
      <p:sp>
        <p:nvSpPr>
          <p:cNvPr id="10" name="AutoShape 5"/>
          <p:cNvSpPr>
            <a:spLocks noChangeArrowheads="1"/>
          </p:cNvSpPr>
          <p:nvPr/>
        </p:nvSpPr>
        <p:spPr bwMode="auto">
          <a:xfrm>
            <a:off x="1457325" y="4067175"/>
            <a:ext cx="6307138" cy="24606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lgn="l" defTabSz="457200" eaLnBrk="1" hangingPunct="1">
              <a:lnSpc>
                <a:spcPct val="90000"/>
              </a:lnSpc>
              <a:spcBef>
                <a:spcPct val="70000"/>
              </a:spcBef>
              <a:buClr>
                <a:schemeClr val="hlink"/>
              </a:buClr>
              <a:buSzPct val="90000"/>
              <a:tabLst>
                <a:tab pos="457200" algn="l"/>
              </a:tabLst>
              <a:defRPr/>
            </a:pPr>
            <a:r>
              <a:rPr lang="en-US" sz="2000" b="0" dirty="0"/>
              <a:t>USE </a:t>
            </a:r>
            <a:r>
              <a:rPr lang="en-US" sz="2000" b="0" dirty="0" smtClean="0"/>
              <a:t>ITI</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SELECT </a:t>
            </a:r>
            <a:r>
              <a:rPr lang="en-US" sz="2000" b="0" dirty="0" smtClean="0"/>
              <a:t>MAX(Age)</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smtClean="0"/>
              <a:t>student</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GROUP BY </a:t>
            </a:r>
            <a:r>
              <a:rPr lang="en-US" sz="2000" b="0" dirty="0" err="1" smtClean="0"/>
              <a:t>dept_id</a:t>
            </a:r>
            <a:r>
              <a:rPr lang="en-US" sz="2000" b="0" dirty="0" smtClean="0"/>
              <a:t>; </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3909"/>
                                        </p:tgtEl>
                                        <p:attrNameLst>
                                          <p:attrName>style.visibility</p:attrName>
                                        </p:attrNameLst>
                                      </p:cBhvr>
                                      <p:to>
                                        <p:strVal val="visible"/>
                                      </p:to>
                                    </p:set>
                                    <p:anim calcmode="lin" valueType="num">
                                      <p:cBhvr additive="base">
                                        <p:cTn id="7" dur="1000" fill="hold"/>
                                        <p:tgtEl>
                                          <p:spTgt spid="763909"/>
                                        </p:tgtEl>
                                        <p:attrNameLst>
                                          <p:attrName>ppt_x</p:attrName>
                                        </p:attrNameLst>
                                      </p:cBhvr>
                                      <p:tavLst>
                                        <p:tav tm="0">
                                          <p:val>
                                            <p:strVal val="0-#ppt_w/2"/>
                                          </p:val>
                                        </p:tav>
                                        <p:tav tm="100000">
                                          <p:val>
                                            <p:strVal val="#ppt_x"/>
                                          </p:val>
                                        </p:tav>
                                      </p:tavLst>
                                    </p:anim>
                                    <p:anim calcmode="lin" valueType="num">
                                      <p:cBhvr additive="base">
                                        <p:cTn id="8" dur="1000" fill="hold"/>
                                        <p:tgtEl>
                                          <p:spTgt spid="7639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0-#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0-#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9" grpId="0" animBg="1"/>
      <p:bldP spid="9" grpId="0"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304800"/>
            <a:ext cx="8153400" cy="990600"/>
          </a:xfrm>
        </p:spPr>
        <p:txBody>
          <a:bodyPr>
            <a:noAutofit/>
          </a:bodyPr>
          <a:lstStyle/>
          <a:p>
            <a:pPr eaLnBrk="1" hangingPunct="1"/>
            <a:r>
              <a:rPr lang="en-US" sz="3600" dirty="0" smtClean="0">
                <a:latin typeface="Times New Roman" pitchFamily="18" charset="0"/>
                <a:cs typeface="Times New Roman" pitchFamily="18" charset="0"/>
              </a:rPr>
              <a:t>Using Aggregate Functions With NULL Values</a:t>
            </a:r>
          </a:p>
        </p:txBody>
      </p:sp>
      <p:sp>
        <p:nvSpPr>
          <p:cNvPr id="7171" name="Rounded Rectangle 3"/>
          <p:cNvSpPr>
            <a:spLocks noChangeArrowheads="1"/>
          </p:cNvSpPr>
          <p:nvPr/>
        </p:nvSpPr>
        <p:spPr bwMode="auto">
          <a:xfrm>
            <a:off x="614490" y="1676400"/>
            <a:ext cx="7961312" cy="48006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804868" name="AutoShape 4"/>
          <p:cNvSpPr>
            <a:spLocks noChangeArrowheads="1"/>
          </p:cNvSpPr>
          <p:nvPr/>
        </p:nvSpPr>
        <p:spPr bwMode="auto">
          <a:xfrm>
            <a:off x="1066927" y="3848100"/>
            <a:ext cx="6910388" cy="14049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USE </a:t>
            </a:r>
            <a:r>
              <a:rPr lang="en-US" sz="2000" dirty="0" smtClean="0"/>
              <a:t>ITI</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SELECT </a:t>
            </a:r>
            <a:r>
              <a:rPr lang="en-US" sz="2000" b="0" dirty="0" smtClean="0"/>
              <a:t>AVG(ISNULL(age,0</a:t>
            </a:r>
            <a:r>
              <a:rPr lang="en-US" sz="2000" b="0" dirty="0"/>
              <a:t>)) AS </a:t>
            </a:r>
            <a:r>
              <a:rPr lang="en-US" sz="2000" b="0" dirty="0" smtClean="0"/>
              <a:t>‘</a:t>
            </a:r>
            <a:r>
              <a:rPr lang="en-US" sz="2000" dirty="0" smtClean="0"/>
              <a:t>AVG</a:t>
            </a:r>
            <a:r>
              <a:rPr lang="en-US" sz="2000" b="0" dirty="0" smtClean="0"/>
              <a:t>’</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smtClean="0"/>
              <a:t>student</a:t>
            </a:r>
            <a:endParaRPr lang="en-US" sz="2000" b="0" dirty="0"/>
          </a:p>
        </p:txBody>
      </p:sp>
      <p:sp>
        <p:nvSpPr>
          <p:cNvPr id="7173" name="Rounded Rectangle 8"/>
          <p:cNvSpPr>
            <a:spLocks noChangeArrowheads="1"/>
          </p:cNvSpPr>
          <p:nvPr/>
        </p:nvSpPr>
        <p:spPr bwMode="auto">
          <a:xfrm>
            <a:off x="914400" y="5600700"/>
            <a:ext cx="7450138" cy="7239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buClr>
                <a:schemeClr val="hlink"/>
              </a:buClr>
              <a:buFontTx/>
              <a:buChar char="•"/>
            </a:pPr>
            <a:r>
              <a:rPr lang="en-US" sz="2000" b="0" dirty="0"/>
              <a:t>The COUNT(*) function is an exception and returns the total number of records in a table</a:t>
            </a:r>
            <a:endParaRPr lang="en-US" dirty="0"/>
          </a:p>
        </p:txBody>
      </p:sp>
      <p:sp>
        <p:nvSpPr>
          <p:cNvPr id="7174" name="Rounded Rectangle 8"/>
          <p:cNvSpPr>
            <a:spLocks noChangeArrowheads="1"/>
          </p:cNvSpPr>
          <p:nvPr/>
        </p:nvSpPr>
        <p:spPr bwMode="auto">
          <a:xfrm>
            <a:off x="808165" y="3136900"/>
            <a:ext cx="7589837" cy="41433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Use the ISNULL function to correct this issue</a:t>
            </a:r>
          </a:p>
        </p:txBody>
      </p:sp>
      <p:sp>
        <p:nvSpPr>
          <p:cNvPr id="7175" name="Rounded Rectangle 8"/>
          <p:cNvSpPr>
            <a:spLocks noChangeArrowheads="1"/>
          </p:cNvSpPr>
          <p:nvPr/>
        </p:nvSpPr>
        <p:spPr bwMode="auto">
          <a:xfrm>
            <a:off x="804990" y="2320925"/>
            <a:ext cx="7581900" cy="727075"/>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NULL values may produce unexpected or incorrect results</a:t>
            </a:r>
          </a:p>
        </p:txBody>
      </p:sp>
      <p:sp>
        <p:nvSpPr>
          <p:cNvPr id="7176" name="Rounded Rectangle 8"/>
          <p:cNvSpPr>
            <a:spLocks noChangeArrowheads="1"/>
          </p:cNvSpPr>
          <p:nvPr/>
        </p:nvSpPr>
        <p:spPr bwMode="auto">
          <a:xfrm>
            <a:off x="808165" y="1851025"/>
            <a:ext cx="7586662"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Most aggregate functions ignore NULL values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Summarizing Grouped Data</a:t>
            </a:r>
          </a:p>
        </p:txBody>
      </p:sp>
      <p:sp>
        <p:nvSpPr>
          <p:cNvPr id="11267" name="Rectangle 3"/>
          <p:cNvSpPr>
            <a:spLocks noGrp="1" noChangeArrowheads="1"/>
          </p:cNvSpPr>
          <p:nvPr>
            <p:ph type="body" idx="1"/>
          </p:nvPr>
        </p:nvSpPr>
        <p:spPr/>
        <p:txBody>
          <a:bodyPr>
            <a:noAutofit/>
          </a:bodyPr>
          <a:lstStyle/>
          <a:p>
            <a:pPr eaLnBrk="1" hangingPunct="1">
              <a:buFont typeface="Wingdings" pitchFamily="2" charset="2"/>
              <a:buChar char="Ø"/>
            </a:pPr>
            <a:r>
              <a:rPr lang="en-US" sz="2400" dirty="0" smtClean="0">
                <a:latin typeface="Times New Roman" pitchFamily="18" charset="0"/>
                <a:cs typeface="Times New Roman" pitchFamily="18" charset="0"/>
              </a:rPr>
              <a:t>Using the GROUP BY clause</a:t>
            </a:r>
          </a:p>
          <a:p>
            <a:pPr eaLnBrk="1" hangingPunct="1">
              <a:buFont typeface="Wingdings" pitchFamily="2" charset="2"/>
              <a:buChar char="Ø"/>
            </a:pPr>
            <a:r>
              <a:rPr lang="en-US" sz="2400" dirty="0" smtClean="0">
                <a:latin typeface="Times New Roman" pitchFamily="18" charset="0"/>
                <a:cs typeface="Times New Roman" pitchFamily="18" charset="0"/>
              </a:rPr>
              <a:t>Filtering Grouped Data by Using the HAVING Clause</a:t>
            </a:r>
          </a:p>
          <a:p>
            <a:pPr eaLnBrk="1" hangingPunct="1">
              <a:buFont typeface="Wingdings" pitchFamily="2" charset="2"/>
              <a:buChar char="Ø"/>
            </a:pPr>
            <a:r>
              <a:rPr lang="en-US" sz="2400" dirty="0" smtClean="0">
                <a:latin typeface="Times New Roman" pitchFamily="18" charset="0"/>
                <a:cs typeface="Times New Roman" pitchFamily="18" charset="0"/>
              </a:rPr>
              <a:t>Building a Query for Summarizing Grouped Data – GROUP BY</a:t>
            </a:r>
          </a:p>
          <a:p>
            <a:pPr eaLnBrk="1" hangingPunct="1">
              <a:buFont typeface="Wingdings" pitchFamily="2" charset="2"/>
              <a:buChar char="Ø"/>
            </a:pPr>
            <a:r>
              <a:rPr lang="en-US" sz="2400" dirty="0" smtClean="0">
                <a:latin typeface="Times New Roman" pitchFamily="18" charset="0"/>
                <a:cs typeface="Times New Roman" pitchFamily="18" charset="0"/>
              </a:rPr>
              <a:t>Examining How the ROLLUP and CUBE Operators Work</a:t>
            </a:r>
          </a:p>
          <a:p>
            <a:pPr eaLnBrk="1" hangingPunct="1">
              <a:buFont typeface="Wingdings" pitchFamily="2" charset="2"/>
              <a:buChar char="Ø"/>
            </a:pPr>
            <a:r>
              <a:rPr lang="en-US" sz="2400" dirty="0" smtClean="0">
                <a:latin typeface="Times New Roman" pitchFamily="18" charset="0"/>
                <a:cs typeface="Times New Roman" pitchFamily="18" charset="0"/>
              </a:rPr>
              <a:t>Using the ROLLUP and CUBE Operators</a:t>
            </a:r>
          </a:p>
          <a:p>
            <a:pPr eaLnBrk="1" hangingPunct="1">
              <a:buFont typeface="Wingdings" pitchFamily="2" charset="2"/>
              <a:buChar char="Ø"/>
            </a:pPr>
            <a:r>
              <a:rPr lang="en-US" sz="2400" dirty="0" smtClean="0">
                <a:latin typeface="Times New Roman" pitchFamily="18" charset="0"/>
                <a:cs typeface="Times New Roman" pitchFamily="18" charset="0"/>
              </a:rPr>
              <a:t>Using the COMPUTE and COMPUTE BY Clauses</a:t>
            </a:r>
          </a:p>
          <a:p>
            <a:pPr eaLnBrk="1" hangingPunct="1">
              <a:buFont typeface="Wingdings" pitchFamily="2" charset="2"/>
              <a:buChar char="Ø"/>
            </a:pPr>
            <a:r>
              <a:rPr lang="en-US" sz="2400" dirty="0" smtClean="0">
                <a:latin typeface="Times New Roman" pitchFamily="18" charset="0"/>
                <a:cs typeface="Times New Roman" pitchFamily="18" charset="0"/>
              </a:rPr>
              <a:t>Building a Query for Summarizing Grouped Data - COMPUTE</a:t>
            </a:r>
          </a:p>
          <a:p>
            <a:pPr eaLnBrk="1" hangingPunct="1">
              <a:buFont typeface="Wingdings" pitchFamily="2" charset="2"/>
              <a:buChar char="Ø"/>
            </a:pPr>
            <a:r>
              <a:rPr lang="en-US" sz="2400" dirty="0" smtClean="0">
                <a:latin typeface="Times New Roman" pitchFamily="18" charset="0"/>
                <a:cs typeface="Times New Roman" pitchFamily="18" charset="0"/>
              </a:rPr>
              <a:t>Using GROUPING SETS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ITI ERD</a:t>
            </a:r>
            <a:endParaRPr lang="en-US" sz="3600" dirty="0">
              <a:latin typeface="Times New Roman" pitchFamily="18" charset="0"/>
              <a:cs typeface="Times New Roman" pitchFamily="18" charset="0"/>
            </a:endParaRPr>
          </a:p>
        </p:txBody>
      </p:sp>
      <p:pic>
        <p:nvPicPr>
          <p:cNvPr id="5" name="Picture 4" descr="ITI ERD.bmp"/>
          <p:cNvPicPr>
            <a:picLocks noChangeAspect="1"/>
          </p:cNvPicPr>
          <p:nvPr/>
        </p:nvPicPr>
        <p:blipFill>
          <a:blip r:embed="rId3" cstate="print"/>
          <a:stretch>
            <a:fillRect/>
          </a:stretch>
        </p:blipFill>
        <p:spPr>
          <a:xfrm>
            <a:off x="-7076" y="0"/>
            <a:ext cx="9151076" cy="6760330"/>
          </a:xfrm>
          <a:prstGeom prst="rect">
            <a:avLst/>
          </a:prstGeom>
        </p:spPr>
      </p:pic>
      <p:cxnSp>
        <p:nvCxnSpPr>
          <p:cNvPr id="4" name="Straight Connector 3"/>
          <p:cNvCxnSpPr/>
          <p:nvPr/>
        </p:nvCxnSpPr>
        <p:spPr>
          <a:xfrm>
            <a:off x="5105400" y="5257800"/>
            <a:ext cx="1219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954875" y="2590800"/>
            <a:ext cx="0" cy="789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590800" y="5791200"/>
            <a:ext cx="15240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20000" y="3380165"/>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534400" y="3380165"/>
            <a:ext cx="0" cy="58223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12648" y="228600"/>
            <a:ext cx="8153400" cy="990600"/>
          </a:xfrm>
        </p:spPr>
        <p:txBody>
          <a:bodyPr>
            <a:normAutofit/>
          </a:bodyPr>
          <a:lstStyle/>
          <a:p>
            <a:pPr eaLnBrk="1" hangingPunct="1"/>
            <a:r>
              <a:rPr lang="en-US" sz="3600" dirty="0" smtClean="0">
                <a:latin typeface="Times New Roman" pitchFamily="18" charset="0"/>
                <a:cs typeface="Times New Roman" pitchFamily="18" charset="0"/>
              </a:rPr>
              <a:t>Using the GROUP BY Clause</a:t>
            </a:r>
          </a:p>
        </p:txBody>
      </p:sp>
      <p:pic>
        <p:nvPicPr>
          <p:cNvPr id="12291" name="Picture 14" descr="Table"/>
          <p:cNvPicPr>
            <a:picLocks noChangeAspect="1" noChangeArrowheads="1"/>
          </p:cNvPicPr>
          <p:nvPr/>
        </p:nvPicPr>
        <p:blipFill>
          <a:blip r:embed="rId3" cstate="print"/>
          <a:srcRect/>
          <a:stretch>
            <a:fillRect/>
          </a:stretch>
        </p:blipFill>
        <p:spPr bwMode="auto">
          <a:xfrm>
            <a:off x="2012950" y="5468938"/>
            <a:ext cx="685800" cy="758825"/>
          </a:xfrm>
          <a:prstGeom prst="rect">
            <a:avLst/>
          </a:prstGeom>
          <a:noFill/>
          <a:ln w="9525">
            <a:noFill/>
            <a:miter lim="800000"/>
            <a:headEnd/>
            <a:tailEnd/>
          </a:ln>
        </p:spPr>
      </p:pic>
      <p:pic>
        <p:nvPicPr>
          <p:cNvPr id="12292" name="Picture 33" descr="Firewall"/>
          <p:cNvPicPr>
            <a:picLocks noChangeAspect="1" noChangeArrowheads="1"/>
          </p:cNvPicPr>
          <p:nvPr/>
        </p:nvPicPr>
        <p:blipFill>
          <a:blip r:embed="rId4" cstate="print"/>
          <a:srcRect/>
          <a:stretch>
            <a:fillRect/>
          </a:stretch>
        </p:blipFill>
        <p:spPr bwMode="auto">
          <a:xfrm>
            <a:off x="4657725" y="5500688"/>
            <a:ext cx="760413" cy="735012"/>
          </a:xfrm>
          <a:prstGeom prst="rect">
            <a:avLst/>
          </a:prstGeom>
          <a:noFill/>
          <a:ln w="9525">
            <a:noFill/>
            <a:miter lim="800000"/>
            <a:headEnd/>
            <a:tailEnd/>
          </a:ln>
        </p:spPr>
      </p:pic>
      <p:pic>
        <p:nvPicPr>
          <p:cNvPr id="12293" name="Picture 33" descr="Firewall"/>
          <p:cNvPicPr>
            <a:picLocks noChangeAspect="1" noChangeArrowheads="1"/>
          </p:cNvPicPr>
          <p:nvPr/>
        </p:nvPicPr>
        <p:blipFill>
          <a:blip r:embed="rId4" cstate="print"/>
          <a:srcRect/>
          <a:stretch>
            <a:fillRect/>
          </a:stretch>
        </p:blipFill>
        <p:spPr bwMode="auto">
          <a:xfrm>
            <a:off x="6383338" y="5629275"/>
            <a:ext cx="760412" cy="735013"/>
          </a:xfrm>
          <a:prstGeom prst="rect">
            <a:avLst/>
          </a:prstGeom>
          <a:noFill/>
          <a:ln w="9525">
            <a:noFill/>
            <a:miter lim="800000"/>
            <a:headEnd/>
            <a:tailEnd/>
          </a:ln>
        </p:spPr>
      </p:pic>
      <p:pic>
        <p:nvPicPr>
          <p:cNvPr id="12294" name="Picture 33" descr="Firewall"/>
          <p:cNvPicPr>
            <a:picLocks noChangeAspect="1" noChangeArrowheads="1"/>
          </p:cNvPicPr>
          <p:nvPr/>
        </p:nvPicPr>
        <p:blipFill>
          <a:blip r:embed="rId4" cstate="print"/>
          <a:srcRect/>
          <a:stretch>
            <a:fillRect/>
          </a:stretch>
        </p:blipFill>
        <p:spPr bwMode="auto">
          <a:xfrm>
            <a:off x="4244975" y="5588000"/>
            <a:ext cx="760413" cy="735013"/>
          </a:xfrm>
          <a:prstGeom prst="rect">
            <a:avLst/>
          </a:prstGeom>
          <a:noFill/>
          <a:ln w="9525">
            <a:noFill/>
            <a:miter lim="800000"/>
            <a:headEnd/>
            <a:tailEnd/>
          </a:ln>
        </p:spPr>
      </p:pic>
      <p:pic>
        <p:nvPicPr>
          <p:cNvPr id="12295" name="Picture 33" descr="Firewall"/>
          <p:cNvPicPr>
            <a:picLocks noChangeAspect="1" noChangeArrowheads="1"/>
          </p:cNvPicPr>
          <p:nvPr/>
        </p:nvPicPr>
        <p:blipFill>
          <a:blip r:embed="rId4" cstate="print"/>
          <a:srcRect/>
          <a:stretch>
            <a:fillRect/>
          </a:stretch>
        </p:blipFill>
        <p:spPr bwMode="auto">
          <a:xfrm>
            <a:off x="6119813" y="5762625"/>
            <a:ext cx="760412" cy="735013"/>
          </a:xfrm>
          <a:prstGeom prst="rect">
            <a:avLst/>
          </a:prstGeom>
          <a:noFill/>
          <a:ln w="9525">
            <a:noFill/>
            <a:miter lim="800000"/>
            <a:headEnd/>
            <a:tailEnd/>
          </a:ln>
        </p:spPr>
      </p:pic>
      <p:pic>
        <p:nvPicPr>
          <p:cNvPr id="12296" name="Picture 6" descr="D:\Aeshen\Images and templates\MSL Image Library\arrow01_04.png"/>
          <p:cNvPicPr>
            <a:picLocks noChangeAspect="1" noChangeArrowheads="1"/>
          </p:cNvPicPr>
          <p:nvPr/>
        </p:nvPicPr>
        <p:blipFill>
          <a:blip r:embed="rId5" cstate="print"/>
          <a:srcRect/>
          <a:stretch>
            <a:fillRect/>
          </a:stretch>
        </p:blipFill>
        <p:spPr bwMode="auto">
          <a:xfrm>
            <a:off x="2743200" y="5621338"/>
            <a:ext cx="1401763" cy="579437"/>
          </a:xfrm>
          <a:prstGeom prst="rect">
            <a:avLst/>
          </a:prstGeom>
          <a:noFill/>
          <a:ln w="9525">
            <a:noFill/>
            <a:miter lim="800000"/>
            <a:headEnd/>
            <a:tailEnd/>
          </a:ln>
        </p:spPr>
      </p:pic>
      <p:pic>
        <p:nvPicPr>
          <p:cNvPr id="12297" name="Picture 6" descr="D:\Aeshen\Images and templates\MSL Image Library\arrow01_04.png"/>
          <p:cNvPicPr>
            <a:picLocks noChangeAspect="1" noChangeArrowheads="1"/>
          </p:cNvPicPr>
          <p:nvPr/>
        </p:nvPicPr>
        <p:blipFill>
          <a:blip r:embed="rId5" cstate="print"/>
          <a:srcRect/>
          <a:stretch>
            <a:fillRect/>
          </a:stretch>
        </p:blipFill>
        <p:spPr bwMode="auto">
          <a:xfrm>
            <a:off x="2786063" y="5973763"/>
            <a:ext cx="3378200" cy="579437"/>
          </a:xfrm>
          <a:prstGeom prst="rect">
            <a:avLst/>
          </a:prstGeom>
          <a:noFill/>
          <a:ln w="9525">
            <a:noFill/>
            <a:miter lim="800000"/>
            <a:headEnd/>
            <a:tailEnd/>
          </a:ln>
        </p:spPr>
      </p:pic>
      <p:sp>
        <p:nvSpPr>
          <p:cNvPr id="811012" name="AutoShape 4"/>
          <p:cNvSpPr>
            <a:spLocks noChangeArrowheads="1"/>
          </p:cNvSpPr>
          <p:nvPr/>
        </p:nvSpPr>
        <p:spPr bwMode="auto">
          <a:xfrm>
            <a:off x="863600" y="2987675"/>
            <a:ext cx="6951663" cy="19129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SalesOrderID, SUM(LineTotal) AS SubTotal</a:t>
            </a:r>
          </a:p>
          <a:p>
            <a:pPr algn="l" defTabSz="457200" eaLnBrk="1" hangingPunct="1">
              <a:lnSpc>
                <a:spcPct val="90000"/>
              </a:lnSpc>
              <a:spcBef>
                <a:spcPct val="70000"/>
              </a:spcBef>
              <a:buClr>
                <a:schemeClr val="hlink"/>
              </a:buClr>
              <a:buSzPct val="90000"/>
              <a:tabLst>
                <a:tab pos="457200" algn="l"/>
              </a:tabLst>
              <a:defRPr/>
            </a:pPr>
            <a:r>
              <a:rPr lang="en-US" sz="2000" b="0" dirty="0"/>
              <a:t>FROM Sales.SalesOrderDetail</a:t>
            </a:r>
          </a:p>
          <a:p>
            <a:pPr algn="l" defTabSz="457200" eaLnBrk="1" hangingPunct="1">
              <a:lnSpc>
                <a:spcPct val="90000"/>
              </a:lnSpc>
              <a:spcBef>
                <a:spcPct val="70000"/>
              </a:spcBef>
              <a:buClr>
                <a:schemeClr val="hlink"/>
              </a:buClr>
              <a:buSzPct val="90000"/>
              <a:tabLst>
                <a:tab pos="457200" algn="l"/>
              </a:tabLst>
              <a:defRPr/>
            </a:pPr>
            <a:r>
              <a:rPr lang="en-US" sz="2000" b="0" dirty="0"/>
              <a:t>GROUP BY SalesOrderID</a:t>
            </a:r>
          </a:p>
          <a:p>
            <a:pPr algn="l" defTabSz="457200" eaLnBrk="1" hangingPunct="1">
              <a:lnSpc>
                <a:spcPct val="90000"/>
              </a:lnSpc>
              <a:spcBef>
                <a:spcPct val="70000"/>
              </a:spcBef>
              <a:buClr>
                <a:schemeClr val="hlink"/>
              </a:buClr>
              <a:buSzPct val="90000"/>
              <a:tabLst>
                <a:tab pos="457200" algn="l"/>
              </a:tabLst>
              <a:defRPr/>
            </a:pPr>
            <a:r>
              <a:rPr lang="en-US" sz="2000" b="0" dirty="0"/>
              <a:t>ORDER BY SalesOrderID</a:t>
            </a:r>
          </a:p>
        </p:txBody>
      </p:sp>
      <p:sp>
        <p:nvSpPr>
          <p:cNvPr id="12299" name="Text Box 15"/>
          <p:cNvSpPr txBox="1">
            <a:spLocks noChangeArrowheads="1"/>
          </p:cNvSpPr>
          <p:nvPr/>
        </p:nvSpPr>
        <p:spPr bwMode="auto">
          <a:xfrm>
            <a:off x="647700" y="5391150"/>
            <a:ext cx="1254125" cy="641350"/>
          </a:xfrm>
          <a:prstGeom prst="rect">
            <a:avLst/>
          </a:prstGeom>
          <a:noFill/>
          <a:ln w="9525" algn="ctr">
            <a:noFill/>
            <a:miter lim="800000"/>
            <a:headEnd/>
            <a:tailEnd/>
          </a:ln>
        </p:spPr>
        <p:txBody>
          <a:bodyPr>
            <a:spAutoFit/>
          </a:bodyPr>
          <a:lstStyle/>
          <a:p>
            <a:pPr>
              <a:spcBef>
                <a:spcPct val="50000"/>
              </a:spcBef>
            </a:pPr>
            <a:r>
              <a:rPr lang="en-US"/>
              <a:t>Source Table</a:t>
            </a:r>
          </a:p>
        </p:txBody>
      </p:sp>
      <p:sp>
        <p:nvSpPr>
          <p:cNvPr id="12300" name="Text Box 16"/>
          <p:cNvSpPr txBox="1">
            <a:spLocks noChangeArrowheads="1"/>
          </p:cNvSpPr>
          <p:nvPr/>
        </p:nvSpPr>
        <p:spPr bwMode="auto">
          <a:xfrm>
            <a:off x="4129088" y="5273675"/>
            <a:ext cx="1400175" cy="366713"/>
          </a:xfrm>
          <a:prstGeom prst="rect">
            <a:avLst/>
          </a:prstGeom>
          <a:noFill/>
          <a:ln w="9525" algn="ctr">
            <a:noFill/>
            <a:miter lim="800000"/>
            <a:headEnd/>
            <a:tailEnd/>
          </a:ln>
        </p:spPr>
        <p:txBody>
          <a:bodyPr>
            <a:spAutoFit/>
          </a:bodyPr>
          <a:lstStyle/>
          <a:p>
            <a:pPr>
              <a:spcBef>
                <a:spcPct val="50000"/>
              </a:spcBef>
            </a:pPr>
            <a:r>
              <a:rPr lang="en-US"/>
              <a:t>Group 1</a:t>
            </a:r>
          </a:p>
        </p:txBody>
      </p:sp>
      <p:sp>
        <p:nvSpPr>
          <p:cNvPr id="12301" name="Text Box 17"/>
          <p:cNvSpPr txBox="1">
            <a:spLocks noChangeArrowheads="1"/>
          </p:cNvSpPr>
          <p:nvPr/>
        </p:nvSpPr>
        <p:spPr bwMode="auto">
          <a:xfrm>
            <a:off x="5918200" y="5351463"/>
            <a:ext cx="1400175" cy="366712"/>
          </a:xfrm>
          <a:prstGeom prst="rect">
            <a:avLst/>
          </a:prstGeom>
          <a:noFill/>
          <a:ln w="9525" algn="ctr">
            <a:noFill/>
            <a:miter lim="800000"/>
            <a:headEnd/>
            <a:tailEnd/>
          </a:ln>
        </p:spPr>
        <p:txBody>
          <a:bodyPr>
            <a:spAutoFit/>
          </a:bodyPr>
          <a:lstStyle/>
          <a:p>
            <a:pPr>
              <a:spcBef>
                <a:spcPct val="50000"/>
              </a:spcBef>
            </a:pPr>
            <a:r>
              <a:rPr lang="en-US" dirty="0"/>
              <a:t>Group 2</a:t>
            </a:r>
          </a:p>
        </p:txBody>
      </p:sp>
      <p:sp>
        <p:nvSpPr>
          <p:cNvPr id="12302" name="Rounded Rectangle 8"/>
          <p:cNvSpPr>
            <a:spLocks noChangeArrowheads="1"/>
          </p:cNvSpPr>
          <p:nvPr/>
        </p:nvSpPr>
        <p:spPr bwMode="auto">
          <a:xfrm>
            <a:off x="482600" y="1643063"/>
            <a:ext cx="7597775" cy="727075"/>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Specifies the groups into which the output rows must be placed</a:t>
            </a:r>
          </a:p>
        </p:txBody>
      </p:sp>
      <p:sp>
        <p:nvSpPr>
          <p:cNvPr id="12303" name="Rounded Rectangle 8"/>
          <p:cNvSpPr>
            <a:spLocks noChangeArrowheads="1"/>
          </p:cNvSpPr>
          <p:nvPr/>
        </p:nvSpPr>
        <p:spPr bwMode="auto">
          <a:xfrm>
            <a:off x="493713" y="2454275"/>
            <a:ext cx="7588250"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a:t>Calculates a summary value for aggregate functions</a:t>
            </a:r>
          </a:p>
        </p:txBody>
      </p:sp>
      <p:graphicFrame>
        <p:nvGraphicFramePr>
          <p:cNvPr id="16" name="Group 86"/>
          <p:cNvGraphicFramePr>
            <a:graphicFrameLocks noGrp="1"/>
          </p:cNvGraphicFramePr>
          <p:nvPr/>
        </p:nvGraphicFramePr>
        <p:xfrm>
          <a:off x="5392738" y="3902075"/>
          <a:ext cx="2781012" cy="1219200"/>
        </p:xfrm>
        <a:graphic>
          <a:graphicData uri="http://schemas.openxmlformats.org/drawingml/2006/table">
            <a:tbl>
              <a:tblPr>
                <a:tableStyleId>{8A107856-5554-42FB-B03E-39F5DBC370BA}</a:tableStyleId>
              </a:tblPr>
              <a:tblGrid>
                <a:gridCol w="1404961">
                  <a:extLst>
                    <a:ext uri="{9D8B030D-6E8A-4147-A177-3AD203B41FA5}">
                      <a16:colId xmlns:a16="http://schemas.microsoft.com/office/drawing/2014/main" val="20000"/>
                    </a:ext>
                  </a:extLst>
                </a:gridCol>
                <a:gridCol w="1376051">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SalesOrderID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SubTotal</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23761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45791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75909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19900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28600"/>
            <a:ext cx="8153400" cy="990600"/>
          </a:xfrm>
        </p:spPr>
        <p:txBody>
          <a:bodyPr>
            <a:noAutofit/>
          </a:bodyPr>
          <a:lstStyle/>
          <a:p>
            <a:pPr eaLnBrk="1" hangingPunct="1"/>
            <a:r>
              <a:rPr lang="en-US" sz="3600" dirty="0" smtClean="0">
                <a:latin typeface="Times New Roman" pitchFamily="18" charset="0"/>
                <a:cs typeface="Times New Roman" pitchFamily="18" charset="0"/>
              </a:rPr>
              <a:t>Filtering Grouped Data by Using the HAVING Clause</a:t>
            </a:r>
          </a:p>
        </p:txBody>
      </p:sp>
      <p:sp>
        <p:nvSpPr>
          <p:cNvPr id="811012" name="AutoShape 4"/>
          <p:cNvSpPr>
            <a:spLocks noChangeArrowheads="1"/>
          </p:cNvSpPr>
          <p:nvPr/>
        </p:nvSpPr>
        <p:spPr bwMode="auto">
          <a:xfrm>
            <a:off x="838200" y="2935287"/>
            <a:ext cx="6973888" cy="24225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a:t>
            </a:r>
            <a:r>
              <a:rPr lang="en-US" sz="2000" b="0" dirty="0" err="1" smtClean="0"/>
              <a:t>dept_id</a:t>
            </a:r>
            <a:r>
              <a:rPr lang="en-US" sz="2000" b="0" dirty="0" smtClean="0"/>
              <a:t>, count(</a:t>
            </a:r>
            <a:r>
              <a:rPr lang="en-US" sz="2000" b="0" dirty="0" err="1" smtClean="0"/>
              <a:t>dept_id</a:t>
            </a:r>
            <a:r>
              <a:rPr lang="en-US" sz="2000" b="0" dirty="0" smtClean="0"/>
              <a:t>) </a:t>
            </a:r>
            <a:r>
              <a:rPr lang="en-US" sz="2000" b="0" dirty="0"/>
              <a:t>AS </a:t>
            </a:r>
            <a:r>
              <a:rPr lang="en-US" sz="2000" dirty="0" smtClean="0"/>
              <a:t>#</a:t>
            </a:r>
            <a:r>
              <a:rPr lang="en-US" sz="2000" dirty="0" err="1" smtClean="0"/>
              <a:t>ofstudents</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FROM </a:t>
            </a:r>
            <a:r>
              <a:rPr lang="en-US" sz="2000" b="0" dirty="0" smtClean="0"/>
              <a:t>student</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GROUP BY </a:t>
            </a:r>
            <a:r>
              <a:rPr lang="en-US" sz="2000" b="0" dirty="0" err="1" smtClean="0"/>
              <a:t>dept_id</a:t>
            </a:r>
            <a:endParaRPr lang="en-US" sz="2000" b="0" dirty="0"/>
          </a:p>
          <a:p>
            <a:pPr defTabSz="457200">
              <a:lnSpc>
                <a:spcPct val="90000"/>
              </a:lnSpc>
              <a:spcBef>
                <a:spcPct val="70000"/>
              </a:spcBef>
              <a:buClr>
                <a:schemeClr val="hlink"/>
              </a:buClr>
              <a:buSzPct val="90000"/>
              <a:tabLst>
                <a:tab pos="457200" algn="l"/>
              </a:tabLst>
              <a:defRPr/>
            </a:pPr>
            <a:r>
              <a:rPr lang="en-US" sz="2000" b="0" dirty="0"/>
              <a:t>HAVING </a:t>
            </a:r>
            <a:r>
              <a:rPr lang="en-US" sz="2000" dirty="0" smtClean="0"/>
              <a:t>count(</a:t>
            </a:r>
            <a:r>
              <a:rPr lang="en-US" sz="2000" dirty="0" err="1" smtClean="0"/>
              <a:t>dept_id</a:t>
            </a:r>
            <a:r>
              <a:rPr lang="en-US" sz="2000" dirty="0" smtClean="0"/>
              <a:t>) &gt; 5</a:t>
            </a:r>
            <a:endParaRPr lang="en-US" sz="2000" b="0" dirty="0"/>
          </a:p>
          <a:p>
            <a:pPr algn="l" defTabSz="457200" eaLnBrk="1" hangingPunct="1">
              <a:lnSpc>
                <a:spcPct val="90000"/>
              </a:lnSpc>
              <a:spcBef>
                <a:spcPct val="70000"/>
              </a:spcBef>
              <a:buClr>
                <a:schemeClr val="hlink"/>
              </a:buClr>
              <a:buSzPct val="90000"/>
              <a:tabLst>
                <a:tab pos="457200" algn="l"/>
              </a:tabLst>
              <a:defRPr/>
            </a:pPr>
            <a:r>
              <a:rPr lang="en-US" sz="2000" b="0" dirty="0"/>
              <a:t>ORDER BY </a:t>
            </a:r>
            <a:r>
              <a:rPr lang="en-US" sz="2000" b="0" dirty="0" err="1" smtClean="0"/>
              <a:t>dept_id</a:t>
            </a:r>
            <a:endParaRPr lang="en-US" sz="2000" b="0" dirty="0"/>
          </a:p>
        </p:txBody>
      </p:sp>
      <p:sp>
        <p:nvSpPr>
          <p:cNvPr id="13316" name="Rounded Rectangle 8"/>
          <p:cNvSpPr>
            <a:spLocks noChangeArrowheads="1"/>
          </p:cNvSpPr>
          <p:nvPr/>
        </p:nvSpPr>
        <p:spPr bwMode="auto">
          <a:xfrm>
            <a:off x="617538" y="1600200"/>
            <a:ext cx="7589837" cy="414337"/>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a:buClr>
                <a:schemeClr val="hlink"/>
              </a:buClr>
              <a:buFontTx/>
              <a:buChar char="•"/>
            </a:pPr>
            <a:r>
              <a:rPr lang="en-US" sz="2000" b="0"/>
              <a:t>Specifies a search condition for a group</a:t>
            </a:r>
          </a:p>
        </p:txBody>
      </p:sp>
      <p:sp>
        <p:nvSpPr>
          <p:cNvPr id="13317" name="Rounded Rectangle 8"/>
          <p:cNvSpPr>
            <a:spLocks noChangeArrowheads="1"/>
          </p:cNvSpPr>
          <p:nvPr/>
        </p:nvSpPr>
        <p:spPr bwMode="auto">
          <a:xfrm>
            <a:off x="625475" y="2249487"/>
            <a:ext cx="7588250"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Can be used only with the SELECT statement</a:t>
            </a:r>
          </a:p>
        </p:txBody>
      </p:sp>
      <p:graphicFrame>
        <p:nvGraphicFramePr>
          <p:cNvPr id="6" name="Group 86"/>
          <p:cNvGraphicFramePr>
            <a:graphicFrameLocks noGrp="1"/>
          </p:cNvGraphicFramePr>
          <p:nvPr/>
        </p:nvGraphicFramePr>
        <p:xfrm>
          <a:off x="5926138" y="3833812"/>
          <a:ext cx="2781012" cy="2194560"/>
        </p:xfrm>
        <a:graphic>
          <a:graphicData uri="http://schemas.openxmlformats.org/drawingml/2006/table">
            <a:tbl>
              <a:tblPr>
                <a:tableStyleId>{8A107856-5554-42FB-B03E-39F5DBC370BA}</a:tableStyleId>
              </a:tblPr>
              <a:tblGrid>
                <a:gridCol w="1404961">
                  <a:extLst>
                    <a:ext uri="{9D8B030D-6E8A-4147-A177-3AD203B41FA5}">
                      <a16:colId xmlns:a16="http://schemas.microsoft.com/office/drawing/2014/main" val="20000"/>
                    </a:ext>
                  </a:extLst>
                </a:gridCol>
                <a:gridCol w="1376051">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SalesOrderID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SubTotal</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43875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121761.939600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43884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115696.331324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44518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126198.336168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44528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108783.587200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44530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104958.806836</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44795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104111.515642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46066</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100378.907800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7"/>
                  </a:ext>
                </a:extLst>
              </a:tr>
              <a:tr h="180975">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228600"/>
            <a:ext cx="8153400" cy="990600"/>
          </a:xfrm>
        </p:spPr>
        <p:txBody>
          <a:bodyPr>
            <a:noAutofit/>
          </a:bodyPr>
          <a:lstStyle/>
          <a:p>
            <a:pPr eaLnBrk="1" hangingPunct="1"/>
            <a:r>
              <a:rPr lang="en-US" sz="3600" dirty="0" smtClean="0">
                <a:latin typeface="Times New Roman" pitchFamily="18" charset="0"/>
                <a:cs typeface="Times New Roman" pitchFamily="18" charset="0"/>
              </a:rPr>
              <a:t>Building a Query for Summarizing Grouped Data – GROUP BY</a:t>
            </a:r>
          </a:p>
        </p:txBody>
      </p:sp>
      <p:sp>
        <p:nvSpPr>
          <p:cNvPr id="14339" name="Rectangle 3"/>
          <p:cNvSpPr>
            <a:spLocks noGrp="1" noChangeArrowheads="1"/>
          </p:cNvSpPr>
          <p:nvPr>
            <p:ph type="body" idx="1"/>
          </p:nvPr>
        </p:nvSpPr>
        <p:spPr>
          <a:xfrm>
            <a:off x="612648" y="1981200"/>
            <a:ext cx="8153400" cy="4495800"/>
          </a:xfrm>
        </p:spPr>
        <p:txBody>
          <a:bodyPr/>
          <a:lstStyle/>
          <a:p>
            <a:pPr eaLnBrk="1" hangingPunct="1"/>
            <a:r>
              <a:rPr lang="en-US" dirty="0" smtClean="0"/>
              <a:t>GROUP BY</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GROUP BY with HAVING clause</a:t>
            </a:r>
          </a:p>
          <a:p>
            <a:pPr eaLnBrk="1" hangingPunct="1"/>
            <a:endParaRPr lang="en-US" dirty="0" smtClean="0"/>
          </a:p>
          <a:p>
            <a:pPr eaLnBrk="1" hangingPunct="1"/>
            <a:endParaRPr lang="en-US" dirty="0" smtClean="0"/>
          </a:p>
          <a:p>
            <a:pPr eaLnBrk="1" hangingPunct="1"/>
            <a:endParaRPr lang="en-US" dirty="0" smtClean="0"/>
          </a:p>
        </p:txBody>
      </p:sp>
      <p:sp>
        <p:nvSpPr>
          <p:cNvPr id="5" name="AutoShape 57"/>
          <p:cNvSpPr>
            <a:spLocks noChangeArrowheads="1"/>
          </p:cNvSpPr>
          <p:nvPr/>
        </p:nvSpPr>
        <p:spPr bwMode="auto">
          <a:xfrm>
            <a:off x="685800" y="1760538"/>
            <a:ext cx="6137275" cy="17287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a:t>
            </a:r>
            <a:r>
              <a:rPr lang="en-US" sz="1400" b="0" dirty="0" err="1"/>
              <a:t>A.City</a:t>
            </a:r>
            <a:r>
              <a:rPr lang="en-US" sz="1400" b="0" dirty="0"/>
              <a:t>, COUNT(E. </a:t>
            </a:r>
            <a:r>
              <a:rPr lang="en-US" sz="1400" b="0" dirty="0" err="1"/>
              <a:t>BusinessEntityID</a:t>
            </a:r>
            <a:r>
              <a:rPr lang="en-US" sz="1400" b="0" dirty="0"/>
              <a:t>) </a:t>
            </a:r>
            <a:r>
              <a:rPr lang="en-US" sz="1400" b="0" dirty="0" err="1"/>
              <a:t>EmployeeCount</a:t>
            </a:r>
            <a:endParaRPr lang="en-US" sz="1400" b="0" dirty="0"/>
          </a:p>
          <a:p>
            <a:pPr algn="l" defTabSz="457200" eaLnBrk="1" hangingPunct="1">
              <a:lnSpc>
                <a:spcPct val="90000"/>
              </a:lnSpc>
              <a:spcBef>
                <a:spcPct val="70000"/>
              </a:spcBef>
              <a:buClr>
                <a:schemeClr val="hlink"/>
              </a:buClr>
              <a:buSzPct val="90000"/>
              <a:tabLst>
                <a:tab pos="457200" algn="l"/>
              </a:tabLst>
              <a:defRPr/>
            </a:pPr>
            <a:r>
              <a:rPr lang="en-US" sz="1400" b="0" dirty="0"/>
              <a:t>FROM </a:t>
            </a:r>
            <a:r>
              <a:rPr lang="en-US" sz="1400" b="0" dirty="0" err="1"/>
              <a:t>HumanResources.Employee</a:t>
            </a:r>
            <a:r>
              <a:rPr lang="en-US" sz="1400" b="0" dirty="0"/>
              <a:t> E </a:t>
            </a:r>
          </a:p>
          <a:p>
            <a:pPr algn="l" defTabSz="457200" eaLnBrk="1" hangingPunct="1">
              <a:lnSpc>
                <a:spcPct val="90000"/>
              </a:lnSpc>
              <a:spcBef>
                <a:spcPct val="70000"/>
              </a:spcBef>
              <a:buClr>
                <a:schemeClr val="hlink"/>
              </a:buClr>
              <a:buSzPct val="90000"/>
              <a:tabLst>
                <a:tab pos="457200" algn="l"/>
              </a:tabLst>
              <a:defRPr/>
            </a:pPr>
            <a:r>
              <a:rPr lang="en-US" sz="1400" b="0" dirty="0"/>
              <a:t>INNER JOIN </a:t>
            </a:r>
            <a:r>
              <a:rPr lang="en-US" sz="1400" b="0" dirty="0" err="1"/>
              <a:t>Person.Address</a:t>
            </a:r>
            <a:r>
              <a:rPr lang="en-US" sz="1400" b="0" dirty="0"/>
              <a:t> A ON </a:t>
            </a:r>
            <a:r>
              <a:rPr lang="en-US" sz="1400" b="0" dirty="0" err="1"/>
              <a:t>E.BusinessEntityID</a:t>
            </a:r>
            <a:r>
              <a:rPr lang="en-US" sz="1400" b="0" dirty="0"/>
              <a:t> = </a:t>
            </a:r>
          </a:p>
          <a:p>
            <a:pPr algn="l" defTabSz="457200" eaLnBrk="1" hangingPunct="1">
              <a:lnSpc>
                <a:spcPct val="90000"/>
              </a:lnSpc>
              <a:spcBef>
                <a:spcPct val="70000"/>
              </a:spcBef>
              <a:buClr>
                <a:schemeClr val="hlink"/>
              </a:buClr>
              <a:buSzPct val="90000"/>
              <a:tabLst>
                <a:tab pos="457200" algn="l"/>
              </a:tabLst>
              <a:defRPr/>
            </a:pPr>
            <a:r>
              <a:rPr lang="en-US" sz="1400" b="0" dirty="0" err="1"/>
              <a:t>A.AddressID</a:t>
            </a:r>
            <a:r>
              <a:rPr lang="en-US" sz="1400" b="0" dirty="0"/>
              <a:t> </a:t>
            </a:r>
          </a:p>
          <a:p>
            <a:pPr algn="l" defTabSz="457200" eaLnBrk="1" hangingPunct="1">
              <a:lnSpc>
                <a:spcPct val="90000"/>
              </a:lnSpc>
              <a:spcBef>
                <a:spcPct val="70000"/>
              </a:spcBef>
              <a:buClr>
                <a:schemeClr val="hlink"/>
              </a:buClr>
              <a:buSzPct val="90000"/>
              <a:tabLst>
                <a:tab pos="457200" algn="l"/>
              </a:tabLst>
              <a:defRPr/>
            </a:pPr>
            <a:r>
              <a:rPr lang="en-US" sz="1400" b="0" dirty="0"/>
              <a:t>GROUP BY </a:t>
            </a:r>
            <a:r>
              <a:rPr lang="en-US" sz="1400" b="0" dirty="0" err="1"/>
              <a:t>A.City</a:t>
            </a:r>
            <a:r>
              <a:rPr lang="en-US" sz="1400" b="0" dirty="0"/>
              <a:t> ORDER BY </a:t>
            </a:r>
            <a:r>
              <a:rPr lang="en-US" sz="1400" b="0" dirty="0" err="1"/>
              <a:t>A.City</a:t>
            </a:r>
            <a:r>
              <a:rPr lang="en-US" sz="1400" b="0" dirty="0"/>
              <a:t>;</a:t>
            </a:r>
          </a:p>
        </p:txBody>
      </p:sp>
      <p:sp>
        <p:nvSpPr>
          <p:cNvPr id="6" name="AutoShape 57"/>
          <p:cNvSpPr>
            <a:spLocks noChangeArrowheads="1"/>
          </p:cNvSpPr>
          <p:nvPr/>
        </p:nvSpPr>
        <p:spPr bwMode="auto">
          <a:xfrm>
            <a:off x="685800" y="4176713"/>
            <a:ext cx="6135688" cy="20875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DATEPART(yyyy,OrderDate) AS 'Year' ,SUM(</a:t>
            </a:r>
            <a:r>
              <a:rPr lang="en-US" sz="1400" b="0" dirty="0" err="1"/>
              <a:t>TotalDue</a:t>
            </a:r>
            <a:r>
              <a:rPr lang="en-US" sz="1400" b="0" dirty="0"/>
              <a:t>) AS</a:t>
            </a:r>
          </a:p>
          <a:p>
            <a:pPr algn="l" defTabSz="457200" eaLnBrk="1" hangingPunct="1">
              <a:lnSpc>
                <a:spcPct val="90000"/>
              </a:lnSpc>
              <a:spcBef>
                <a:spcPct val="70000"/>
              </a:spcBef>
              <a:buClr>
                <a:schemeClr val="hlink"/>
              </a:buClr>
              <a:buSzPct val="90000"/>
              <a:tabLst>
                <a:tab pos="457200" algn="l"/>
              </a:tabLst>
              <a:defRPr/>
            </a:pPr>
            <a:r>
              <a:rPr lang="en-US" sz="1400" b="0" dirty="0"/>
              <a:t>'Total Order Amount' </a:t>
            </a:r>
          </a:p>
          <a:p>
            <a:pPr algn="l" defTabSz="457200" eaLnBrk="1" hangingPunct="1">
              <a:lnSpc>
                <a:spcPct val="90000"/>
              </a:lnSpc>
              <a:spcBef>
                <a:spcPct val="70000"/>
              </a:spcBef>
              <a:buClr>
                <a:schemeClr val="hlink"/>
              </a:buClr>
              <a:buSzPct val="90000"/>
              <a:tabLst>
                <a:tab pos="457200" algn="l"/>
              </a:tabLst>
              <a:defRPr/>
            </a:pPr>
            <a:r>
              <a:rPr lang="en-US" sz="1400" b="0" dirty="0"/>
              <a:t>FROM Sales.SalesOrderHeader </a:t>
            </a:r>
          </a:p>
          <a:p>
            <a:pPr algn="l" defTabSz="457200" eaLnBrk="1" hangingPunct="1">
              <a:lnSpc>
                <a:spcPct val="90000"/>
              </a:lnSpc>
              <a:spcBef>
                <a:spcPct val="70000"/>
              </a:spcBef>
              <a:buClr>
                <a:schemeClr val="hlink"/>
              </a:buClr>
              <a:buSzPct val="90000"/>
              <a:tabLst>
                <a:tab pos="457200" algn="l"/>
              </a:tabLst>
              <a:defRPr/>
            </a:pPr>
            <a:r>
              <a:rPr lang="en-US" sz="1400" b="0" dirty="0"/>
              <a:t>GROUP BY DATEPART(</a:t>
            </a:r>
            <a:r>
              <a:rPr lang="en-US" sz="1400" b="0" dirty="0" err="1"/>
              <a:t>yyyy,OrderDate</a:t>
            </a:r>
            <a:r>
              <a:rPr lang="en-US" sz="1400" b="0" dirty="0"/>
              <a:t>) </a:t>
            </a:r>
          </a:p>
          <a:p>
            <a:pPr algn="l" defTabSz="457200" eaLnBrk="1" hangingPunct="1">
              <a:lnSpc>
                <a:spcPct val="90000"/>
              </a:lnSpc>
              <a:spcBef>
                <a:spcPct val="70000"/>
              </a:spcBef>
              <a:buClr>
                <a:schemeClr val="hlink"/>
              </a:buClr>
              <a:buSzPct val="90000"/>
              <a:tabLst>
                <a:tab pos="457200" algn="l"/>
              </a:tabLst>
              <a:defRPr/>
            </a:pPr>
            <a:r>
              <a:rPr lang="en-US" sz="1400" b="0" dirty="0"/>
              <a:t>HAVING DATEPART(yyyy,OrderDate) &gt;= '2003' </a:t>
            </a:r>
          </a:p>
          <a:p>
            <a:pPr algn="l" defTabSz="457200" eaLnBrk="1" hangingPunct="1">
              <a:lnSpc>
                <a:spcPct val="90000"/>
              </a:lnSpc>
              <a:spcBef>
                <a:spcPct val="70000"/>
              </a:spcBef>
              <a:buClr>
                <a:schemeClr val="hlink"/>
              </a:buClr>
              <a:buSzPct val="90000"/>
              <a:tabLst>
                <a:tab pos="457200" algn="l"/>
              </a:tabLst>
              <a:defRPr/>
            </a:pPr>
            <a:r>
              <a:rPr lang="en-US" sz="1400" b="0" dirty="0"/>
              <a:t>ORDER BY DATEPART(yyyy,OrderDate)</a:t>
            </a:r>
          </a:p>
        </p:txBody>
      </p:sp>
      <p:graphicFrame>
        <p:nvGraphicFramePr>
          <p:cNvPr id="7" name="Group 86"/>
          <p:cNvGraphicFramePr>
            <a:graphicFrameLocks noGrp="1"/>
          </p:cNvGraphicFramePr>
          <p:nvPr/>
        </p:nvGraphicFramePr>
        <p:xfrm>
          <a:off x="6129338" y="2117725"/>
          <a:ext cx="2781012" cy="1950720"/>
        </p:xfrm>
        <a:graphic>
          <a:graphicData uri="http://schemas.openxmlformats.org/drawingml/2006/table">
            <a:tbl>
              <a:tblPr>
                <a:tableStyleId>{8A107856-5554-42FB-B03E-39F5DBC370BA}</a:tableStyleId>
              </a:tblPr>
              <a:tblGrid>
                <a:gridCol w="1404961">
                  <a:extLst>
                    <a:ext uri="{9D8B030D-6E8A-4147-A177-3AD203B41FA5}">
                      <a16:colId xmlns:a16="http://schemas.microsoft.com/office/drawing/2014/main" val="20000"/>
                    </a:ext>
                  </a:extLst>
                </a:gridCol>
                <a:gridCol w="1376051">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City</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err="1" smtClean="0">
                          <a:ln>
                            <a:noFill/>
                          </a:ln>
                          <a:effectLst/>
                        </a:rPr>
                        <a:t>EmployeeCount</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Bellevue</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Berlin</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Bordeaux</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Bothell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22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Calgary</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Cambridge</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180975">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8" name="Group 86"/>
          <p:cNvGraphicFramePr>
            <a:graphicFrameLocks noGrp="1"/>
          </p:cNvGraphicFramePr>
          <p:nvPr/>
        </p:nvGraphicFramePr>
        <p:xfrm>
          <a:off x="5956300" y="5102225"/>
          <a:ext cx="2966750" cy="731520"/>
        </p:xfrm>
        <a:graphic>
          <a:graphicData uri="http://schemas.openxmlformats.org/drawingml/2006/table">
            <a:tbl>
              <a:tblPr>
                <a:tableStyleId>{8A107856-5554-42FB-B03E-39F5DBC370BA}</a:tableStyleId>
              </a:tblPr>
              <a:tblGrid>
                <a:gridCol w="1371600">
                  <a:extLst>
                    <a:ext uri="{9D8B030D-6E8A-4147-A177-3AD203B41FA5}">
                      <a16:colId xmlns:a16="http://schemas.microsoft.com/office/drawing/2014/main" val="20000"/>
                    </a:ext>
                  </a:extLst>
                </a:gridCol>
                <a:gridCol w="1595150">
                  <a:extLst>
                    <a:ext uri="{9D8B030D-6E8A-4147-A177-3AD203B41FA5}">
                      <a16:colId xmlns:a16="http://schemas.microsoft.com/office/drawing/2014/main" val="20001"/>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Year</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Total Order Amount</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2003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54307615.0868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2004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32196912.4165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ppt_x"/>
                                          </p:val>
                                        </p:tav>
                                        <p:tav tm="100000">
                                          <p:val>
                                            <p:strVal val="#ppt_x"/>
                                          </p:val>
                                        </p:tav>
                                      </p:tavLst>
                                    </p:anim>
                                    <p:anim calcmode="lin" valueType="num">
                                      <p:cBhvr additive="base">
                                        <p:cTn id="14"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28600"/>
            <a:ext cx="8153400" cy="990600"/>
          </a:xfrm>
        </p:spPr>
        <p:txBody>
          <a:bodyPr>
            <a:noAutofit/>
          </a:bodyPr>
          <a:lstStyle/>
          <a:p>
            <a:pPr eaLnBrk="1" hangingPunct="1"/>
            <a:r>
              <a:rPr lang="en-US" sz="3600" dirty="0" smtClean="0">
                <a:latin typeface="Times New Roman" pitchFamily="18" charset="0"/>
                <a:cs typeface="Times New Roman" pitchFamily="18" charset="0"/>
              </a:rPr>
              <a:t>Examining How the ROLLUP and CUBE Operators Work</a:t>
            </a:r>
          </a:p>
        </p:txBody>
      </p:sp>
      <p:sp>
        <p:nvSpPr>
          <p:cNvPr id="813063" name="AutoShape 7"/>
          <p:cNvSpPr>
            <a:spLocks noChangeArrowheads="1"/>
          </p:cNvSpPr>
          <p:nvPr/>
        </p:nvSpPr>
        <p:spPr bwMode="auto">
          <a:xfrm>
            <a:off x="692150" y="5300662"/>
            <a:ext cx="6910388" cy="14049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a, b, c, SUM (&lt;expression&gt;)</a:t>
            </a:r>
          </a:p>
          <a:p>
            <a:pPr algn="l" defTabSz="457200" eaLnBrk="1" hangingPunct="1">
              <a:lnSpc>
                <a:spcPct val="90000"/>
              </a:lnSpc>
              <a:spcBef>
                <a:spcPct val="70000"/>
              </a:spcBef>
              <a:buClr>
                <a:schemeClr val="hlink"/>
              </a:buClr>
              <a:buSzPct val="90000"/>
              <a:tabLst>
                <a:tab pos="457200" algn="l"/>
              </a:tabLst>
              <a:defRPr/>
            </a:pPr>
            <a:r>
              <a:rPr lang="en-US" sz="2000" b="0" dirty="0"/>
              <a:t>FROM T</a:t>
            </a:r>
          </a:p>
          <a:p>
            <a:pPr algn="l" defTabSz="457200" eaLnBrk="1" hangingPunct="1">
              <a:lnSpc>
                <a:spcPct val="90000"/>
              </a:lnSpc>
              <a:spcBef>
                <a:spcPct val="70000"/>
              </a:spcBef>
              <a:buClr>
                <a:schemeClr val="hlink"/>
              </a:buClr>
              <a:buSzPct val="90000"/>
              <a:tabLst>
                <a:tab pos="457200" algn="l"/>
              </a:tabLst>
              <a:defRPr/>
            </a:pPr>
            <a:r>
              <a:rPr lang="en-US" sz="2000" b="0" dirty="0"/>
              <a:t>GROUP BY CUBE (a,b,c)</a:t>
            </a:r>
          </a:p>
        </p:txBody>
      </p:sp>
      <p:sp>
        <p:nvSpPr>
          <p:cNvPr id="813064" name="AutoShape 8"/>
          <p:cNvSpPr>
            <a:spLocks noChangeArrowheads="1"/>
          </p:cNvSpPr>
          <p:nvPr/>
        </p:nvSpPr>
        <p:spPr bwMode="auto">
          <a:xfrm>
            <a:off x="654050" y="3057525"/>
            <a:ext cx="6910388" cy="14049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2000" b="0" dirty="0"/>
              <a:t>SELECT a, b, c, SUM ( &lt;expression&gt; )</a:t>
            </a:r>
          </a:p>
          <a:p>
            <a:pPr algn="l" defTabSz="457200" eaLnBrk="1" hangingPunct="1">
              <a:lnSpc>
                <a:spcPct val="90000"/>
              </a:lnSpc>
              <a:spcBef>
                <a:spcPct val="70000"/>
              </a:spcBef>
              <a:buClr>
                <a:schemeClr val="hlink"/>
              </a:buClr>
              <a:buSzPct val="90000"/>
              <a:tabLst>
                <a:tab pos="457200" algn="l"/>
              </a:tabLst>
              <a:defRPr/>
            </a:pPr>
            <a:r>
              <a:rPr lang="en-US" sz="2000" b="0" dirty="0"/>
              <a:t>FROM T</a:t>
            </a:r>
          </a:p>
          <a:p>
            <a:pPr algn="l" defTabSz="457200" eaLnBrk="1" hangingPunct="1">
              <a:lnSpc>
                <a:spcPct val="90000"/>
              </a:lnSpc>
              <a:spcBef>
                <a:spcPct val="70000"/>
              </a:spcBef>
              <a:buClr>
                <a:schemeClr val="hlink"/>
              </a:buClr>
              <a:buSzPct val="90000"/>
              <a:tabLst>
                <a:tab pos="457200" algn="l"/>
              </a:tabLst>
              <a:defRPr/>
            </a:pPr>
            <a:r>
              <a:rPr lang="en-US" sz="2000" b="0" dirty="0"/>
              <a:t>GROUP BY ROLLUP (a,b,c)</a:t>
            </a:r>
          </a:p>
        </p:txBody>
      </p:sp>
      <p:sp>
        <p:nvSpPr>
          <p:cNvPr id="15365" name="Rounded Rectangle 8"/>
          <p:cNvSpPr>
            <a:spLocks noChangeArrowheads="1"/>
          </p:cNvSpPr>
          <p:nvPr/>
        </p:nvSpPr>
        <p:spPr bwMode="auto">
          <a:xfrm>
            <a:off x="374650" y="1622424"/>
            <a:ext cx="7596188" cy="665163"/>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ROLLUP and CUBE generate summary information in a query</a:t>
            </a:r>
          </a:p>
        </p:txBody>
      </p:sp>
      <p:sp>
        <p:nvSpPr>
          <p:cNvPr id="15366" name="Rounded Rectangle 8"/>
          <p:cNvSpPr>
            <a:spLocks noChangeArrowheads="1"/>
          </p:cNvSpPr>
          <p:nvPr/>
        </p:nvSpPr>
        <p:spPr bwMode="auto">
          <a:xfrm>
            <a:off x="374650" y="2328862"/>
            <a:ext cx="7596188" cy="665162"/>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ROLLUP generates a result set showing the aggregates for a hierarchy of values in selected columns</a:t>
            </a:r>
          </a:p>
        </p:txBody>
      </p:sp>
      <p:sp>
        <p:nvSpPr>
          <p:cNvPr id="15367" name="Rounded Rectangle 8"/>
          <p:cNvSpPr>
            <a:spLocks noChangeArrowheads="1"/>
          </p:cNvSpPr>
          <p:nvPr/>
        </p:nvSpPr>
        <p:spPr bwMode="auto">
          <a:xfrm>
            <a:off x="374650" y="4559299"/>
            <a:ext cx="7596188" cy="665163"/>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a:t>CUBE generates a result set that shows the aggregates for all combination of values in selected columns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0375" y="457835"/>
            <a:ext cx="7773988" cy="532765"/>
          </a:xfrm>
        </p:spPr>
        <p:txBody>
          <a:bodyPr>
            <a:noAutofit/>
          </a:bodyPr>
          <a:lstStyle/>
          <a:p>
            <a:pPr eaLnBrk="1" hangingPunct="1"/>
            <a:r>
              <a:rPr lang="en-US" sz="3600" dirty="0" smtClean="0">
                <a:latin typeface="Times New Roman" pitchFamily="18" charset="0"/>
                <a:cs typeface="Times New Roman" pitchFamily="18" charset="0"/>
              </a:rPr>
              <a:t>Using the ROLLUP and CUBE Operators</a:t>
            </a:r>
          </a:p>
        </p:txBody>
      </p:sp>
      <p:sp>
        <p:nvSpPr>
          <p:cNvPr id="823353" name="AutoShape 57"/>
          <p:cNvSpPr>
            <a:spLocks noChangeArrowheads="1"/>
          </p:cNvSpPr>
          <p:nvPr/>
        </p:nvSpPr>
        <p:spPr bwMode="auto">
          <a:xfrm>
            <a:off x="158750" y="1754188"/>
            <a:ext cx="4953000" cy="13700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ProductID,Shelf,SUM(Quantity) AS QtySum</a:t>
            </a:r>
          </a:p>
          <a:p>
            <a:pPr algn="l" defTabSz="457200" eaLnBrk="1" hangingPunct="1">
              <a:lnSpc>
                <a:spcPct val="90000"/>
              </a:lnSpc>
              <a:spcBef>
                <a:spcPct val="70000"/>
              </a:spcBef>
              <a:buClr>
                <a:schemeClr val="hlink"/>
              </a:buClr>
              <a:buSzPct val="90000"/>
              <a:tabLst>
                <a:tab pos="457200" algn="l"/>
              </a:tabLst>
              <a:defRPr/>
            </a:pPr>
            <a:r>
              <a:rPr lang="en-US" sz="1400" b="0" dirty="0"/>
              <a:t>FROM Production.ProductInventory</a:t>
            </a:r>
          </a:p>
          <a:p>
            <a:pPr algn="l" defTabSz="457200" eaLnBrk="1" hangingPunct="1">
              <a:lnSpc>
                <a:spcPct val="90000"/>
              </a:lnSpc>
              <a:spcBef>
                <a:spcPct val="70000"/>
              </a:spcBef>
              <a:buClr>
                <a:schemeClr val="hlink"/>
              </a:buClr>
              <a:buSzPct val="90000"/>
              <a:tabLst>
                <a:tab pos="457200" algn="l"/>
              </a:tabLst>
              <a:defRPr/>
            </a:pPr>
            <a:r>
              <a:rPr lang="en-US" sz="1400" b="0" dirty="0"/>
              <a:t>WHERE ProductID&lt;6</a:t>
            </a:r>
          </a:p>
          <a:p>
            <a:pPr algn="l" defTabSz="457200" eaLnBrk="1" hangingPunct="1">
              <a:lnSpc>
                <a:spcPct val="90000"/>
              </a:lnSpc>
              <a:spcBef>
                <a:spcPct val="70000"/>
              </a:spcBef>
              <a:buClr>
                <a:schemeClr val="hlink"/>
              </a:buClr>
              <a:buSzPct val="90000"/>
              <a:tabLst>
                <a:tab pos="457200" algn="l"/>
              </a:tabLst>
              <a:defRPr/>
            </a:pPr>
            <a:r>
              <a:rPr lang="en-US" sz="1400" b="0" dirty="0"/>
              <a:t>GROUP BY ROLLUP(</a:t>
            </a:r>
            <a:r>
              <a:rPr lang="en-US" sz="1400" b="0" dirty="0" err="1"/>
              <a:t>ProductID,Shelf</a:t>
            </a:r>
            <a:r>
              <a:rPr lang="en-US" sz="1400" b="0" dirty="0"/>
              <a:t>)</a:t>
            </a:r>
          </a:p>
        </p:txBody>
      </p:sp>
      <p:sp>
        <p:nvSpPr>
          <p:cNvPr id="823354" name="AutoShape 58"/>
          <p:cNvSpPr>
            <a:spLocks noChangeArrowheads="1"/>
          </p:cNvSpPr>
          <p:nvPr/>
        </p:nvSpPr>
        <p:spPr bwMode="auto">
          <a:xfrm>
            <a:off x="171450" y="4598353"/>
            <a:ext cx="4927600" cy="13700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1400" b="0" dirty="0"/>
              <a:t>SELECT ProductID,Shelf,SUM(Quantity) AS QtySum</a:t>
            </a:r>
          </a:p>
          <a:p>
            <a:pPr algn="l" defTabSz="457200" eaLnBrk="1" hangingPunct="1">
              <a:lnSpc>
                <a:spcPct val="90000"/>
              </a:lnSpc>
              <a:spcBef>
                <a:spcPct val="70000"/>
              </a:spcBef>
              <a:buClr>
                <a:schemeClr val="hlink"/>
              </a:buClr>
              <a:buSzPct val="90000"/>
              <a:tabLst>
                <a:tab pos="457200" algn="l"/>
              </a:tabLst>
              <a:defRPr/>
            </a:pPr>
            <a:r>
              <a:rPr lang="en-US" sz="1400" b="0" dirty="0"/>
              <a:t>FROM Production.ProductInventory</a:t>
            </a:r>
          </a:p>
          <a:p>
            <a:pPr algn="l" defTabSz="457200" eaLnBrk="1" hangingPunct="1">
              <a:lnSpc>
                <a:spcPct val="90000"/>
              </a:lnSpc>
              <a:spcBef>
                <a:spcPct val="70000"/>
              </a:spcBef>
              <a:buClr>
                <a:schemeClr val="hlink"/>
              </a:buClr>
              <a:buSzPct val="90000"/>
              <a:tabLst>
                <a:tab pos="457200" algn="l"/>
              </a:tabLst>
              <a:defRPr/>
            </a:pPr>
            <a:r>
              <a:rPr lang="en-US" sz="1400" b="0" dirty="0"/>
              <a:t>WHERE ProductID&lt;6</a:t>
            </a:r>
          </a:p>
          <a:p>
            <a:pPr algn="l" defTabSz="457200" eaLnBrk="1" hangingPunct="1">
              <a:lnSpc>
                <a:spcPct val="90000"/>
              </a:lnSpc>
              <a:spcBef>
                <a:spcPct val="70000"/>
              </a:spcBef>
              <a:buClr>
                <a:schemeClr val="hlink"/>
              </a:buClr>
              <a:buSzPct val="90000"/>
              <a:tabLst>
                <a:tab pos="457200" algn="l"/>
              </a:tabLst>
              <a:defRPr/>
            </a:pPr>
            <a:r>
              <a:rPr lang="en-US" sz="1400" b="0" dirty="0"/>
              <a:t>GROUP BY CUBE(</a:t>
            </a:r>
            <a:r>
              <a:rPr lang="en-US" sz="1400" b="0" dirty="0" err="1"/>
              <a:t>ProductID</a:t>
            </a:r>
            <a:r>
              <a:rPr lang="en-US" sz="1400" b="0" dirty="0"/>
              <a:t>, Shelf)</a:t>
            </a:r>
          </a:p>
        </p:txBody>
      </p:sp>
      <p:graphicFrame>
        <p:nvGraphicFramePr>
          <p:cNvPr id="14422" name="Group 86"/>
          <p:cNvGraphicFramePr>
            <a:graphicFrameLocks noGrp="1"/>
          </p:cNvGraphicFramePr>
          <p:nvPr/>
        </p:nvGraphicFramePr>
        <p:xfrm>
          <a:off x="5559425" y="1259523"/>
          <a:ext cx="3397250" cy="2682240"/>
        </p:xfrm>
        <a:graphic>
          <a:graphicData uri="http://schemas.openxmlformats.org/drawingml/2006/table">
            <a:tbl>
              <a:tblPr>
                <a:tableStyleId>{8A107856-5554-42FB-B03E-39F5DBC370BA}</a:tableStyleId>
              </a:tblPr>
              <a:tblGrid>
                <a:gridCol w="1157288">
                  <a:extLst>
                    <a:ext uri="{9D8B030D-6E8A-4147-A177-3AD203B41FA5}">
                      <a16:colId xmlns:a16="http://schemas.microsoft.com/office/drawing/2014/main" val="20000"/>
                    </a:ext>
                  </a:extLst>
                </a:gridCol>
                <a:gridCol w="1106487">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ProductID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Shelf</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QtySum</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324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1085</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791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318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1109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909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7"/>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443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8"/>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1352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9"/>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 900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0"/>
                  </a:ext>
                </a:extLst>
              </a:tr>
            </a:tbl>
          </a:graphicData>
        </a:graphic>
      </p:graphicFrame>
      <p:graphicFrame>
        <p:nvGraphicFramePr>
          <p:cNvPr id="13503" name="Group 191"/>
          <p:cNvGraphicFramePr>
            <a:graphicFrameLocks noGrp="1"/>
          </p:cNvGraphicFramePr>
          <p:nvPr/>
        </p:nvGraphicFramePr>
        <p:xfrm>
          <a:off x="5567363" y="4023360"/>
          <a:ext cx="3397250" cy="2682240"/>
        </p:xfrm>
        <a:graphic>
          <a:graphicData uri="http://schemas.openxmlformats.org/drawingml/2006/table">
            <a:tbl>
              <a:tblPr>
                <a:tableStyleId>{8A107856-5554-42FB-B03E-39F5DBC370BA}</a:tableStyleId>
              </a:tblPr>
              <a:tblGrid>
                <a:gridCol w="1133475">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tblGrid>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ProductID</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Shelf</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QtySum</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0"/>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791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909</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900</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4"/>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A</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3361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5"/>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324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6"/>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318</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7"/>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443</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8"/>
                  </a:ext>
                </a:extLst>
              </a:tr>
              <a:tr h="2349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442</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9"/>
                  </a:ext>
                </a:extLst>
              </a:tr>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B</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1507</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10"/>
                  </a:ext>
                </a:extLst>
              </a:tr>
            </a:tbl>
          </a:graphicData>
        </a:graphic>
      </p:graphicFrame>
      <p:pic>
        <p:nvPicPr>
          <p:cNvPr id="16489" name="Picture 64" descr="Arrow_RedRight"/>
          <p:cNvPicPr>
            <a:picLocks noChangeAspect="1" noChangeArrowheads="1"/>
          </p:cNvPicPr>
          <p:nvPr/>
        </p:nvPicPr>
        <p:blipFill>
          <a:blip r:embed="rId3" cstate="print"/>
          <a:srcRect/>
          <a:stretch>
            <a:fillRect/>
          </a:stretch>
        </p:blipFill>
        <p:spPr bwMode="auto">
          <a:xfrm>
            <a:off x="4699000" y="1664335"/>
            <a:ext cx="960438" cy="457200"/>
          </a:xfrm>
          <a:prstGeom prst="rect">
            <a:avLst/>
          </a:prstGeom>
          <a:noFill/>
          <a:ln w="9525">
            <a:noFill/>
            <a:miter lim="800000"/>
            <a:headEnd/>
            <a:tailEnd/>
          </a:ln>
        </p:spPr>
      </p:pic>
      <p:pic>
        <p:nvPicPr>
          <p:cNvPr id="16490" name="Picture 65" descr="Arrow_RedRight"/>
          <p:cNvPicPr>
            <a:picLocks noChangeAspect="1" noChangeArrowheads="1"/>
          </p:cNvPicPr>
          <p:nvPr/>
        </p:nvPicPr>
        <p:blipFill>
          <a:blip r:embed="rId4" cstate="print"/>
          <a:srcRect/>
          <a:stretch>
            <a:fillRect/>
          </a:stretch>
        </p:blipFill>
        <p:spPr bwMode="auto">
          <a:xfrm>
            <a:off x="4737100" y="4495800"/>
            <a:ext cx="977900" cy="46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2648" y="228600"/>
            <a:ext cx="8153400" cy="990600"/>
          </a:xfrm>
        </p:spPr>
        <p:txBody>
          <a:bodyPr>
            <a:normAutofit/>
          </a:bodyPr>
          <a:lstStyle/>
          <a:p>
            <a:r>
              <a:rPr lang="en-US" sz="3600" dirty="0" smtClean="0">
                <a:latin typeface="Times New Roman" pitchFamily="18" charset="0"/>
                <a:cs typeface="Times New Roman" pitchFamily="18" charset="0"/>
              </a:rPr>
              <a:t>Using GROUPING SETS</a:t>
            </a:r>
          </a:p>
        </p:txBody>
      </p:sp>
      <p:sp>
        <p:nvSpPr>
          <p:cNvPr id="20483" name="Rounded Rectangle 8"/>
          <p:cNvSpPr>
            <a:spLocks noChangeArrowheads="1"/>
          </p:cNvSpPr>
          <p:nvPr/>
        </p:nvSpPr>
        <p:spPr bwMode="auto">
          <a:xfrm>
            <a:off x="76200" y="1604724"/>
            <a:ext cx="8915400" cy="376476"/>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New GROUP BY operator that aggregates several groupings in one query</a:t>
            </a:r>
          </a:p>
        </p:txBody>
      </p:sp>
      <p:sp>
        <p:nvSpPr>
          <p:cNvPr id="20484" name="Rounded Rectangle 8"/>
          <p:cNvSpPr>
            <a:spLocks noChangeArrowheads="1"/>
          </p:cNvSpPr>
          <p:nvPr/>
        </p:nvSpPr>
        <p:spPr bwMode="auto">
          <a:xfrm>
            <a:off x="793750" y="2055812"/>
            <a:ext cx="7588250" cy="382588"/>
          </a:xfrm>
          <a:prstGeom prst="roundRect">
            <a:avLst>
              <a:gd name="adj" fmla="val 4167"/>
            </a:avLst>
          </a:prstGeom>
          <a:solidFill>
            <a:srgbClr val="F2E7CE"/>
          </a:solidFill>
          <a:ln w="9525" algn="ctr">
            <a:solidFill>
              <a:srgbClr val="333333"/>
            </a:solidFill>
            <a:round/>
            <a:headEnd/>
            <a:tailEnd/>
          </a:ln>
        </p:spPr>
        <p:txBody>
          <a:bodyPr anchor="ctr">
            <a:spAutoFit/>
          </a:bodyPr>
          <a:lstStyle/>
          <a:p>
            <a:pPr marL="228600" indent="-228600" algn="l" eaLnBrk="1" hangingPunct="1">
              <a:lnSpc>
                <a:spcPct val="90000"/>
              </a:lnSpc>
              <a:spcBef>
                <a:spcPct val="70000"/>
              </a:spcBef>
              <a:buClr>
                <a:schemeClr val="hlink"/>
              </a:buClr>
              <a:buSzPct val="90000"/>
              <a:buFontTx/>
              <a:buChar char="•"/>
            </a:pPr>
            <a:r>
              <a:rPr lang="en-US" sz="2000" b="0" dirty="0"/>
              <a:t>Eliminates multiple GROUP BY queries</a:t>
            </a:r>
          </a:p>
        </p:txBody>
      </p:sp>
      <p:sp>
        <p:nvSpPr>
          <p:cNvPr id="20485" name="Rounded Rectangle 8"/>
          <p:cNvSpPr>
            <a:spLocks noChangeArrowheads="1"/>
          </p:cNvSpPr>
          <p:nvPr/>
        </p:nvSpPr>
        <p:spPr bwMode="auto">
          <a:xfrm>
            <a:off x="0" y="6329124"/>
            <a:ext cx="9144000" cy="376476"/>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p>
            <a:pPr marL="228600" indent="-228600" algn="l" eaLnBrk="1" hangingPunct="1">
              <a:lnSpc>
                <a:spcPct val="90000"/>
              </a:lnSpc>
              <a:spcBef>
                <a:spcPct val="70000"/>
              </a:spcBef>
              <a:buClr>
                <a:schemeClr val="hlink"/>
              </a:buClr>
              <a:buSzPct val="90000"/>
            </a:pPr>
            <a:r>
              <a:rPr lang="en-US" sz="2000" b="0" dirty="0"/>
              <a:t>Supports additional options as ability to use with ROLLUP and CUBE operators</a:t>
            </a:r>
          </a:p>
        </p:txBody>
      </p:sp>
      <p:sp>
        <p:nvSpPr>
          <p:cNvPr id="6" name="AutoShape 57"/>
          <p:cNvSpPr>
            <a:spLocks noChangeArrowheads="1"/>
          </p:cNvSpPr>
          <p:nvPr/>
        </p:nvSpPr>
        <p:spPr bwMode="auto">
          <a:xfrm>
            <a:off x="1028700" y="2570162"/>
            <a:ext cx="7073900" cy="36782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spcBef>
                <a:spcPct val="70000"/>
              </a:spcBef>
              <a:buClr>
                <a:schemeClr val="hlink"/>
              </a:buClr>
              <a:buSzPct val="90000"/>
              <a:tabLst>
                <a:tab pos="457200" algn="l"/>
              </a:tabLst>
              <a:defRPr/>
            </a:pPr>
            <a:r>
              <a:rPr lang="en-US" sz="900" b="0" dirty="0"/>
              <a:t>SELECT T.[Group] AS 'Region', </a:t>
            </a:r>
            <a:r>
              <a:rPr lang="en-US" sz="900" b="0" dirty="0" err="1"/>
              <a:t>T.CountryRegionCode</a:t>
            </a:r>
            <a:r>
              <a:rPr lang="en-US" sz="900" b="0" dirty="0"/>
              <a:t> AS 'Country'</a:t>
            </a:r>
          </a:p>
          <a:p>
            <a:pPr algn="l" defTabSz="457200" eaLnBrk="1" hangingPunct="1">
              <a:lnSpc>
                <a:spcPct val="90000"/>
              </a:lnSpc>
              <a:spcBef>
                <a:spcPct val="70000"/>
              </a:spcBef>
              <a:buClr>
                <a:schemeClr val="hlink"/>
              </a:buClr>
              <a:buSzPct val="90000"/>
              <a:tabLst>
                <a:tab pos="457200" algn="l"/>
              </a:tabLst>
              <a:defRPr/>
            </a:pPr>
            <a:r>
              <a:rPr lang="en-US" sz="900" b="0" dirty="0"/>
              <a:t>    ,</a:t>
            </a:r>
            <a:r>
              <a:rPr lang="en-US" sz="900" b="0" dirty="0" err="1"/>
              <a:t>S.Name</a:t>
            </a:r>
            <a:r>
              <a:rPr lang="en-US" sz="900" b="0" dirty="0"/>
              <a:t> AS 'Store', </a:t>
            </a:r>
            <a:r>
              <a:rPr lang="en-US" sz="900" b="0" dirty="0" err="1"/>
              <a:t>H.SalesPersonID</a:t>
            </a:r>
            <a:endParaRPr lang="en-US" sz="900" b="0" dirty="0"/>
          </a:p>
          <a:p>
            <a:pPr algn="l" defTabSz="457200" eaLnBrk="1" hangingPunct="1">
              <a:lnSpc>
                <a:spcPct val="90000"/>
              </a:lnSpc>
              <a:spcBef>
                <a:spcPct val="70000"/>
              </a:spcBef>
              <a:buClr>
                <a:schemeClr val="hlink"/>
              </a:buClr>
              <a:buSzPct val="90000"/>
              <a:tabLst>
                <a:tab pos="457200" algn="l"/>
              </a:tabLst>
              <a:defRPr/>
            </a:pPr>
            <a:r>
              <a:rPr lang="en-US" sz="900" b="0" dirty="0"/>
              <a:t>    ,SUM(</a:t>
            </a:r>
            <a:r>
              <a:rPr lang="en-US" sz="900" b="0" dirty="0" err="1"/>
              <a:t>TotalDue</a:t>
            </a:r>
            <a:r>
              <a:rPr lang="en-US" sz="900" b="0" dirty="0"/>
              <a:t>) AS 'Total Sales'</a:t>
            </a:r>
          </a:p>
          <a:p>
            <a:pPr algn="l" defTabSz="457200" eaLnBrk="1" hangingPunct="1">
              <a:lnSpc>
                <a:spcPct val="90000"/>
              </a:lnSpc>
              <a:spcBef>
                <a:spcPct val="70000"/>
              </a:spcBef>
              <a:buClr>
                <a:schemeClr val="hlink"/>
              </a:buClr>
              <a:buSzPct val="90000"/>
              <a:tabLst>
                <a:tab pos="457200" algn="l"/>
              </a:tabLst>
              <a:defRPr/>
            </a:pPr>
            <a:r>
              <a:rPr lang="en-US" sz="900" b="0" dirty="0"/>
              <a:t>FROM </a:t>
            </a:r>
            <a:r>
              <a:rPr lang="en-US" sz="900" b="0" dirty="0" err="1"/>
              <a:t>Sales.Customer</a:t>
            </a:r>
            <a:r>
              <a:rPr lang="en-US" sz="900" b="0" dirty="0"/>
              <a:t> C</a:t>
            </a:r>
          </a:p>
          <a:p>
            <a:pPr algn="l" defTabSz="457200" eaLnBrk="1" hangingPunct="1">
              <a:lnSpc>
                <a:spcPct val="90000"/>
              </a:lnSpc>
              <a:spcBef>
                <a:spcPct val="70000"/>
              </a:spcBef>
              <a:buClr>
                <a:schemeClr val="hlink"/>
              </a:buClr>
              <a:buSzPct val="90000"/>
              <a:tabLst>
                <a:tab pos="457200" algn="l"/>
              </a:tabLst>
              <a:defRPr/>
            </a:pPr>
            <a:r>
              <a:rPr lang="en-US" sz="900" b="0" dirty="0"/>
              <a:t>    INNER JOIN </a:t>
            </a:r>
            <a:r>
              <a:rPr lang="en-US" sz="900" b="0" dirty="0" err="1"/>
              <a:t>Sales.Store</a:t>
            </a:r>
            <a:r>
              <a:rPr lang="en-US" sz="900" b="0" dirty="0"/>
              <a:t> S</a:t>
            </a:r>
          </a:p>
          <a:p>
            <a:pPr algn="l" defTabSz="457200" eaLnBrk="1" hangingPunct="1">
              <a:lnSpc>
                <a:spcPct val="90000"/>
              </a:lnSpc>
              <a:spcBef>
                <a:spcPct val="70000"/>
              </a:spcBef>
              <a:buClr>
                <a:schemeClr val="hlink"/>
              </a:buClr>
              <a:buSzPct val="90000"/>
              <a:tabLst>
                <a:tab pos="457200" algn="l"/>
              </a:tabLst>
              <a:defRPr/>
            </a:pPr>
            <a:r>
              <a:rPr lang="en-US" sz="900" b="0" dirty="0"/>
              <a:t>        ON </a:t>
            </a:r>
            <a:r>
              <a:rPr lang="en-US" sz="900" b="0" dirty="0" err="1"/>
              <a:t>C.StoreID</a:t>
            </a:r>
            <a:r>
              <a:rPr lang="en-US" sz="900" b="0" dirty="0"/>
              <a:t>  = </a:t>
            </a:r>
            <a:r>
              <a:rPr lang="en-US" sz="900" b="0" dirty="0" err="1"/>
              <a:t>S.BusinessEntityID</a:t>
            </a:r>
            <a:r>
              <a:rPr lang="en-US" sz="900" b="0" dirty="0"/>
              <a:t> </a:t>
            </a:r>
          </a:p>
          <a:p>
            <a:pPr algn="l" defTabSz="457200" eaLnBrk="1" hangingPunct="1">
              <a:lnSpc>
                <a:spcPct val="90000"/>
              </a:lnSpc>
              <a:spcBef>
                <a:spcPct val="70000"/>
              </a:spcBef>
              <a:buClr>
                <a:schemeClr val="hlink"/>
              </a:buClr>
              <a:buSzPct val="90000"/>
              <a:tabLst>
                <a:tab pos="457200" algn="l"/>
              </a:tabLst>
              <a:defRPr/>
            </a:pPr>
            <a:r>
              <a:rPr lang="en-US" sz="900" b="0" dirty="0"/>
              <a:t>    INNER JOIN </a:t>
            </a:r>
            <a:r>
              <a:rPr lang="en-US" sz="900" b="0" dirty="0" err="1"/>
              <a:t>Sales.SalesTerritory</a:t>
            </a:r>
            <a:r>
              <a:rPr lang="en-US" sz="900" b="0" dirty="0"/>
              <a:t> T</a:t>
            </a:r>
          </a:p>
          <a:p>
            <a:pPr algn="l" defTabSz="457200" eaLnBrk="1" hangingPunct="1">
              <a:lnSpc>
                <a:spcPct val="90000"/>
              </a:lnSpc>
              <a:spcBef>
                <a:spcPct val="70000"/>
              </a:spcBef>
              <a:buClr>
                <a:schemeClr val="hlink"/>
              </a:buClr>
              <a:buSzPct val="90000"/>
              <a:tabLst>
                <a:tab pos="457200" algn="l"/>
              </a:tabLst>
              <a:defRPr/>
            </a:pPr>
            <a:r>
              <a:rPr lang="en-US" sz="900" b="0" dirty="0"/>
              <a:t>        ON </a:t>
            </a:r>
            <a:r>
              <a:rPr lang="en-US" sz="900" b="0" dirty="0" err="1"/>
              <a:t>C.TerritoryID</a:t>
            </a:r>
            <a:r>
              <a:rPr lang="en-US" sz="900" b="0" dirty="0"/>
              <a:t>  = </a:t>
            </a:r>
            <a:r>
              <a:rPr lang="en-US" sz="900" b="0" dirty="0" err="1"/>
              <a:t>T.TerritoryID</a:t>
            </a:r>
            <a:r>
              <a:rPr lang="en-US" sz="900" b="0" dirty="0"/>
              <a:t> </a:t>
            </a:r>
          </a:p>
          <a:p>
            <a:pPr algn="l" defTabSz="457200" eaLnBrk="1" hangingPunct="1">
              <a:lnSpc>
                <a:spcPct val="90000"/>
              </a:lnSpc>
              <a:spcBef>
                <a:spcPct val="70000"/>
              </a:spcBef>
              <a:buClr>
                <a:schemeClr val="hlink"/>
              </a:buClr>
              <a:buSzPct val="90000"/>
              <a:tabLst>
                <a:tab pos="457200" algn="l"/>
              </a:tabLst>
              <a:defRPr/>
            </a:pPr>
            <a:r>
              <a:rPr lang="en-US" sz="900" b="0" dirty="0"/>
              <a:t>    INNER JOIN </a:t>
            </a:r>
            <a:r>
              <a:rPr lang="en-US" sz="900" b="0" dirty="0" err="1"/>
              <a:t>Sales.SalesOrderHeader</a:t>
            </a:r>
            <a:r>
              <a:rPr lang="en-US" sz="900" b="0" dirty="0"/>
              <a:t> H</a:t>
            </a:r>
          </a:p>
          <a:p>
            <a:pPr algn="l" defTabSz="457200" eaLnBrk="1" hangingPunct="1">
              <a:lnSpc>
                <a:spcPct val="90000"/>
              </a:lnSpc>
              <a:spcBef>
                <a:spcPct val="70000"/>
              </a:spcBef>
              <a:buClr>
                <a:schemeClr val="hlink"/>
              </a:buClr>
              <a:buSzPct val="90000"/>
              <a:tabLst>
                <a:tab pos="457200" algn="l"/>
              </a:tabLst>
              <a:defRPr/>
            </a:pPr>
            <a:r>
              <a:rPr lang="en-US" sz="900" b="0" dirty="0"/>
              <a:t>        ON </a:t>
            </a:r>
            <a:r>
              <a:rPr lang="en-US" sz="900" b="0" dirty="0" err="1"/>
              <a:t>C.CustomerID</a:t>
            </a:r>
            <a:r>
              <a:rPr lang="en-US" sz="900" b="0" dirty="0"/>
              <a:t> = </a:t>
            </a:r>
            <a:r>
              <a:rPr lang="en-US" sz="900" b="0" dirty="0" err="1"/>
              <a:t>H.CustomerID</a:t>
            </a:r>
            <a:endParaRPr lang="en-US" sz="900" b="0" dirty="0"/>
          </a:p>
          <a:p>
            <a:pPr algn="l" defTabSz="457200" eaLnBrk="1" hangingPunct="1">
              <a:lnSpc>
                <a:spcPct val="90000"/>
              </a:lnSpc>
              <a:spcBef>
                <a:spcPct val="70000"/>
              </a:spcBef>
              <a:buClr>
                <a:schemeClr val="hlink"/>
              </a:buClr>
              <a:buSzPct val="90000"/>
              <a:tabLst>
                <a:tab pos="457200" algn="l"/>
              </a:tabLst>
              <a:defRPr/>
            </a:pPr>
            <a:r>
              <a:rPr lang="en-US" sz="900" b="0" dirty="0"/>
              <a:t>WHERE T.[Group] = 'Europe'</a:t>
            </a:r>
          </a:p>
          <a:p>
            <a:pPr algn="l" defTabSz="457200" eaLnBrk="1" hangingPunct="1">
              <a:lnSpc>
                <a:spcPct val="90000"/>
              </a:lnSpc>
              <a:spcBef>
                <a:spcPct val="70000"/>
              </a:spcBef>
              <a:buClr>
                <a:schemeClr val="hlink"/>
              </a:buClr>
              <a:buSzPct val="90000"/>
              <a:tabLst>
                <a:tab pos="457200" algn="l"/>
              </a:tabLst>
              <a:defRPr/>
            </a:pPr>
            <a:r>
              <a:rPr lang="en-US" sz="900" b="0" dirty="0"/>
              <a:t>    AND </a:t>
            </a:r>
            <a:r>
              <a:rPr lang="en-US" sz="900" b="0" dirty="0" err="1"/>
              <a:t>T.CountryRegionCode</a:t>
            </a:r>
            <a:r>
              <a:rPr lang="en-US" sz="900" b="0" dirty="0"/>
              <a:t> IN('DE', 'FR')</a:t>
            </a:r>
          </a:p>
          <a:p>
            <a:pPr algn="l" defTabSz="457200" eaLnBrk="1" hangingPunct="1">
              <a:lnSpc>
                <a:spcPct val="90000"/>
              </a:lnSpc>
              <a:spcBef>
                <a:spcPct val="70000"/>
              </a:spcBef>
              <a:buClr>
                <a:schemeClr val="hlink"/>
              </a:buClr>
              <a:buSzPct val="90000"/>
              <a:tabLst>
                <a:tab pos="457200" algn="l"/>
              </a:tabLst>
              <a:defRPr/>
            </a:pPr>
            <a:r>
              <a:rPr lang="en-US" sz="900" b="0" dirty="0"/>
              <a:t>    AND SUBSTRING(S.Name,1,4)IN('</a:t>
            </a:r>
            <a:r>
              <a:rPr lang="en-US" sz="900" b="0" dirty="0" err="1"/>
              <a:t>Vers</a:t>
            </a:r>
            <a:r>
              <a:rPr lang="en-US" sz="900" b="0" dirty="0"/>
              <a:t>', 'Spa ')</a:t>
            </a:r>
          </a:p>
          <a:p>
            <a:pPr algn="l" defTabSz="457200" eaLnBrk="1" hangingPunct="1">
              <a:lnSpc>
                <a:spcPct val="90000"/>
              </a:lnSpc>
              <a:spcBef>
                <a:spcPct val="70000"/>
              </a:spcBef>
              <a:buClr>
                <a:schemeClr val="hlink"/>
              </a:buClr>
              <a:buSzPct val="90000"/>
              <a:tabLst>
                <a:tab pos="457200" algn="l"/>
              </a:tabLst>
              <a:defRPr/>
            </a:pPr>
            <a:r>
              <a:rPr lang="en-US" sz="900" b="0" dirty="0"/>
              <a:t>GROUP BY GROUPING SETS</a:t>
            </a:r>
          </a:p>
          <a:p>
            <a:pPr algn="l" defTabSz="457200" eaLnBrk="1" hangingPunct="1">
              <a:lnSpc>
                <a:spcPct val="90000"/>
              </a:lnSpc>
              <a:spcBef>
                <a:spcPct val="70000"/>
              </a:spcBef>
              <a:buClr>
                <a:schemeClr val="hlink"/>
              </a:buClr>
              <a:buSzPct val="90000"/>
              <a:tabLst>
                <a:tab pos="457200" algn="l"/>
              </a:tabLst>
              <a:defRPr/>
            </a:pPr>
            <a:r>
              <a:rPr lang="en-US" sz="900" b="0" dirty="0"/>
              <a:t>    (T.[Group], </a:t>
            </a:r>
            <a:r>
              <a:rPr lang="en-US" sz="900" b="0" dirty="0" err="1"/>
              <a:t>T.CountryRegionCode</a:t>
            </a:r>
            <a:r>
              <a:rPr lang="en-US" sz="900" b="0" dirty="0"/>
              <a:t>, </a:t>
            </a:r>
            <a:r>
              <a:rPr lang="en-US" sz="900" b="0" dirty="0" err="1"/>
              <a:t>S.Name</a:t>
            </a:r>
            <a:r>
              <a:rPr lang="en-US" sz="900" b="0" dirty="0"/>
              <a:t>, </a:t>
            </a:r>
            <a:r>
              <a:rPr lang="en-US" sz="900" b="0" dirty="0" err="1"/>
              <a:t>H.SalesPersonID</a:t>
            </a:r>
            <a:r>
              <a:rPr lang="en-US" sz="900" b="0" dirty="0"/>
              <a:t>)</a:t>
            </a:r>
          </a:p>
          <a:p>
            <a:pPr algn="l" defTabSz="457200" eaLnBrk="1" hangingPunct="1">
              <a:lnSpc>
                <a:spcPct val="90000"/>
              </a:lnSpc>
              <a:spcBef>
                <a:spcPct val="70000"/>
              </a:spcBef>
              <a:buClr>
                <a:schemeClr val="hlink"/>
              </a:buClr>
              <a:buSzPct val="90000"/>
              <a:tabLst>
                <a:tab pos="457200" algn="l"/>
              </a:tabLst>
              <a:defRPr/>
            </a:pPr>
            <a:r>
              <a:rPr lang="en-US" sz="900" b="0" dirty="0"/>
              <a:t>ORDER BY T.[Group], </a:t>
            </a:r>
            <a:r>
              <a:rPr lang="en-US" sz="900" b="0" dirty="0" err="1"/>
              <a:t>T.CountryRegionCode</a:t>
            </a:r>
            <a:r>
              <a:rPr lang="en-US" sz="900" b="0" dirty="0"/>
              <a:t>, </a:t>
            </a:r>
            <a:r>
              <a:rPr lang="en-US" sz="900" b="0" dirty="0" err="1"/>
              <a:t>S.Name</a:t>
            </a:r>
            <a:r>
              <a:rPr lang="en-US" sz="900" b="0" dirty="0"/>
              <a:t>, </a:t>
            </a:r>
            <a:r>
              <a:rPr lang="en-US" sz="900" b="0" dirty="0" err="1"/>
              <a:t>H.SalesPersonID</a:t>
            </a:r>
            <a:r>
              <a:rPr lang="en-US" sz="900" b="0" dirty="0"/>
              <a:t>;</a:t>
            </a:r>
          </a:p>
        </p:txBody>
      </p:sp>
      <p:graphicFrame>
        <p:nvGraphicFramePr>
          <p:cNvPr id="7" name="Group 86"/>
          <p:cNvGraphicFramePr>
            <a:graphicFrameLocks noGrp="1"/>
          </p:cNvGraphicFramePr>
          <p:nvPr/>
        </p:nvGraphicFramePr>
        <p:xfrm>
          <a:off x="4105275" y="2975373"/>
          <a:ext cx="4775199" cy="2282427"/>
        </p:xfrm>
        <a:graphic>
          <a:graphicData uri="http://schemas.openxmlformats.org/drawingml/2006/table">
            <a:tbl>
              <a:tblPr>
                <a:tableStyleId>{8A107856-5554-42FB-B03E-39F5DBC370BA}</a:tableStyleId>
              </a:tblPr>
              <a:tblGrid>
                <a:gridCol w="1284514">
                  <a:extLst>
                    <a:ext uri="{9D8B030D-6E8A-4147-A177-3AD203B41FA5}">
                      <a16:colId xmlns:a16="http://schemas.microsoft.com/office/drawing/2014/main" val="20000"/>
                    </a:ext>
                  </a:extLst>
                </a:gridCol>
                <a:gridCol w="1080654">
                  <a:extLst>
                    <a:ext uri="{9D8B030D-6E8A-4147-A177-3AD203B41FA5}">
                      <a16:colId xmlns:a16="http://schemas.microsoft.com/office/drawing/2014/main" val="20001"/>
                    </a:ext>
                  </a:extLst>
                </a:gridCol>
                <a:gridCol w="2410031">
                  <a:extLst>
                    <a:ext uri="{9D8B030D-6E8A-4147-A177-3AD203B41FA5}">
                      <a16:colId xmlns:a16="http://schemas.microsoft.com/office/drawing/2014/main" val="20002"/>
                    </a:ext>
                  </a:extLst>
                </a:gridCol>
              </a:tblGrid>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u="none" strike="noStrike" cap="none" normalizeH="0" baseline="0" dirty="0" smtClean="0">
                          <a:ln>
                            <a:noFill/>
                          </a:ln>
                          <a:effectLst/>
                        </a:rPr>
                        <a:t>Region</a:t>
                      </a:r>
                      <a:endParaRPr kumimoji="0" lang="en-US" sz="1000" b="1"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rPr>
                        <a:t>Country</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rPr>
                        <a:t>Store</a:t>
                      </a:r>
                    </a:p>
                  </a:txBody>
                  <a:tcPr horzOverflow="overflow"/>
                </a:tc>
                <a:extLst>
                  <a:ext uri="{0D108BD9-81ED-4DB2-BD59-A6C34878D82A}">
                    <a16:rowId xmlns:a16="http://schemas.microsoft.com/office/drawing/2014/main" val="10000"/>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1"/>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2"/>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dk1"/>
                          </a:solidFill>
                          <a:effectLst/>
                          <a:latin typeface="+mn-l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effectLst/>
                        </a:rPr>
                        <a:t>NULL</a:t>
                      </a:r>
                      <a:endParaRPr kumimoji="0" lang="en-US" sz="1000" b="0" i="0" u="none" strike="noStrike" cap="none" normalizeH="0" baseline="0" dirty="0" smtClean="0">
                        <a:ln>
                          <a:noFill/>
                        </a:ln>
                        <a:solidFill>
                          <a:schemeClr val="tx1"/>
                        </a:solidFill>
                        <a:effectLst/>
                        <a:latin typeface="Verdana" pitchFamily="34" charset="0"/>
                      </a:endParaRPr>
                    </a:p>
                  </a:txBody>
                  <a:tcPr horzOverflow="overflow"/>
                </a:tc>
                <a:extLst>
                  <a:ext uri="{0D108BD9-81ED-4DB2-BD59-A6C34878D82A}">
                    <a16:rowId xmlns:a16="http://schemas.microsoft.com/office/drawing/2014/main" val="10003"/>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Spa and Exercise Outfitters</a:t>
                      </a:r>
                    </a:p>
                  </a:txBody>
                  <a:tcPr horzOverflow="overflow"/>
                </a:tc>
                <a:extLst>
                  <a:ext uri="{0D108BD9-81ED-4DB2-BD59-A6C34878D82A}">
                    <a16:rowId xmlns:a16="http://schemas.microsoft.com/office/drawing/2014/main" val="10004"/>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Versatile Sporting Good Company</a:t>
                      </a:r>
                    </a:p>
                  </a:txBody>
                  <a:tcPr horzOverflow="overflow"/>
                </a:tc>
                <a:extLst>
                  <a:ext uri="{0D108BD9-81ED-4DB2-BD59-A6C34878D82A}">
                    <a16:rowId xmlns:a16="http://schemas.microsoft.com/office/drawing/2014/main" val="10005"/>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DE</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extLst>
                  <a:ext uri="{0D108BD9-81ED-4DB2-BD59-A6C34878D82A}">
                    <a16:rowId xmlns:a16="http://schemas.microsoft.com/office/drawing/2014/main" val="10006"/>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FR</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extLst>
                  <a:ext uri="{0D108BD9-81ED-4DB2-BD59-A6C34878D82A}">
                    <a16:rowId xmlns:a16="http://schemas.microsoft.com/office/drawing/2014/main" val="10007"/>
                  </a:ext>
                </a:extLst>
              </a:tr>
              <a:tr h="25360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Europe</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Verdana" pitchFamily="34" charset="0"/>
                        </a:rPr>
                        <a:t>NULL</a:t>
                      </a:r>
                    </a:p>
                  </a:txBody>
                  <a:tcPr horzOverflow="overflow"/>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-3</a:t>
            </a:r>
            <a:endParaRPr lang="en-US" dirty="0"/>
          </a:p>
        </p:txBody>
      </p:sp>
      <p:sp>
        <p:nvSpPr>
          <p:cNvPr id="4" name="Rectangle 3"/>
          <p:cNvSpPr/>
          <p:nvPr/>
        </p:nvSpPr>
        <p:spPr>
          <a:xfrm>
            <a:off x="1371600" y="3048000"/>
            <a:ext cx="6710491" cy="1446550"/>
          </a:xfrm>
          <a:prstGeom prst="rect">
            <a:avLst/>
          </a:prstGeom>
        </p:spPr>
        <p:txBody>
          <a:bodyPr wrap="none">
            <a:spAutoFit/>
          </a:bodyPr>
          <a:lstStyle/>
          <a:p>
            <a:r>
              <a:rPr lang="en-US" sz="4400" dirty="0" smtClean="0"/>
              <a:t>Joining Data from Multiple</a:t>
            </a:r>
          </a:p>
          <a:p>
            <a:pPr algn="ctr"/>
            <a:r>
              <a:rPr lang="en-US" sz="4400" dirty="0" smtClean="0"/>
              <a:t> Tables</a:t>
            </a:r>
            <a:endParaRPr lang="en-US" sz="4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r>
              <a:rPr lang="en-US" dirty="0" smtClean="0"/>
              <a:t>Joining Data from Multiple Tables</a:t>
            </a:r>
          </a:p>
        </p:txBody>
      </p:sp>
      <p:sp>
        <p:nvSpPr>
          <p:cNvPr id="4099" name="Rectangle 3"/>
          <p:cNvSpPr>
            <a:spLocks noGrp="1" noChangeArrowheads="1"/>
          </p:cNvSpPr>
          <p:nvPr>
            <p:ph type="body" idx="1"/>
          </p:nvPr>
        </p:nvSpPr>
        <p:spPr/>
        <p:txBody>
          <a:bodyPr/>
          <a:lstStyle/>
          <a:p>
            <a:pPr eaLnBrk="1" hangingPunct="1"/>
            <a:r>
              <a:rPr lang="en-US" dirty="0" smtClean="0"/>
              <a:t>Querying Multiple Tables by Using Joins</a:t>
            </a:r>
          </a:p>
          <a:p>
            <a:pPr eaLnBrk="1" hangingPunct="1"/>
            <a:r>
              <a:rPr lang="en-US" dirty="0" smtClean="0"/>
              <a:t>Applying Joins for Typical Reporting Needs</a:t>
            </a:r>
          </a:p>
          <a:p>
            <a:pPr eaLnBrk="1" hangingPunct="1"/>
            <a:r>
              <a:rPr lang="en-US" dirty="0" smtClean="0"/>
              <a:t>Combining and Limiting Result Sets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dirty="0" smtClean="0"/>
              <a:t>Querying Multiple Tables by Using Joins</a:t>
            </a:r>
          </a:p>
        </p:txBody>
      </p:sp>
      <p:sp>
        <p:nvSpPr>
          <p:cNvPr id="5123" name="Rectangle 3"/>
          <p:cNvSpPr>
            <a:spLocks noGrp="1" noChangeArrowheads="1"/>
          </p:cNvSpPr>
          <p:nvPr>
            <p:ph type="body" idx="1"/>
          </p:nvPr>
        </p:nvSpPr>
        <p:spPr/>
        <p:txBody>
          <a:bodyPr/>
          <a:lstStyle/>
          <a:p>
            <a:pPr eaLnBrk="1" hangingPunct="1"/>
            <a:r>
              <a:rPr lang="en-US" dirty="0" smtClean="0"/>
              <a:t>Fundamentals of Joins</a:t>
            </a:r>
          </a:p>
          <a:p>
            <a:pPr eaLnBrk="1" hangingPunct="1"/>
            <a:r>
              <a:rPr lang="en-US" dirty="0" smtClean="0"/>
              <a:t>Categorizing Statements by Types of Joins</a:t>
            </a:r>
          </a:p>
          <a:p>
            <a:pPr eaLnBrk="1" hangingPunct="1"/>
            <a:r>
              <a:rPr lang="en-US" dirty="0" smtClean="0"/>
              <a:t>Joining Data Using Inner Joins</a:t>
            </a:r>
          </a:p>
          <a:p>
            <a:pPr eaLnBrk="1" hangingPunct="1"/>
            <a:r>
              <a:rPr lang="en-US" dirty="0" smtClean="0"/>
              <a:t>Joining Data Using Outer Joins</a:t>
            </a:r>
          </a:p>
          <a:p>
            <a:pPr eaLnBrk="1" hangingPunct="1"/>
            <a:r>
              <a:rPr lang="en-US" dirty="0" smtClean="0"/>
              <a:t>Joining Data Using Cross Joins</a:t>
            </a:r>
          </a:p>
          <a:p>
            <a:pPr eaLnBrk="1" hangingPunct="1"/>
            <a:r>
              <a:rPr lang="en-US" dirty="0" smtClean="0"/>
              <a:t>Identifying the Potential Impact of a Cartesian Product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228600"/>
            <a:ext cx="8153400" cy="990600"/>
          </a:xfrm>
        </p:spPr>
        <p:txBody>
          <a:bodyPr/>
          <a:lstStyle/>
          <a:p>
            <a:pPr eaLnBrk="1" hangingPunct="1"/>
            <a:r>
              <a:rPr lang="en-US" dirty="0" smtClean="0"/>
              <a:t>Fundamentals of Joins</a:t>
            </a:r>
          </a:p>
        </p:txBody>
      </p:sp>
      <p:sp>
        <p:nvSpPr>
          <p:cNvPr id="6147" name="Rounded Rectangle 3"/>
          <p:cNvSpPr>
            <a:spLocks noChangeArrowheads="1"/>
          </p:cNvSpPr>
          <p:nvPr/>
        </p:nvSpPr>
        <p:spPr bwMode="auto">
          <a:xfrm>
            <a:off x="592138" y="1622425"/>
            <a:ext cx="7961312" cy="3446463"/>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6148" name="Rounded Rectangle 8"/>
          <p:cNvSpPr>
            <a:spLocks noChangeArrowheads="1"/>
          </p:cNvSpPr>
          <p:nvPr/>
        </p:nvSpPr>
        <p:spPr bwMode="auto">
          <a:xfrm>
            <a:off x="842963" y="2078038"/>
            <a:ext cx="7450137" cy="127476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Select Specific Columns from Multiple Tables</a:t>
            </a:r>
          </a:p>
          <a:p>
            <a:pPr marL="742950" lvl="1" indent="-285750" algn="l">
              <a:lnSpc>
                <a:spcPct val="90000"/>
              </a:lnSpc>
              <a:spcBef>
                <a:spcPct val="40000"/>
              </a:spcBef>
              <a:buClr>
                <a:srgbClr val="006699"/>
              </a:buClr>
              <a:buFontTx/>
              <a:buChar char="•"/>
            </a:pPr>
            <a:r>
              <a:rPr lang="en-US" sz="1600"/>
              <a:t>JOIN keyword specifies that tables are joined and how to join them</a:t>
            </a:r>
          </a:p>
          <a:p>
            <a:pPr marL="742950" lvl="1" indent="-285750" algn="l">
              <a:lnSpc>
                <a:spcPct val="90000"/>
              </a:lnSpc>
              <a:spcBef>
                <a:spcPct val="40000"/>
              </a:spcBef>
              <a:buClr>
                <a:srgbClr val="006699"/>
              </a:buClr>
              <a:buFontTx/>
              <a:buChar char="•"/>
            </a:pPr>
            <a:r>
              <a:rPr lang="en-US" sz="1600"/>
              <a:t>ON keyword specifies join condition</a:t>
            </a:r>
          </a:p>
        </p:txBody>
      </p:sp>
      <p:sp>
        <p:nvSpPr>
          <p:cNvPr id="763919" name="AutoShape 15"/>
          <p:cNvSpPr>
            <a:spLocks noChangeArrowheads="1"/>
          </p:cNvSpPr>
          <p:nvPr/>
        </p:nvSpPr>
        <p:spPr bwMode="auto">
          <a:xfrm>
            <a:off x="1204913" y="5703888"/>
            <a:ext cx="6232525" cy="6746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latin typeface="Lucida Sans Typewriter" pitchFamily="49" charset="0"/>
              </a:rPr>
              <a:t>FROM </a:t>
            </a:r>
            <a:r>
              <a:rPr lang="en-US" sz="2000" b="0" i="1">
                <a:latin typeface="Lucida Sans Typewriter" pitchFamily="49" charset="0"/>
              </a:rPr>
              <a:t>first_table</a:t>
            </a:r>
            <a:r>
              <a:rPr lang="en-US" sz="2000" b="0">
                <a:latin typeface="Lucida Sans Typewriter" pitchFamily="49" charset="0"/>
              </a:rPr>
              <a:t> </a:t>
            </a:r>
            <a:r>
              <a:rPr lang="en-US" sz="2000" b="0" i="1">
                <a:latin typeface="Lucida Sans Typewriter" pitchFamily="49" charset="0"/>
              </a:rPr>
              <a:t>join_type second_table</a:t>
            </a:r>
            <a:r>
              <a:rPr lang="en-US" sz="2000" b="0">
                <a:latin typeface="Lucida Sans Typewriter" pitchFamily="49" charset="0"/>
              </a:rPr>
              <a:t> [ON (</a:t>
            </a:r>
            <a:r>
              <a:rPr lang="en-US" sz="2000" b="0" i="1">
                <a:latin typeface="Lucida Sans Typewriter" pitchFamily="49" charset="0"/>
              </a:rPr>
              <a:t>join_condition</a:t>
            </a:r>
            <a:r>
              <a:rPr lang="en-US" sz="2000" b="0">
                <a:latin typeface="Lucida Sans Typewriter" pitchFamily="49" charset="0"/>
              </a:rPr>
              <a:t>)]</a:t>
            </a:r>
          </a:p>
        </p:txBody>
      </p:sp>
      <p:sp>
        <p:nvSpPr>
          <p:cNvPr id="6150" name="Rectangle 17"/>
          <p:cNvSpPr>
            <a:spLocks noGrp="1" noChangeArrowheads="1"/>
          </p:cNvSpPr>
          <p:nvPr>
            <p:ph type="body" idx="1"/>
          </p:nvPr>
        </p:nvSpPr>
        <p:spPr>
          <a:xfrm>
            <a:off x="701675" y="1727200"/>
            <a:ext cx="4611688" cy="307975"/>
          </a:xfrm>
          <a:noFill/>
        </p:spPr>
        <p:txBody>
          <a:bodyPr>
            <a:normAutofit fontScale="55000" lnSpcReduction="20000"/>
          </a:bodyPr>
          <a:lstStyle/>
          <a:p>
            <a:pPr eaLnBrk="1" hangingPunct="1">
              <a:buFontTx/>
              <a:buNone/>
            </a:pPr>
            <a:r>
              <a:rPr lang="en-US" b="1" smtClean="0"/>
              <a:t>Joins:</a:t>
            </a:r>
            <a:endParaRPr lang="en-US" smtClean="0"/>
          </a:p>
        </p:txBody>
      </p:sp>
      <p:sp>
        <p:nvSpPr>
          <p:cNvPr id="6151" name="Rectangle 18"/>
          <p:cNvSpPr>
            <a:spLocks noChangeArrowheads="1"/>
          </p:cNvSpPr>
          <p:nvPr/>
        </p:nvSpPr>
        <p:spPr bwMode="auto">
          <a:xfrm>
            <a:off x="1320800" y="5381625"/>
            <a:ext cx="4611688"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Simplified JOIN Syntax:</a:t>
            </a:r>
            <a:endParaRPr lang="en-US" sz="2000" b="0"/>
          </a:p>
        </p:txBody>
      </p:sp>
      <p:sp>
        <p:nvSpPr>
          <p:cNvPr id="6152" name="Rounded Rectangle 8"/>
          <p:cNvSpPr>
            <a:spLocks noChangeArrowheads="1"/>
          </p:cNvSpPr>
          <p:nvPr/>
        </p:nvSpPr>
        <p:spPr bwMode="auto">
          <a:xfrm>
            <a:off x="842963" y="3468688"/>
            <a:ext cx="7450137" cy="127476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Query Two or More Tables to Produce a Result Set</a:t>
            </a:r>
          </a:p>
          <a:p>
            <a:pPr marL="742950" lvl="1" indent="-285750" algn="l">
              <a:lnSpc>
                <a:spcPct val="90000"/>
              </a:lnSpc>
              <a:spcBef>
                <a:spcPct val="40000"/>
              </a:spcBef>
              <a:buClr>
                <a:srgbClr val="006699"/>
              </a:buClr>
              <a:buFontTx/>
              <a:buChar char="•"/>
            </a:pPr>
            <a:r>
              <a:rPr lang="en-US" sz="1600"/>
              <a:t>Use Primary and Foreign Keys as join conditions</a:t>
            </a:r>
          </a:p>
          <a:p>
            <a:pPr marL="742950" lvl="1" indent="-285750" algn="l">
              <a:lnSpc>
                <a:spcPct val="90000"/>
              </a:lnSpc>
              <a:spcBef>
                <a:spcPct val="40000"/>
              </a:spcBef>
              <a:buClr>
                <a:srgbClr val="006699"/>
              </a:buClr>
              <a:buFontTx/>
              <a:buChar char="•"/>
            </a:pPr>
            <a:r>
              <a:rPr lang="en-US" sz="1600"/>
              <a:t>Use columns common to specified tables to join tables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sz="3600" dirty="0" smtClean="0">
                <a:latin typeface="Times New Roman" pitchFamily="18" charset="0"/>
                <a:cs typeface="Times New Roman" pitchFamily="18" charset="0"/>
              </a:rPr>
              <a:t>Overview of Relational Databases</a:t>
            </a:r>
          </a:p>
        </p:txBody>
      </p:sp>
      <p:graphicFrame>
        <p:nvGraphicFramePr>
          <p:cNvPr id="6" name="Table 5"/>
          <p:cNvGraphicFramePr>
            <a:graphicFrameLocks noGrp="1"/>
          </p:cNvGraphicFramePr>
          <p:nvPr>
            <p:extLst>
              <p:ext uri="{D42A27DB-BD31-4B8C-83A1-F6EECF244321}">
                <p14:modId xmlns:p14="http://schemas.microsoft.com/office/powerpoint/2010/main" val="3645663503"/>
              </p:ext>
            </p:extLst>
          </p:nvPr>
        </p:nvGraphicFramePr>
        <p:xfrm>
          <a:off x="533400" y="3429000"/>
          <a:ext cx="2033080" cy="3216616"/>
        </p:xfrm>
        <a:graphic>
          <a:graphicData uri="http://schemas.openxmlformats.org/drawingml/2006/table">
            <a:tbl>
              <a:tblPr firstRow="1" bandRow="1">
                <a:tableStyleId>{2A488322-F2BA-4B5B-9748-0D474271808F}</a:tableStyleId>
              </a:tblPr>
              <a:tblGrid>
                <a:gridCol w="2033080">
                  <a:extLst>
                    <a:ext uri="{9D8B030D-6E8A-4147-A177-3AD203B41FA5}">
                      <a16:colId xmlns:a16="http://schemas.microsoft.com/office/drawing/2014/main" val="20000"/>
                    </a:ext>
                  </a:extLst>
                </a:gridCol>
              </a:tblGrid>
              <a:tr h="402077">
                <a:tc>
                  <a:txBody>
                    <a:bodyPr/>
                    <a:lstStyle/>
                    <a:p>
                      <a:pPr algn="ctr"/>
                      <a:r>
                        <a:rPr lang="en-US" dirty="0" smtClean="0"/>
                        <a:t>Orders</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02077">
                <a:tc>
                  <a:txBody>
                    <a:bodyPr/>
                    <a:lstStyle/>
                    <a:p>
                      <a:r>
                        <a:rPr lang="en-US" dirty="0" err="1" smtClean="0"/>
                        <a:t>OrderID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02077">
                <a:tc>
                  <a:txBody>
                    <a:bodyPr/>
                    <a:lstStyle/>
                    <a:p>
                      <a:r>
                        <a:rPr lang="en-US" dirty="0" err="1" smtClean="0"/>
                        <a:t>CustomerID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402077">
                <a:tc>
                  <a:txBody>
                    <a:bodyPr/>
                    <a:lstStyle/>
                    <a:p>
                      <a:r>
                        <a:rPr lang="en-US" dirty="0" err="1" smtClean="0"/>
                        <a:t>EmployeeID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402077">
                <a:tc>
                  <a:txBody>
                    <a:bodyPr/>
                    <a:lstStyle/>
                    <a:p>
                      <a:r>
                        <a:rPr lang="en-US" dirty="0" err="1" smtClean="0"/>
                        <a:t>OrderDate</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402077">
                <a:tc>
                  <a:txBody>
                    <a:bodyPr/>
                    <a:lstStyle/>
                    <a:p>
                      <a:r>
                        <a:rPr lang="en-US" dirty="0" err="1" smtClean="0"/>
                        <a:t>ShippedDate</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402077">
                <a:tc>
                  <a:txBody>
                    <a:bodyPr/>
                    <a:lstStyle/>
                    <a:p>
                      <a:r>
                        <a:rPr lang="en-US" dirty="0" err="1" smtClean="0"/>
                        <a:t>ShipVia</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402077">
                <a:tc>
                  <a:txBody>
                    <a:bodyPr/>
                    <a:lstStyle/>
                    <a:p>
                      <a:r>
                        <a:rPr lang="en-US" dirty="0" smtClean="0"/>
                        <a:t>Freight</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06643596"/>
              </p:ext>
            </p:extLst>
          </p:nvPr>
        </p:nvGraphicFramePr>
        <p:xfrm>
          <a:off x="3200400" y="3505200"/>
          <a:ext cx="1968230" cy="2301453"/>
        </p:xfrm>
        <a:graphic>
          <a:graphicData uri="http://schemas.openxmlformats.org/drawingml/2006/table">
            <a:tbl>
              <a:tblPr firstRow="1" bandRow="1">
                <a:tableStyleId>{2A488322-F2BA-4B5B-9748-0D474271808F}</a:tableStyleId>
              </a:tblPr>
              <a:tblGrid>
                <a:gridCol w="1968230">
                  <a:extLst>
                    <a:ext uri="{9D8B030D-6E8A-4147-A177-3AD203B41FA5}">
                      <a16:colId xmlns:a16="http://schemas.microsoft.com/office/drawing/2014/main" val="20000"/>
                    </a:ext>
                  </a:extLst>
                </a:gridCol>
              </a:tblGrid>
              <a:tr h="386549">
                <a:tc>
                  <a:txBody>
                    <a:bodyPr/>
                    <a:lstStyle/>
                    <a:p>
                      <a:pPr algn="ctr"/>
                      <a:r>
                        <a:rPr lang="en-US" dirty="0" smtClean="0"/>
                        <a:t>Order Details</a:t>
                      </a: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78726">
                <a:tc>
                  <a:txBody>
                    <a:bodyPr/>
                    <a:lstStyle/>
                    <a:p>
                      <a:pPr marL="0" algn="l" defTabSz="914400" rtl="0" eaLnBrk="1" latinLnBrk="0" hangingPunct="1"/>
                      <a:r>
                        <a:rPr lang="en-US" sz="1800" kern="1200" dirty="0" err="1" smtClean="0">
                          <a:solidFill>
                            <a:schemeClr val="dk1"/>
                          </a:solidFill>
                          <a:latin typeface="+mn-lt"/>
                          <a:ea typeface="+mn-ea"/>
                          <a:cs typeface="+mn-cs"/>
                        </a:rPr>
                        <a:t>OrderID</a:t>
                      </a:r>
                      <a:endParaRPr lang="en-US" sz="1800" kern="1200" dirty="0">
                        <a:solidFill>
                          <a:schemeClr val="dk1"/>
                        </a:solidFill>
                        <a:latin typeface="+mn-lt"/>
                        <a:ea typeface="+mn-ea"/>
                        <a:cs typeface="+mn-cs"/>
                      </a:endParaRPr>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78726">
                <a:tc>
                  <a:txBody>
                    <a:bodyPr/>
                    <a:lstStyle/>
                    <a:p>
                      <a:r>
                        <a:rPr lang="en-US" dirty="0" err="1" smtClean="0"/>
                        <a:t>ProductID</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478726">
                <a:tc>
                  <a:txBody>
                    <a:bodyPr/>
                    <a:lstStyle/>
                    <a:p>
                      <a:r>
                        <a:rPr lang="en-US" dirty="0" err="1" smtClean="0"/>
                        <a:t>UnitPrice</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478726">
                <a:tc>
                  <a:txBody>
                    <a:bodyPr/>
                    <a:lstStyle/>
                    <a:p>
                      <a:r>
                        <a:rPr lang="en-US" dirty="0" smtClean="0"/>
                        <a:t>Quantity</a:t>
                      </a:r>
                      <a:endParaRPr lang="en-US" dirty="0"/>
                    </a:p>
                  </a:txBody>
                  <a:tcPr marL="18288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2343" name="Group 55"/>
          <p:cNvGraphicFramePr>
            <a:graphicFrameLocks noGrp="1"/>
          </p:cNvGraphicFramePr>
          <p:nvPr>
            <p:extLst>
              <p:ext uri="{D42A27DB-BD31-4B8C-83A1-F6EECF244321}">
                <p14:modId xmlns:p14="http://schemas.microsoft.com/office/powerpoint/2010/main" val="3986286350"/>
              </p:ext>
            </p:extLst>
          </p:nvPr>
        </p:nvGraphicFramePr>
        <p:xfrm>
          <a:off x="6096000" y="3886200"/>
          <a:ext cx="1819275" cy="2743202"/>
        </p:xfrm>
        <a:graphic>
          <a:graphicData uri="http://schemas.openxmlformats.org/drawingml/2006/table">
            <a:tbl>
              <a:tblPr/>
              <a:tblGrid>
                <a:gridCol w="1819275">
                  <a:extLst>
                    <a:ext uri="{9D8B030D-6E8A-4147-A177-3AD203B41FA5}">
                      <a16:colId xmlns:a16="http://schemas.microsoft.com/office/drawing/2014/main" val="20000"/>
                    </a:ext>
                  </a:extLst>
                </a:gridCol>
              </a:tblGrid>
              <a:tr h="3918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Verdana" pitchFamily="34" charset="0"/>
                        </a:rPr>
                        <a:t>Products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2D2DB9"/>
                    </a:solidFill>
                  </a:tcPr>
                </a:tc>
                <a:extLst>
                  <a:ext uri="{0D108BD9-81ED-4DB2-BD59-A6C34878D82A}">
                    <a16:rowId xmlns:a16="http://schemas.microsoft.com/office/drawing/2014/main" val="10000"/>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ProductID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ProductName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rgbClr val="E7E7E7"/>
                    </a:solidFill>
                  </a:tcPr>
                </a:tc>
                <a:extLst>
                  <a:ext uri="{0D108BD9-81ED-4DB2-BD59-A6C34878D82A}">
                    <a16:rowId xmlns:a16="http://schemas.microsoft.com/office/drawing/2014/main" val="10002"/>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SupplierID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UnitPrice</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rgbClr val="E7E7E7"/>
                    </a:solidFill>
                  </a:tcPr>
                </a:tc>
                <a:extLst>
                  <a:ext uri="{0D108BD9-81ED-4DB2-BD59-A6C34878D82A}">
                    <a16:rowId xmlns:a16="http://schemas.microsoft.com/office/drawing/2014/main" val="10004"/>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Verdana" pitchFamily="34" charset="0"/>
                        </a:rPr>
                        <a:t>UnitsInStock</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3918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Verdana" pitchFamily="34" charset="0"/>
                        </a:rPr>
                        <a:t>Discontinued</a:t>
                      </a:r>
                    </a:p>
                  </a:txBody>
                  <a:tcPr marL="18288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6"/>
                  </a:ext>
                </a:extLst>
              </a:tr>
            </a:tbl>
          </a:graphicData>
        </a:graphic>
      </p:graphicFrame>
      <p:sp>
        <p:nvSpPr>
          <p:cNvPr id="9" name="Rounded Rectangle 844803"/>
          <p:cNvSpPr>
            <a:spLocks noChangeArrowheads="1"/>
          </p:cNvSpPr>
          <p:nvPr/>
        </p:nvSpPr>
        <p:spPr bwMode="auto">
          <a:xfrm>
            <a:off x="155644" y="1676400"/>
            <a:ext cx="8832714" cy="15240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endParaRPr lang="en-US" sz="2000" dirty="0">
              <a:cs typeface="Arial" charset="0"/>
            </a:endParaRPr>
          </a:p>
        </p:txBody>
      </p:sp>
      <p:sp>
        <p:nvSpPr>
          <p:cNvPr id="10" name="Rounded Rectangle 844804"/>
          <p:cNvSpPr>
            <a:spLocks noChangeArrowheads="1"/>
          </p:cNvSpPr>
          <p:nvPr/>
        </p:nvSpPr>
        <p:spPr bwMode="auto">
          <a:xfrm>
            <a:off x="304800" y="1828800"/>
            <a:ext cx="8560342" cy="5476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dirty="0" smtClean="0">
                <a:solidFill>
                  <a:schemeClr val="tx1"/>
                </a:solidFill>
                <a:cs typeface="Arial" charset="0"/>
              </a:rPr>
              <a:t>SQL Server is a Fully RDBMS </a:t>
            </a:r>
            <a:endParaRPr lang="en-US" dirty="0">
              <a:solidFill>
                <a:schemeClr val="tx1"/>
              </a:solidFill>
              <a:cs typeface="Arial" charset="0"/>
            </a:endParaRPr>
          </a:p>
        </p:txBody>
      </p:sp>
      <p:sp>
        <p:nvSpPr>
          <p:cNvPr id="11" name="Rounded Rectangle 844804"/>
          <p:cNvSpPr>
            <a:spLocks noChangeArrowheads="1"/>
          </p:cNvSpPr>
          <p:nvPr/>
        </p:nvSpPr>
        <p:spPr bwMode="auto">
          <a:xfrm>
            <a:off x="304800" y="2514600"/>
            <a:ext cx="8579797" cy="547688"/>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anchor="ctr"/>
          <a:lstStyle/>
          <a:p>
            <a:pPr marL="228600" indent="-228600" eaLnBrk="0" hangingPunct="0">
              <a:lnSpc>
                <a:spcPct val="90000"/>
              </a:lnSpc>
              <a:spcBef>
                <a:spcPct val="40000"/>
              </a:spcBef>
              <a:buClr>
                <a:srgbClr val="006699"/>
              </a:buClr>
              <a:buFontTx/>
              <a:buChar char="•"/>
              <a:defRPr/>
            </a:pPr>
            <a:r>
              <a:rPr lang="en-US" dirty="0">
                <a:solidFill>
                  <a:schemeClr val="tx1"/>
                </a:solidFill>
                <a:cs typeface="Arial" charset="0"/>
              </a:rPr>
              <a:t>The tables have one-to-many relationships</a:t>
            </a:r>
          </a:p>
        </p:txBody>
      </p:sp>
      <p:sp>
        <p:nvSpPr>
          <p:cNvPr id="12338" name="Rounded Rectangle 11"/>
          <p:cNvSpPr>
            <a:spLocks noChangeArrowheads="1"/>
          </p:cNvSpPr>
          <p:nvPr/>
        </p:nvSpPr>
        <p:spPr bwMode="auto">
          <a:xfrm>
            <a:off x="685800" y="3886200"/>
            <a:ext cx="4135437" cy="368300"/>
          </a:xfrm>
          <a:prstGeom prst="roundRect">
            <a:avLst>
              <a:gd name="adj" fmla="val 16667"/>
            </a:avLst>
          </a:prstGeom>
          <a:solidFill>
            <a:schemeClr val="accent2">
              <a:alpha val="39999"/>
            </a:schemeClr>
          </a:solidFill>
          <a:ln w="15875" algn="ctr">
            <a:solidFill>
              <a:srgbClr val="333333"/>
            </a:solidFill>
            <a:round/>
            <a:headEnd/>
            <a:tailEnd/>
          </a:ln>
        </p:spPr>
        <p:txBody>
          <a:bodyPr wrap="none" anchor="ctr"/>
          <a:lstStyle/>
          <a:p>
            <a:pPr algn="ctr" eaLnBrk="0" hangingPunct="0"/>
            <a:endParaRPr lang="en-US"/>
          </a:p>
        </p:txBody>
      </p:sp>
      <p:sp>
        <p:nvSpPr>
          <p:cNvPr id="12339" name="Rounded Rectangle 12"/>
          <p:cNvSpPr>
            <a:spLocks noChangeArrowheads="1"/>
          </p:cNvSpPr>
          <p:nvPr/>
        </p:nvSpPr>
        <p:spPr bwMode="auto">
          <a:xfrm>
            <a:off x="3276600" y="4343400"/>
            <a:ext cx="4533900" cy="388938"/>
          </a:xfrm>
          <a:prstGeom prst="roundRect">
            <a:avLst>
              <a:gd name="adj" fmla="val 16667"/>
            </a:avLst>
          </a:prstGeom>
          <a:solidFill>
            <a:schemeClr val="accent2">
              <a:alpha val="39999"/>
            </a:schemeClr>
          </a:solidFill>
          <a:ln w="15875" algn="ctr">
            <a:solidFill>
              <a:srgbClr val="333333"/>
            </a:solidFill>
            <a:round/>
            <a:headEnd/>
            <a:tailEnd/>
          </a:ln>
        </p:spPr>
        <p:txBody>
          <a:bodyPr wrap="none" anchor="ctr"/>
          <a:lstStyle/>
          <a:p>
            <a:pPr algn="ctr" eaLnBrk="0" hangingPunct="0"/>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en-US" smtClean="0"/>
              <a:t>Categorizing Statements by Types of Joins</a:t>
            </a:r>
          </a:p>
        </p:txBody>
      </p:sp>
      <p:sp>
        <p:nvSpPr>
          <p:cNvPr id="7171" name="Rectangle 3"/>
          <p:cNvSpPr>
            <a:spLocks noGrp="1" noChangeArrowheads="1"/>
          </p:cNvSpPr>
          <p:nvPr>
            <p:ph type="body" idx="1"/>
          </p:nvPr>
        </p:nvSpPr>
        <p:spPr/>
        <p:txBody>
          <a:bodyPr/>
          <a:lstStyle/>
          <a:p>
            <a:pPr eaLnBrk="1" hangingPunct="1"/>
            <a:r>
              <a:rPr lang="en-US" smtClean="0"/>
              <a:t>Inner Join</a:t>
            </a:r>
          </a:p>
          <a:p>
            <a:pPr lvl="1" eaLnBrk="1" hangingPunct="1"/>
            <a:r>
              <a:rPr lang="en-US" smtClean="0"/>
              <a:t>Includes equi-joins and natural joins</a:t>
            </a:r>
          </a:p>
          <a:p>
            <a:pPr lvl="1" eaLnBrk="1" hangingPunct="1"/>
            <a:r>
              <a:rPr lang="en-US" smtClean="0"/>
              <a:t>Use comparison operators to match rows</a:t>
            </a:r>
          </a:p>
          <a:p>
            <a:pPr eaLnBrk="1" hangingPunct="1"/>
            <a:r>
              <a:rPr lang="en-US" smtClean="0"/>
              <a:t>Outer Join</a:t>
            </a:r>
          </a:p>
          <a:p>
            <a:pPr lvl="1" eaLnBrk="1" hangingPunct="1"/>
            <a:r>
              <a:rPr lang="en-US" smtClean="0"/>
              <a:t>Includes left, right, or full outer joins</a:t>
            </a:r>
          </a:p>
          <a:p>
            <a:pPr eaLnBrk="1" hangingPunct="1"/>
            <a:r>
              <a:rPr lang="en-US" smtClean="0"/>
              <a:t>Cross Join</a:t>
            </a:r>
          </a:p>
          <a:p>
            <a:pPr lvl="1" eaLnBrk="1" hangingPunct="1"/>
            <a:r>
              <a:rPr lang="en-US" smtClean="0"/>
              <a:t>Also called Cartesian products</a:t>
            </a:r>
          </a:p>
          <a:p>
            <a:pPr eaLnBrk="1" hangingPunct="1"/>
            <a:r>
              <a:rPr lang="en-US" smtClean="0"/>
              <a:t>Self Join</a:t>
            </a:r>
          </a:p>
          <a:p>
            <a:pPr lvl="1" eaLnBrk="1" hangingPunct="1"/>
            <a:r>
              <a:rPr lang="en-US" smtClean="0"/>
              <a:t>Refers to any join used to join a table to itself</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12648" y="152400"/>
            <a:ext cx="8153400" cy="990600"/>
          </a:xfrm>
        </p:spPr>
        <p:txBody>
          <a:bodyPr>
            <a:normAutofit fontScale="90000"/>
          </a:bodyPr>
          <a:lstStyle/>
          <a:p>
            <a:pPr eaLnBrk="1" hangingPunct="1"/>
            <a:r>
              <a:rPr lang="en-US" dirty="0" smtClean="0"/>
              <a:t>Identifying the Potential Impact of a Cartesian Product</a:t>
            </a:r>
          </a:p>
        </p:txBody>
      </p:sp>
      <p:sp>
        <p:nvSpPr>
          <p:cNvPr id="11267" name="Rounded Rectangle 3"/>
          <p:cNvSpPr>
            <a:spLocks noChangeArrowheads="1"/>
          </p:cNvSpPr>
          <p:nvPr/>
        </p:nvSpPr>
        <p:spPr bwMode="auto">
          <a:xfrm>
            <a:off x="617538" y="1689100"/>
            <a:ext cx="7961312" cy="295910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1268" name="Rounded Rectangle 5"/>
          <p:cNvSpPr>
            <a:spLocks noChangeArrowheads="1"/>
          </p:cNvSpPr>
          <p:nvPr/>
        </p:nvSpPr>
        <p:spPr bwMode="auto">
          <a:xfrm>
            <a:off x="881063" y="2170112"/>
            <a:ext cx="7450137" cy="593725"/>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Is defined as all possible combinations of rows in all tables</a:t>
            </a:r>
          </a:p>
        </p:txBody>
      </p:sp>
      <p:sp>
        <p:nvSpPr>
          <p:cNvPr id="11269" name="Rectangle 11"/>
          <p:cNvSpPr>
            <a:spLocks noChangeArrowheads="1"/>
          </p:cNvSpPr>
          <p:nvPr/>
        </p:nvSpPr>
        <p:spPr bwMode="auto">
          <a:xfrm>
            <a:off x="804863" y="1795462"/>
            <a:ext cx="5211762" cy="354013"/>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A Cartesian Product:</a:t>
            </a:r>
            <a:endParaRPr lang="en-US" sz="2000" b="0"/>
          </a:p>
        </p:txBody>
      </p:sp>
      <p:sp>
        <p:nvSpPr>
          <p:cNvPr id="11270" name="Rounded Rectangle 8"/>
          <p:cNvSpPr>
            <a:spLocks noChangeArrowheads="1"/>
          </p:cNvSpPr>
          <p:nvPr/>
        </p:nvSpPr>
        <p:spPr bwMode="auto">
          <a:xfrm>
            <a:off x="881063" y="2895600"/>
            <a:ext cx="7450137" cy="60801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Results in a rowset containing the number of rows in the first table times the number of rows in the second</a:t>
            </a:r>
          </a:p>
        </p:txBody>
      </p:sp>
      <p:sp>
        <p:nvSpPr>
          <p:cNvPr id="11271" name="Rounded Rectangle 8"/>
          <p:cNvSpPr>
            <a:spLocks noChangeArrowheads="1"/>
          </p:cNvSpPr>
          <p:nvPr/>
        </p:nvSpPr>
        <p:spPr bwMode="auto">
          <a:xfrm>
            <a:off x="874713" y="3633787"/>
            <a:ext cx="7450137" cy="5778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Can result in huge result sets that take several hours to complete!</a:t>
            </a:r>
          </a:p>
        </p:txBody>
      </p:sp>
      <p:sp>
        <p:nvSpPr>
          <p:cNvPr id="14" name="Rounded Rectangle 13"/>
          <p:cNvSpPr>
            <a:spLocks noChangeArrowheads="1"/>
          </p:cNvSpPr>
          <p:nvPr/>
        </p:nvSpPr>
        <p:spPr bwMode="auto">
          <a:xfrm>
            <a:off x="720725" y="22748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3" name="Rounded Rectangle 13"/>
          <p:cNvSpPr>
            <a:spLocks noChangeArrowheads="1"/>
          </p:cNvSpPr>
          <p:nvPr/>
        </p:nvSpPr>
        <p:spPr bwMode="auto">
          <a:xfrm>
            <a:off x="714375" y="29860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4" name="Rounded Rectangle 13"/>
          <p:cNvSpPr>
            <a:spLocks noChangeArrowheads="1"/>
          </p:cNvSpPr>
          <p:nvPr/>
        </p:nvSpPr>
        <p:spPr bwMode="auto">
          <a:xfrm>
            <a:off x="714375" y="371633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smtClean="0"/>
              <a:t>Joining Tables by Using Non-Equi Joins</a:t>
            </a:r>
          </a:p>
        </p:txBody>
      </p:sp>
      <p:sp>
        <p:nvSpPr>
          <p:cNvPr id="819204" name="AutoShape 4"/>
          <p:cNvSpPr>
            <a:spLocks noChangeArrowheads="1"/>
          </p:cNvSpPr>
          <p:nvPr/>
        </p:nvSpPr>
        <p:spPr bwMode="auto">
          <a:xfrm>
            <a:off x="685800" y="2535237"/>
            <a:ext cx="8162925" cy="19097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dirty="0">
                <a:latin typeface="Lucida Sans Typewriter" pitchFamily="49" charset="0"/>
              </a:rPr>
              <a:t>SELECT DISTINCT p1.ProductSubcategoryID, p1.ListPrice</a:t>
            </a:r>
          </a:p>
          <a:p>
            <a:pPr algn="l" defTabSz="457200" eaLnBrk="1" hangingPunct="1">
              <a:lnSpc>
                <a:spcPct val="90000"/>
              </a:lnSpc>
              <a:tabLst>
                <a:tab pos="457200" algn="l"/>
              </a:tabLst>
              <a:defRPr/>
            </a:pPr>
            <a:r>
              <a:rPr lang="en-US" b="0" dirty="0">
                <a:latin typeface="Lucida Sans Typewriter" pitchFamily="49" charset="0"/>
              </a:rPr>
              <a:t>FROM </a:t>
            </a:r>
            <a:r>
              <a:rPr lang="en-US" b="0" dirty="0" err="1">
                <a:latin typeface="Lucida Sans Typewriter" pitchFamily="49" charset="0"/>
              </a:rPr>
              <a:t>Production.Product</a:t>
            </a:r>
            <a:r>
              <a:rPr lang="en-US" b="0" dirty="0">
                <a:latin typeface="Lucida Sans Typewriter" pitchFamily="49" charset="0"/>
              </a:rPr>
              <a:t> p1</a:t>
            </a:r>
          </a:p>
          <a:p>
            <a:pPr algn="l" defTabSz="457200" eaLnBrk="1" hangingPunct="1">
              <a:lnSpc>
                <a:spcPct val="90000"/>
              </a:lnSpc>
              <a:tabLst>
                <a:tab pos="457200" algn="l"/>
              </a:tabLst>
              <a:defRPr/>
            </a:pPr>
            <a:r>
              <a:rPr lang="en-US" b="0" dirty="0">
                <a:latin typeface="Lucida Sans Typewriter" pitchFamily="49" charset="0"/>
              </a:rPr>
              <a:t>    INNER JOIN </a:t>
            </a:r>
            <a:r>
              <a:rPr lang="en-US" b="0" dirty="0" err="1">
                <a:latin typeface="Lucida Sans Typewriter" pitchFamily="49" charset="0"/>
              </a:rPr>
              <a:t>Production.Product</a:t>
            </a:r>
            <a:r>
              <a:rPr lang="en-US" b="0" dirty="0">
                <a:latin typeface="Lucida Sans Typewriter" pitchFamily="49" charset="0"/>
              </a:rPr>
              <a:t> p2</a:t>
            </a:r>
          </a:p>
          <a:p>
            <a:pPr algn="l" defTabSz="457200" eaLnBrk="1" hangingPunct="1">
              <a:lnSpc>
                <a:spcPct val="90000"/>
              </a:lnSpc>
              <a:tabLst>
                <a:tab pos="457200" algn="l"/>
              </a:tabLst>
              <a:defRPr/>
            </a:pPr>
            <a:r>
              <a:rPr lang="en-US" b="0" dirty="0">
                <a:latin typeface="Lucida Sans Typewriter" pitchFamily="49" charset="0"/>
              </a:rPr>
              <a:t>    ON p1.ProductSubcateogoryID = p2.ProductSubcategoryID</a:t>
            </a:r>
          </a:p>
          <a:p>
            <a:pPr algn="l" defTabSz="457200" eaLnBrk="1" hangingPunct="1">
              <a:lnSpc>
                <a:spcPct val="90000"/>
              </a:lnSpc>
              <a:tabLst>
                <a:tab pos="457200" algn="l"/>
              </a:tabLst>
              <a:defRPr/>
            </a:pPr>
            <a:r>
              <a:rPr lang="en-US" b="0" dirty="0">
                <a:latin typeface="Lucida Sans Typewriter" pitchFamily="49" charset="0"/>
              </a:rPr>
              <a:t>    AND p1.ListPrice &lt;&gt; p2.ListPrice</a:t>
            </a:r>
          </a:p>
          <a:p>
            <a:pPr algn="l" defTabSz="457200" eaLnBrk="1" hangingPunct="1">
              <a:lnSpc>
                <a:spcPct val="90000"/>
              </a:lnSpc>
              <a:tabLst>
                <a:tab pos="457200" algn="l"/>
              </a:tabLst>
              <a:defRPr/>
            </a:pPr>
            <a:r>
              <a:rPr lang="en-US" b="0" dirty="0">
                <a:latin typeface="Lucida Sans Typewriter" pitchFamily="49" charset="0"/>
              </a:rPr>
              <a:t>WHERE p1.ListPrice &lt; $15 AND p2.ListPrice &lt; $15</a:t>
            </a:r>
          </a:p>
          <a:p>
            <a:pPr algn="l" defTabSz="457200" eaLnBrk="1" hangingPunct="1">
              <a:lnSpc>
                <a:spcPct val="90000"/>
              </a:lnSpc>
              <a:tabLst>
                <a:tab pos="457200" algn="l"/>
              </a:tabLst>
              <a:defRPr/>
            </a:pPr>
            <a:r>
              <a:rPr lang="en-US" b="0" dirty="0">
                <a:latin typeface="Lucida Sans Typewriter" pitchFamily="49" charset="0"/>
              </a:rPr>
              <a:t>ORDER BY </a:t>
            </a:r>
            <a:r>
              <a:rPr lang="en-US" b="0" dirty="0" err="1">
                <a:latin typeface="Lucida Sans Typewriter" pitchFamily="49" charset="0"/>
              </a:rPr>
              <a:t>ProductSubcategoryID</a:t>
            </a:r>
            <a:endParaRPr lang="en-US" b="0" dirty="0">
              <a:latin typeface="Lucida Sans Typewriter" pitchFamily="49" charset="0"/>
            </a:endParaRPr>
          </a:p>
        </p:txBody>
      </p:sp>
      <p:sp>
        <p:nvSpPr>
          <p:cNvPr id="16388" name="Rounded Rectangle 8"/>
          <p:cNvSpPr>
            <a:spLocks noChangeArrowheads="1"/>
          </p:cNvSpPr>
          <p:nvPr/>
        </p:nvSpPr>
        <p:spPr bwMode="auto">
          <a:xfrm>
            <a:off x="650875" y="1608137"/>
            <a:ext cx="7939088" cy="677863"/>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same Operators and Predicates used for Inner Joins can be used for Not-Equal Joins </a:t>
            </a:r>
          </a:p>
        </p:txBody>
      </p:sp>
      <p:sp>
        <p:nvSpPr>
          <p:cNvPr id="819209" name="AutoShape 9"/>
          <p:cNvSpPr>
            <a:spLocks noChangeArrowheads="1"/>
          </p:cNvSpPr>
          <p:nvPr/>
        </p:nvSpPr>
        <p:spPr bwMode="auto">
          <a:xfrm>
            <a:off x="1731963" y="4900613"/>
            <a:ext cx="5099050" cy="16525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ProductSubcateogoryID    ListPrice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23                       8.99</a:t>
            </a:r>
          </a:p>
          <a:p>
            <a:pPr algn="l" defTabSz="457200" eaLnBrk="1" hangingPunct="1">
              <a:lnSpc>
                <a:spcPct val="90000"/>
              </a:lnSpc>
              <a:tabLst>
                <a:tab pos="457200" algn="l"/>
              </a:tabLst>
              <a:defRPr/>
            </a:pPr>
            <a:r>
              <a:rPr lang="en-US" b="0">
                <a:latin typeface="Lucida Sans Typewriter" pitchFamily="49" charset="0"/>
              </a:rPr>
              <a:t>23                       9.50</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(8 row(s) affected) </a:t>
            </a:r>
          </a:p>
        </p:txBody>
      </p:sp>
      <p:sp>
        <p:nvSpPr>
          <p:cNvPr id="819210" name="Rectangle 10"/>
          <p:cNvSpPr>
            <a:spLocks noChangeArrowheads="1"/>
          </p:cNvSpPr>
          <p:nvPr/>
        </p:nvSpPr>
        <p:spPr bwMode="auto">
          <a:xfrm>
            <a:off x="1811338" y="4597400"/>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dirty="0"/>
              <a:t>Result Set:</a:t>
            </a:r>
            <a:endParaRPr lang="en-US" sz="2000" b="0" dirty="0"/>
          </a:p>
        </p:txBody>
      </p:sp>
      <p:pic>
        <p:nvPicPr>
          <p:cNvPr id="819211" name="Picture 11" descr="arrow09_04"/>
          <p:cNvPicPr>
            <a:picLocks noChangeAspect="1" noChangeArrowheads="1"/>
          </p:cNvPicPr>
          <p:nvPr/>
        </p:nvPicPr>
        <p:blipFill>
          <a:blip r:embed="rId3" cstate="print"/>
          <a:srcRect/>
          <a:stretch>
            <a:fillRect/>
          </a:stretch>
        </p:blipFill>
        <p:spPr bwMode="auto">
          <a:xfrm>
            <a:off x="6729413" y="3968750"/>
            <a:ext cx="1614487" cy="155892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16399"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16395"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19211"/>
                                        </p:tgtEl>
                                        <p:attrNameLst>
                                          <p:attrName>style.visibility</p:attrName>
                                        </p:attrNameLst>
                                      </p:cBhvr>
                                      <p:to>
                                        <p:strVal val="visible"/>
                                      </p:to>
                                    </p:set>
                                    <p:animEffect transition="in" filter="wipe(up)">
                                      <p:cBhvr>
                                        <p:cTn id="7" dur="500"/>
                                        <p:tgtEl>
                                          <p:spTgt spid="819211"/>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19209"/>
                                        </p:tgtEl>
                                        <p:attrNameLst>
                                          <p:attrName>style.visibility</p:attrName>
                                        </p:attrNameLst>
                                      </p:cBhvr>
                                      <p:to>
                                        <p:strVal val="visible"/>
                                      </p:to>
                                    </p:set>
                                    <p:animEffect transition="in" filter="wipe(right)">
                                      <p:cBhvr>
                                        <p:cTn id="11" dur="500"/>
                                        <p:tgtEl>
                                          <p:spTgt spid="81920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19210"/>
                                        </p:tgtEl>
                                        <p:attrNameLst>
                                          <p:attrName>style.visibility</p:attrName>
                                        </p:attrNameLst>
                                      </p:cBhvr>
                                      <p:to>
                                        <p:strVal val="visible"/>
                                      </p:to>
                                    </p:set>
                                    <p:animEffect transition="in" filter="wipe(left)">
                                      <p:cBhvr>
                                        <p:cTn id="14" dur="500"/>
                                        <p:tgtEl>
                                          <p:spTgt spid="819210"/>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9" grpId="0" animBg="1"/>
      <p:bldP spid="8192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US" dirty="0" smtClean="0"/>
              <a:t>Combining and Limiting Result Sets</a:t>
            </a:r>
          </a:p>
        </p:txBody>
      </p:sp>
      <p:sp>
        <p:nvSpPr>
          <p:cNvPr id="19459" name="Rectangle 3"/>
          <p:cNvSpPr>
            <a:spLocks noGrp="1" noChangeArrowheads="1"/>
          </p:cNvSpPr>
          <p:nvPr>
            <p:ph type="body" idx="1"/>
          </p:nvPr>
        </p:nvSpPr>
        <p:spPr/>
        <p:txBody>
          <a:bodyPr/>
          <a:lstStyle/>
          <a:p>
            <a:pPr eaLnBrk="1" hangingPunct="1"/>
            <a:r>
              <a:rPr lang="en-US" smtClean="0"/>
              <a:t>Combining Result Sets by Using the UNION Operator</a:t>
            </a:r>
          </a:p>
          <a:p>
            <a:pPr eaLnBrk="1" hangingPunct="1"/>
            <a:r>
              <a:rPr lang="en-US" smtClean="0"/>
              <a:t>Limiting Result Sets by Using the EXCEPT and INTERSECT Operators</a:t>
            </a:r>
          </a:p>
          <a:p>
            <a:pPr eaLnBrk="1" hangingPunct="1"/>
            <a:r>
              <a:rPr lang="en-US" smtClean="0"/>
              <a:t>Identifying the Order of Precedence of UNION, EXCEPT, and INTERSECT</a:t>
            </a:r>
          </a:p>
          <a:p>
            <a:pPr eaLnBrk="1" hangingPunct="1"/>
            <a:r>
              <a:rPr lang="en-US" smtClean="0"/>
              <a:t>Limiting Result Sets by Using the TOP and TABLESAMPLE Operators</a:t>
            </a:r>
          </a:p>
          <a:p>
            <a:pPr eaLnBrk="1" hangingPunct="1"/>
            <a:r>
              <a:rPr lang="en-US" smtClean="0"/>
              <a:t>Categorizing Statements that Limit Result Sets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US" smtClean="0"/>
              <a:t>Combining Result Sets by Using the UNION Operator</a:t>
            </a:r>
          </a:p>
        </p:txBody>
      </p:sp>
      <p:sp>
        <p:nvSpPr>
          <p:cNvPr id="827397" name="AutoShape 5"/>
          <p:cNvSpPr>
            <a:spLocks noChangeArrowheads="1"/>
          </p:cNvSpPr>
          <p:nvPr/>
        </p:nvSpPr>
        <p:spPr bwMode="auto">
          <a:xfrm>
            <a:off x="322262" y="3217863"/>
            <a:ext cx="3633788"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solidFill>
                  <a:srgbClr val="000000"/>
                </a:solidFill>
                <a:latin typeface="Lucida Sans Typewriter" pitchFamily="49" charset="0"/>
                <a:cs typeface="Times New Roman" pitchFamily="18" charset="0"/>
              </a:rPr>
              <a:t>SELECT * FROM testa</a:t>
            </a:r>
          </a:p>
          <a:p>
            <a:pPr algn="l" defTabSz="457200" eaLnBrk="1" hangingPunct="1">
              <a:lnSpc>
                <a:spcPct val="90000"/>
              </a:lnSpc>
              <a:tabLst>
                <a:tab pos="457200" algn="l"/>
              </a:tabLst>
              <a:defRPr/>
            </a:pPr>
            <a:r>
              <a:rPr lang="en-US" sz="2000" b="0">
                <a:solidFill>
                  <a:srgbClr val="000000"/>
                </a:solidFill>
                <a:latin typeface="Lucida Sans Typewriter" pitchFamily="49" charset="0"/>
                <a:cs typeface="Times New Roman" pitchFamily="18" charset="0"/>
              </a:rPr>
              <a:t>UNION ALL</a:t>
            </a:r>
          </a:p>
          <a:p>
            <a:pPr algn="l" defTabSz="457200" eaLnBrk="1" hangingPunct="1">
              <a:lnSpc>
                <a:spcPct val="90000"/>
              </a:lnSpc>
              <a:tabLst>
                <a:tab pos="457200" algn="l"/>
              </a:tabLst>
              <a:defRPr/>
            </a:pPr>
            <a:r>
              <a:rPr lang="en-US" sz="2000" b="0">
                <a:solidFill>
                  <a:srgbClr val="000000"/>
                </a:solidFill>
                <a:latin typeface="Lucida Sans Typewriter" pitchFamily="49" charset="0"/>
                <a:cs typeface="Times New Roman" pitchFamily="18" charset="0"/>
              </a:rPr>
              <a:t>SELECT * FROM testb;</a:t>
            </a:r>
          </a:p>
        </p:txBody>
      </p:sp>
      <p:sp>
        <p:nvSpPr>
          <p:cNvPr id="26" name="AutoShape 54"/>
          <p:cNvSpPr>
            <a:spLocks noChangeArrowheads="1"/>
          </p:cNvSpPr>
          <p:nvPr/>
        </p:nvSpPr>
        <p:spPr bwMode="auto">
          <a:xfrm>
            <a:off x="152400" y="5638800"/>
            <a:ext cx="7575550" cy="884237"/>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r">
              <a:lnSpc>
                <a:spcPct val="90000"/>
              </a:lnSpc>
              <a:spcBef>
                <a:spcPct val="40000"/>
              </a:spcBef>
              <a:defRPr/>
            </a:pPr>
            <a:r>
              <a:rPr lang="en-US"/>
              <a:t>The number and order of columns must be the same</a:t>
            </a:r>
          </a:p>
          <a:p>
            <a:pPr algn="r">
              <a:lnSpc>
                <a:spcPct val="90000"/>
              </a:lnSpc>
              <a:spcBef>
                <a:spcPct val="40000"/>
              </a:spcBef>
              <a:defRPr/>
            </a:pPr>
            <a:r>
              <a:rPr lang="en-US"/>
              <a:t> in all queries and all data types must be compatible</a:t>
            </a:r>
          </a:p>
        </p:txBody>
      </p:sp>
      <p:pic>
        <p:nvPicPr>
          <p:cNvPr id="20485" name="Picture 9" descr="H:\PPT Graphics\MSL_PNG_Object_Library\Exclamation.png"/>
          <p:cNvPicPr>
            <a:picLocks noChangeAspect="1" noChangeArrowheads="1"/>
          </p:cNvPicPr>
          <p:nvPr/>
        </p:nvPicPr>
        <p:blipFill>
          <a:blip r:embed="rId3" cstate="print"/>
          <a:srcRect/>
          <a:stretch>
            <a:fillRect/>
          </a:stretch>
        </p:blipFill>
        <p:spPr bwMode="auto">
          <a:xfrm>
            <a:off x="381000" y="5715000"/>
            <a:ext cx="342900" cy="766762"/>
          </a:xfrm>
          <a:prstGeom prst="rect">
            <a:avLst/>
          </a:prstGeom>
          <a:noFill/>
          <a:ln w="9525">
            <a:noFill/>
            <a:miter lim="800000"/>
            <a:headEnd/>
            <a:tailEnd/>
          </a:ln>
        </p:spPr>
      </p:pic>
      <p:sp>
        <p:nvSpPr>
          <p:cNvPr id="20486" name="Rounded Rectangle 8"/>
          <p:cNvSpPr>
            <a:spLocks noChangeArrowheads="1"/>
          </p:cNvSpPr>
          <p:nvPr/>
        </p:nvSpPr>
        <p:spPr bwMode="auto">
          <a:xfrm>
            <a:off x="650875" y="1676400"/>
            <a:ext cx="7939088" cy="79533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UNION combines the results of two or more queries into a single result set that includes all the rows that belong to all queries in the union </a:t>
            </a:r>
          </a:p>
        </p:txBody>
      </p:sp>
      <p:sp>
        <p:nvSpPr>
          <p:cNvPr id="827402" name="AutoShape 10"/>
          <p:cNvSpPr>
            <a:spLocks noChangeArrowheads="1"/>
          </p:cNvSpPr>
          <p:nvPr/>
        </p:nvSpPr>
        <p:spPr bwMode="auto">
          <a:xfrm>
            <a:off x="5326062" y="3605213"/>
            <a:ext cx="3055938" cy="16525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columna   columnb</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100       test</a:t>
            </a:r>
          </a:p>
          <a:p>
            <a:pPr algn="l" defTabSz="457200" eaLnBrk="1" hangingPunct="1">
              <a:lnSpc>
                <a:spcPct val="90000"/>
              </a:lnSpc>
              <a:tabLst>
                <a:tab pos="457200" algn="l"/>
              </a:tabLst>
              <a:defRPr/>
            </a:pPr>
            <a:r>
              <a:rPr lang="en-US" b="0">
                <a:latin typeface="Lucida Sans Typewriter" pitchFamily="49" charset="0"/>
              </a:rPr>
              <a:t>100       test</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(8 row(s) affected) </a:t>
            </a:r>
          </a:p>
        </p:txBody>
      </p:sp>
      <p:sp>
        <p:nvSpPr>
          <p:cNvPr id="827403" name="Rectangle 11"/>
          <p:cNvSpPr>
            <a:spLocks noChangeArrowheads="1"/>
          </p:cNvSpPr>
          <p:nvPr/>
        </p:nvSpPr>
        <p:spPr bwMode="auto">
          <a:xfrm>
            <a:off x="5435600" y="3316288"/>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pic>
        <p:nvPicPr>
          <p:cNvPr id="827410" name="Picture 18" descr="arrow05_01"/>
          <p:cNvPicPr>
            <a:picLocks noChangeAspect="1" noChangeArrowheads="1"/>
          </p:cNvPicPr>
          <p:nvPr/>
        </p:nvPicPr>
        <p:blipFill>
          <a:blip r:embed="rId4" cstate="print"/>
          <a:srcRect/>
          <a:stretch>
            <a:fillRect/>
          </a:stretch>
        </p:blipFill>
        <p:spPr bwMode="auto">
          <a:xfrm>
            <a:off x="3721100" y="3932238"/>
            <a:ext cx="1514475" cy="64452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20497"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20493"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7410"/>
                                        </p:tgtEl>
                                        <p:attrNameLst>
                                          <p:attrName>style.visibility</p:attrName>
                                        </p:attrNameLst>
                                      </p:cBhvr>
                                      <p:to>
                                        <p:strVal val="visible"/>
                                      </p:to>
                                    </p:set>
                                    <p:animEffect transition="in" filter="wipe(left)">
                                      <p:cBhvr>
                                        <p:cTn id="7" dur="500"/>
                                        <p:tgtEl>
                                          <p:spTgt spid="8274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7402"/>
                                        </p:tgtEl>
                                        <p:attrNameLst>
                                          <p:attrName>style.visibility</p:attrName>
                                        </p:attrNameLst>
                                      </p:cBhvr>
                                      <p:to>
                                        <p:strVal val="visible"/>
                                      </p:to>
                                    </p:set>
                                    <p:animEffect transition="in" filter="wipe(left)">
                                      <p:cBhvr>
                                        <p:cTn id="11" dur="500"/>
                                        <p:tgtEl>
                                          <p:spTgt spid="82740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27403"/>
                                        </p:tgtEl>
                                        <p:attrNameLst>
                                          <p:attrName>style.visibility</p:attrName>
                                        </p:attrNameLst>
                                      </p:cBhvr>
                                      <p:to>
                                        <p:strVal val="visible"/>
                                      </p:to>
                                    </p:set>
                                    <p:animEffect transition="in" filter="wipe(left)">
                                      <p:cBhvr>
                                        <p:cTn id="14" dur="500"/>
                                        <p:tgtEl>
                                          <p:spTgt spid="827403"/>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402" grpId="0" animBg="1"/>
      <p:bldP spid="82740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228600"/>
            <a:ext cx="8991600" cy="990600"/>
          </a:xfrm>
        </p:spPr>
        <p:txBody>
          <a:bodyPr>
            <a:normAutofit fontScale="90000"/>
          </a:bodyPr>
          <a:lstStyle/>
          <a:p>
            <a:pPr eaLnBrk="1" hangingPunct="1"/>
            <a:r>
              <a:rPr lang="en-US" dirty="0" smtClean="0"/>
              <a:t>Limiting Result Sets by Using the EXCEPT and INTERSECT Operators</a:t>
            </a:r>
          </a:p>
        </p:txBody>
      </p:sp>
      <p:sp>
        <p:nvSpPr>
          <p:cNvPr id="829444" name="AutoShape 4"/>
          <p:cNvSpPr>
            <a:spLocks noChangeArrowheads="1"/>
          </p:cNvSpPr>
          <p:nvPr/>
        </p:nvSpPr>
        <p:spPr bwMode="auto">
          <a:xfrm>
            <a:off x="228600" y="3482975"/>
            <a:ext cx="4100512"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Production.Product</a:t>
            </a:r>
          </a:p>
          <a:p>
            <a:pPr algn="l" defTabSz="457200" eaLnBrk="1" hangingPunct="1">
              <a:lnSpc>
                <a:spcPct val="90000"/>
              </a:lnSpc>
              <a:tabLst>
                <a:tab pos="457200" algn="l"/>
              </a:tabLst>
              <a:defRPr/>
            </a:pPr>
            <a:r>
              <a:rPr lang="en-US" b="0">
                <a:latin typeface="Lucida Sans Typewriter" pitchFamily="49" charset="0"/>
              </a:rPr>
              <a:t>EXCEPT</a:t>
            </a:r>
          </a:p>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Production.WorkOrder</a:t>
            </a:r>
          </a:p>
        </p:txBody>
      </p:sp>
      <p:sp>
        <p:nvSpPr>
          <p:cNvPr id="829445" name="AutoShape 5"/>
          <p:cNvSpPr>
            <a:spLocks noChangeArrowheads="1"/>
          </p:cNvSpPr>
          <p:nvPr/>
        </p:nvSpPr>
        <p:spPr bwMode="auto">
          <a:xfrm>
            <a:off x="4435475" y="5006975"/>
            <a:ext cx="4098925"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Production.Product</a:t>
            </a:r>
          </a:p>
          <a:p>
            <a:pPr algn="l" defTabSz="457200" eaLnBrk="1" hangingPunct="1">
              <a:lnSpc>
                <a:spcPct val="90000"/>
              </a:lnSpc>
              <a:tabLst>
                <a:tab pos="457200" algn="l"/>
              </a:tabLst>
              <a:defRPr/>
            </a:pPr>
            <a:r>
              <a:rPr lang="en-US" b="0">
                <a:latin typeface="Lucida Sans Typewriter" pitchFamily="49" charset="0"/>
              </a:rPr>
              <a:t>INTERSECT</a:t>
            </a:r>
          </a:p>
          <a:p>
            <a:pPr algn="l" defTabSz="457200" eaLnBrk="1" hangingPunct="1">
              <a:lnSpc>
                <a:spcPct val="90000"/>
              </a:lnSpc>
              <a:tabLst>
                <a:tab pos="457200" algn="l"/>
              </a:tabLst>
              <a:defRPr/>
            </a:pPr>
            <a:r>
              <a:rPr lang="en-US" b="0">
                <a:latin typeface="Lucida Sans Typewriter" pitchFamily="49" charset="0"/>
              </a:rPr>
              <a:t>SELECT ProductID </a:t>
            </a:r>
          </a:p>
          <a:p>
            <a:pPr algn="l" defTabSz="457200" eaLnBrk="1" hangingPunct="1">
              <a:lnSpc>
                <a:spcPct val="90000"/>
              </a:lnSpc>
              <a:tabLst>
                <a:tab pos="457200" algn="l"/>
              </a:tabLst>
              <a:defRPr/>
            </a:pPr>
            <a:r>
              <a:rPr lang="en-US" b="0">
                <a:latin typeface="Lucida Sans Typewriter" pitchFamily="49" charset="0"/>
              </a:rPr>
              <a:t>FROM Production.WorkOrder</a:t>
            </a:r>
          </a:p>
        </p:txBody>
      </p:sp>
      <p:sp>
        <p:nvSpPr>
          <p:cNvPr id="21509" name="Rounded Rectangle 8"/>
          <p:cNvSpPr>
            <a:spLocks noChangeArrowheads="1"/>
          </p:cNvSpPr>
          <p:nvPr/>
        </p:nvSpPr>
        <p:spPr bwMode="auto">
          <a:xfrm>
            <a:off x="485775" y="1598612"/>
            <a:ext cx="8180388" cy="5524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sz="1600"/>
              <a:t>EXCEPT returns any distinct values from the query to the left of the EXCEPT operand that are not also returned from the right query </a:t>
            </a:r>
          </a:p>
        </p:txBody>
      </p:sp>
      <p:sp>
        <p:nvSpPr>
          <p:cNvPr id="21510" name="Rounded Rectangle 8"/>
          <p:cNvSpPr>
            <a:spLocks noChangeArrowheads="1"/>
          </p:cNvSpPr>
          <p:nvPr/>
        </p:nvSpPr>
        <p:spPr bwMode="auto">
          <a:xfrm>
            <a:off x="481013" y="2266950"/>
            <a:ext cx="8180387" cy="5524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sz="1600" dirty="0"/>
              <a:t>INTERSECT returns any distinct values that are returned by both the query on the left and right sides of the INTERSECT operand </a:t>
            </a:r>
          </a:p>
        </p:txBody>
      </p:sp>
      <p:sp>
        <p:nvSpPr>
          <p:cNvPr id="21517" name="Rectangle 30"/>
          <p:cNvSpPr>
            <a:spLocks noChangeArrowheads="1"/>
          </p:cNvSpPr>
          <p:nvPr/>
        </p:nvSpPr>
        <p:spPr bwMode="auto">
          <a:xfrm>
            <a:off x="419100" y="3076575"/>
            <a:ext cx="2560638"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dirty="0"/>
              <a:t>EXCEPT Example:</a:t>
            </a:r>
            <a:endParaRPr lang="en-US" sz="2000" b="0" dirty="0"/>
          </a:p>
        </p:txBody>
      </p:sp>
      <p:sp>
        <p:nvSpPr>
          <p:cNvPr id="833567" name="Rectangle 31"/>
          <p:cNvSpPr>
            <a:spLocks noChangeArrowheads="1"/>
          </p:cNvSpPr>
          <p:nvPr/>
        </p:nvSpPr>
        <p:spPr bwMode="auto">
          <a:xfrm>
            <a:off x="4552950" y="4718050"/>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INTERSECT Example:</a:t>
            </a:r>
            <a:endParaRPr lang="en-US" sz="2000" b="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228600"/>
            <a:ext cx="8537448" cy="990600"/>
          </a:xfrm>
        </p:spPr>
        <p:txBody>
          <a:bodyPr>
            <a:normAutofit fontScale="90000"/>
          </a:bodyPr>
          <a:lstStyle/>
          <a:p>
            <a:pPr eaLnBrk="1" hangingPunct="1"/>
            <a:r>
              <a:rPr lang="en-US" dirty="0" smtClean="0"/>
              <a:t>Order of Precedence of UNION, EXCEPT, and INTERSECT</a:t>
            </a:r>
          </a:p>
        </p:txBody>
      </p:sp>
      <p:sp>
        <p:nvSpPr>
          <p:cNvPr id="22531" name="Rounded Rectangle 849923"/>
          <p:cNvSpPr>
            <a:spLocks noChangeArrowheads="1"/>
          </p:cNvSpPr>
          <p:nvPr/>
        </p:nvSpPr>
        <p:spPr bwMode="auto">
          <a:xfrm>
            <a:off x="257175" y="1787525"/>
            <a:ext cx="8658225" cy="3276600"/>
          </a:xfrm>
          <a:prstGeom prst="roundRect">
            <a:avLst>
              <a:gd name="adj" fmla="val 4167"/>
            </a:avLst>
          </a:prstGeom>
          <a:solidFill>
            <a:srgbClr val="DEE7F1"/>
          </a:solidFill>
          <a:ln w="9525" algn="ctr">
            <a:solidFill>
              <a:srgbClr val="333333"/>
            </a:solidFill>
            <a:round/>
            <a:headEnd/>
            <a:tailEnd/>
          </a:ln>
        </p:spPr>
        <p:txBody>
          <a:bodyPr/>
          <a:lstStyle/>
          <a:p>
            <a:pPr algn="l"/>
            <a:r>
              <a:rPr lang="en-US" dirty="0"/>
              <a:t>EXCEPT, INTERSECT, and UNION are evaluated in the context of the following precedence: </a:t>
            </a:r>
          </a:p>
        </p:txBody>
      </p:sp>
      <p:sp>
        <p:nvSpPr>
          <p:cNvPr id="22532" name="Rounded Rectangle 849933"/>
          <p:cNvSpPr>
            <a:spLocks noChangeArrowheads="1"/>
          </p:cNvSpPr>
          <p:nvPr/>
        </p:nvSpPr>
        <p:spPr bwMode="auto">
          <a:xfrm>
            <a:off x="523875" y="2600325"/>
            <a:ext cx="8197850" cy="547688"/>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Expressions in parentheses </a:t>
            </a:r>
          </a:p>
        </p:txBody>
      </p:sp>
      <p:sp>
        <p:nvSpPr>
          <p:cNvPr id="16" name="Rounded Rectangle 15"/>
          <p:cNvSpPr>
            <a:spLocks noChangeArrowheads="1"/>
          </p:cNvSpPr>
          <p:nvPr/>
        </p:nvSpPr>
        <p:spPr bwMode="auto">
          <a:xfrm>
            <a:off x="381000" y="2673350"/>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1</a:t>
            </a:r>
          </a:p>
        </p:txBody>
      </p:sp>
      <p:sp>
        <p:nvSpPr>
          <p:cNvPr id="22534" name="Rounded Rectangle 849933"/>
          <p:cNvSpPr>
            <a:spLocks noChangeArrowheads="1"/>
          </p:cNvSpPr>
          <p:nvPr/>
        </p:nvSpPr>
        <p:spPr bwMode="auto">
          <a:xfrm>
            <a:off x="530225" y="3300413"/>
            <a:ext cx="8197850" cy="547687"/>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The INTERSECT operand </a:t>
            </a:r>
          </a:p>
        </p:txBody>
      </p:sp>
      <p:sp>
        <p:nvSpPr>
          <p:cNvPr id="2" name="Rounded Rectangle 15"/>
          <p:cNvSpPr>
            <a:spLocks noChangeArrowheads="1"/>
          </p:cNvSpPr>
          <p:nvPr/>
        </p:nvSpPr>
        <p:spPr bwMode="auto">
          <a:xfrm>
            <a:off x="387350" y="33734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2</a:t>
            </a:r>
          </a:p>
        </p:txBody>
      </p:sp>
      <p:sp>
        <p:nvSpPr>
          <p:cNvPr id="22536" name="Rounded Rectangle 849933"/>
          <p:cNvSpPr>
            <a:spLocks noChangeArrowheads="1"/>
          </p:cNvSpPr>
          <p:nvPr/>
        </p:nvSpPr>
        <p:spPr bwMode="auto">
          <a:xfrm>
            <a:off x="530225" y="4005263"/>
            <a:ext cx="8197850" cy="698500"/>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70000"/>
              </a:lnSpc>
              <a:spcBef>
                <a:spcPct val="40000"/>
              </a:spcBef>
            </a:pPr>
            <a:r>
              <a:rPr lang="en-US"/>
              <a:t>     EXCEPT and UNION evaluated from Left to Right based on</a:t>
            </a:r>
          </a:p>
          <a:p>
            <a:pPr algn="l">
              <a:lnSpc>
                <a:spcPct val="70000"/>
              </a:lnSpc>
              <a:spcBef>
                <a:spcPct val="40000"/>
              </a:spcBef>
            </a:pPr>
            <a:r>
              <a:rPr lang="en-US"/>
              <a:t>     their position in the expression</a:t>
            </a:r>
          </a:p>
        </p:txBody>
      </p:sp>
      <p:sp>
        <p:nvSpPr>
          <p:cNvPr id="3" name="Rounded Rectangle 15"/>
          <p:cNvSpPr>
            <a:spLocks noChangeArrowheads="1"/>
          </p:cNvSpPr>
          <p:nvPr/>
        </p:nvSpPr>
        <p:spPr bwMode="auto">
          <a:xfrm>
            <a:off x="387350" y="40782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rPr>
              <a:t>3</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 y="228600"/>
            <a:ext cx="8531352" cy="990600"/>
          </a:xfrm>
        </p:spPr>
        <p:txBody>
          <a:bodyPr>
            <a:normAutofit fontScale="90000"/>
          </a:bodyPr>
          <a:lstStyle/>
          <a:p>
            <a:pPr eaLnBrk="1" hangingPunct="1"/>
            <a:r>
              <a:rPr lang="en-US" dirty="0" smtClean="0"/>
              <a:t>Limiting Result Sets by Using the TOP and TABLESAMPLE Operators</a:t>
            </a:r>
          </a:p>
        </p:txBody>
      </p:sp>
      <p:sp>
        <p:nvSpPr>
          <p:cNvPr id="23555" name="Rounded Rectangle 844812"/>
          <p:cNvSpPr>
            <a:spLocks noChangeArrowheads="1"/>
          </p:cNvSpPr>
          <p:nvPr/>
        </p:nvSpPr>
        <p:spPr bwMode="auto">
          <a:xfrm>
            <a:off x="635000" y="1600200"/>
            <a:ext cx="7856538" cy="595313"/>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TOP and TABLESAMPLE limit the number of rows returned in a result set</a:t>
            </a:r>
          </a:p>
        </p:txBody>
      </p:sp>
      <p:sp>
        <p:nvSpPr>
          <p:cNvPr id="833560" name="AutoShape 24"/>
          <p:cNvSpPr>
            <a:spLocks noChangeArrowheads="1"/>
          </p:cNvSpPr>
          <p:nvPr/>
        </p:nvSpPr>
        <p:spPr bwMode="auto">
          <a:xfrm>
            <a:off x="388938" y="3032125"/>
            <a:ext cx="4052887"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a:latin typeface="Lucida Sans Typewriter" pitchFamily="49" charset="0"/>
              </a:rPr>
              <a:t>SELECT TOP (15)</a:t>
            </a:r>
          </a:p>
          <a:p>
            <a:pPr algn="l" defTabSz="457200" eaLnBrk="1" hangingPunct="1">
              <a:lnSpc>
                <a:spcPct val="90000"/>
              </a:lnSpc>
              <a:tabLst>
                <a:tab pos="457200" algn="l"/>
              </a:tabLst>
              <a:defRPr/>
            </a:pPr>
            <a:r>
              <a:rPr lang="en-US" sz="2000" b="0">
                <a:latin typeface="Lucida Sans Typewriter" pitchFamily="49" charset="0"/>
              </a:rPr>
              <a:t>	FirstName, LastName</a:t>
            </a:r>
          </a:p>
          <a:p>
            <a:pPr algn="l" defTabSz="457200" eaLnBrk="1" hangingPunct="1">
              <a:lnSpc>
                <a:spcPct val="90000"/>
              </a:lnSpc>
              <a:tabLst>
                <a:tab pos="457200" algn="l"/>
              </a:tabLst>
              <a:defRPr/>
            </a:pPr>
            <a:r>
              <a:rPr lang="en-US" sz="2000" b="0">
                <a:latin typeface="Lucida Sans Typewriter" pitchFamily="49" charset="0"/>
              </a:rPr>
              <a:t>FROM Person.Person</a:t>
            </a:r>
          </a:p>
        </p:txBody>
      </p:sp>
      <p:sp>
        <p:nvSpPr>
          <p:cNvPr id="833561" name="AutoShape 25"/>
          <p:cNvSpPr>
            <a:spLocks noChangeArrowheads="1"/>
          </p:cNvSpPr>
          <p:nvPr/>
        </p:nvSpPr>
        <p:spPr bwMode="auto">
          <a:xfrm>
            <a:off x="401638" y="4954587"/>
            <a:ext cx="4032250" cy="124777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2000" b="0" dirty="0">
                <a:latin typeface="Lucida Sans Typewriter" pitchFamily="49" charset="0"/>
              </a:rPr>
              <a:t>SELECT </a:t>
            </a:r>
          </a:p>
          <a:p>
            <a:pPr algn="l" defTabSz="457200" eaLnBrk="1" hangingPunct="1">
              <a:lnSpc>
                <a:spcPct val="90000"/>
              </a:lnSpc>
              <a:tabLst>
                <a:tab pos="457200" algn="l"/>
              </a:tabLst>
              <a:defRPr/>
            </a:pPr>
            <a:r>
              <a:rPr lang="en-US" sz="2000" b="0" dirty="0">
                <a:latin typeface="Lucida Sans Typewriter" pitchFamily="49" charset="0"/>
              </a:rPr>
              <a:t>	</a:t>
            </a:r>
            <a:r>
              <a:rPr lang="en-US" sz="2000" b="0" dirty="0" err="1">
                <a:latin typeface="Lucida Sans Typewriter" pitchFamily="49" charset="0"/>
              </a:rPr>
              <a:t>FirstName</a:t>
            </a:r>
            <a:r>
              <a:rPr lang="en-US" sz="2000" b="0" dirty="0">
                <a:latin typeface="Lucida Sans Typewriter" pitchFamily="49" charset="0"/>
              </a:rPr>
              <a:t>, </a:t>
            </a:r>
            <a:r>
              <a:rPr lang="en-US" sz="2000" b="0" dirty="0" err="1">
                <a:latin typeface="Lucida Sans Typewriter" pitchFamily="49" charset="0"/>
              </a:rPr>
              <a:t>LastName</a:t>
            </a:r>
            <a:r>
              <a:rPr lang="en-US" sz="2000" b="0" dirty="0">
                <a:latin typeface="Lucida Sans Typewriter" pitchFamily="49" charset="0"/>
              </a:rPr>
              <a:t> </a:t>
            </a:r>
          </a:p>
          <a:p>
            <a:pPr algn="l" defTabSz="457200" eaLnBrk="1" hangingPunct="1">
              <a:lnSpc>
                <a:spcPct val="90000"/>
              </a:lnSpc>
              <a:tabLst>
                <a:tab pos="457200" algn="l"/>
              </a:tabLst>
              <a:defRPr/>
            </a:pPr>
            <a:r>
              <a:rPr lang="en-US" sz="2000" b="0" dirty="0">
                <a:latin typeface="Lucida Sans Typewriter" pitchFamily="49" charset="0"/>
              </a:rPr>
              <a:t>FROM </a:t>
            </a:r>
            <a:r>
              <a:rPr lang="en-US" sz="2000" b="0" dirty="0" err="1">
                <a:latin typeface="Lucida Sans Typewriter" pitchFamily="49" charset="0"/>
              </a:rPr>
              <a:t>Person.Person</a:t>
            </a:r>
            <a:endParaRPr lang="en-US" sz="2000" b="0" dirty="0">
              <a:latin typeface="Lucida Sans Typewriter" pitchFamily="49" charset="0"/>
            </a:endParaRPr>
          </a:p>
          <a:p>
            <a:pPr algn="l" defTabSz="457200" eaLnBrk="1" hangingPunct="1">
              <a:lnSpc>
                <a:spcPct val="90000"/>
              </a:lnSpc>
              <a:tabLst>
                <a:tab pos="457200" algn="l"/>
              </a:tabLst>
              <a:defRPr/>
            </a:pPr>
            <a:r>
              <a:rPr lang="en-US" sz="2000" b="0" dirty="0">
                <a:latin typeface="Lucida Sans Typewriter" pitchFamily="49" charset="0"/>
              </a:rPr>
              <a:t>TABLESAMPLE (1 PERCENT)</a:t>
            </a:r>
          </a:p>
        </p:txBody>
      </p:sp>
      <p:sp>
        <p:nvSpPr>
          <p:cNvPr id="833562" name="AutoShape 26"/>
          <p:cNvSpPr>
            <a:spLocks noChangeArrowheads="1"/>
          </p:cNvSpPr>
          <p:nvPr/>
        </p:nvSpPr>
        <p:spPr bwMode="auto">
          <a:xfrm>
            <a:off x="5637213" y="2681287"/>
            <a:ext cx="3187700" cy="165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FirstName  LastName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Syed       Abbas</a:t>
            </a:r>
          </a:p>
          <a:p>
            <a:pPr algn="l" defTabSz="457200" eaLnBrk="1" hangingPunct="1">
              <a:lnSpc>
                <a:spcPct val="90000"/>
              </a:lnSpc>
              <a:tabLst>
                <a:tab pos="457200" algn="l"/>
              </a:tabLst>
              <a:defRPr/>
            </a:pPr>
            <a:r>
              <a:rPr lang="en-US" b="0">
                <a:latin typeface="Lucida Sans Typewriter" pitchFamily="49" charset="0"/>
              </a:rPr>
              <a:t>Catherine  Abel</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(15 row(s) affected) </a:t>
            </a:r>
          </a:p>
        </p:txBody>
      </p:sp>
      <p:sp>
        <p:nvSpPr>
          <p:cNvPr id="833563" name="AutoShape 27"/>
          <p:cNvSpPr>
            <a:spLocks noChangeArrowheads="1"/>
          </p:cNvSpPr>
          <p:nvPr/>
        </p:nvSpPr>
        <p:spPr bwMode="auto">
          <a:xfrm>
            <a:off x="5632450" y="4748212"/>
            <a:ext cx="3187700" cy="165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FirstName  LastName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Eduardo    Barnes</a:t>
            </a:r>
          </a:p>
          <a:p>
            <a:pPr algn="l" defTabSz="457200" eaLnBrk="1" hangingPunct="1">
              <a:lnSpc>
                <a:spcPct val="90000"/>
              </a:lnSpc>
              <a:tabLst>
                <a:tab pos="457200" algn="l"/>
              </a:tabLst>
              <a:defRPr/>
            </a:pPr>
            <a:r>
              <a:rPr lang="en-US" b="0">
                <a:latin typeface="Lucida Sans Typewriter" pitchFamily="49" charset="0"/>
              </a:rPr>
              <a:t>Edward     Barnes</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(199 row(s) affected) </a:t>
            </a:r>
          </a:p>
        </p:txBody>
      </p:sp>
      <p:pic>
        <p:nvPicPr>
          <p:cNvPr id="833564" name="Picture 28" descr="arrow03"/>
          <p:cNvPicPr>
            <a:picLocks noChangeAspect="1" noChangeArrowheads="1"/>
          </p:cNvPicPr>
          <p:nvPr/>
        </p:nvPicPr>
        <p:blipFill>
          <a:blip r:embed="rId3" cstate="print"/>
          <a:srcRect/>
          <a:stretch>
            <a:fillRect/>
          </a:stretch>
        </p:blipFill>
        <p:spPr bwMode="auto">
          <a:xfrm>
            <a:off x="4254500" y="3403600"/>
            <a:ext cx="1443038" cy="282575"/>
          </a:xfrm>
          <a:prstGeom prst="rect">
            <a:avLst/>
          </a:prstGeom>
          <a:noFill/>
          <a:ln w="9525">
            <a:noFill/>
            <a:miter lim="800000"/>
            <a:headEnd/>
            <a:tailEnd/>
          </a:ln>
        </p:spPr>
      </p:pic>
      <p:pic>
        <p:nvPicPr>
          <p:cNvPr id="833565" name="Picture 29" descr="arrow03"/>
          <p:cNvPicPr>
            <a:picLocks noChangeAspect="1" noChangeArrowheads="1"/>
          </p:cNvPicPr>
          <p:nvPr/>
        </p:nvPicPr>
        <p:blipFill>
          <a:blip r:embed="rId3" cstate="print"/>
          <a:srcRect/>
          <a:stretch>
            <a:fillRect/>
          </a:stretch>
        </p:blipFill>
        <p:spPr bwMode="auto">
          <a:xfrm>
            <a:off x="4249738" y="5454650"/>
            <a:ext cx="1443037" cy="282575"/>
          </a:xfrm>
          <a:prstGeom prst="rect">
            <a:avLst/>
          </a:prstGeom>
          <a:noFill/>
          <a:ln w="9525">
            <a:noFill/>
            <a:miter lim="800000"/>
            <a:headEnd/>
            <a:tailEnd/>
          </a:ln>
        </p:spPr>
      </p:pic>
      <p:sp>
        <p:nvSpPr>
          <p:cNvPr id="23562" name="Rectangle 30"/>
          <p:cNvSpPr>
            <a:spLocks noChangeArrowheads="1"/>
          </p:cNvSpPr>
          <p:nvPr/>
        </p:nvSpPr>
        <p:spPr bwMode="auto">
          <a:xfrm>
            <a:off x="457200" y="2701925"/>
            <a:ext cx="22955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TOP Example:</a:t>
            </a:r>
            <a:endParaRPr lang="en-US" sz="2000" b="0"/>
          </a:p>
        </p:txBody>
      </p:sp>
      <p:sp>
        <p:nvSpPr>
          <p:cNvPr id="833567" name="Rectangle 31"/>
          <p:cNvSpPr>
            <a:spLocks noChangeArrowheads="1"/>
          </p:cNvSpPr>
          <p:nvPr/>
        </p:nvSpPr>
        <p:spPr bwMode="auto">
          <a:xfrm>
            <a:off x="509588" y="4611687"/>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TABLESAMPLE Example:</a:t>
            </a:r>
            <a:endParaRPr lang="en-US" sz="2000" b="0"/>
          </a:p>
        </p:txBody>
      </p:sp>
      <p:sp>
        <p:nvSpPr>
          <p:cNvPr id="833568" name="Rectangle 32"/>
          <p:cNvSpPr>
            <a:spLocks noChangeArrowheads="1"/>
          </p:cNvSpPr>
          <p:nvPr/>
        </p:nvSpPr>
        <p:spPr bwMode="auto">
          <a:xfrm>
            <a:off x="6376988" y="2363787"/>
            <a:ext cx="17494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Sets</a:t>
            </a:r>
            <a:endParaRPr lang="en-US" sz="2000" b="0"/>
          </a:p>
        </p:txBody>
      </p:sp>
      <p:grpSp>
        <p:nvGrpSpPr>
          <p:cNvPr id="2" name="Group 25"/>
          <p:cNvGrpSpPr>
            <a:grpSpLocks/>
          </p:cNvGrpSpPr>
          <p:nvPr/>
        </p:nvGrpSpPr>
        <p:grpSpPr bwMode="auto">
          <a:xfrm>
            <a:off x="7991475" y="643255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23571"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523037"/>
            <a:ext cx="304800" cy="244475"/>
            <a:chOff x="768" y="3096"/>
            <a:chExt cx="240" cy="192"/>
          </a:xfrm>
        </p:grpSpPr>
        <p:sp>
          <p:nvSpPr>
            <p:cNvPr id="2356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33564"/>
                                        </p:tgtEl>
                                        <p:attrNameLst>
                                          <p:attrName>style.visibility</p:attrName>
                                        </p:attrNameLst>
                                      </p:cBhvr>
                                      <p:to>
                                        <p:strVal val="visible"/>
                                      </p:to>
                                    </p:set>
                                    <p:animEffect transition="in" filter="wipe(left)">
                                      <p:cBhvr>
                                        <p:cTn id="7" dur="500"/>
                                        <p:tgtEl>
                                          <p:spTgt spid="83356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33562"/>
                                        </p:tgtEl>
                                        <p:attrNameLst>
                                          <p:attrName>style.visibility</p:attrName>
                                        </p:attrNameLst>
                                      </p:cBhvr>
                                      <p:to>
                                        <p:strVal val="visible"/>
                                      </p:to>
                                    </p:set>
                                    <p:animEffect transition="in" filter="wipe(left)">
                                      <p:cBhvr>
                                        <p:cTn id="11" dur="500"/>
                                        <p:tgtEl>
                                          <p:spTgt spid="83356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33568"/>
                                        </p:tgtEl>
                                        <p:attrNameLst>
                                          <p:attrName>style.visibility</p:attrName>
                                        </p:attrNameLst>
                                      </p:cBhvr>
                                      <p:to>
                                        <p:strVal val="visible"/>
                                      </p:to>
                                    </p:set>
                                    <p:animEffect transition="in" filter="wipe(left)">
                                      <p:cBhvr>
                                        <p:cTn id="14" dur="500"/>
                                        <p:tgtEl>
                                          <p:spTgt spid="83356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33561"/>
                                        </p:tgtEl>
                                        <p:attrNameLst>
                                          <p:attrName>style.visibility</p:attrName>
                                        </p:attrNameLst>
                                      </p:cBhvr>
                                      <p:to>
                                        <p:strVal val="visible"/>
                                      </p:to>
                                    </p:set>
                                    <p:animEffect transition="in" filter="wipe(left)">
                                      <p:cBhvr>
                                        <p:cTn id="19" dur="500"/>
                                        <p:tgtEl>
                                          <p:spTgt spid="83356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33567"/>
                                        </p:tgtEl>
                                        <p:attrNameLst>
                                          <p:attrName>style.visibility</p:attrName>
                                        </p:attrNameLst>
                                      </p:cBhvr>
                                      <p:to>
                                        <p:strVal val="visible"/>
                                      </p:to>
                                    </p:set>
                                    <p:animEffect transition="in" filter="wipe(left)">
                                      <p:cBhvr>
                                        <p:cTn id="22" dur="500"/>
                                        <p:tgtEl>
                                          <p:spTgt spid="8335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33565"/>
                                        </p:tgtEl>
                                        <p:attrNameLst>
                                          <p:attrName>style.visibility</p:attrName>
                                        </p:attrNameLst>
                                      </p:cBhvr>
                                      <p:to>
                                        <p:strVal val="visible"/>
                                      </p:to>
                                    </p:set>
                                    <p:animEffect transition="in" filter="wipe(left)">
                                      <p:cBhvr>
                                        <p:cTn id="27" dur="500"/>
                                        <p:tgtEl>
                                          <p:spTgt spid="833565"/>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33563"/>
                                        </p:tgtEl>
                                        <p:attrNameLst>
                                          <p:attrName>style.visibility</p:attrName>
                                        </p:attrNameLst>
                                      </p:cBhvr>
                                      <p:to>
                                        <p:strVal val="visible"/>
                                      </p:to>
                                    </p:set>
                                    <p:animEffect transition="in" filter="wipe(left)">
                                      <p:cBhvr>
                                        <p:cTn id="31" dur="500"/>
                                        <p:tgtEl>
                                          <p:spTgt spid="833563"/>
                                        </p:tgtEl>
                                      </p:cBhvr>
                                    </p:animEffect>
                                  </p:childTnLst>
                                </p:cTn>
                              </p:par>
                            </p:childTnLst>
                          </p:cTn>
                        </p:par>
                        <p:par>
                          <p:cTn id="32" fill="hold">
                            <p:stCondLst>
                              <p:cond delay="1000"/>
                            </p:stCondLst>
                            <p:childTnLst>
                              <p:par>
                                <p:cTn id="33" presetID="1" presetClass="entr" presetSubtype="0" fill="hold" nodeType="afterEffect">
                                  <p:stCondLst>
                                    <p:cond delay="50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61" grpId="0" animBg="1"/>
      <p:bldP spid="833562" grpId="0" animBg="1"/>
      <p:bldP spid="833563" grpId="0" animBg="1"/>
      <p:bldP spid="833567" grpId="0"/>
      <p:bldP spid="83356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hangingPunct="1"/>
            <a:r>
              <a:rPr lang="en-US" smtClean="0"/>
              <a:t>Categorizing Statements That Limit Result Sets</a:t>
            </a:r>
          </a:p>
        </p:txBody>
      </p:sp>
      <p:sp>
        <p:nvSpPr>
          <p:cNvPr id="24579" name="Rectangle 3"/>
          <p:cNvSpPr>
            <a:spLocks noGrp="1" noChangeArrowheads="1"/>
          </p:cNvSpPr>
          <p:nvPr>
            <p:ph type="body" idx="1"/>
          </p:nvPr>
        </p:nvSpPr>
        <p:spPr/>
        <p:txBody>
          <a:bodyPr>
            <a:normAutofit lnSpcReduction="10000"/>
          </a:bodyPr>
          <a:lstStyle/>
          <a:p>
            <a:pPr eaLnBrk="1" hangingPunct="1">
              <a:lnSpc>
                <a:spcPct val="80000"/>
              </a:lnSpc>
            </a:pPr>
            <a:r>
              <a:rPr lang="en-US" smtClean="0"/>
              <a:t>UNION</a:t>
            </a:r>
          </a:p>
          <a:p>
            <a:pPr lvl="1" eaLnBrk="1" hangingPunct="1">
              <a:lnSpc>
                <a:spcPct val="80000"/>
              </a:lnSpc>
            </a:pPr>
            <a:r>
              <a:rPr lang="en-US" smtClean="0"/>
              <a:t>Combines the results of two or more SELECT statements into a single result set </a:t>
            </a:r>
          </a:p>
          <a:p>
            <a:pPr eaLnBrk="1" hangingPunct="1">
              <a:lnSpc>
                <a:spcPct val="80000"/>
              </a:lnSpc>
            </a:pPr>
            <a:r>
              <a:rPr lang="en-US" smtClean="0"/>
              <a:t>EXCEPT and INTERSECT</a:t>
            </a:r>
          </a:p>
          <a:p>
            <a:pPr lvl="1" eaLnBrk="1" hangingPunct="1">
              <a:lnSpc>
                <a:spcPct val="80000"/>
              </a:lnSpc>
            </a:pPr>
            <a:r>
              <a:rPr lang="en-US" smtClean="0"/>
              <a:t>Compares the results of two or more SELECT statements and return distinct values </a:t>
            </a:r>
          </a:p>
          <a:p>
            <a:pPr eaLnBrk="1" hangingPunct="1">
              <a:lnSpc>
                <a:spcPct val="80000"/>
              </a:lnSpc>
            </a:pPr>
            <a:r>
              <a:rPr lang="en-US" smtClean="0"/>
              <a:t>TOP</a:t>
            </a:r>
          </a:p>
          <a:p>
            <a:pPr lvl="1" eaLnBrk="1" hangingPunct="1">
              <a:lnSpc>
                <a:spcPct val="80000"/>
              </a:lnSpc>
            </a:pPr>
            <a:r>
              <a:rPr lang="en-US" smtClean="0"/>
              <a:t>Specifies that only the first set of rows will be returned from the query result </a:t>
            </a:r>
          </a:p>
          <a:p>
            <a:pPr eaLnBrk="1" hangingPunct="1">
              <a:lnSpc>
                <a:spcPct val="80000"/>
              </a:lnSpc>
            </a:pPr>
            <a:r>
              <a:rPr lang="en-US" smtClean="0"/>
              <a:t>TABLESAMPLE</a:t>
            </a:r>
          </a:p>
          <a:p>
            <a:pPr lvl="1" eaLnBrk="1" hangingPunct="1">
              <a:lnSpc>
                <a:spcPct val="80000"/>
              </a:lnSpc>
            </a:pPr>
            <a:r>
              <a:rPr lang="en-US" smtClean="0"/>
              <a:t>Limits the number of rows returned from a table in the FROM clause to a sample number or PERCENT of rows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-4</a:t>
            </a:r>
            <a:endParaRPr lang="en-US" dirty="0"/>
          </a:p>
        </p:txBody>
      </p:sp>
      <p:sp>
        <p:nvSpPr>
          <p:cNvPr id="3" name="Content Placeholder 2"/>
          <p:cNvSpPr>
            <a:spLocks noGrp="1"/>
          </p:cNvSpPr>
          <p:nvPr>
            <p:ph sz="quarter" idx="1"/>
          </p:nvPr>
        </p:nvSpPr>
        <p:spPr>
          <a:xfrm>
            <a:off x="1752600" y="3200400"/>
            <a:ext cx="6477000" cy="1524000"/>
          </a:xfrm>
        </p:spPr>
        <p:txBody>
          <a:bodyPr>
            <a:normAutofit/>
          </a:bodyPr>
          <a:lstStyle/>
          <a:p>
            <a:pPr>
              <a:buNone/>
            </a:pPr>
            <a:r>
              <a:rPr lang="en-US" sz="4400" dirty="0" smtClean="0"/>
              <a:t>Working with </a:t>
            </a:r>
            <a:r>
              <a:rPr lang="en-US" sz="4400" dirty="0" err="1" smtClean="0"/>
              <a:t>Subqueries</a:t>
            </a:r>
            <a:endParaRPr lang="en-US" sz="4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Mapping.gif"/>
          <p:cNvPicPr>
            <a:picLocks noChangeAspect="1"/>
          </p:cNvPicPr>
          <p:nvPr/>
        </p:nvPicPr>
        <p:blipFill>
          <a:blip r:embed="rId3" cstate="print"/>
          <a:stretch>
            <a:fillRect/>
          </a:stretch>
        </p:blipFill>
        <p:spPr>
          <a:xfrm>
            <a:off x="0" y="457200"/>
            <a:ext cx="9144000" cy="6400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dirty="0" smtClean="0"/>
              <a:t>Working with </a:t>
            </a:r>
            <a:r>
              <a:rPr lang="en-US" dirty="0" err="1" smtClean="0"/>
              <a:t>Subqueries</a:t>
            </a:r>
            <a:endParaRPr lang="en-US" dirty="0" smtClean="0"/>
          </a:p>
        </p:txBody>
      </p:sp>
      <p:sp>
        <p:nvSpPr>
          <p:cNvPr id="4099" name="Rectangle 3"/>
          <p:cNvSpPr>
            <a:spLocks noGrp="1" noChangeArrowheads="1"/>
          </p:cNvSpPr>
          <p:nvPr>
            <p:ph type="body" idx="1"/>
          </p:nvPr>
        </p:nvSpPr>
        <p:spPr/>
        <p:txBody>
          <a:bodyPr/>
          <a:lstStyle/>
          <a:p>
            <a:pPr eaLnBrk="1" hangingPunct="1"/>
            <a:r>
              <a:rPr lang="en-US" smtClean="0"/>
              <a:t>Writing Basic Subqueries</a:t>
            </a:r>
          </a:p>
          <a:p>
            <a:pPr eaLnBrk="1" hangingPunct="1"/>
            <a:r>
              <a:rPr lang="en-US" smtClean="0"/>
              <a:t>Writing Correlated Subqueries</a:t>
            </a:r>
          </a:p>
          <a:p>
            <a:pPr eaLnBrk="1" hangingPunct="1"/>
            <a:r>
              <a:rPr lang="en-US" smtClean="0"/>
              <a:t>Comparing Subqueries with Joins and Temporary Tables</a:t>
            </a:r>
          </a:p>
          <a:p>
            <a:pPr eaLnBrk="1" hangingPunct="1"/>
            <a:r>
              <a:rPr lang="en-US" smtClean="0"/>
              <a:t>Using Common Table Expressions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dirty="0" smtClean="0"/>
              <a:t>Writing Basic </a:t>
            </a:r>
            <a:r>
              <a:rPr lang="en-US" dirty="0" err="1" smtClean="0"/>
              <a:t>Subqueries</a:t>
            </a:r>
            <a:endParaRPr lang="en-US" dirty="0" smtClean="0"/>
          </a:p>
        </p:txBody>
      </p:sp>
      <p:sp>
        <p:nvSpPr>
          <p:cNvPr id="5123" name="Rectangle 3"/>
          <p:cNvSpPr>
            <a:spLocks noGrp="1" noChangeArrowheads="1"/>
          </p:cNvSpPr>
          <p:nvPr>
            <p:ph type="body" idx="1"/>
          </p:nvPr>
        </p:nvSpPr>
        <p:spPr/>
        <p:txBody>
          <a:bodyPr/>
          <a:lstStyle/>
          <a:p>
            <a:pPr eaLnBrk="1" hangingPunct="1"/>
            <a:r>
              <a:rPr lang="en-US" smtClean="0"/>
              <a:t>What Are Subqueries?</a:t>
            </a:r>
          </a:p>
          <a:p>
            <a:pPr eaLnBrk="1" hangingPunct="1"/>
            <a:r>
              <a:rPr lang="en-US" smtClean="0"/>
              <a:t>Using Subqueries as Expressions</a:t>
            </a:r>
          </a:p>
          <a:p>
            <a:pPr eaLnBrk="1" hangingPunct="1"/>
            <a:r>
              <a:rPr lang="en-US" smtClean="0"/>
              <a:t>Using the ANY, ALL, and SOME Operators</a:t>
            </a:r>
          </a:p>
          <a:p>
            <a:pPr eaLnBrk="1" hangingPunct="1"/>
            <a:r>
              <a:rPr lang="en-US" smtClean="0"/>
              <a:t>Scalar versus Tabular Subqueries</a:t>
            </a:r>
          </a:p>
          <a:p>
            <a:pPr eaLnBrk="1" hangingPunct="1"/>
            <a:r>
              <a:rPr lang="en-US" smtClean="0"/>
              <a:t>Rules for Writing Subqueries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What Are Subqueries?</a:t>
            </a:r>
          </a:p>
        </p:txBody>
      </p:sp>
      <p:sp>
        <p:nvSpPr>
          <p:cNvPr id="6147" name="Rounded Rectangle 849926"/>
          <p:cNvSpPr>
            <a:spLocks noChangeArrowheads="1"/>
          </p:cNvSpPr>
          <p:nvPr/>
        </p:nvSpPr>
        <p:spPr bwMode="auto">
          <a:xfrm>
            <a:off x="847725" y="1600200"/>
            <a:ext cx="7604125" cy="547688"/>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dirty="0"/>
              <a:t>     Queries nested inside a SELECT, INSERT, UPDATE, or</a:t>
            </a:r>
            <a:br>
              <a:rPr lang="en-US" dirty="0"/>
            </a:br>
            <a:r>
              <a:rPr lang="en-US" dirty="0"/>
              <a:t>     DELETE statement</a:t>
            </a:r>
          </a:p>
        </p:txBody>
      </p:sp>
      <p:sp>
        <p:nvSpPr>
          <p:cNvPr id="14" name="Rounded Rectangle 13"/>
          <p:cNvSpPr>
            <a:spLocks noChangeArrowheads="1"/>
          </p:cNvSpPr>
          <p:nvPr/>
        </p:nvSpPr>
        <p:spPr bwMode="auto">
          <a:xfrm>
            <a:off x="704850" y="16589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6149" name="Rounded Rectangle 849933"/>
          <p:cNvSpPr>
            <a:spLocks noChangeArrowheads="1"/>
          </p:cNvSpPr>
          <p:nvPr/>
        </p:nvSpPr>
        <p:spPr bwMode="auto">
          <a:xfrm>
            <a:off x="835025" y="2209800"/>
            <a:ext cx="7627938" cy="547688"/>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Can be used anywhere an Expression is allowed</a:t>
            </a:r>
          </a:p>
        </p:txBody>
      </p:sp>
      <p:sp>
        <p:nvSpPr>
          <p:cNvPr id="16" name="Rounded Rectangle 15"/>
          <p:cNvSpPr>
            <a:spLocks noChangeArrowheads="1"/>
          </p:cNvSpPr>
          <p:nvPr/>
        </p:nvSpPr>
        <p:spPr bwMode="auto">
          <a:xfrm>
            <a:off x="692150" y="2282825"/>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763919" name="AutoShape 15"/>
          <p:cNvSpPr>
            <a:spLocks noChangeArrowheads="1"/>
          </p:cNvSpPr>
          <p:nvPr/>
        </p:nvSpPr>
        <p:spPr bwMode="auto">
          <a:xfrm>
            <a:off x="450850" y="2930525"/>
            <a:ext cx="638810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a:t>
            </a:r>
            <a:r>
              <a:rPr lang="en-US" sz="1600" b="0" dirty="0" err="1">
                <a:latin typeface="Lucida Sans Typewriter" pitchFamily="49" charset="0"/>
              </a:rPr>
              <a:t>ProductID</a:t>
            </a:r>
            <a:r>
              <a:rPr lang="en-US" sz="1600" b="0" dirty="0">
                <a:latin typeface="Lucida Sans Typewriter" pitchFamily="49" charset="0"/>
              </a:rPr>
              <a: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Color NOT IN</a:t>
            </a:r>
          </a:p>
          <a:p>
            <a:pPr algn="l" defTabSz="457200" eaLnBrk="1" hangingPunct="1">
              <a:lnSpc>
                <a:spcPct val="90000"/>
              </a:lnSpc>
              <a:tabLst>
                <a:tab pos="457200" algn="l"/>
              </a:tabLst>
              <a:defRPr/>
            </a:pPr>
            <a:r>
              <a:rPr lang="en-US" sz="1600" b="0" dirty="0">
                <a:latin typeface="Lucida Sans Typewriter" pitchFamily="49" charset="0"/>
              </a:rPr>
              <a:t>	(SELECT Color</a:t>
            </a: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WHERE </a:t>
            </a:r>
            <a:r>
              <a:rPr lang="en-US" sz="1600" b="0" dirty="0" err="1">
                <a:latin typeface="Lucida Sans Typewriter" pitchFamily="49" charset="0"/>
              </a:rPr>
              <a:t>ProductID</a:t>
            </a:r>
            <a:r>
              <a:rPr lang="en-US" sz="1600" b="0" dirty="0">
                <a:latin typeface="Lucida Sans Typewriter" pitchFamily="49" charset="0"/>
              </a:rPr>
              <a:t> = 5)</a:t>
            </a:r>
          </a:p>
        </p:txBody>
      </p:sp>
      <p:sp>
        <p:nvSpPr>
          <p:cNvPr id="802826" name="AutoShape 10"/>
          <p:cNvSpPr>
            <a:spLocks noChangeArrowheads="1"/>
          </p:cNvSpPr>
          <p:nvPr/>
        </p:nvSpPr>
        <p:spPr bwMode="auto">
          <a:xfrm>
            <a:off x="1477963" y="4899025"/>
            <a:ext cx="542925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ProductID	 Name</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1			 Adjustable Race</a:t>
            </a:r>
          </a:p>
          <a:p>
            <a:pPr algn="l" defTabSz="457200" eaLnBrk="1" hangingPunct="1">
              <a:lnSpc>
                <a:spcPct val="90000"/>
              </a:lnSpc>
              <a:tabLst>
                <a:tab pos="457200" algn="l"/>
              </a:tabLst>
              <a:defRPr/>
            </a:pPr>
            <a:r>
              <a:rPr lang="en-US" sz="1600" b="0">
                <a:latin typeface="Lucida Sans Typewriter" pitchFamily="49" charset="0"/>
              </a:rPr>
              <a:t>2			 Bearing Ball</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(504 row(s) affected)</a:t>
            </a:r>
          </a:p>
        </p:txBody>
      </p:sp>
      <p:pic>
        <p:nvPicPr>
          <p:cNvPr id="802828" name="Picture 12" descr="arrow09_04"/>
          <p:cNvPicPr>
            <a:picLocks noChangeAspect="1" noChangeArrowheads="1"/>
          </p:cNvPicPr>
          <p:nvPr/>
        </p:nvPicPr>
        <p:blipFill>
          <a:blip r:embed="rId3" cstate="print"/>
          <a:srcRect/>
          <a:stretch>
            <a:fillRect/>
          </a:stretch>
        </p:blipFill>
        <p:spPr bwMode="auto">
          <a:xfrm>
            <a:off x="6611938" y="3536950"/>
            <a:ext cx="1519237" cy="1638300"/>
          </a:xfrm>
          <a:prstGeom prst="rect">
            <a:avLst/>
          </a:prstGeom>
          <a:noFill/>
          <a:ln w="9525">
            <a:noFill/>
            <a:miter lim="800000"/>
            <a:headEnd/>
            <a:tailEnd/>
          </a:ln>
        </p:spPr>
      </p:pic>
      <p:sp>
        <p:nvSpPr>
          <p:cNvPr id="802829" name="Rectangle 13"/>
          <p:cNvSpPr>
            <a:spLocks noChangeArrowheads="1"/>
          </p:cNvSpPr>
          <p:nvPr/>
        </p:nvSpPr>
        <p:spPr bwMode="auto">
          <a:xfrm>
            <a:off x="1570038" y="4611688"/>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6162"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6158"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02829"/>
                                        </p:tgtEl>
                                        <p:attrNameLst>
                                          <p:attrName>style.visibility</p:attrName>
                                        </p:attrNameLst>
                                      </p:cBhvr>
                                      <p:to>
                                        <p:strVal val="visible"/>
                                      </p:to>
                                    </p:set>
                                    <p:animEffect transition="in" filter="wipe(left)">
                                      <p:cBhvr>
                                        <p:cTn id="14" dur="500"/>
                                        <p:tgtEl>
                                          <p:spTgt spid="802829"/>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80282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2648" y="379412"/>
            <a:ext cx="8153400" cy="990600"/>
          </a:xfrm>
        </p:spPr>
        <p:txBody>
          <a:bodyPr>
            <a:normAutofit fontScale="90000"/>
          </a:bodyPr>
          <a:lstStyle/>
          <a:p>
            <a:pPr eaLnBrk="1" hangingPunct="1"/>
            <a:r>
              <a:rPr lang="en-US" smtClean="0"/>
              <a:t>Using Subqueries as Expressions</a:t>
            </a:r>
          </a:p>
        </p:txBody>
      </p:sp>
      <p:sp>
        <p:nvSpPr>
          <p:cNvPr id="806916" name="AutoShape 4"/>
          <p:cNvSpPr>
            <a:spLocks noChangeArrowheads="1"/>
          </p:cNvSpPr>
          <p:nvPr/>
        </p:nvSpPr>
        <p:spPr bwMode="auto">
          <a:xfrm>
            <a:off x="293688" y="3077278"/>
            <a:ext cx="6027737" cy="1886129"/>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1600" dirty="0" smtClean="0"/>
              <a:t>SELECT  Name, </a:t>
            </a:r>
            <a:r>
              <a:rPr lang="en-US" sz="1600" dirty="0" err="1" smtClean="0"/>
              <a:t>ListPrice</a:t>
            </a:r>
            <a:r>
              <a:rPr lang="en-US" sz="1600" dirty="0" smtClean="0"/>
              <a:t>, </a:t>
            </a:r>
          </a:p>
          <a:p>
            <a:r>
              <a:rPr lang="en-US" sz="1600" dirty="0" smtClean="0"/>
              <a:t>(SELECT AVG(</a:t>
            </a:r>
            <a:r>
              <a:rPr lang="en-US" sz="1600" dirty="0" err="1" smtClean="0"/>
              <a:t>ListPrice</a:t>
            </a:r>
            <a:r>
              <a:rPr lang="en-US" sz="1600" dirty="0" smtClean="0"/>
              <a:t>) FROM </a:t>
            </a:r>
            <a:r>
              <a:rPr lang="en-US" sz="1600" dirty="0" err="1" smtClean="0"/>
              <a:t>Production.Product</a:t>
            </a:r>
            <a:r>
              <a:rPr lang="en-US" sz="1600" dirty="0" smtClean="0"/>
              <a:t>)	AS Average,</a:t>
            </a:r>
          </a:p>
          <a:p>
            <a:r>
              <a:rPr lang="en-US" sz="1600" dirty="0" err="1" smtClean="0"/>
              <a:t>ListPrice</a:t>
            </a:r>
            <a:r>
              <a:rPr lang="en-US" sz="1600" dirty="0" smtClean="0"/>
              <a:t>-(SELECT AVG(</a:t>
            </a:r>
            <a:r>
              <a:rPr lang="en-US" sz="1600" dirty="0" err="1" smtClean="0"/>
              <a:t>ListPrice</a:t>
            </a:r>
            <a:r>
              <a:rPr lang="en-US" sz="1600" dirty="0" smtClean="0"/>
              <a:t>) FROM </a:t>
            </a:r>
            <a:r>
              <a:rPr lang="en-US" sz="1600" dirty="0" err="1" smtClean="0"/>
              <a:t>Production.Product</a:t>
            </a:r>
            <a:r>
              <a:rPr lang="en-US" sz="1600" dirty="0" smtClean="0"/>
              <a:t>) As Diff </a:t>
            </a:r>
          </a:p>
          <a:p>
            <a:r>
              <a:rPr lang="en-US" sz="1600" dirty="0" smtClean="0"/>
              <a:t>FROM </a:t>
            </a:r>
            <a:r>
              <a:rPr lang="en-US" sz="1600" dirty="0" err="1" smtClean="0"/>
              <a:t>Production.Product</a:t>
            </a:r>
            <a:endParaRPr lang="en-US" sz="1600" dirty="0" smtClean="0"/>
          </a:p>
          <a:p>
            <a:r>
              <a:rPr lang="en-US" sz="1600" dirty="0" smtClean="0"/>
              <a:t>WHERE </a:t>
            </a:r>
            <a:r>
              <a:rPr lang="en-US" sz="1600" dirty="0" err="1" smtClean="0"/>
              <a:t>ProductSubcategoryID</a:t>
            </a:r>
            <a:r>
              <a:rPr lang="en-US" sz="1600" dirty="0" smtClean="0"/>
              <a:t> = 1</a:t>
            </a:r>
            <a:endParaRPr lang="en-US" sz="1600" b="0" dirty="0">
              <a:latin typeface="Lucida Sans Typewriter" pitchFamily="49" charset="0"/>
            </a:endParaRPr>
          </a:p>
        </p:txBody>
      </p:sp>
      <p:sp>
        <p:nvSpPr>
          <p:cNvPr id="7172" name="Text Box 10"/>
          <p:cNvSpPr txBox="1">
            <a:spLocks noChangeArrowheads="1"/>
          </p:cNvSpPr>
          <p:nvPr/>
        </p:nvSpPr>
        <p:spPr bwMode="auto">
          <a:xfrm>
            <a:off x="346075" y="1514475"/>
            <a:ext cx="8459788" cy="1000125"/>
          </a:xfrm>
          <a:prstGeom prst="rect">
            <a:avLst/>
          </a:prstGeom>
          <a:noFill/>
          <a:ln w="9525" algn="ctr">
            <a:noFill/>
            <a:miter lim="800000"/>
            <a:headEnd/>
            <a:tailEnd/>
          </a:ln>
        </p:spPr>
        <p:txBody>
          <a:bodyPr>
            <a:spAutoFit/>
          </a:bodyPr>
          <a:lstStyle/>
          <a:p>
            <a:pPr algn="l">
              <a:lnSpc>
                <a:spcPct val="90000"/>
              </a:lnSpc>
              <a:spcBef>
                <a:spcPct val="40000"/>
              </a:spcBef>
              <a:buClr>
                <a:srgbClr val="006699"/>
              </a:buClr>
            </a:pPr>
            <a:r>
              <a:rPr lang="en-US" dirty="0"/>
              <a:t>A </a:t>
            </a:r>
            <a:r>
              <a:rPr lang="en-US" dirty="0" err="1"/>
              <a:t>Subquery</a:t>
            </a:r>
            <a:r>
              <a:rPr lang="en-US" dirty="0"/>
              <a:t> can be substituted anywhere an expression can be used in the following statements, except in an ORDER BY list:</a:t>
            </a:r>
          </a:p>
          <a:p>
            <a:pPr>
              <a:spcBef>
                <a:spcPct val="50000"/>
              </a:spcBef>
            </a:pPr>
            <a:endParaRPr lang="en-US" dirty="0"/>
          </a:p>
        </p:txBody>
      </p:sp>
      <p:sp>
        <p:nvSpPr>
          <p:cNvPr id="7173" name="Rounded Rectangle 849926"/>
          <p:cNvSpPr>
            <a:spLocks noChangeArrowheads="1"/>
          </p:cNvSpPr>
          <p:nvPr/>
        </p:nvSpPr>
        <p:spPr bwMode="auto">
          <a:xfrm>
            <a:off x="1930400" y="2201862"/>
            <a:ext cx="2471738" cy="374650"/>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    SELECT</a:t>
            </a:r>
          </a:p>
        </p:txBody>
      </p:sp>
      <p:sp>
        <p:nvSpPr>
          <p:cNvPr id="14" name="Rounded Rectangle 13"/>
          <p:cNvSpPr>
            <a:spLocks noChangeArrowheads="1"/>
          </p:cNvSpPr>
          <p:nvPr/>
        </p:nvSpPr>
        <p:spPr bwMode="auto">
          <a:xfrm>
            <a:off x="1820863" y="2111375"/>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dirty="0">
                <a:solidFill>
                  <a:srgbClr val="990033"/>
                </a:solidFill>
                <a:latin typeface="Wingdings" pitchFamily="2" charset="2"/>
              </a:rPr>
              <a:t>ü</a:t>
            </a:r>
          </a:p>
        </p:txBody>
      </p:sp>
      <p:sp>
        <p:nvSpPr>
          <p:cNvPr id="7175" name="Rounded Rectangle 849933"/>
          <p:cNvSpPr>
            <a:spLocks noChangeArrowheads="1"/>
          </p:cNvSpPr>
          <p:nvPr/>
        </p:nvSpPr>
        <p:spPr bwMode="auto">
          <a:xfrm>
            <a:off x="1917700" y="2671762"/>
            <a:ext cx="2479675" cy="374650"/>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UPDATE</a:t>
            </a:r>
          </a:p>
        </p:txBody>
      </p:sp>
      <p:sp>
        <p:nvSpPr>
          <p:cNvPr id="16" name="Rounded Rectangle 15"/>
          <p:cNvSpPr>
            <a:spLocks noChangeArrowheads="1"/>
          </p:cNvSpPr>
          <p:nvPr/>
        </p:nvSpPr>
        <p:spPr bwMode="auto">
          <a:xfrm>
            <a:off x="1808163" y="2655887"/>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7177" name="Rounded Rectangle 849933"/>
          <p:cNvSpPr>
            <a:spLocks noChangeArrowheads="1"/>
          </p:cNvSpPr>
          <p:nvPr/>
        </p:nvSpPr>
        <p:spPr bwMode="auto">
          <a:xfrm>
            <a:off x="4729163" y="2205037"/>
            <a:ext cx="2479675" cy="374650"/>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INSERT</a:t>
            </a:r>
          </a:p>
        </p:txBody>
      </p:sp>
      <p:sp>
        <p:nvSpPr>
          <p:cNvPr id="2" name="Rounded Rectangle 15"/>
          <p:cNvSpPr>
            <a:spLocks noChangeArrowheads="1"/>
          </p:cNvSpPr>
          <p:nvPr/>
        </p:nvSpPr>
        <p:spPr bwMode="auto">
          <a:xfrm>
            <a:off x="4619625" y="211296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7179" name="Rounded Rectangle 849933"/>
          <p:cNvSpPr>
            <a:spLocks noChangeArrowheads="1"/>
          </p:cNvSpPr>
          <p:nvPr/>
        </p:nvSpPr>
        <p:spPr bwMode="auto">
          <a:xfrm>
            <a:off x="4725988" y="2668587"/>
            <a:ext cx="2479675" cy="374650"/>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     DELETE</a:t>
            </a:r>
          </a:p>
        </p:txBody>
      </p:sp>
      <p:sp>
        <p:nvSpPr>
          <p:cNvPr id="3" name="Rounded Rectangle 15"/>
          <p:cNvSpPr>
            <a:spLocks noChangeArrowheads="1"/>
          </p:cNvSpPr>
          <p:nvPr/>
        </p:nvSpPr>
        <p:spPr bwMode="auto">
          <a:xfrm>
            <a:off x="4616450" y="2652712"/>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defRPr/>
            </a:pPr>
            <a:r>
              <a:rPr lang="en-US" sz="2400">
                <a:solidFill>
                  <a:srgbClr val="990033"/>
                </a:solidFill>
                <a:latin typeface="Wingdings" pitchFamily="2" charset="2"/>
              </a:rPr>
              <a:t>ü</a:t>
            </a:r>
          </a:p>
        </p:txBody>
      </p:sp>
      <p:sp>
        <p:nvSpPr>
          <p:cNvPr id="802826" name="AutoShape 10"/>
          <p:cNvSpPr>
            <a:spLocks noChangeArrowheads="1"/>
          </p:cNvSpPr>
          <p:nvPr/>
        </p:nvSpPr>
        <p:spPr bwMode="auto">
          <a:xfrm>
            <a:off x="309563" y="5222875"/>
            <a:ext cx="7234237"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a:latin typeface="Lucida Sans Typewriter" pitchFamily="49" charset="0"/>
              </a:rPr>
              <a:t>Name			          ListPrice  Average   Difference</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Mountain-100 Silver, 38  3399.99    438.6662  2961.3238 </a:t>
            </a:r>
          </a:p>
          <a:p>
            <a:pPr algn="l" defTabSz="457200" eaLnBrk="1" hangingPunct="1">
              <a:lnSpc>
                <a:spcPct val="90000"/>
              </a:lnSpc>
              <a:tabLst>
                <a:tab pos="457200" algn="l"/>
              </a:tabLst>
              <a:defRPr/>
            </a:pPr>
            <a:r>
              <a:rPr lang="en-US" sz="1600" b="0">
                <a:latin typeface="Lucida Sans Typewriter" pitchFamily="49" charset="0"/>
              </a:rPr>
              <a:t>Mountain-100 Silver, 42  3399.99    438.6662  2961.3238</a:t>
            </a:r>
          </a:p>
          <a:p>
            <a:pPr algn="l" defTabSz="457200" eaLnBrk="1" hangingPunct="1">
              <a:lnSpc>
                <a:spcPct val="90000"/>
              </a:lnSpc>
              <a:tabLst>
                <a:tab pos="457200" algn="l"/>
              </a:tabLst>
              <a:defRPr/>
            </a:pPr>
            <a:r>
              <a:rPr lang="en-US" sz="1600" b="0">
                <a:latin typeface="Lucida Sans Typewriter" pitchFamily="49" charset="0"/>
              </a:rPr>
              <a:t>...</a:t>
            </a:r>
          </a:p>
          <a:p>
            <a:pPr algn="l" defTabSz="457200" eaLnBrk="1" hangingPunct="1">
              <a:lnSpc>
                <a:spcPct val="90000"/>
              </a:lnSpc>
              <a:tabLst>
                <a:tab pos="457200" algn="l"/>
              </a:tabLst>
              <a:defRPr/>
            </a:pPr>
            <a:r>
              <a:rPr lang="en-US" sz="1600" b="0">
                <a:latin typeface="Lucida Sans Typewriter" pitchFamily="49" charset="0"/>
              </a:rPr>
              <a:t>(32 row(s) affected)</a:t>
            </a:r>
          </a:p>
        </p:txBody>
      </p:sp>
      <p:pic>
        <p:nvPicPr>
          <p:cNvPr id="802828" name="Picture 12" descr="arrow09_04"/>
          <p:cNvPicPr>
            <a:picLocks noChangeAspect="1" noChangeArrowheads="1"/>
          </p:cNvPicPr>
          <p:nvPr/>
        </p:nvPicPr>
        <p:blipFill>
          <a:blip r:embed="rId3" cstate="print"/>
          <a:srcRect/>
          <a:stretch>
            <a:fillRect/>
          </a:stretch>
        </p:blipFill>
        <p:spPr bwMode="auto">
          <a:xfrm rot="-656272">
            <a:off x="6207125" y="3622675"/>
            <a:ext cx="1519238" cy="1638300"/>
          </a:xfrm>
          <a:prstGeom prst="rect">
            <a:avLst/>
          </a:prstGeom>
          <a:noFill/>
          <a:ln w="9525">
            <a:noFill/>
            <a:miter lim="800000"/>
            <a:headEnd/>
            <a:tailEnd/>
          </a:ln>
        </p:spPr>
      </p:pic>
      <p:sp>
        <p:nvSpPr>
          <p:cNvPr id="5" name="Rectangle 13"/>
          <p:cNvSpPr>
            <a:spLocks noChangeArrowheads="1"/>
          </p:cNvSpPr>
          <p:nvPr/>
        </p:nvSpPr>
        <p:spPr bwMode="auto">
          <a:xfrm>
            <a:off x="412750" y="4937125"/>
            <a:ext cx="16764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a:t>
            </a:r>
            <a:endParaRPr lang="en-US" sz="2000" b="0"/>
          </a:p>
        </p:txBody>
      </p:sp>
      <p:grpSp>
        <p:nvGrpSpPr>
          <p:cNvPr id="4" name="Group 25"/>
          <p:cNvGrpSpPr>
            <a:grpSpLocks/>
          </p:cNvGrpSpPr>
          <p:nvPr/>
        </p:nvGrpSpPr>
        <p:grpSpPr bwMode="auto">
          <a:xfrm>
            <a:off x="7991475" y="6432550"/>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6" name="Group 27"/>
            <p:cNvGrpSpPr>
              <a:grpSpLocks/>
            </p:cNvGrpSpPr>
            <p:nvPr/>
          </p:nvGrpSpPr>
          <p:grpSpPr bwMode="auto">
            <a:xfrm>
              <a:off x="480" y="3096"/>
              <a:ext cx="240" cy="192"/>
              <a:chOff x="480" y="3096"/>
              <a:chExt cx="240" cy="192"/>
            </a:xfrm>
          </p:grpSpPr>
          <p:sp>
            <p:nvSpPr>
              <p:cNvPr id="7191"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7" name="Group 30"/>
          <p:cNvGrpSpPr>
            <a:grpSpLocks/>
          </p:cNvGrpSpPr>
          <p:nvPr/>
        </p:nvGrpSpPr>
        <p:grpSpPr bwMode="auto">
          <a:xfrm>
            <a:off x="8478838" y="6523037"/>
            <a:ext cx="304800" cy="244475"/>
            <a:chOff x="768" y="3096"/>
            <a:chExt cx="240" cy="192"/>
          </a:xfrm>
        </p:grpSpPr>
        <p:sp>
          <p:nvSpPr>
            <p:cNvPr id="718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02826"/>
                                        </p:tgtEl>
                                        <p:attrNameLst>
                                          <p:attrName>style.visibility</p:attrName>
                                        </p:attrNameLst>
                                      </p:cBhvr>
                                      <p:to>
                                        <p:strVal val="visible"/>
                                      </p:to>
                                    </p:set>
                                    <p:animEffect transition="in" filter="wipe(right)">
                                      <p:cBhvr>
                                        <p:cTn id="11" dur="500"/>
                                        <p:tgtEl>
                                          <p:spTgt spid="8028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6" grpId="0" animBg="1"/>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mtClean="0"/>
              <a:t>Using the ANY, ALL, and SOME Operators</a:t>
            </a:r>
          </a:p>
        </p:txBody>
      </p:sp>
      <p:sp>
        <p:nvSpPr>
          <p:cNvPr id="8195" name="Rounded Rectangle 8"/>
          <p:cNvSpPr>
            <a:spLocks noChangeArrowheads="1"/>
          </p:cNvSpPr>
          <p:nvPr/>
        </p:nvSpPr>
        <p:spPr bwMode="auto">
          <a:xfrm>
            <a:off x="885825" y="1543050"/>
            <a:ext cx="7450138" cy="5334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Comparison operators that introduce a </a:t>
            </a:r>
            <a:r>
              <a:rPr lang="en-US" dirty="0" err="1"/>
              <a:t>subquery</a:t>
            </a:r>
            <a:r>
              <a:rPr lang="en-US" dirty="0"/>
              <a:t> can be modified by the keywords ALL or ANY </a:t>
            </a:r>
          </a:p>
        </p:txBody>
      </p:sp>
      <p:sp>
        <p:nvSpPr>
          <p:cNvPr id="804868" name="AutoShape 4"/>
          <p:cNvSpPr>
            <a:spLocks noChangeArrowheads="1"/>
          </p:cNvSpPr>
          <p:nvPr/>
        </p:nvSpPr>
        <p:spPr bwMode="auto">
          <a:xfrm>
            <a:off x="214313" y="2760663"/>
            <a:ext cx="455295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a:t>
            </a:r>
            <a:r>
              <a:rPr lang="en-US" sz="1600" b="0" dirty="0" err="1">
                <a:latin typeface="Lucida Sans Typewriter" pitchFamily="49" charset="0"/>
              </a:rPr>
              <a:t>ListPrice</a:t>
            </a:r>
            <a:r>
              <a:rPr lang="en-US" sz="1600" b="0" dirty="0">
                <a:latin typeface="Lucida Sans Typewriter" pitchFamily="49" charset="0"/>
              </a:rPr>
              <a:t> &gt;= ANY</a:t>
            </a:r>
          </a:p>
          <a:p>
            <a:pPr algn="l" defTabSz="457200" eaLnBrk="1" hangingPunct="1">
              <a:lnSpc>
                <a:spcPct val="90000"/>
              </a:lnSpc>
              <a:tabLst>
                <a:tab pos="457200" algn="l"/>
              </a:tabLst>
              <a:defRPr/>
            </a:pPr>
            <a:r>
              <a:rPr lang="en-US" sz="1600" b="0" dirty="0">
                <a:latin typeface="Lucida Sans Typewriter" pitchFamily="49" charset="0"/>
              </a:rPr>
              <a:t>    (SELECT MAX (</a:t>
            </a:r>
            <a:r>
              <a:rPr lang="en-US" sz="1600" b="0" dirty="0" err="1">
                <a:latin typeface="Lucida Sans Typewriter" pitchFamily="49" charset="0"/>
              </a:rPr>
              <a:t>ListPrice</a:t>
            </a:r>
            <a:r>
              <a:rPr lang="en-US" sz="1600" b="0" dirty="0">
                <a:latin typeface="Lucida Sans Typewriter" pitchFamily="49" charset="0"/>
              </a:rPr>
              <a:t>)</a:t>
            </a: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GROUP BY </a:t>
            </a:r>
            <a:r>
              <a:rPr lang="en-US" sz="1600" b="0" dirty="0" err="1">
                <a:latin typeface="Lucida Sans Typewriter" pitchFamily="49" charset="0"/>
              </a:rPr>
              <a:t>ProductSubcategoryID</a:t>
            </a:r>
            <a:r>
              <a:rPr lang="en-US" sz="1600" b="0" dirty="0">
                <a:latin typeface="Lucida Sans Typewriter" pitchFamily="49" charset="0"/>
              </a:rPr>
              <a:t>)</a:t>
            </a:r>
          </a:p>
        </p:txBody>
      </p:sp>
      <p:sp>
        <p:nvSpPr>
          <p:cNvPr id="8197" name="Rounded Rectangle 8"/>
          <p:cNvSpPr>
            <a:spLocks noChangeArrowheads="1"/>
          </p:cNvSpPr>
          <p:nvPr/>
        </p:nvSpPr>
        <p:spPr bwMode="auto">
          <a:xfrm>
            <a:off x="882650" y="2173288"/>
            <a:ext cx="7450138" cy="417512"/>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SOME is an ISO standard equivalent for ANY </a:t>
            </a:r>
          </a:p>
        </p:txBody>
      </p:sp>
      <p:sp>
        <p:nvSpPr>
          <p:cNvPr id="829445" name="AutoShape 5"/>
          <p:cNvSpPr>
            <a:spLocks noChangeArrowheads="1"/>
          </p:cNvSpPr>
          <p:nvPr/>
        </p:nvSpPr>
        <p:spPr bwMode="auto">
          <a:xfrm>
            <a:off x="263525" y="4692650"/>
            <a:ext cx="4565650"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a:t>
            </a:r>
            <a:r>
              <a:rPr lang="en-US" sz="1600" b="0" dirty="0" err="1">
                <a:latin typeface="Lucida Sans Typewriter" pitchFamily="49" charset="0"/>
              </a:rPr>
              <a:t>ListPrice</a:t>
            </a:r>
            <a:r>
              <a:rPr lang="en-US" sz="1600" b="0" dirty="0">
                <a:latin typeface="Lucida Sans Typewriter" pitchFamily="49" charset="0"/>
              </a:rPr>
              <a:t> &gt;= ALL</a:t>
            </a:r>
          </a:p>
          <a:p>
            <a:pPr algn="l" defTabSz="457200" eaLnBrk="1" hangingPunct="1">
              <a:lnSpc>
                <a:spcPct val="90000"/>
              </a:lnSpc>
              <a:tabLst>
                <a:tab pos="457200" algn="l"/>
              </a:tabLst>
              <a:defRPr/>
            </a:pPr>
            <a:r>
              <a:rPr lang="en-US" sz="1600" b="0" dirty="0">
                <a:latin typeface="Lucida Sans Typewriter" pitchFamily="49" charset="0"/>
              </a:rPr>
              <a:t>    (SELECT MAX (</a:t>
            </a:r>
            <a:r>
              <a:rPr lang="en-US" sz="1600" b="0" dirty="0" err="1">
                <a:latin typeface="Lucida Sans Typewriter" pitchFamily="49" charset="0"/>
              </a:rPr>
              <a:t>ListPrice</a:t>
            </a:r>
            <a:r>
              <a:rPr lang="en-US" sz="1600" b="0" dirty="0">
                <a:latin typeface="Lucida Sans Typewriter" pitchFamily="49" charset="0"/>
              </a:rPr>
              <a:t>)</a:t>
            </a: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GROUP BY </a:t>
            </a:r>
            <a:r>
              <a:rPr lang="en-US" sz="1600" b="0" dirty="0" err="1">
                <a:latin typeface="Lucida Sans Typewriter" pitchFamily="49" charset="0"/>
              </a:rPr>
              <a:t>ProductSubcategoryID</a:t>
            </a:r>
            <a:r>
              <a:rPr lang="en-US" sz="1600" b="0" dirty="0">
                <a:latin typeface="Lucida Sans Typewriter" pitchFamily="49" charset="0"/>
              </a:rPr>
              <a:t>)</a:t>
            </a:r>
          </a:p>
        </p:txBody>
      </p:sp>
      <p:sp>
        <p:nvSpPr>
          <p:cNvPr id="829448" name="AutoShape 8"/>
          <p:cNvSpPr>
            <a:spLocks noChangeArrowheads="1"/>
          </p:cNvSpPr>
          <p:nvPr/>
        </p:nvSpPr>
        <p:spPr bwMode="auto">
          <a:xfrm>
            <a:off x="5643563" y="2830513"/>
            <a:ext cx="3176587"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LL Mountain Seat</a:t>
            </a:r>
          </a:p>
          <a:p>
            <a:pPr algn="l" defTabSz="457200" eaLnBrk="1" hangingPunct="1">
              <a:lnSpc>
                <a:spcPct val="90000"/>
              </a:lnSpc>
              <a:tabLst>
                <a:tab pos="457200" algn="l"/>
              </a:tabLst>
              <a:defRPr/>
            </a:pPr>
            <a:r>
              <a:rPr lang="en-US" b="0">
                <a:latin typeface="Lucida Sans Typewriter" pitchFamily="49" charset="0"/>
              </a:rPr>
              <a:t>ML Mountain Seat ...</a:t>
            </a:r>
          </a:p>
          <a:p>
            <a:pPr algn="l" defTabSz="457200" eaLnBrk="1" hangingPunct="1">
              <a:lnSpc>
                <a:spcPct val="90000"/>
              </a:lnSpc>
              <a:tabLst>
                <a:tab pos="457200" algn="l"/>
              </a:tabLst>
              <a:defRPr/>
            </a:pPr>
            <a:r>
              <a:rPr lang="en-US" b="0">
                <a:latin typeface="Lucida Sans Typewriter" pitchFamily="49" charset="0"/>
              </a:rPr>
              <a:t>(304 row(s) affected) </a:t>
            </a:r>
          </a:p>
        </p:txBody>
      </p:sp>
      <p:sp>
        <p:nvSpPr>
          <p:cNvPr id="829449" name="AutoShape 9"/>
          <p:cNvSpPr>
            <a:spLocks noChangeArrowheads="1"/>
          </p:cNvSpPr>
          <p:nvPr/>
        </p:nvSpPr>
        <p:spPr bwMode="auto">
          <a:xfrm>
            <a:off x="5638800" y="4733925"/>
            <a:ext cx="3176588"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Road-150 Red, 62</a:t>
            </a:r>
          </a:p>
          <a:p>
            <a:pPr algn="l" defTabSz="457200" eaLnBrk="1" hangingPunct="1">
              <a:lnSpc>
                <a:spcPct val="90000"/>
              </a:lnSpc>
              <a:tabLst>
                <a:tab pos="457200" algn="l"/>
              </a:tabLst>
              <a:defRPr/>
            </a:pPr>
            <a:r>
              <a:rPr lang="en-US" b="0">
                <a:latin typeface="Lucida Sans Typewriter" pitchFamily="49" charset="0"/>
              </a:rPr>
              <a:t>Road-150 Red, 44...</a:t>
            </a:r>
          </a:p>
          <a:p>
            <a:pPr algn="l" defTabSz="457200" eaLnBrk="1" hangingPunct="1">
              <a:lnSpc>
                <a:spcPct val="90000"/>
              </a:lnSpc>
              <a:tabLst>
                <a:tab pos="457200" algn="l"/>
              </a:tabLst>
              <a:defRPr/>
            </a:pPr>
            <a:r>
              <a:rPr lang="en-US" b="0">
                <a:latin typeface="Lucida Sans Typewriter" pitchFamily="49" charset="0"/>
              </a:rPr>
              <a:t>(5 row(s) affected) </a:t>
            </a:r>
          </a:p>
        </p:txBody>
      </p:sp>
      <p:pic>
        <p:nvPicPr>
          <p:cNvPr id="829450" name="Picture 10" descr="arrow03"/>
          <p:cNvPicPr>
            <a:picLocks noChangeAspect="1" noChangeArrowheads="1"/>
          </p:cNvPicPr>
          <p:nvPr/>
        </p:nvPicPr>
        <p:blipFill>
          <a:blip r:embed="rId3" cstate="print"/>
          <a:srcRect/>
          <a:stretch>
            <a:fillRect/>
          </a:stretch>
        </p:blipFill>
        <p:spPr bwMode="auto">
          <a:xfrm>
            <a:off x="4254500" y="3422650"/>
            <a:ext cx="1443038" cy="282575"/>
          </a:xfrm>
          <a:prstGeom prst="rect">
            <a:avLst/>
          </a:prstGeom>
          <a:noFill/>
          <a:ln w="9525">
            <a:noFill/>
            <a:miter lim="800000"/>
            <a:headEnd/>
            <a:tailEnd/>
          </a:ln>
        </p:spPr>
      </p:pic>
      <p:pic>
        <p:nvPicPr>
          <p:cNvPr id="829451" name="Picture 11" descr="arrow03"/>
          <p:cNvPicPr>
            <a:picLocks noChangeAspect="1" noChangeArrowheads="1"/>
          </p:cNvPicPr>
          <p:nvPr/>
        </p:nvPicPr>
        <p:blipFill>
          <a:blip r:embed="rId3" cstate="print"/>
          <a:srcRect/>
          <a:stretch>
            <a:fillRect/>
          </a:stretch>
        </p:blipFill>
        <p:spPr bwMode="auto">
          <a:xfrm>
            <a:off x="4249738" y="5310188"/>
            <a:ext cx="1443037" cy="28257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8212"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8208"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833567" name="Rectangle 31"/>
          <p:cNvSpPr>
            <a:spLocks noChangeArrowheads="1"/>
          </p:cNvSpPr>
          <p:nvPr/>
        </p:nvSpPr>
        <p:spPr bwMode="auto">
          <a:xfrm>
            <a:off x="382588" y="4392613"/>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ALL Example:</a:t>
            </a:r>
            <a:endParaRPr lang="en-US" sz="20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9448"/>
                                        </p:tgtEl>
                                        <p:attrNameLst>
                                          <p:attrName>style.visibility</p:attrName>
                                        </p:attrNameLst>
                                      </p:cBhvr>
                                      <p:to>
                                        <p:strVal val="visible"/>
                                      </p:to>
                                    </p:set>
                                    <p:animEffect transition="in" filter="wipe(left)">
                                      <p:cBhvr>
                                        <p:cTn id="11" dur="500"/>
                                        <p:tgtEl>
                                          <p:spTgt spid="82944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29445"/>
                                        </p:tgtEl>
                                        <p:attrNameLst>
                                          <p:attrName>style.visibility</p:attrName>
                                        </p:attrNameLst>
                                      </p:cBhvr>
                                      <p:to>
                                        <p:strVal val="visible"/>
                                      </p:to>
                                    </p:set>
                                    <p:animEffect transition="in" filter="wipe(left)">
                                      <p:cBhvr>
                                        <p:cTn id="16" dur="500"/>
                                        <p:tgtEl>
                                          <p:spTgt spid="82944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33567"/>
                                        </p:tgtEl>
                                        <p:attrNameLst>
                                          <p:attrName>style.visibility</p:attrName>
                                        </p:attrNameLst>
                                      </p:cBhvr>
                                      <p:to>
                                        <p:strVal val="visible"/>
                                      </p:to>
                                    </p:set>
                                    <p:animEffect transition="in" filter="wipe(left)">
                                      <p:cBhvr>
                                        <p:cTn id="19" dur="500"/>
                                        <p:tgtEl>
                                          <p:spTgt spid="83356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29451"/>
                                        </p:tgtEl>
                                        <p:attrNameLst>
                                          <p:attrName>style.visibility</p:attrName>
                                        </p:attrNameLst>
                                      </p:cBhvr>
                                      <p:to>
                                        <p:strVal val="visible"/>
                                      </p:to>
                                    </p:set>
                                    <p:animEffect transition="in" filter="wipe(left)">
                                      <p:cBhvr>
                                        <p:cTn id="24" dur="500"/>
                                        <p:tgtEl>
                                          <p:spTgt spid="829451"/>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829449"/>
                                        </p:tgtEl>
                                        <p:attrNameLst>
                                          <p:attrName>style.visibility</p:attrName>
                                        </p:attrNameLst>
                                      </p:cBhvr>
                                      <p:to>
                                        <p:strVal val="visible"/>
                                      </p:to>
                                    </p:set>
                                    <p:animEffect transition="in" filter="wipe(left)">
                                      <p:cBhvr>
                                        <p:cTn id="28" dur="500"/>
                                        <p:tgtEl>
                                          <p:spTgt spid="829449"/>
                                        </p:tgtEl>
                                      </p:cBhvr>
                                    </p:animEffect>
                                  </p:childTnLst>
                                </p:cTn>
                              </p:par>
                            </p:childTnLst>
                          </p:cTn>
                        </p:par>
                        <p:par>
                          <p:cTn id="29" fill="hold">
                            <p:stCondLst>
                              <p:cond delay="1000"/>
                            </p:stCondLst>
                            <p:childTnLst>
                              <p:par>
                                <p:cTn id="30" presetID="1" presetClass="entr" presetSubtype="0" fill="hold" nodeType="afterEffect">
                                  <p:stCondLst>
                                    <p:cond delay="50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5" grpId="0" animBg="1"/>
      <p:bldP spid="829448" grpId="0" animBg="1"/>
      <p:bldP spid="829449" grpId="0" animBg="1"/>
      <p:bldP spid="83356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mtClean="0"/>
              <a:t>Scalar versus Tabular Subqueries</a:t>
            </a:r>
          </a:p>
        </p:txBody>
      </p:sp>
      <p:sp>
        <p:nvSpPr>
          <p:cNvPr id="811012" name="AutoShape 4"/>
          <p:cNvSpPr>
            <a:spLocks noChangeArrowheads="1"/>
          </p:cNvSpPr>
          <p:nvPr/>
        </p:nvSpPr>
        <p:spPr bwMode="auto">
          <a:xfrm>
            <a:off x="157163" y="2663825"/>
            <a:ext cx="4332287"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create table T1 (a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 b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create table T2 (a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 b </a:t>
            </a:r>
            <a:r>
              <a:rPr lang="en-US" sz="1600" b="0" dirty="0" err="1">
                <a:latin typeface="Lucida Sans Typewriter" pitchFamily="49" charset="0"/>
                <a:cs typeface="Courier New" pitchFamily="49" charset="0"/>
              </a:rPr>
              <a:t>int</a:t>
            </a:r>
            <a:r>
              <a:rPr lang="en-US" sz="1600" b="0" dirty="0">
                <a:latin typeface="Lucida Sans Typewriter" pitchFamily="49" charset="0"/>
                <a:cs typeface="Courier New" pitchFamily="49" charset="0"/>
              </a:rPr>
              <a:t>)</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select *</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from T1</a:t>
            </a:r>
          </a:p>
          <a:p>
            <a:pPr algn="l" defTabSz="457200" eaLnBrk="1" hangingPunct="1">
              <a:lnSpc>
                <a:spcPct val="90000"/>
              </a:lnSpc>
              <a:tabLst>
                <a:tab pos="457200" algn="l"/>
              </a:tabLst>
              <a:defRPr/>
            </a:pPr>
            <a:r>
              <a:rPr lang="en-US" sz="1600" b="0" dirty="0">
                <a:latin typeface="Lucida Sans Typewriter" pitchFamily="49" charset="0"/>
                <a:cs typeface="Courier New" pitchFamily="49" charset="0"/>
              </a:rPr>
              <a:t>where T1.a &gt; (select max(T2.a) from T2 where T2.b &lt; T1.b)</a:t>
            </a:r>
          </a:p>
        </p:txBody>
      </p:sp>
      <p:sp>
        <p:nvSpPr>
          <p:cNvPr id="9220" name="Rounded Rectangle 8"/>
          <p:cNvSpPr>
            <a:spLocks noChangeArrowheads="1"/>
          </p:cNvSpPr>
          <p:nvPr/>
        </p:nvSpPr>
        <p:spPr bwMode="auto">
          <a:xfrm>
            <a:off x="885825" y="1600200"/>
            <a:ext cx="7450138" cy="5334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A scalar </a:t>
            </a:r>
            <a:r>
              <a:rPr lang="en-US" dirty="0" err="1"/>
              <a:t>subquery</a:t>
            </a:r>
            <a:r>
              <a:rPr lang="en-US" dirty="0"/>
              <a:t> returns a single row of data, while a tabular </a:t>
            </a:r>
            <a:r>
              <a:rPr lang="en-US" dirty="0" err="1"/>
              <a:t>subquery</a:t>
            </a:r>
            <a:r>
              <a:rPr lang="en-US" dirty="0"/>
              <a:t> returns multiple rows of data</a:t>
            </a:r>
          </a:p>
        </p:txBody>
      </p:sp>
      <p:sp>
        <p:nvSpPr>
          <p:cNvPr id="829445" name="AutoShape 5"/>
          <p:cNvSpPr>
            <a:spLocks noChangeArrowheads="1"/>
          </p:cNvSpPr>
          <p:nvPr/>
        </p:nvSpPr>
        <p:spPr bwMode="auto">
          <a:xfrm>
            <a:off x="152400" y="4592638"/>
            <a:ext cx="4773613" cy="1482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sz="1600" b="0" dirty="0">
                <a:latin typeface="Lucida Sans Typewriter" pitchFamily="49" charset="0"/>
              </a:rPr>
              <a:t>SELECT Name</a:t>
            </a:r>
          </a:p>
          <a:p>
            <a:pPr algn="l" defTabSz="457200" eaLnBrk="1" hangingPunct="1">
              <a:lnSpc>
                <a:spcPct val="90000"/>
              </a:lnSpc>
              <a:tabLst>
                <a:tab pos="457200" algn="l"/>
              </a:tabLst>
              <a:defRPr/>
            </a:pPr>
            <a:r>
              <a:rPr lang="en-US" sz="1600" b="0" dirty="0">
                <a:latin typeface="Lucida Sans Typewriter" pitchFamily="49" charset="0"/>
              </a:rPr>
              <a:t>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WHERE </a:t>
            </a:r>
            <a:r>
              <a:rPr lang="en-US" sz="1600" b="0" dirty="0" err="1">
                <a:latin typeface="Lucida Sans Typewriter" pitchFamily="49" charset="0"/>
              </a:rPr>
              <a:t>ListPrice</a:t>
            </a:r>
            <a:r>
              <a:rPr lang="en-US" sz="1600" b="0" dirty="0">
                <a:latin typeface="Lucida Sans Typewriter" pitchFamily="49" charset="0"/>
              </a:rPr>
              <a:t> </a:t>
            </a:r>
            <a:r>
              <a:rPr lang="en-US" sz="1600" b="0" dirty="0" smtClean="0">
                <a:latin typeface="Lucida Sans Typewriter" pitchFamily="49" charset="0"/>
              </a:rPr>
              <a:t>in</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(SELECT </a:t>
            </a:r>
            <a:r>
              <a:rPr lang="en-US" sz="1600" b="0" dirty="0" err="1">
                <a:latin typeface="Lucida Sans Typewriter" pitchFamily="49" charset="0"/>
              </a:rPr>
              <a:t>ListPrice</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FROM </a:t>
            </a:r>
            <a:r>
              <a:rPr lang="en-US" sz="1600" b="0" dirty="0" err="1">
                <a:latin typeface="Lucida Sans Typewriter" pitchFamily="49" charset="0"/>
              </a:rPr>
              <a:t>Production.Product</a:t>
            </a:r>
            <a:endParaRPr lang="en-US" sz="1600" b="0" dirty="0">
              <a:latin typeface="Lucida Sans Typewriter" pitchFamily="49" charset="0"/>
            </a:endParaRPr>
          </a:p>
          <a:p>
            <a:pPr algn="l" defTabSz="457200" eaLnBrk="1" hangingPunct="1">
              <a:lnSpc>
                <a:spcPct val="90000"/>
              </a:lnSpc>
              <a:tabLst>
                <a:tab pos="457200" algn="l"/>
              </a:tabLst>
              <a:defRPr/>
            </a:pPr>
            <a:r>
              <a:rPr lang="en-US" sz="1600" b="0" dirty="0">
                <a:latin typeface="Lucida Sans Typewriter" pitchFamily="49" charset="0"/>
              </a:rPr>
              <a:t>     WHERE Name = '</a:t>
            </a:r>
            <a:r>
              <a:rPr lang="en-US" sz="1600" b="0" dirty="0" err="1">
                <a:latin typeface="Lucida Sans Typewriter" pitchFamily="49" charset="0"/>
              </a:rPr>
              <a:t>Chainring</a:t>
            </a:r>
            <a:r>
              <a:rPr lang="en-US" sz="1600" b="0" dirty="0">
                <a:latin typeface="Lucida Sans Typewriter" pitchFamily="49" charset="0"/>
              </a:rPr>
              <a:t> Bolts' )</a:t>
            </a:r>
          </a:p>
        </p:txBody>
      </p:sp>
      <p:sp>
        <p:nvSpPr>
          <p:cNvPr id="829448" name="AutoShape 8"/>
          <p:cNvSpPr>
            <a:spLocks noChangeArrowheads="1"/>
          </p:cNvSpPr>
          <p:nvPr/>
        </p:nvSpPr>
        <p:spPr bwMode="auto">
          <a:xfrm>
            <a:off x="5481638" y="2816225"/>
            <a:ext cx="3305175" cy="11350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a         b</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(0 row(s) affected) </a:t>
            </a:r>
          </a:p>
        </p:txBody>
      </p:sp>
      <p:sp>
        <p:nvSpPr>
          <p:cNvPr id="829449" name="AutoShape 9"/>
          <p:cNvSpPr>
            <a:spLocks noChangeArrowheads="1"/>
          </p:cNvSpPr>
          <p:nvPr/>
        </p:nvSpPr>
        <p:spPr bwMode="auto">
          <a:xfrm>
            <a:off x="5638800" y="4633913"/>
            <a:ext cx="3176588"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Name</a:t>
            </a:r>
          </a:p>
          <a:p>
            <a:pPr algn="l" defTabSz="457200" eaLnBrk="1" hangingPunct="1">
              <a:lnSpc>
                <a:spcPct val="90000"/>
              </a:lnSpc>
              <a:tabLst>
                <a:tab pos="457200" algn="l"/>
              </a:tabLst>
              <a:defRPr/>
            </a:pPr>
            <a:r>
              <a:rPr lang="en-US" b="0">
                <a:latin typeface="Lucida Sans Typewriter" pitchFamily="49" charset="0"/>
              </a:rPr>
              <a:t>------------------</a:t>
            </a:r>
          </a:p>
          <a:p>
            <a:pPr algn="l" defTabSz="457200" eaLnBrk="1" hangingPunct="1">
              <a:lnSpc>
                <a:spcPct val="90000"/>
              </a:lnSpc>
              <a:tabLst>
                <a:tab pos="457200" algn="l"/>
              </a:tabLst>
              <a:defRPr/>
            </a:pPr>
            <a:r>
              <a:rPr lang="en-US" b="0">
                <a:latin typeface="Lucida Sans Typewriter" pitchFamily="49" charset="0"/>
              </a:rPr>
              <a:t>Adjustable Race</a:t>
            </a:r>
          </a:p>
          <a:p>
            <a:pPr algn="l" defTabSz="457200" eaLnBrk="1" hangingPunct="1">
              <a:lnSpc>
                <a:spcPct val="90000"/>
              </a:lnSpc>
              <a:tabLst>
                <a:tab pos="457200" algn="l"/>
              </a:tabLst>
              <a:defRPr/>
            </a:pPr>
            <a:r>
              <a:rPr lang="en-US" b="0">
                <a:latin typeface="Lucida Sans Typewriter" pitchFamily="49" charset="0"/>
              </a:rPr>
              <a:t>Bearing Ball ...</a:t>
            </a:r>
          </a:p>
          <a:p>
            <a:pPr algn="l" defTabSz="457200" eaLnBrk="1" hangingPunct="1">
              <a:lnSpc>
                <a:spcPct val="90000"/>
              </a:lnSpc>
              <a:tabLst>
                <a:tab pos="457200" algn="l"/>
              </a:tabLst>
              <a:defRPr/>
            </a:pPr>
            <a:r>
              <a:rPr lang="en-US" b="0">
                <a:latin typeface="Lucida Sans Typewriter" pitchFamily="49" charset="0"/>
              </a:rPr>
              <a:t>(200 row(s) affected) </a:t>
            </a:r>
          </a:p>
        </p:txBody>
      </p:sp>
      <p:pic>
        <p:nvPicPr>
          <p:cNvPr id="829450" name="Picture 10" descr="arrow03"/>
          <p:cNvPicPr>
            <a:picLocks noChangeAspect="1" noChangeArrowheads="1"/>
          </p:cNvPicPr>
          <p:nvPr/>
        </p:nvPicPr>
        <p:blipFill>
          <a:blip r:embed="rId3" cstate="print"/>
          <a:srcRect/>
          <a:stretch>
            <a:fillRect/>
          </a:stretch>
        </p:blipFill>
        <p:spPr bwMode="auto">
          <a:xfrm>
            <a:off x="4387850" y="3279775"/>
            <a:ext cx="1143000" cy="282575"/>
          </a:xfrm>
          <a:prstGeom prst="rect">
            <a:avLst/>
          </a:prstGeom>
          <a:noFill/>
          <a:ln w="9525">
            <a:noFill/>
            <a:miter lim="800000"/>
            <a:headEnd/>
            <a:tailEnd/>
          </a:ln>
        </p:spPr>
      </p:pic>
      <p:pic>
        <p:nvPicPr>
          <p:cNvPr id="829451" name="Picture 11" descr="arrow03"/>
          <p:cNvPicPr>
            <a:picLocks noChangeAspect="1" noChangeArrowheads="1"/>
          </p:cNvPicPr>
          <p:nvPr/>
        </p:nvPicPr>
        <p:blipFill>
          <a:blip r:embed="rId4" cstate="print"/>
          <a:srcRect/>
          <a:stretch>
            <a:fillRect/>
          </a:stretch>
        </p:blipFill>
        <p:spPr bwMode="auto">
          <a:xfrm>
            <a:off x="4630738" y="5210175"/>
            <a:ext cx="1062037" cy="282575"/>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923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923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9228" name="Rectangle 30"/>
          <p:cNvSpPr>
            <a:spLocks noChangeArrowheads="1"/>
          </p:cNvSpPr>
          <p:nvPr/>
        </p:nvSpPr>
        <p:spPr bwMode="auto">
          <a:xfrm>
            <a:off x="419100" y="2357438"/>
            <a:ext cx="2560638"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Scalar Subquery:</a:t>
            </a:r>
            <a:endParaRPr lang="en-US" sz="2000" b="0"/>
          </a:p>
        </p:txBody>
      </p:sp>
      <p:sp>
        <p:nvSpPr>
          <p:cNvPr id="833567" name="Rectangle 31"/>
          <p:cNvSpPr>
            <a:spLocks noChangeArrowheads="1"/>
          </p:cNvSpPr>
          <p:nvPr/>
        </p:nvSpPr>
        <p:spPr bwMode="auto">
          <a:xfrm>
            <a:off x="382588" y="4291013"/>
            <a:ext cx="37560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Tabular Subquery:</a:t>
            </a:r>
            <a:endParaRPr lang="en-US" sz="2000" b="0"/>
          </a:p>
        </p:txBody>
      </p:sp>
      <p:sp>
        <p:nvSpPr>
          <p:cNvPr id="833568" name="Rectangle 32"/>
          <p:cNvSpPr>
            <a:spLocks noChangeArrowheads="1"/>
          </p:cNvSpPr>
          <p:nvPr/>
        </p:nvSpPr>
        <p:spPr bwMode="auto">
          <a:xfrm>
            <a:off x="6227763" y="2495550"/>
            <a:ext cx="1749425" cy="35242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Result Sets</a:t>
            </a:r>
            <a:endParaRPr lang="en-US" sz="20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9448"/>
                                        </p:tgtEl>
                                        <p:attrNameLst>
                                          <p:attrName>style.visibility</p:attrName>
                                        </p:attrNameLst>
                                      </p:cBhvr>
                                      <p:to>
                                        <p:strVal val="visible"/>
                                      </p:to>
                                    </p:set>
                                    <p:animEffect transition="in" filter="wipe(left)">
                                      <p:cBhvr>
                                        <p:cTn id="11" dur="500"/>
                                        <p:tgtEl>
                                          <p:spTgt spid="82944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33568"/>
                                        </p:tgtEl>
                                        <p:attrNameLst>
                                          <p:attrName>style.visibility</p:attrName>
                                        </p:attrNameLst>
                                      </p:cBhvr>
                                      <p:to>
                                        <p:strVal val="visible"/>
                                      </p:to>
                                    </p:set>
                                    <p:animEffect transition="in" filter="wipe(left)">
                                      <p:cBhvr>
                                        <p:cTn id="14" dur="500"/>
                                        <p:tgtEl>
                                          <p:spTgt spid="83356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29445"/>
                                        </p:tgtEl>
                                        <p:attrNameLst>
                                          <p:attrName>style.visibility</p:attrName>
                                        </p:attrNameLst>
                                      </p:cBhvr>
                                      <p:to>
                                        <p:strVal val="visible"/>
                                      </p:to>
                                    </p:set>
                                    <p:animEffect transition="in" filter="wipe(left)">
                                      <p:cBhvr>
                                        <p:cTn id="19" dur="500"/>
                                        <p:tgtEl>
                                          <p:spTgt spid="82944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33567"/>
                                        </p:tgtEl>
                                        <p:attrNameLst>
                                          <p:attrName>style.visibility</p:attrName>
                                        </p:attrNameLst>
                                      </p:cBhvr>
                                      <p:to>
                                        <p:strVal val="visible"/>
                                      </p:to>
                                    </p:set>
                                    <p:animEffect transition="in" filter="wipe(left)">
                                      <p:cBhvr>
                                        <p:cTn id="22" dur="500"/>
                                        <p:tgtEl>
                                          <p:spTgt spid="8335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29451"/>
                                        </p:tgtEl>
                                        <p:attrNameLst>
                                          <p:attrName>style.visibility</p:attrName>
                                        </p:attrNameLst>
                                      </p:cBhvr>
                                      <p:to>
                                        <p:strVal val="visible"/>
                                      </p:to>
                                    </p:set>
                                    <p:animEffect transition="in" filter="wipe(left)">
                                      <p:cBhvr>
                                        <p:cTn id="27" dur="500"/>
                                        <p:tgtEl>
                                          <p:spTgt spid="829451"/>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29449"/>
                                        </p:tgtEl>
                                        <p:attrNameLst>
                                          <p:attrName>style.visibility</p:attrName>
                                        </p:attrNameLst>
                                      </p:cBhvr>
                                      <p:to>
                                        <p:strVal val="visible"/>
                                      </p:to>
                                    </p:set>
                                    <p:animEffect transition="in" filter="wipe(left)">
                                      <p:cBhvr>
                                        <p:cTn id="31" dur="500"/>
                                        <p:tgtEl>
                                          <p:spTgt spid="829449"/>
                                        </p:tgtEl>
                                      </p:cBhvr>
                                    </p:animEffect>
                                  </p:childTnLst>
                                </p:cTn>
                              </p:par>
                            </p:childTnLst>
                          </p:cTn>
                        </p:par>
                        <p:par>
                          <p:cTn id="32" fill="hold">
                            <p:stCondLst>
                              <p:cond delay="1000"/>
                            </p:stCondLst>
                            <p:childTnLst>
                              <p:par>
                                <p:cTn id="33" presetID="1" presetClass="entr" presetSubtype="0" fill="hold" nodeType="afterEffect">
                                  <p:stCondLst>
                                    <p:cond delay="50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5" grpId="0" animBg="1"/>
      <p:bldP spid="829448" grpId="0" animBg="1"/>
      <p:bldP spid="829449" grpId="0" animBg="1"/>
      <p:bldP spid="833567" grpId="0"/>
      <p:bldP spid="83356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12648" y="228600"/>
            <a:ext cx="8153400" cy="990600"/>
          </a:xfrm>
        </p:spPr>
        <p:txBody>
          <a:bodyPr/>
          <a:lstStyle/>
          <a:p>
            <a:pPr eaLnBrk="1" hangingPunct="1"/>
            <a:r>
              <a:rPr lang="en-US" dirty="0" smtClean="0"/>
              <a:t>Rules for Writing </a:t>
            </a:r>
            <a:r>
              <a:rPr lang="en-US" dirty="0" err="1" smtClean="0"/>
              <a:t>Subqueries</a:t>
            </a:r>
            <a:r>
              <a:rPr lang="en-US" dirty="0" smtClean="0"/>
              <a:t> </a:t>
            </a:r>
          </a:p>
        </p:txBody>
      </p:sp>
      <p:sp>
        <p:nvSpPr>
          <p:cNvPr id="10243" name="Rounded Rectangle 3"/>
          <p:cNvSpPr>
            <a:spLocks noChangeArrowheads="1"/>
          </p:cNvSpPr>
          <p:nvPr/>
        </p:nvSpPr>
        <p:spPr bwMode="auto">
          <a:xfrm>
            <a:off x="590550" y="3576638"/>
            <a:ext cx="8007350" cy="305276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a:t>Subquery Restrictions</a:t>
            </a:r>
          </a:p>
        </p:txBody>
      </p:sp>
      <p:sp>
        <p:nvSpPr>
          <p:cNvPr id="10244" name="Rounded Rectangle 6"/>
          <p:cNvSpPr>
            <a:spLocks noChangeArrowheads="1"/>
          </p:cNvSpPr>
          <p:nvPr/>
        </p:nvSpPr>
        <p:spPr bwMode="auto">
          <a:xfrm>
            <a:off x="868363" y="4016375"/>
            <a:ext cx="7450137"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SELECT list of a </a:t>
            </a:r>
            <a:r>
              <a:rPr lang="en-US" dirty="0" err="1"/>
              <a:t>subquery</a:t>
            </a:r>
            <a:r>
              <a:rPr lang="en-US" dirty="0"/>
              <a:t> introduced with a comparison operator can include only one expression</a:t>
            </a:r>
          </a:p>
        </p:txBody>
      </p:sp>
      <p:sp>
        <p:nvSpPr>
          <p:cNvPr id="10245" name="Rounded Rectangle 6"/>
          <p:cNvSpPr>
            <a:spLocks noChangeArrowheads="1"/>
          </p:cNvSpPr>
          <p:nvPr/>
        </p:nvSpPr>
        <p:spPr bwMode="auto">
          <a:xfrm>
            <a:off x="865188" y="4668838"/>
            <a:ext cx="7450137" cy="452437"/>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WHERE clauses must be join-compatible</a:t>
            </a:r>
          </a:p>
        </p:txBody>
      </p:sp>
      <p:sp>
        <p:nvSpPr>
          <p:cNvPr id="10246" name="Rounded Rectangle 6"/>
          <p:cNvSpPr>
            <a:spLocks noChangeArrowheads="1"/>
          </p:cNvSpPr>
          <p:nvPr/>
        </p:nvSpPr>
        <p:spPr bwMode="auto">
          <a:xfrm>
            <a:off x="865188" y="5232400"/>
            <a:ext cx="7450137" cy="43973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dirty="0"/>
              <a:t>ntext, text, and image data types cannot be used</a:t>
            </a:r>
          </a:p>
        </p:txBody>
      </p:sp>
      <p:sp>
        <p:nvSpPr>
          <p:cNvPr id="10247" name="Rounded Rectangle 6"/>
          <p:cNvSpPr>
            <a:spLocks noChangeArrowheads="1"/>
          </p:cNvSpPr>
          <p:nvPr/>
        </p:nvSpPr>
        <p:spPr bwMode="auto">
          <a:xfrm>
            <a:off x="862013" y="5784850"/>
            <a:ext cx="7450137" cy="547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Column names in a statement are implicitly qualified by the table referenced in the FROM clause</a:t>
            </a:r>
          </a:p>
        </p:txBody>
      </p:sp>
      <p:sp>
        <p:nvSpPr>
          <p:cNvPr id="10248" name="Rounded Rectangle 3"/>
          <p:cNvSpPr>
            <a:spLocks noChangeArrowheads="1"/>
          </p:cNvSpPr>
          <p:nvPr/>
        </p:nvSpPr>
        <p:spPr bwMode="auto">
          <a:xfrm>
            <a:off x="598488" y="1585913"/>
            <a:ext cx="8007350" cy="1744662"/>
          </a:xfrm>
          <a:prstGeom prst="roundRect">
            <a:avLst>
              <a:gd name="adj" fmla="val 4167"/>
            </a:avLst>
          </a:prstGeom>
          <a:solidFill>
            <a:srgbClr val="DEE7F1"/>
          </a:solidFill>
          <a:ln w="9525" algn="ctr">
            <a:solidFill>
              <a:srgbClr val="333333"/>
            </a:solidFill>
            <a:round/>
            <a:headEnd/>
            <a:tailEnd/>
          </a:ln>
        </p:spPr>
        <p:txBody>
          <a:bodyPr/>
          <a:lstStyle/>
          <a:p>
            <a:pPr algn="l"/>
            <a:r>
              <a:rPr lang="en-US" sz="2000" dirty="0" err="1"/>
              <a:t>Subquery</a:t>
            </a:r>
            <a:r>
              <a:rPr lang="en-US" sz="2000" dirty="0"/>
              <a:t> Allowances</a:t>
            </a:r>
          </a:p>
        </p:txBody>
      </p:sp>
      <p:sp>
        <p:nvSpPr>
          <p:cNvPr id="10249" name="Rounded Rectangle 6"/>
          <p:cNvSpPr>
            <a:spLocks noChangeArrowheads="1"/>
          </p:cNvSpPr>
          <p:nvPr/>
        </p:nvSpPr>
        <p:spPr bwMode="auto">
          <a:xfrm>
            <a:off x="876300" y="2025650"/>
            <a:ext cx="7450138" cy="42068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Subqueries can be specified in many places</a:t>
            </a:r>
          </a:p>
        </p:txBody>
      </p:sp>
      <p:sp>
        <p:nvSpPr>
          <p:cNvPr id="10250" name="Rounded Rectangle 6"/>
          <p:cNvSpPr>
            <a:spLocks noChangeArrowheads="1"/>
          </p:cNvSpPr>
          <p:nvPr/>
        </p:nvSpPr>
        <p:spPr bwMode="auto">
          <a:xfrm>
            <a:off x="873125" y="2549525"/>
            <a:ext cx="7450138" cy="452438"/>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A subquery can itself include one or more subqueries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ounded Rectangle 3"/>
          <p:cNvSpPr>
            <a:spLocks noChangeArrowheads="1"/>
          </p:cNvSpPr>
          <p:nvPr/>
        </p:nvSpPr>
        <p:spPr bwMode="auto">
          <a:xfrm>
            <a:off x="469900" y="1601788"/>
            <a:ext cx="8242300" cy="3968750"/>
          </a:xfrm>
          <a:prstGeom prst="roundRect">
            <a:avLst>
              <a:gd name="adj" fmla="val 4167"/>
            </a:avLst>
          </a:prstGeom>
          <a:solidFill>
            <a:srgbClr val="DEE7F1"/>
          </a:solidFill>
          <a:ln w="9525" algn="ctr">
            <a:solidFill>
              <a:srgbClr val="333333"/>
            </a:solidFill>
            <a:round/>
            <a:headEnd/>
            <a:tailEnd/>
          </a:ln>
        </p:spPr>
        <p:txBody>
          <a:bodyPr/>
          <a:lstStyle/>
          <a:p>
            <a:pPr algn="l"/>
            <a:endParaRPr lang="en-US" sz="2000"/>
          </a:p>
        </p:txBody>
      </p:sp>
      <p:sp>
        <p:nvSpPr>
          <p:cNvPr id="19459" name="Rectangle 2"/>
          <p:cNvSpPr>
            <a:spLocks noGrp="1" noChangeArrowheads="1"/>
          </p:cNvSpPr>
          <p:nvPr>
            <p:ph type="title"/>
          </p:nvPr>
        </p:nvSpPr>
        <p:spPr>
          <a:xfrm>
            <a:off x="612648" y="457200"/>
            <a:ext cx="8153400" cy="990600"/>
          </a:xfrm>
        </p:spPr>
        <p:txBody>
          <a:bodyPr/>
          <a:lstStyle/>
          <a:p>
            <a:pPr eaLnBrk="1" hangingPunct="1"/>
            <a:r>
              <a:rPr lang="en-US" dirty="0" err="1" smtClean="0"/>
              <a:t>Subqueries</a:t>
            </a:r>
            <a:r>
              <a:rPr lang="en-US" dirty="0" smtClean="0"/>
              <a:t> versus Joins</a:t>
            </a:r>
          </a:p>
        </p:txBody>
      </p:sp>
      <p:sp>
        <p:nvSpPr>
          <p:cNvPr id="19460" name="Rounded Rectangle 849933"/>
          <p:cNvSpPr>
            <a:spLocks noChangeArrowheads="1"/>
          </p:cNvSpPr>
          <p:nvPr/>
        </p:nvSpPr>
        <p:spPr bwMode="auto">
          <a:xfrm>
            <a:off x="712788" y="1868488"/>
            <a:ext cx="7723187" cy="547687"/>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Joins can yield better performance in some cases where existence must be checked</a:t>
            </a:r>
          </a:p>
        </p:txBody>
      </p:sp>
      <p:sp>
        <p:nvSpPr>
          <p:cNvPr id="19461" name="Rounded Rectangle 849933"/>
          <p:cNvSpPr>
            <a:spLocks noChangeArrowheads="1"/>
          </p:cNvSpPr>
          <p:nvPr/>
        </p:nvSpPr>
        <p:spPr bwMode="auto">
          <a:xfrm>
            <a:off x="719138" y="2522538"/>
            <a:ext cx="7723187" cy="560387"/>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Joins are performed faster by SQL Server than subqueries</a:t>
            </a:r>
          </a:p>
        </p:txBody>
      </p:sp>
      <p:sp>
        <p:nvSpPr>
          <p:cNvPr id="19462" name="Rounded Rectangle 849933"/>
          <p:cNvSpPr>
            <a:spLocks noChangeArrowheads="1"/>
          </p:cNvSpPr>
          <p:nvPr/>
        </p:nvSpPr>
        <p:spPr bwMode="auto">
          <a:xfrm>
            <a:off x="719138" y="3194050"/>
            <a:ext cx="7723187" cy="525463"/>
          </a:xfrm>
          <a:prstGeom prst="roundRect">
            <a:avLst>
              <a:gd name="adj" fmla="val 4167"/>
            </a:avLst>
          </a:prstGeom>
          <a:solidFill>
            <a:srgbClr val="F2E7CE"/>
          </a:solidFill>
          <a:ln w="9525" algn="ctr">
            <a:solidFill>
              <a:srgbClr val="333333"/>
            </a:solidFill>
            <a:round/>
            <a:headEnd/>
            <a:tailEnd/>
          </a:ln>
        </p:spPr>
        <p:txBody>
          <a:bodyPr wrap="none" anchor="ctr"/>
          <a:lstStyle/>
          <a:p>
            <a:pPr algn="l">
              <a:lnSpc>
                <a:spcPct val="90000"/>
              </a:lnSpc>
              <a:spcBef>
                <a:spcPct val="40000"/>
              </a:spcBef>
            </a:pPr>
            <a:r>
              <a:rPr lang="en-US"/>
              <a:t>Subqueries can often be rewritten as joins</a:t>
            </a:r>
          </a:p>
        </p:txBody>
      </p:sp>
      <p:sp>
        <p:nvSpPr>
          <p:cNvPr id="19463" name="Rounded Rectangle 849933"/>
          <p:cNvSpPr>
            <a:spLocks noChangeArrowheads="1"/>
          </p:cNvSpPr>
          <p:nvPr/>
        </p:nvSpPr>
        <p:spPr bwMode="auto">
          <a:xfrm>
            <a:off x="727075" y="3824288"/>
            <a:ext cx="7723188" cy="619125"/>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dirty="0"/>
              <a:t>SQL Server </a:t>
            </a:r>
            <a:r>
              <a:rPr lang="en-US" dirty="0" smtClean="0"/>
              <a:t>  </a:t>
            </a:r>
            <a:r>
              <a:rPr lang="en-US" dirty="0"/>
              <a:t>query optimizer is intelligent enough to covert a subquery into a join if it can be done</a:t>
            </a:r>
          </a:p>
        </p:txBody>
      </p:sp>
      <p:sp>
        <p:nvSpPr>
          <p:cNvPr id="19464" name="Rounded Rectangle 849933"/>
          <p:cNvSpPr>
            <a:spLocks noChangeArrowheads="1"/>
          </p:cNvSpPr>
          <p:nvPr/>
        </p:nvSpPr>
        <p:spPr bwMode="auto">
          <a:xfrm>
            <a:off x="735013" y="4554538"/>
            <a:ext cx="7723187" cy="619125"/>
          </a:xfrm>
          <a:prstGeom prst="roundRect">
            <a:avLst>
              <a:gd name="adj" fmla="val 4167"/>
            </a:avLst>
          </a:prstGeom>
          <a:solidFill>
            <a:srgbClr val="F2E7CE"/>
          </a:solidFill>
          <a:ln w="9525" algn="ctr">
            <a:solidFill>
              <a:srgbClr val="333333"/>
            </a:solidFill>
            <a:round/>
            <a:headEnd/>
            <a:tailEnd/>
          </a:ln>
        </p:spPr>
        <p:txBody>
          <a:bodyPr anchor="ctr"/>
          <a:lstStyle/>
          <a:p>
            <a:pPr algn="l">
              <a:lnSpc>
                <a:spcPct val="90000"/>
              </a:lnSpc>
              <a:spcBef>
                <a:spcPct val="40000"/>
              </a:spcBef>
            </a:pPr>
            <a:r>
              <a:rPr lang="en-US"/>
              <a:t>Subqueries are useful for answering questions that are too complex to answer with joins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Understanding Set-Based Logic</a:t>
            </a:r>
          </a:p>
        </p:txBody>
      </p:sp>
      <p:sp>
        <p:nvSpPr>
          <p:cNvPr id="9" name="AutoShape 3"/>
          <p:cNvSpPr>
            <a:spLocks noChangeArrowheads="1"/>
          </p:cNvSpPr>
          <p:nvPr/>
        </p:nvSpPr>
        <p:spPr bwMode="auto">
          <a:xfrm>
            <a:off x="1457325" y="3360738"/>
            <a:ext cx="5999163" cy="24272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90000"/>
              </a:lnSpc>
              <a:tabLst>
                <a:tab pos="457200" algn="l"/>
              </a:tabLst>
              <a:defRPr/>
            </a:pPr>
            <a:r>
              <a:rPr lang="en-US" b="0">
                <a:latin typeface="Lucida Sans Typewriter" pitchFamily="49" charset="0"/>
              </a:rPr>
              <a:t>SELECT ProductID, Purchasing.Vendor.VendorID, Name</a:t>
            </a:r>
          </a:p>
          <a:p>
            <a:pPr algn="l" defTabSz="457200" eaLnBrk="1" hangingPunct="1">
              <a:lnSpc>
                <a:spcPct val="90000"/>
              </a:lnSpc>
              <a:tabLst>
                <a:tab pos="457200" algn="l"/>
              </a:tabLst>
              <a:defRPr/>
            </a:pPr>
            <a:r>
              <a:rPr lang="en-US" b="0">
                <a:latin typeface="Lucida Sans Typewriter" pitchFamily="49" charset="0"/>
              </a:rPr>
              <a:t>FROM Purchasing.ProductVendor JOIN Purchasing.Vendor</a:t>
            </a:r>
          </a:p>
          <a:p>
            <a:pPr algn="l" defTabSz="457200" eaLnBrk="1" hangingPunct="1">
              <a:lnSpc>
                <a:spcPct val="90000"/>
              </a:lnSpc>
              <a:tabLst>
                <a:tab pos="457200" algn="l"/>
              </a:tabLst>
              <a:defRPr/>
            </a:pPr>
            <a:r>
              <a:rPr lang="en-US" b="0">
                <a:latin typeface="Lucida Sans Typewriter" pitchFamily="49" charset="0"/>
              </a:rPr>
              <a:t>    ON (Purchasing.ProductVendor.VendorID = Purchasing.Vendor.VendorID)</a:t>
            </a:r>
          </a:p>
          <a:p>
            <a:pPr algn="l" defTabSz="457200" eaLnBrk="1" hangingPunct="1">
              <a:lnSpc>
                <a:spcPct val="90000"/>
              </a:lnSpc>
              <a:tabLst>
                <a:tab pos="457200" algn="l"/>
              </a:tabLst>
              <a:defRPr/>
            </a:pPr>
            <a:r>
              <a:rPr lang="en-US" b="0">
                <a:latin typeface="Lucida Sans Typewriter" pitchFamily="49" charset="0"/>
              </a:rPr>
              <a:t>WHERE StandardPrice &gt; $10</a:t>
            </a:r>
          </a:p>
          <a:p>
            <a:pPr algn="l" defTabSz="457200" eaLnBrk="1" hangingPunct="1">
              <a:lnSpc>
                <a:spcPct val="90000"/>
              </a:lnSpc>
              <a:tabLst>
                <a:tab pos="457200" algn="l"/>
              </a:tabLst>
              <a:defRPr/>
            </a:pPr>
            <a:r>
              <a:rPr lang="en-US" b="0">
                <a:latin typeface="Lucida Sans Typewriter" pitchFamily="49" charset="0"/>
              </a:rPr>
              <a:t>  AND Name LIKE N'F%'</a:t>
            </a:r>
          </a:p>
          <a:p>
            <a:pPr algn="l" defTabSz="457200" eaLnBrk="1" hangingPunct="1">
              <a:lnSpc>
                <a:spcPct val="90000"/>
              </a:lnSpc>
              <a:tabLst>
                <a:tab pos="457200" algn="l"/>
              </a:tabLst>
              <a:defRPr/>
            </a:pPr>
            <a:r>
              <a:rPr lang="en-US" b="0">
                <a:latin typeface="Lucida Sans Typewriter" pitchFamily="49" charset="0"/>
              </a:rPr>
              <a:t>GO</a:t>
            </a:r>
          </a:p>
        </p:txBody>
      </p:sp>
      <p:sp>
        <p:nvSpPr>
          <p:cNvPr id="25604" name="Rounded Rectangle 3"/>
          <p:cNvSpPr>
            <a:spLocks noChangeArrowheads="1"/>
          </p:cNvSpPr>
          <p:nvPr/>
        </p:nvSpPr>
        <p:spPr bwMode="auto">
          <a:xfrm>
            <a:off x="304800" y="1371600"/>
            <a:ext cx="8458200" cy="1676400"/>
          </a:xfrm>
          <a:prstGeom prst="roundRect">
            <a:avLst>
              <a:gd name="adj" fmla="val 4167"/>
            </a:avLst>
          </a:prstGeom>
          <a:solidFill>
            <a:srgbClr val="DEE7F1"/>
          </a:solidFill>
          <a:ln w="9525" algn="ctr">
            <a:solidFill>
              <a:srgbClr val="333333"/>
            </a:solidFill>
            <a:round/>
            <a:headEnd/>
            <a:tailEnd/>
          </a:ln>
        </p:spPr>
        <p:txBody>
          <a:bodyPr/>
          <a:lstStyle/>
          <a:p>
            <a:pPr algn="l"/>
            <a:r>
              <a:rPr lang="en-US"/>
              <a:t>Set-based logic</a:t>
            </a:r>
          </a:p>
        </p:txBody>
      </p:sp>
      <p:sp>
        <p:nvSpPr>
          <p:cNvPr id="25605" name="Rounded Rectangle 8"/>
          <p:cNvSpPr>
            <a:spLocks noChangeArrowheads="1"/>
          </p:cNvSpPr>
          <p:nvPr/>
        </p:nvSpPr>
        <p:spPr bwMode="auto">
          <a:xfrm>
            <a:off x="533400" y="1828800"/>
            <a:ext cx="8077200" cy="914400"/>
          </a:xfrm>
          <a:prstGeom prst="roundRect">
            <a:avLst>
              <a:gd name="adj" fmla="val 4167"/>
            </a:avLst>
          </a:prstGeom>
          <a:solidFill>
            <a:srgbClr val="F2E7CE"/>
          </a:solidFill>
          <a:ln w="9525" algn="ctr">
            <a:solidFill>
              <a:srgbClr val="333333"/>
            </a:solidFill>
            <a:round/>
            <a:headEnd/>
            <a:tailEnd/>
          </a:ln>
        </p:spPr>
        <p:txBody>
          <a:bodyPr wrap="none"/>
          <a:lstStyle/>
          <a:p>
            <a:pPr marL="228600" indent="-228600" algn="l">
              <a:lnSpc>
                <a:spcPct val="90000"/>
              </a:lnSpc>
              <a:spcBef>
                <a:spcPct val="40000"/>
              </a:spcBef>
              <a:buClr>
                <a:srgbClr val="006699"/>
              </a:buClr>
              <a:buFontTx/>
              <a:buChar char="•"/>
            </a:pPr>
            <a:r>
              <a:rPr lang="en-US"/>
              <a:t>SQL Server iterates through data</a:t>
            </a:r>
          </a:p>
          <a:p>
            <a:pPr marL="228600" indent="-228600" algn="l">
              <a:lnSpc>
                <a:spcPct val="90000"/>
              </a:lnSpc>
              <a:spcBef>
                <a:spcPct val="40000"/>
              </a:spcBef>
              <a:buClr>
                <a:srgbClr val="006699"/>
              </a:buClr>
              <a:buFontTx/>
              <a:buChar char="•"/>
            </a:pPr>
            <a:r>
              <a:rPr lang="en-US"/>
              <a:t>Deals with results as a set instead of row-by-row</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- 5</a:t>
            </a:r>
            <a:endParaRPr lang="en-US" dirty="0"/>
          </a:p>
        </p:txBody>
      </p:sp>
      <p:sp>
        <p:nvSpPr>
          <p:cNvPr id="3" name="Content Placeholder 2"/>
          <p:cNvSpPr>
            <a:spLocks noGrp="1"/>
          </p:cNvSpPr>
          <p:nvPr>
            <p:ph sz="quarter" idx="1"/>
          </p:nvPr>
        </p:nvSpPr>
        <p:spPr>
          <a:xfrm>
            <a:off x="1752600" y="3352800"/>
            <a:ext cx="8153400" cy="914400"/>
          </a:xfrm>
        </p:spPr>
        <p:txBody>
          <a:bodyPr>
            <a:normAutofit/>
          </a:bodyPr>
          <a:lstStyle/>
          <a:p>
            <a:pPr>
              <a:buNone/>
            </a:pPr>
            <a:r>
              <a:rPr lang="en-US" sz="4400" dirty="0" smtClean="0"/>
              <a:t>Modifying Data in Tables</a:t>
            </a:r>
            <a:endParaRPr lang="en-US" sz="4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2648" y="406400"/>
            <a:ext cx="8153400" cy="990600"/>
          </a:xfrm>
        </p:spPr>
        <p:txBody>
          <a:bodyPr>
            <a:normAutofit/>
          </a:bodyPr>
          <a:lstStyle/>
          <a:p>
            <a:pPr eaLnBrk="1" hangingPunct="1"/>
            <a:r>
              <a:rPr lang="en-US" sz="3600" dirty="0" smtClean="0">
                <a:latin typeface="Times New Roman" pitchFamily="18" charset="0"/>
                <a:cs typeface="Times New Roman" pitchFamily="18" charset="0"/>
              </a:rPr>
              <a:t>What Is Normalization?</a:t>
            </a:r>
          </a:p>
        </p:txBody>
      </p:sp>
      <p:sp>
        <p:nvSpPr>
          <p:cNvPr id="8" name="Rounded Rectangle 849923"/>
          <p:cNvSpPr>
            <a:spLocks noChangeArrowheads="1"/>
          </p:cNvSpPr>
          <p:nvPr/>
        </p:nvSpPr>
        <p:spPr bwMode="auto">
          <a:xfrm>
            <a:off x="185861" y="2362200"/>
            <a:ext cx="8761261" cy="25146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Benefits</a:t>
            </a:r>
          </a:p>
        </p:txBody>
      </p:sp>
      <p:sp>
        <p:nvSpPr>
          <p:cNvPr id="9" name="Rounded Rectangle 849924"/>
          <p:cNvSpPr>
            <a:spLocks noChangeArrowheads="1"/>
          </p:cNvSpPr>
          <p:nvPr/>
        </p:nvSpPr>
        <p:spPr bwMode="auto">
          <a:xfrm>
            <a:off x="609600" y="2743200"/>
            <a:ext cx="7926628"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Accelerates sorting and indexing</a:t>
            </a:r>
          </a:p>
        </p:txBody>
      </p:sp>
      <p:sp>
        <p:nvSpPr>
          <p:cNvPr id="10" name="Rounded Rectangle 9"/>
          <p:cNvSpPr>
            <a:spLocks noChangeArrowheads="1"/>
          </p:cNvSpPr>
          <p:nvPr/>
        </p:nvSpPr>
        <p:spPr bwMode="auto">
          <a:xfrm>
            <a:off x="533400" y="2743200"/>
            <a:ext cx="381000" cy="381000"/>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1" name="Rounded Rectangle 849926"/>
          <p:cNvSpPr>
            <a:spLocks noChangeArrowheads="1"/>
          </p:cNvSpPr>
          <p:nvPr/>
        </p:nvSpPr>
        <p:spPr bwMode="auto">
          <a:xfrm>
            <a:off x="640390" y="3276600"/>
            <a:ext cx="7926628" cy="4572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dirty="0">
                <a:solidFill>
                  <a:schemeClr val="tx1"/>
                </a:solidFill>
                <a:cs typeface="Arial" charset="0"/>
              </a:rPr>
              <a:t> 	  Allows more clustered indexes </a:t>
            </a:r>
          </a:p>
        </p:txBody>
      </p:sp>
      <p:sp>
        <p:nvSpPr>
          <p:cNvPr id="12" name="Rounded Rectangle 11"/>
          <p:cNvSpPr>
            <a:spLocks noChangeArrowheads="1"/>
          </p:cNvSpPr>
          <p:nvPr/>
        </p:nvSpPr>
        <p:spPr bwMode="auto">
          <a:xfrm>
            <a:off x="533400" y="3276600"/>
            <a:ext cx="381000" cy="392112"/>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5" name="Rounded Rectangle 849924"/>
          <p:cNvSpPr>
            <a:spLocks noChangeArrowheads="1"/>
          </p:cNvSpPr>
          <p:nvPr/>
        </p:nvSpPr>
        <p:spPr bwMode="auto">
          <a:xfrm>
            <a:off x="620705" y="3810000"/>
            <a:ext cx="7926628" cy="38099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a:solidFill>
                  <a:schemeClr val="tx1"/>
                </a:solidFill>
                <a:cs typeface="Arial" charset="0"/>
              </a:rPr>
              <a:t>     Helps UPDATE performance</a:t>
            </a:r>
          </a:p>
        </p:txBody>
      </p:sp>
      <p:sp>
        <p:nvSpPr>
          <p:cNvPr id="16" name="Rounded Rectangle 849925"/>
          <p:cNvSpPr>
            <a:spLocks noChangeArrowheads="1"/>
          </p:cNvSpPr>
          <p:nvPr/>
        </p:nvSpPr>
        <p:spPr bwMode="auto">
          <a:xfrm>
            <a:off x="533400" y="3810000"/>
            <a:ext cx="381000" cy="315912"/>
          </a:xfrm>
          <a:prstGeom prst="roundRect">
            <a:avLst>
              <a:gd name="adj" fmla="val 1166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17" name="Rounded Rectangle 849926"/>
          <p:cNvSpPr>
            <a:spLocks noChangeArrowheads="1"/>
          </p:cNvSpPr>
          <p:nvPr/>
        </p:nvSpPr>
        <p:spPr bwMode="auto">
          <a:xfrm>
            <a:off x="620705" y="4267200"/>
            <a:ext cx="7926628"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defRPr/>
            </a:pPr>
            <a:r>
              <a:rPr lang="en-US">
                <a:solidFill>
                  <a:schemeClr val="tx1"/>
                </a:solidFill>
                <a:cs typeface="Arial" charset="0"/>
              </a:rPr>
              <a:t>	  More compact databases</a:t>
            </a:r>
          </a:p>
        </p:txBody>
      </p:sp>
      <p:sp>
        <p:nvSpPr>
          <p:cNvPr id="18" name="Rounded Rectangle 849927"/>
          <p:cNvSpPr>
            <a:spLocks noChangeArrowheads="1"/>
          </p:cNvSpPr>
          <p:nvPr/>
        </p:nvSpPr>
        <p:spPr bwMode="auto">
          <a:xfrm>
            <a:off x="533400" y="4267200"/>
            <a:ext cx="382588" cy="309563"/>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algn="ctr" eaLnBrk="0" hangingPunct="0">
              <a:defRPr/>
            </a:pPr>
            <a:r>
              <a:rPr lang="en-US" sz="2400" dirty="0">
                <a:solidFill>
                  <a:srgbClr val="990033"/>
                </a:solidFill>
                <a:latin typeface="Wingdings" pitchFamily="2" charset="2"/>
              </a:rPr>
              <a:t>ü</a:t>
            </a:r>
          </a:p>
        </p:txBody>
      </p:sp>
      <p:sp>
        <p:nvSpPr>
          <p:cNvPr id="21" name="AutoShape 7"/>
          <p:cNvSpPr>
            <a:spLocks noChangeArrowheads="1"/>
          </p:cNvSpPr>
          <p:nvPr/>
        </p:nvSpPr>
        <p:spPr bwMode="auto">
          <a:xfrm>
            <a:off x="184639" y="1667366"/>
            <a:ext cx="8757138" cy="544830"/>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square" lIns="45720" tIns="91440" rIns="45720" bIns="91440" anchor="ctr">
            <a:spAutoFit/>
          </a:bodyPr>
          <a:lstStyle/>
          <a:p>
            <a:pPr algn="ctr" eaLnBrk="0" hangingPunct="0">
              <a:defRPr/>
            </a:pPr>
            <a:r>
              <a:rPr lang="en-US" sz="2000" dirty="0">
                <a:solidFill>
                  <a:schemeClr val="tx1"/>
                </a:solidFill>
              </a:rPr>
              <a:t>The process for removing redundant data from a database</a:t>
            </a:r>
          </a:p>
        </p:txBody>
      </p:sp>
      <p:sp>
        <p:nvSpPr>
          <p:cNvPr id="22" name="Rounded Rectangle 844803"/>
          <p:cNvSpPr>
            <a:spLocks noChangeArrowheads="1"/>
          </p:cNvSpPr>
          <p:nvPr/>
        </p:nvSpPr>
        <p:spPr bwMode="auto">
          <a:xfrm>
            <a:off x="179811" y="5029200"/>
            <a:ext cx="8761965" cy="1371600"/>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0" hangingPunct="0">
              <a:defRPr/>
            </a:pPr>
            <a:r>
              <a:rPr lang="en-US" sz="2000" dirty="0">
                <a:solidFill>
                  <a:schemeClr val="tx1"/>
                </a:solidFill>
                <a:cs typeface="Arial" charset="0"/>
              </a:rPr>
              <a:t>Disadvantages</a:t>
            </a:r>
          </a:p>
        </p:txBody>
      </p:sp>
      <p:sp>
        <p:nvSpPr>
          <p:cNvPr id="23" name="Rounded Rectangle 844804"/>
          <p:cNvSpPr>
            <a:spLocks noChangeArrowheads="1"/>
          </p:cNvSpPr>
          <p:nvPr/>
        </p:nvSpPr>
        <p:spPr bwMode="auto">
          <a:xfrm>
            <a:off x="445205" y="5943600"/>
            <a:ext cx="3883025"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Insertion of code in tables</a:t>
            </a:r>
            <a:endParaRPr lang="en-US" dirty="0">
              <a:solidFill>
                <a:schemeClr val="tx1"/>
              </a:solidFill>
              <a:cs typeface="Arial" charset="0"/>
            </a:endParaRPr>
          </a:p>
        </p:txBody>
      </p:sp>
      <p:sp>
        <p:nvSpPr>
          <p:cNvPr id="24" name="Rounded Rectangle 844806"/>
          <p:cNvSpPr>
            <a:spLocks noChangeArrowheads="1"/>
          </p:cNvSpPr>
          <p:nvPr/>
        </p:nvSpPr>
        <p:spPr bwMode="auto">
          <a:xfrm>
            <a:off x="433065" y="5410200"/>
            <a:ext cx="3889375"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Increase in tables to join</a:t>
            </a:r>
            <a:endParaRPr lang="en-US" dirty="0">
              <a:solidFill>
                <a:schemeClr val="tx1"/>
              </a:solidFill>
              <a:cs typeface="Arial" charset="0"/>
            </a:endParaRPr>
          </a:p>
        </p:txBody>
      </p:sp>
      <p:sp>
        <p:nvSpPr>
          <p:cNvPr id="25" name="Rounded Rectangle 844806"/>
          <p:cNvSpPr>
            <a:spLocks noChangeArrowheads="1"/>
          </p:cNvSpPr>
          <p:nvPr/>
        </p:nvSpPr>
        <p:spPr bwMode="auto">
          <a:xfrm>
            <a:off x="4498210" y="5410200"/>
            <a:ext cx="4221923" cy="380999"/>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Slower data retrieval </a:t>
            </a:r>
            <a:endParaRPr lang="en-US" dirty="0">
              <a:solidFill>
                <a:schemeClr val="tx1"/>
              </a:solidFill>
              <a:cs typeface="Arial" charset="0"/>
            </a:endParaRPr>
          </a:p>
        </p:txBody>
      </p:sp>
      <p:sp>
        <p:nvSpPr>
          <p:cNvPr id="26" name="Rounded Rectangle 844806"/>
          <p:cNvSpPr>
            <a:spLocks noChangeArrowheads="1"/>
          </p:cNvSpPr>
          <p:nvPr/>
        </p:nvSpPr>
        <p:spPr bwMode="auto">
          <a:xfrm>
            <a:off x="4488042" y="5943600"/>
            <a:ext cx="4250734" cy="381000"/>
          </a:xfrm>
          <a:prstGeom prst="roundRect">
            <a:avLst>
              <a:gd name="adj" fmla="val 4167"/>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marL="228600" indent="-228600" eaLnBrk="0" hangingPunct="0">
              <a:lnSpc>
                <a:spcPct val="90000"/>
              </a:lnSpc>
              <a:spcBef>
                <a:spcPct val="40000"/>
              </a:spcBef>
              <a:buClr>
                <a:srgbClr val="006699"/>
              </a:buClr>
              <a:buFontTx/>
              <a:buChar char="•"/>
              <a:defRPr/>
            </a:pPr>
            <a:r>
              <a:rPr lang="en-US" dirty="0">
                <a:solidFill>
                  <a:schemeClr val="tx1"/>
                </a:solidFill>
              </a:rPr>
              <a:t>Difficulty in data model query</a:t>
            </a:r>
            <a:endParaRPr lang="en-US" dirty="0">
              <a:solidFill>
                <a:schemeClr val="tx1"/>
              </a:solidFill>
              <a:cs typeface="Arial" charset="0"/>
            </a:endParaRPr>
          </a:p>
        </p:txBody>
      </p:sp>
      <p:grpSp>
        <p:nvGrpSpPr>
          <p:cNvPr id="2" name="Group 21"/>
          <p:cNvGrpSpPr>
            <a:grpSpLocks/>
          </p:cNvGrpSpPr>
          <p:nvPr/>
        </p:nvGrpSpPr>
        <p:grpSpPr bwMode="auto">
          <a:xfrm>
            <a:off x="8039100" y="6432550"/>
            <a:ext cx="914400" cy="425450"/>
            <a:chOff x="384" y="3024"/>
            <a:chExt cx="720" cy="336"/>
          </a:xfrm>
        </p:grpSpPr>
        <p:sp>
          <p:nvSpPr>
            <p:cNvPr id="20" name="Oval 2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eaLnBrk="0" hangingPunct="0">
                <a:defRPr/>
              </a:pPr>
              <a:endParaRPr lang="en-US"/>
            </a:p>
          </p:txBody>
        </p:sp>
        <p:grpSp>
          <p:nvGrpSpPr>
            <p:cNvPr id="3" name="Group 23"/>
            <p:cNvGrpSpPr>
              <a:grpSpLocks/>
            </p:cNvGrpSpPr>
            <p:nvPr/>
          </p:nvGrpSpPr>
          <p:grpSpPr bwMode="auto">
            <a:xfrm>
              <a:off x="480" y="3096"/>
              <a:ext cx="240" cy="192"/>
              <a:chOff x="480" y="3096"/>
              <a:chExt cx="240" cy="192"/>
            </a:xfrm>
          </p:grpSpPr>
          <p:sp>
            <p:nvSpPr>
              <p:cNvPr id="13358" name="Oval 2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29" name="Freeform 2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eaLnBrk="0" hangingPunct="0">
                  <a:defRPr/>
                </a:pPr>
                <a:endParaRPr lang="en-US"/>
              </a:p>
            </p:txBody>
          </p:sp>
        </p:grpSp>
      </p:grpSp>
      <p:grpSp>
        <p:nvGrpSpPr>
          <p:cNvPr id="4" name="Group 26"/>
          <p:cNvGrpSpPr>
            <a:grpSpLocks/>
          </p:cNvGrpSpPr>
          <p:nvPr/>
        </p:nvGrpSpPr>
        <p:grpSpPr bwMode="auto">
          <a:xfrm>
            <a:off x="8526463" y="6523038"/>
            <a:ext cx="304800" cy="244475"/>
            <a:chOff x="768" y="3096"/>
            <a:chExt cx="240" cy="192"/>
          </a:xfrm>
        </p:grpSpPr>
        <p:sp>
          <p:nvSpPr>
            <p:cNvPr id="13354" name="Oval 2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32" name="Rectangle 2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1000"/>
                                        <p:tgtEl>
                                          <p:spTgt spid="9"/>
                                        </p:tgtEl>
                                      </p:cBhvr>
                                    </p:animEffect>
                                  </p:childTnLst>
                                </p:cTn>
                              </p:par>
                            </p:childTnLst>
                          </p:cTn>
                        </p:par>
                        <p:par>
                          <p:cTn id="17" fill="hold">
                            <p:stCondLst>
                              <p:cond delay="2000"/>
                            </p:stCondLst>
                            <p:childTnLst>
                              <p:par>
                                <p:cTn id="18" presetID="53"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par>
                          <p:cTn id="28" fill="hold">
                            <p:stCondLst>
                              <p:cond delay="1000"/>
                            </p:stCondLst>
                            <p:childTnLst>
                              <p:par>
                                <p:cTn id="29" presetID="53"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1000"/>
                                        <p:tgtEl>
                                          <p:spTgt spid="15"/>
                                        </p:tgtEl>
                                      </p:cBhvr>
                                    </p:animEffect>
                                  </p:childTnLst>
                                </p:cTn>
                              </p:par>
                            </p:childTnLst>
                          </p:cTn>
                        </p:par>
                        <p:par>
                          <p:cTn id="39" fill="hold">
                            <p:stCondLst>
                              <p:cond delay="1000"/>
                            </p:stCondLst>
                            <p:childTnLst>
                              <p:par>
                                <p:cTn id="40" presetID="53" presetClass="entr" presetSubtype="0"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1000"/>
                                        <p:tgtEl>
                                          <p:spTgt spid="17"/>
                                        </p:tgtEl>
                                      </p:cBhvr>
                                    </p:animEffect>
                                  </p:childTnLst>
                                </p:cTn>
                              </p:par>
                            </p:childTnLst>
                          </p:cTn>
                        </p:par>
                        <p:par>
                          <p:cTn id="50" fill="hold">
                            <p:stCondLst>
                              <p:cond delay="1000"/>
                            </p:stCondLst>
                            <p:childTnLst>
                              <p:par>
                                <p:cTn id="51" presetID="53" presetClass="entr" presetSubtype="0"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animEffect transition="in" filter="fade">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10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10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left)">
                                      <p:cBhvr>
                                        <p:cTn id="74" dur="1000"/>
                                        <p:tgtEl>
                                          <p:spTgt spid="2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left)">
                                      <p:cBhvr>
                                        <p:cTn id="7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6"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mtClean="0"/>
              <a:t>Modifying </a:t>
            </a:r>
            <a:r>
              <a:rPr lang="en-US" dirty="0" smtClean="0"/>
              <a:t>Data in Tables</a:t>
            </a:r>
          </a:p>
        </p:txBody>
      </p:sp>
      <p:sp>
        <p:nvSpPr>
          <p:cNvPr id="4099" name="Rectangle 3"/>
          <p:cNvSpPr>
            <a:spLocks noGrp="1" noChangeArrowheads="1"/>
          </p:cNvSpPr>
          <p:nvPr>
            <p:ph type="body" idx="1"/>
          </p:nvPr>
        </p:nvSpPr>
        <p:spPr/>
        <p:txBody>
          <a:bodyPr/>
          <a:lstStyle/>
          <a:p>
            <a:pPr eaLnBrk="1" hangingPunct="1"/>
            <a:r>
              <a:rPr lang="en-US" smtClean="0"/>
              <a:t>Inserting Data into Tables</a:t>
            </a:r>
          </a:p>
          <a:p>
            <a:pPr eaLnBrk="1" hangingPunct="1"/>
            <a:r>
              <a:rPr lang="en-US" smtClean="0"/>
              <a:t>Deleting Data from Tables</a:t>
            </a:r>
          </a:p>
          <a:p>
            <a:pPr eaLnBrk="1" hangingPunct="1"/>
            <a:r>
              <a:rPr lang="en-US" smtClean="0"/>
              <a:t>Updating Data in Tables</a:t>
            </a:r>
          </a:p>
          <a:p>
            <a:pPr eaLnBrk="1" hangingPunct="1"/>
            <a:r>
              <a:rPr lang="en-US" smtClean="0"/>
              <a:t>Overview of Transactions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dirty="0" smtClean="0"/>
              <a:t>Inserting Data into Tables</a:t>
            </a:r>
          </a:p>
        </p:txBody>
      </p:sp>
      <p:sp>
        <p:nvSpPr>
          <p:cNvPr id="5123" name="Rectangle 3"/>
          <p:cNvSpPr>
            <a:spLocks noGrp="1" noChangeArrowheads="1"/>
          </p:cNvSpPr>
          <p:nvPr>
            <p:ph type="body" idx="1"/>
          </p:nvPr>
        </p:nvSpPr>
        <p:spPr/>
        <p:txBody>
          <a:bodyPr/>
          <a:lstStyle/>
          <a:p>
            <a:pPr eaLnBrk="1" hangingPunct="1"/>
            <a:r>
              <a:rPr lang="en-US" dirty="0" smtClean="0"/>
              <a:t>INSERT Fundamentals</a:t>
            </a:r>
          </a:p>
          <a:p>
            <a:pPr eaLnBrk="1" hangingPunct="1"/>
            <a:r>
              <a:rPr lang="en-US" dirty="0" smtClean="0"/>
              <a:t>INSERT Statement Definitions</a:t>
            </a:r>
          </a:p>
          <a:p>
            <a:pPr eaLnBrk="1" hangingPunct="1"/>
            <a:r>
              <a:rPr lang="en-US" dirty="0" smtClean="0"/>
              <a:t>INSERT Statement Examples</a:t>
            </a:r>
          </a:p>
          <a:p>
            <a:pPr eaLnBrk="1" hangingPunct="1"/>
            <a:r>
              <a:rPr lang="en-US" dirty="0" smtClean="0"/>
              <a:t>Inserting Values into Identity Columns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INSERT Fundamentals</a:t>
            </a:r>
          </a:p>
        </p:txBody>
      </p:sp>
      <p:sp>
        <p:nvSpPr>
          <p:cNvPr id="819205" name="AutoShape 5"/>
          <p:cNvSpPr>
            <a:spLocks noChangeArrowheads="1"/>
          </p:cNvSpPr>
          <p:nvPr/>
        </p:nvSpPr>
        <p:spPr bwMode="auto">
          <a:xfrm>
            <a:off x="566738" y="4495800"/>
            <a:ext cx="7899400"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[INTO] table_or_view [(column_list)] data_values</a:t>
            </a:r>
          </a:p>
        </p:txBody>
      </p:sp>
      <p:sp>
        <p:nvSpPr>
          <p:cNvPr id="6148" name="Rounded Rectangle 8"/>
          <p:cNvSpPr>
            <a:spLocks noChangeArrowheads="1"/>
          </p:cNvSpPr>
          <p:nvPr/>
        </p:nvSpPr>
        <p:spPr bwMode="auto">
          <a:xfrm>
            <a:off x="803275" y="16192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INSERT statement adds one or more new rows to a table </a:t>
            </a:r>
          </a:p>
        </p:txBody>
      </p:sp>
      <p:sp>
        <p:nvSpPr>
          <p:cNvPr id="6149" name="Rounded Rectangle 8"/>
          <p:cNvSpPr>
            <a:spLocks noChangeArrowheads="1"/>
          </p:cNvSpPr>
          <p:nvPr/>
        </p:nvSpPr>
        <p:spPr bwMode="auto">
          <a:xfrm>
            <a:off x="803275" y="23431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INSERT inserts </a:t>
            </a:r>
            <a:r>
              <a:rPr lang="en-US" i="1"/>
              <a:t>data_values</a:t>
            </a:r>
            <a:r>
              <a:rPr lang="en-US"/>
              <a:t> as one or more rows into the specified </a:t>
            </a:r>
            <a:r>
              <a:rPr lang="en-US" i="1"/>
              <a:t>table_or_view</a:t>
            </a:r>
            <a:endParaRPr lang="en-US"/>
          </a:p>
        </p:txBody>
      </p:sp>
      <p:sp>
        <p:nvSpPr>
          <p:cNvPr id="6150" name="Rounded Rectangle 8"/>
          <p:cNvSpPr>
            <a:spLocks noChangeArrowheads="1"/>
          </p:cNvSpPr>
          <p:nvPr/>
        </p:nvSpPr>
        <p:spPr bwMode="auto">
          <a:xfrm>
            <a:off x="803275" y="30797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i="1"/>
              <a:t>column_list</a:t>
            </a:r>
            <a:r>
              <a:rPr lang="en-US"/>
              <a:t> is a list of column names used to specify the columns for which data is supplied </a:t>
            </a:r>
          </a:p>
        </p:txBody>
      </p:sp>
      <p:sp>
        <p:nvSpPr>
          <p:cNvPr id="6151" name="Rectangle 13"/>
          <p:cNvSpPr>
            <a:spLocks noChangeArrowheads="1"/>
          </p:cNvSpPr>
          <p:nvPr/>
        </p:nvSpPr>
        <p:spPr bwMode="auto">
          <a:xfrm>
            <a:off x="627063" y="4160838"/>
            <a:ext cx="26670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INSERT Syntax:</a:t>
            </a:r>
            <a:endParaRPr lang="en-US" sz="2000" b="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228600"/>
            <a:ext cx="8153400" cy="990600"/>
          </a:xfrm>
        </p:spPr>
        <p:txBody>
          <a:bodyPr/>
          <a:lstStyle/>
          <a:p>
            <a:pPr eaLnBrk="1" hangingPunct="1"/>
            <a:r>
              <a:rPr lang="en-US" smtClean="0"/>
              <a:t>INSERT Statement Definitions</a:t>
            </a:r>
          </a:p>
        </p:txBody>
      </p:sp>
      <p:sp>
        <p:nvSpPr>
          <p:cNvPr id="5" name="AutoShape 6"/>
          <p:cNvSpPr>
            <a:spLocks noChangeArrowheads="1"/>
          </p:cNvSpPr>
          <p:nvPr/>
        </p:nvSpPr>
        <p:spPr bwMode="auto">
          <a:xfrm>
            <a:off x="1087438" y="1812925"/>
            <a:ext cx="590867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INTO MyTable (PriKey, Description)</a:t>
            </a:r>
          </a:p>
          <a:p>
            <a:pPr algn="l" defTabSz="457200" eaLnBrk="1" hangingPunct="1">
              <a:lnSpc>
                <a:spcPct val="80000"/>
              </a:lnSpc>
              <a:tabLst>
                <a:tab pos="457200" algn="l"/>
              </a:tabLst>
              <a:defRPr/>
            </a:pPr>
            <a:r>
              <a:rPr lang="en-US" b="0">
                <a:latin typeface="Lucida Sans Typewriter" pitchFamily="49" charset="0"/>
              </a:rPr>
              <a:t>	SELECT ForeignKey, Description</a:t>
            </a:r>
          </a:p>
          <a:p>
            <a:pPr algn="l" defTabSz="457200" eaLnBrk="1" hangingPunct="1">
              <a:lnSpc>
                <a:spcPct val="80000"/>
              </a:lnSpc>
              <a:tabLst>
                <a:tab pos="457200" algn="l"/>
              </a:tabLst>
              <a:defRPr/>
            </a:pPr>
            <a:r>
              <a:rPr lang="en-US" b="0">
                <a:latin typeface="Lucida Sans Typewriter" pitchFamily="49" charset="0"/>
              </a:rPr>
              <a:t>	FROM SomeView</a:t>
            </a:r>
          </a:p>
        </p:txBody>
      </p:sp>
      <p:sp>
        <p:nvSpPr>
          <p:cNvPr id="6" name="AutoShape 9"/>
          <p:cNvSpPr>
            <a:spLocks noChangeArrowheads="1"/>
          </p:cNvSpPr>
          <p:nvPr/>
        </p:nvSpPr>
        <p:spPr bwMode="auto">
          <a:xfrm>
            <a:off x="1079500" y="3342963"/>
            <a:ext cx="7226300" cy="55624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algn="l" defTabSz="457200" eaLnBrk="1" hangingPunct="1">
              <a:lnSpc>
                <a:spcPct val="80000"/>
              </a:lnSpc>
              <a:tabLst>
                <a:tab pos="457200" algn="l"/>
              </a:tabLst>
              <a:defRPr/>
            </a:pPr>
            <a:r>
              <a:rPr lang="en-US" b="0" dirty="0" smtClean="0">
                <a:latin typeface="Lucida Sans Typewriter" pitchFamily="49" charset="0"/>
              </a:rPr>
              <a:t>INSERT </a:t>
            </a:r>
            <a:r>
              <a:rPr lang="en-US" b="0" dirty="0" err="1">
                <a:latin typeface="Lucida Sans Typewriter" pitchFamily="49" charset="0"/>
              </a:rPr>
              <a:t>dbo.SomeTable</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EXECUTE </a:t>
            </a:r>
            <a:r>
              <a:rPr lang="en-US" b="0" dirty="0" err="1" smtClean="0">
                <a:latin typeface="Lucida Sans Typewriter" pitchFamily="49" charset="0"/>
              </a:rPr>
              <a:t>SomeProcedure</a:t>
            </a:r>
            <a:r>
              <a:rPr lang="en-US" b="0" dirty="0" smtClean="0">
                <a:latin typeface="Lucida Sans Typewriter" pitchFamily="49" charset="0"/>
              </a:rPr>
              <a:t>    </a:t>
            </a:r>
            <a:r>
              <a:rPr lang="ar-EG" b="0" dirty="0" smtClean="0">
                <a:latin typeface="Lucida Sans Typewriter" pitchFamily="49" charset="0"/>
              </a:rPr>
              <a:t>”</a:t>
            </a:r>
            <a:r>
              <a:rPr lang="en-US" b="0" dirty="0" smtClean="0">
                <a:latin typeface="Lucida Sans Typewriter" pitchFamily="49" charset="0"/>
              </a:rPr>
              <a:t>predefined procedure”</a:t>
            </a:r>
            <a:endParaRPr lang="en-US" b="0" dirty="0">
              <a:latin typeface="Lucida Sans Typewriter" pitchFamily="49" charset="0"/>
            </a:endParaRPr>
          </a:p>
        </p:txBody>
      </p:sp>
      <p:sp>
        <p:nvSpPr>
          <p:cNvPr id="7" name="AutoShape 11"/>
          <p:cNvSpPr>
            <a:spLocks noChangeArrowheads="1"/>
          </p:cNvSpPr>
          <p:nvPr/>
        </p:nvSpPr>
        <p:spPr bwMode="auto">
          <a:xfrm>
            <a:off x="1084263" y="4699000"/>
            <a:ext cx="676592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TOP (#) INTO SomeTableA </a:t>
            </a:r>
          </a:p>
          <a:p>
            <a:pPr algn="l" defTabSz="457200" eaLnBrk="1" hangingPunct="1">
              <a:lnSpc>
                <a:spcPct val="80000"/>
              </a:lnSpc>
              <a:tabLst>
                <a:tab pos="457200" algn="l"/>
              </a:tabLst>
              <a:defRPr/>
            </a:pPr>
            <a:r>
              <a:rPr lang="en-US" b="0">
                <a:latin typeface="Lucida Sans Typewriter" pitchFamily="49" charset="0"/>
              </a:rPr>
              <a:t>	SELECT SomeColumnX, SomeColumnY</a:t>
            </a:r>
          </a:p>
          <a:p>
            <a:pPr algn="l" defTabSz="457200" eaLnBrk="1" hangingPunct="1">
              <a:lnSpc>
                <a:spcPct val="80000"/>
              </a:lnSpc>
              <a:tabLst>
                <a:tab pos="457200" algn="l"/>
              </a:tabLst>
              <a:defRPr/>
            </a:pPr>
            <a:r>
              <a:rPr lang="en-US" b="0">
                <a:latin typeface="Lucida Sans Typewriter" pitchFamily="49" charset="0"/>
              </a:rPr>
              <a:t>	FROM SomeTableB</a:t>
            </a:r>
          </a:p>
        </p:txBody>
      </p:sp>
      <p:sp>
        <p:nvSpPr>
          <p:cNvPr id="8" name="Rectangle 3"/>
          <p:cNvSpPr>
            <a:spLocks noChangeArrowheads="1"/>
          </p:cNvSpPr>
          <p:nvPr/>
        </p:nvSpPr>
        <p:spPr bwMode="auto">
          <a:xfrm>
            <a:off x="1179513" y="1501775"/>
            <a:ext cx="3681412"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INSERT using SELECT</a:t>
            </a:r>
          </a:p>
        </p:txBody>
      </p:sp>
      <p:sp>
        <p:nvSpPr>
          <p:cNvPr id="9" name="Text Box 8"/>
          <p:cNvSpPr txBox="1">
            <a:spLocks noChangeArrowheads="1"/>
          </p:cNvSpPr>
          <p:nvPr/>
        </p:nvSpPr>
        <p:spPr bwMode="auto">
          <a:xfrm>
            <a:off x="1100138" y="2917825"/>
            <a:ext cx="4083050"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INSERT using EXECUTE</a:t>
            </a:r>
          </a:p>
        </p:txBody>
      </p:sp>
      <p:sp>
        <p:nvSpPr>
          <p:cNvPr id="10" name="Text Box 9"/>
          <p:cNvSpPr txBox="1">
            <a:spLocks noChangeArrowheads="1"/>
          </p:cNvSpPr>
          <p:nvPr/>
        </p:nvSpPr>
        <p:spPr bwMode="auto">
          <a:xfrm>
            <a:off x="1098550" y="4321175"/>
            <a:ext cx="4835525" cy="396875"/>
          </a:xfrm>
          <a:prstGeom prst="rect">
            <a:avLst/>
          </a:prstGeom>
          <a:noFill/>
          <a:ln w="9525" algn="ctr">
            <a:noFill/>
            <a:miter lim="800000"/>
            <a:headEnd/>
            <a:tailEnd/>
          </a:ln>
        </p:spPr>
        <p:txBody>
          <a:bodyPr>
            <a:spAutoFit/>
          </a:bodyPr>
          <a:lstStyle/>
          <a:p>
            <a:pPr algn="l">
              <a:spcBef>
                <a:spcPct val="50000"/>
              </a:spcBef>
            </a:pPr>
            <a:r>
              <a:rPr lang="en-US" sz="2000"/>
              <a:t>INSERT using TOP</a:t>
            </a:r>
          </a:p>
        </p:txBody>
      </p:sp>
      <p:grpSp>
        <p:nvGrpSpPr>
          <p:cNvPr id="11" name="Group 25"/>
          <p:cNvGrpSpPr>
            <a:grpSpLocks/>
          </p:cNvGrpSpPr>
          <p:nvPr/>
        </p:nvGrpSpPr>
        <p:grpSpPr bwMode="auto">
          <a:xfrm>
            <a:off x="7991475" y="6281738"/>
            <a:ext cx="914400" cy="425450"/>
            <a:chOff x="384" y="3024"/>
            <a:chExt cx="720" cy="336"/>
          </a:xfrm>
        </p:grpSpPr>
        <p:sp>
          <p:nvSpPr>
            <p:cNvPr id="12"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13" name="Group 27"/>
            <p:cNvGrpSpPr>
              <a:grpSpLocks/>
            </p:cNvGrpSpPr>
            <p:nvPr/>
          </p:nvGrpSpPr>
          <p:grpSpPr bwMode="auto">
            <a:xfrm>
              <a:off x="480" y="3096"/>
              <a:ext cx="240" cy="192"/>
              <a:chOff x="480" y="3096"/>
              <a:chExt cx="240" cy="192"/>
            </a:xfrm>
          </p:grpSpPr>
          <p:sp>
            <p:nvSpPr>
              <p:cNvPr id="14"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5"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16" name="Group 30"/>
          <p:cNvGrpSpPr>
            <a:grpSpLocks/>
          </p:cNvGrpSpPr>
          <p:nvPr/>
        </p:nvGrpSpPr>
        <p:grpSpPr bwMode="auto">
          <a:xfrm>
            <a:off x="8478838" y="6372225"/>
            <a:ext cx="304800" cy="244475"/>
            <a:chOff x="768" y="3096"/>
            <a:chExt cx="240" cy="192"/>
          </a:xfrm>
        </p:grpSpPr>
        <p:sp>
          <p:nvSpPr>
            <p:cNvPr id="1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8"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19" name="AutoShape 11"/>
          <p:cNvSpPr>
            <a:spLocks noChangeArrowheads="1"/>
          </p:cNvSpPr>
          <p:nvPr/>
        </p:nvSpPr>
        <p:spPr bwMode="auto">
          <a:xfrm>
            <a:off x="1066800" y="5791200"/>
            <a:ext cx="676592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dirty="0">
                <a:latin typeface="Lucida Sans Typewriter" pitchFamily="49" charset="0"/>
              </a:rPr>
              <a:t>INSERT </a:t>
            </a:r>
            <a:r>
              <a:rPr lang="en-US" b="0" dirty="0" smtClean="0">
                <a:latin typeface="Lucida Sans Typewriter" pitchFamily="49" charset="0"/>
              </a:rPr>
              <a:t>INTO </a:t>
            </a:r>
            <a:r>
              <a:rPr lang="en-US" b="0" dirty="0" err="1">
                <a:latin typeface="Lucida Sans Typewriter" pitchFamily="49" charset="0"/>
              </a:rPr>
              <a:t>SomeTableA</a:t>
            </a:r>
            <a:r>
              <a:rPr lang="en-US" b="0" dirty="0">
                <a:latin typeface="Lucida Sans Typewriter" pitchFamily="49" charset="0"/>
              </a:rPr>
              <a:t> </a:t>
            </a:r>
          </a:p>
          <a:p>
            <a:pPr defTabSz="457200">
              <a:lnSpc>
                <a:spcPct val="80000"/>
              </a:lnSpc>
              <a:tabLst>
                <a:tab pos="457200" algn="l"/>
              </a:tabLst>
              <a:defRPr/>
            </a:pPr>
            <a:r>
              <a:rPr lang="en-US" b="0" dirty="0">
                <a:latin typeface="Lucida Sans Typewriter" pitchFamily="49" charset="0"/>
              </a:rPr>
              <a:t>	SELECT </a:t>
            </a:r>
            <a:r>
              <a:rPr lang="en-US" dirty="0" smtClean="0">
                <a:latin typeface="Lucida Sans Typewriter" pitchFamily="49" charset="0"/>
              </a:rPr>
              <a:t>TOP (#) </a:t>
            </a:r>
            <a:r>
              <a:rPr lang="en-US" dirty="0" err="1" smtClean="0">
                <a:latin typeface="Lucida Sans Typewriter" pitchFamily="49" charset="0"/>
              </a:rPr>
              <a:t>SomeColumnX</a:t>
            </a:r>
            <a:r>
              <a:rPr lang="en-US" b="0" dirty="0">
                <a:latin typeface="Lucida Sans Typewriter" pitchFamily="49" charset="0"/>
              </a:rPr>
              <a:t>, </a:t>
            </a:r>
            <a:r>
              <a:rPr lang="en-US" b="0" dirty="0" err="1">
                <a:latin typeface="Lucida Sans Typewriter" pitchFamily="49" charset="0"/>
              </a:rPr>
              <a:t>SomeColumnY</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	FROM </a:t>
            </a:r>
            <a:r>
              <a:rPr lang="en-US" b="0" dirty="0" err="1">
                <a:latin typeface="Lucida Sans Typewriter" pitchFamily="49" charset="0"/>
              </a:rPr>
              <a:t>SomeTableB</a:t>
            </a:r>
            <a:endParaRPr lang="en-US" b="0" dirty="0">
              <a:latin typeface="Lucida Sans Typewriter"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1" presetClass="entr" presetSubtype="0" fill="hold" nodeType="afterEffect">
                                  <p:stCondLst>
                                    <p:cond delay="50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INSERT Statement Examples</a:t>
            </a:r>
          </a:p>
        </p:txBody>
      </p:sp>
      <p:sp>
        <p:nvSpPr>
          <p:cNvPr id="8195" name="Rectangle 3"/>
          <p:cNvSpPr>
            <a:spLocks noGrp="1" noChangeArrowheads="1"/>
          </p:cNvSpPr>
          <p:nvPr>
            <p:ph type="body" idx="1"/>
          </p:nvPr>
        </p:nvSpPr>
        <p:spPr>
          <a:xfrm>
            <a:off x="1195388" y="1778000"/>
            <a:ext cx="6573837" cy="354013"/>
          </a:xfrm>
        </p:spPr>
        <p:txBody>
          <a:bodyPr>
            <a:normAutofit fontScale="70000" lnSpcReduction="20000"/>
          </a:bodyPr>
          <a:lstStyle/>
          <a:p>
            <a:pPr eaLnBrk="1" hangingPunct="1">
              <a:lnSpc>
                <a:spcPct val="100000"/>
              </a:lnSpc>
              <a:buFontTx/>
              <a:buNone/>
            </a:pPr>
            <a:r>
              <a:rPr lang="en-US" b="1" smtClean="0"/>
              <a:t>Using a Simple INSERT Statement</a:t>
            </a:r>
          </a:p>
        </p:txBody>
      </p:sp>
      <p:sp>
        <p:nvSpPr>
          <p:cNvPr id="815108" name="AutoShape 4"/>
          <p:cNvSpPr>
            <a:spLocks noChangeArrowheads="1"/>
          </p:cNvSpPr>
          <p:nvPr/>
        </p:nvSpPr>
        <p:spPr bwMode="auto">
          <a:xfrm>
            <a:off x="1093788" y="2144713"/>
            <a:ext cx="6073775"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dirty="0">
                <a:latin typeface="Lucida Sans Typewriter" pitchFamily="49" charset="0"/>
              </a:rPr>
              <a:t>INSERT INTO </a:t>
            </a:r>
            <a:r>
              <a:rPr lang="en-US" b="0" dirty="0" err="1">
                <a:latin typeface="Lucida Sans Typewriter" pitchFamily="49" charset="0"/>
              </a:rPr>
              <a:t>Production.UnitMeasure</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VALUES (N'F2', </a:t>
            </a:r>
            <a:r>
              <a:rPr lang="en-US" b="0" dirty="0" err="1">
                <a:latin typeface="Lucida Sans Typewriter" pitchFamily="49" charset="0"/>
              </a:rPr>
              <a:t>N'Square</a:t>
            </a:r>
            <a:r>
              <a:rPr lang="en-US" b="0" dirty="0">
                <a:latin typeface="Lucida Sans Typewriter" pitchFamily="49" charset="0"/>
              </a:rPr>
              <a:t> Feet', GETDATE());</a:t>
            </a:r>
          </a:p>
        </p:txBody>
      </p:sp>
      <p:sp>
        <p:nvSpPr>
          <p:cNvPr id="815109" name="AutoShape 5"/>
          <p:cNvSpPr>
            <a:spLocks noChangeArrowheads="1"/>
          </p:cNvSpPr>
          <p:nvPr/>
        </p:nvSpPr>
        <p:spPr bwMode="auto">
          <a:xfrm>
            <a:off x="1084263" y="3481388"/>
            <a:ext cx="604837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INSERT INTO Production.UnitMeasure</a:t>
            </a:r>
          </a:p>
          <a:p>
            <a:pPr algn="l" defTabSz="457200" eaLnBrk="1" hangingPunct="1">
              <a:lnSpc>
                <a:spcPct val="80000"/>
              </a:lnSpc>
              <a:tabLst>
                <a:tab pos="457200" algn="l"/>
              </a:tabLst>
              <a:defRPr/>
            </a:pPr>
            <a:r>
              <a:rPr lang="en-US" b="0">
                <a:latin typeface="Lucida Sans Typewriter" pitchFamily="49" charset="0"/>
              </a:rPr>
              <a:t>VALUES (N'F2', N'Square Feet', GETDATE()), (N'Y2', N'Square Yards', GETDATE());</a:t>
            </a:r>
          </a:p>
        </p:txBody>
      </p:sp>
      <p:sp>
        <p:nvSpPr>
          <p:cNvPr id="14344" name="Text Box 8"/>
          <p:cNvSpPr txBox="1">
            <a:spLocks noChangeArrowheads="1"/>
          </p:cNvSpPr>
          <p:nvPr/>
        </p:nvSpPr>
        <p:spPr bwMode="auto">
          <a:xfrm>
            <a:off x="1125538" y="3094038"/>
            <a:ext cx="7561262" cy="400110"/>
          </a:xfrm>
          <a:prstGeom prst="rect">
            <a:avLst/>
          </a:prstGeom>
          <a:noFill/>
          <a:ln w="9525" algn="ctr">
            <a:noFill/>
            <a:miter lim="800000"/>
            <a:headEnd/>
            <a:tailEnd/>
          </a:ln>
        </p:spPr>
        <p:txBody>
          <a:bodyPr wrap="square">
            <a:spAutoFit/>
          </a:bodyPr>
          <a:lstStyle/>
          <a:p>
            <a:pPr algn="l">
              <a:spcBef>
                <a:spcPct val="50000"/>
              </a:spcBef>
            </a:pPr>
            <a:r>
              <a:rPr lang="en-US" sz="2000" dirty="0"/>
              <a:t>Inserting Multiple Rows of </a:t>
            </a:r>
            <a:r>
              <a:rPr lang="en-US" sz="2000" dirty="0" smtClean="0"/>
              <a:t>Data  (Row Constructor)</a:t>
            </a:r>
            <a:endParaRPr lang="en-US" sz="2000" dirty="0"/>
          </a:p>
        </p:txBody>
      </p:sp>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8205"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8201"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5109"/>
                                        </p:tgtEl>
                                        <p:attrNameLst>
                                          <p:attrName>style.visibility</p:attrName>
                                        </p:attrNameLst>
                                      </p:cBhvr>
                                      <p:to>
                                        <p:strVal val="visible"/>
                                      </p:to>
                                    </p:set>
                                    <p:animEffect transition="in" filter="fade">
                                      <p:cBhvr>
                                        <p:cTn id="7" dur="500"/>
                                        <p:tgtEl>
                                          <p:spTgt spid="81510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44"/>
                                        </p:tgtEl>
                                        <p:attrNameLst>
                                          <p:attrName>style.visibility</p:attrName>
                                        </p:attrNameLst>
                                      </p:cBhvr>
                                      <p:to>
                                        <p:strVal val="visible"/>
                                      </p:to>
                                    </p:set>
                                    <p:animEffect transition="in" filter="fade">
                                      <p:cBhvr>
                                        <p:cTn id="10" dur="500"/>
                                        <p:tgtEl>
                                          <p:spTgt spid="14344"/>
                                        </p:tgtEl>
                                      </p:cBhvr>
                                    </p:animEffect>
                                  </p:childTnLst>
                                </p:cTn>
                              </p:par>
                            </p:childTnLst>
                          </p:cTn>
                        </p:par>
                        <p:par>
                          <p:cTn id="11" fill="hold">
                            <p:stCondLst>
                              <p:cond delay="500"/>
                            </p:stCondLst>
                            <p:childTnLst>
                              <p:par>
                                <p:cTn id="12" presetID="1" presetClass="entr" presetSubtype="0" fill="hold" nodeType="afterEffect">
                                  <p:stCondLst>
                                    <p:cond delay="50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9" grpId="0" animBg="1"/>
      <p:bldP spid="1434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mtClean="0"/>
              <a:t>Inserting Values into Identity Columns</a:t>
            </a:r>
          </a:p>
        </p:txBody>
      </p:sp>
      <p:sp>
        <p:nvSpPr>
          <p:cNvPr id="817156" name="AutoShape 4"/>
          <p:cNvSpPr>
            <a:spLocks noChangeArrowheads="1"/>
          </p:cNvSpPr>
          <p:nvPr/>
        </p:nvSpPr>
        <p:spPr bwMode="auto">
          <a:xfrm>
            <a:off x="1720850" y="2608263"/>
            <a:ext cx="5651500" cy="29543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1600" b="0">
                <a:latin typeface="Lucida Sans Typewriter" pitchFamily="49" charset="0"/>
              </a:rPr>
              <a:t>CREATE TABLE dbo.T1 ( column_1 int IDENTITY, column_2 VARCHAR(30));</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INSERT T1 VALUES ('Row #1');</a:t>
            </a:r>
          </a:p>
          <a:p>
            <a:pPr algn="l" defTabSz="457200" eaLnBrk="1" hangingPunct="1">
              <a:lnSpc>
                <a:spcPct val="80000"/>
              </a:lnSpc>
              <a:tabLst>
                <a:tab pos="457200" algn="l"/>
              </a:tabLst>
              <a:defRPr/>
            </a:pPr>
            <a:r>
              <a:rPr lang="en-US" sz="1600" b="0">
                <a:latin typeface="Lucida Sans Typewriter" pitchFamily="49" charset="0"/>
              </a:rPr>
              <a:t>INSERT T1 (column_2) VALUES ('Row #2');</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solidFill>
                  <a:srgbClr val="FF0000"/>
                </a:solidFill>
                <a:latin typeface="Lucida Sans Typewriter" pitchFamily="49" charset="0"/>
              </a:rPr>
              <a:t>SET IDENTITY_INSERT </a:t>
            </a:r>
            <a:r>
              <a:rPr lang="en-US" sz="1600" b="0">
                <a:latin typeface="Lucida Sans Typewriter" pitchFamily="49" charset="0"/>
              </a:rPr>
              <a:t>T1 ON;</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INSERT INTO T1 (column_1,column_2) </a:t>
            </a:r>
          </a:p>
          <a:p>
            <a:pPr algn="l" defTabSz="457200" eaLnBrk="1" hangingPunct="1">
              <a:lnSpc>
                <a:spcPct val="80000"/>
              </a:lnSpc>
              <a:tabLst>
                <a:tab pos="457200" algn="l"/>
              </a:tabLst>
              <a:defRPr/>
            </a:pPr>
            <a:r>
              <a:rPr lang="en-US" sz="1600" b="0">
                <a:latin typeface="Lucida Sans Typewriter" pitchFamily="49" charset="0"/>
              </a:rPr>
              <a:t>    VALUES (-99, 'Explicit identity value');</a:t>
            </a:r>
          </a:p>
          <a:p>
            <a:pPr algn="l" defTabSz="457200" eaLnBrk="1" hangingPunct="1">
              <a:lnSpc>
                <a:spcPct val="80000"/>
              </a:lnSpc>
              <a:tabLst>
                <a:tab pos="457200" algn="l"/>
              </a:tabLst>
              <a:defRPr/>
            </a:pPr>
            <a:r>
              <a:rPr lang="en-US" sz="1600" b="0">
                <a:latin typeface="Lucida Sans Typewriter" pitchFamily="49" charset="0"/>
              </a:rPr>
              <a:t>GO</a:t>
            </a:r>
          </a:p>
          <a:p>
            <a:pPr algn="l" defTabSz="457200" eaLnBrk="1" hangingPunct="1">
              <a:lnSpc>
                <a:spcPct val="80000"/>
              </a:lnSpc>
              <a:tabLst>
                <a:tab pos="457200" algn="l"/>
              </a:tabLst>
              <a:defRPr/>
            </a:pPr>
            <a:r>
              <a:rPr lang="en-US" sz="1600" b="0">
                <a:latin typeface="Lucida Sans Typewriter" pitchFamily="49" charset="0"/>
              </a:rPr>
              <a:t>SELECT column_1, column_2</a:t>
            </a:r>
          </a:p>
          <a:p>
            <a:pPr algn="l" defTabSz="457200" eaLnBrk="1" hangingPunct="1">
              <a:lnSpc>
                <a:spcPct val="80000"/>
              </a:lnSpc>
              <a:tabLst>
                <a:tab pos="457200" algn="l"/>
              </a:tabLst>
              <a:defRPr/>
            </a:pPr>
            <a:r>
              <a:rPr lang="en-US" sz="1600" b="0">
                <a:latin typeface="Lucida Sans Typewriter" pitchFamily="49" charset="0"/>
              </a:rPr>
              <a:t>FROM T1;</a:t>
            </a:r>
          </a:p>
        </p:txBody>
      </p:sp>
      <p:sp>
        <p:nvSpPr>
          <p:cNvPr id="9220" name="Rounded Rectangle 8"/>
          <p:cNvSpPr>
            <a:spLocks noChangeArrowheads="1"/>
          </p:cNvSpPr>
          <p:nvPr/>
        </p:nvSpPr>
        <p:spPr bwMode="auto">
          <a:xfrm>
            <a:off x="835025" y="1577975"/>
            <a:ext cx="7450138" cy="83185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i="1"/>
              <a:t>column_list</a:t>
            </a:r>
            <a:r>
              <a:rPr lang="en-US"/>
              <a:t> and VALUES must be used to insert values into an identity column, and the SET IDENTITY_INSERT option must be ON for the table </a:t>
            </a:r>
          </a:p>
        </p:txBody>
      </p:sp>
      <p:sp>
        <p:nvSpPr>
          <p:cNvPr id="5" name="TextBox 4"/>
          <p:cNvSpPr txBox="1"/>
          <p:nvPr/>
        </p:nvSpPr>
        <p:spPr>
          <a:xfrm>
            <a:off x="685800" y="5867400"/>
            <a:ext cx="7620000" cy="923330"/>
          </a:xfrm>
          <a:prstGeom prst="rect">
            <a:avLst/>
          </a:prstGeom>
          <a:noFill/>
        </p:spPr>
        <p:txBody>
          <a:bodyPr wrap="square" rtlCol="0">
            <a:spAutoFit/>
          </a:bodyPr>
          <a:lstStyle/>
          <a:p>
            <a:r>
              <a:rPr lang="en-US" dirty="0" smtClean="0"/>
              <a:t>To </a:t>
            </a:r>
            <a:r>
              <a:rPr lang="en-US" smtClean="0"/>
              <a:t>see Identity</a:t>
            </a:r>
          </a:p>
          <a:p>
            <a:r>
              <a:rPr lang="en-US" dirty="0" smtClean="0"/>
              <a:t>select </a:t>
            </a:r>
            <a:r>
              <a:rPr lang="en-US" dirty="0" err="1" smtClean="0"/>
              <a:t>AddressID</a:t>
            </a:r>
            <a:r>
              <a:rPr lang="en-US" dirty="0" smtClean="0"/>
              <a:t> from </a:t>
            </a:r>
            <a:r>
              <a:rPr lang="en-US" dirty="0" err="1" smtClean="0"/>
              <a:t>Person.Address</a:t>
            </a:r>
            <a:endParaRPr lang="en-US" dirty="0" smtClean="0"/>
          </a:p>
          <a:p>
            <a:r>
              <a:rPr lang="en-US" dirty="0" smtClean="0"/>
              <a:t>select </a:t>
            </a:r>
            <a:r>
              <a:rPr lang="en-US" dirty="0" err="1" smtClean="0"/>
              <a:t>Address.$IDENTITY</a:t>
            </a:r>
            <a:r>
              <a:rPr lang="en-US" dirty="0" smtClean="0"/>
              <a:t> from </a:t>
            </a:r>
            <a:r>
              <a:rPr lang="en-US" dirty="0" err="1" smtClean="0"/>
              <a:t>person.Address</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dirty="0" smtClean="0"/>
              <a:t>Deleting Data from Tables</a:t>
            </a:r>
          </a:p>
        </p:txBody>
      </p:sp>
      <p:sp>
        <p:nvSpPr>
          <p:cNvPr id="12291" name="Rectangle 3"/>
          <p:cNvSpPr>
            <a:spLocks noGrp="1" noChangeArrowheads="1"/>
          </p:cNvSpPr>
          <p:nvPr>
            <p:ph type="body" idx="1"/>
          </p:nvPr>
        </p:nvSpPr>
        <p:spPr/>
        <p:txBody>
          <a:bodyPr/>
          <a:lstStyle/>
          <a:p>
            <a:pPr eaLnBrk="1" hangingPunct="1"/>
            <a:r>
              <a:rPr lang="en-US" dirty="0" smtClean="0"/>
              <a:t>DELETE Fundamentals</a:t>
            </a:r>
          </a:p>
          <a:p>
            <a:pPr eaLnBrk="1" hangingPunct="1"/>
            <a:r>
              <a:rPr lang="en-US" dirty="0" smtClean="0"/>
              <a:t>DELETE Statement Definitions</a:t>
            </a:r>
          </a:p>
          <a:p>
            <a:pPr eaLnBrk="1" hangingPunct="1"/>
            <a:r>
              <a:rPr lang="en-US" dirty="0" smtClean="0"/>
              <a:t>Defining and Using the TRUNCATE Statement</a:t>
            </a:r>
          </a:p>
          <a:p>
            <a:pPr eaLnBrk="1" hangingPunct="1"/>
            <a:r>
              <a:rPr lang="en-US" dirty="0" smtClean="0"/>
              <a:t>TRUNCATE versus DELETE</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228600"/>
            <a:ext cx="8153400" cy="990600"/>
          </a:xfrm>
        </p:spPr>
        <p:txBody>
          <a:bodyPr/>
          <a:lstStyle/>
          <a:p>
            <a:pPr eaLnBrk="1" hangingPunct="1"/>
            <a:r>
              <a:rPr lang="en-US" smtClean="0"/>
              <a:t>DELETE Fundamentals</a:t>
            </a:r>
          </a:p>
        </p:txBody>
      </p:sp>
      <p:sp>
        <p:nvSpPr>
          <p:cNvPr id="5" name="AutoShape 5"/>
          <p:cNvSpPr>
            <a:spLocks noChangeArrowheads="1"/>
          </p:cNvSpPr>
          <p:nvPr/>
        </p:nvSpPr>
        <p:spPr bwMode="auto">
          <a:xfrm>
            <a:off x="781050" y="4292600"/>
            <a:ext cx="3919538" cy="13763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DELETE table_or_view</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FROM table_sources</a:t>
            </a:r>
          </a:p>
          <a:p>
            <a:pPr algn="l" defTabSz="457200" eaLnBrk="1" hangingPunct="1">
              <a:lnSpc>
                <a:spcPct val="80000"/>
              </a:lnSpc>
              <a:tabLst>
                <a:tab pos="457200" algn="l"/>
              </a:tabLst>
              <a:defRPr/>
            </a:pPr>
            <a:endParaRPr lang="en-US" sz="2000" b="0">
              <a:latin typeface="Lucida Sans Typewriter" pitchFamily="49" charset="0"/>
            </a:endParaRPr>
          </a:p>
          <a:p>
            <a:pPr algn="l" defTabSz="457200" eaLnBrk="1" hangingPunct="1">
              <a:lnSpc>
                <a:spcPct val="80000"/>
              </a:lnSpc>
              <a:tabLst>
                <a:tab pos="457200" algn="l"/>
              </a:tabLst>
              <a:defRPr/>
            </a:pPr>
            <a:r>
              <a:rPr lang="en-US" sz="2000" b="0">
                <a:latin typeface="Lucida Sans Typewriter" pitchFamily="49" charset="0"/>
              </a:rPr>
              <a:t>WHERE search_condition</a:t>
            </a:r>
          </a:p>
        </p:txBody>
      </p:sp>
      <p:sp>
        <p:nvSpPr>
          <p:cNvPr id="6" name="Rounded Rectangle 8"/>
          <p:cNvSpPr>
            <a:spLocks noChangeArrowheads="1"/>
          </p:cNvSpPr>
          <p:nvPr/>
        </p:nvSpPr>
        <p:spPr bwMode="auto">
          <a:xfrm>
            <a:off x="803275" y="15557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The DELETE statement removes one or more rows in a table or view </a:t>
            </a:r>
          </a:p>
        </p:txBody>
      </p:sp>
      <p:sp>
        <p:nvSpPr>
          <p:cNvPr id="7" name="Rounded Rectangle 8"/>
          <p:cNvSpPr>
            <a:spLocks noChangeArrowheads="1"/>
          </p:cNvSpPr>
          <p:nvPr/>
        </p:nvSpPr>
        <p:spPr bwMode="auto">
          <a:xfrm>
            <a:off x="803275" y="22796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a:t>DELETE removes rows from the </a:t>
            </a:r>
            <a:r>
              <a:rPr lang="en-US" i="1"/>
              <a:t>table_or_view</a:t>
            </a:r>
            <a:r>
              <a:rPr lang="en-US"/>
              <a:t> parameter that meet the </a:t>
            </a:r>
            <a:r>
              <a:rPr lang="en-US" i="1"/>
              <a:t>search condition</a:t>
            </a:r>
            <a:endParaRPr lang="en-US"/>
          </a:p>
        </p:txBody>
      </p:sp>
      <p:sp>
        <p:nvSpPr>
          <p:cNvPr id="8" name="Rounded Rectangle 8"/>
          <p:cNvSpPr>
            <a:spLocks noChangeArrowheads="1"/>
          </p:cNvSpPr>
          <p:nvPr/>
        </p:nvSpPr>
        <p:spPr bwMode="auto">
          <a:xfrm>
            <a:off x="803275" y="3016250"/>
            <a:ext cx="7450138" cy="622300"/>
          </a:xfrm>
          <a:prstGeom prst="roundRect">
            <a:avLst>
              <a:gd name="adj" fmla="val 4167"/>
            </a:avLst>
          </a:prstGeom>
          <a:solidFill>
            <a:srgbClr val="F2E7CE"/>
          </a:solidFill>
          <a:ln w="9525" algn="ctr">
            <a:solidFill>
              <a:srgbClr val="333333"/>
            </a:solidFill>
            <a:round/>
            <a:headEnd/>
            <a:tailEnd/>
          </a:ln>
        </p:spPr>
        <p:txBody>
          <a:bodyPr anchor="ctr"/>
          <a:lstStyle/>
          <a:p>
            <a:pPr marL="228600" indent="-228600" algn="l">
              <a:lnSpc>
                <a:spcPct val="90000"/>
              </a:lnSpc>
              <a:spcBef>
                <a:spcPct val="40000"/>
              </a:spcBef>
              <a:buClr>
                <a:srgbClr val="006699"/>
              </a:buClr>
              <a:buFontTx/>
              <a:buChar char="•"/>
            </a:pPr>
            <a:r>
              <a:rPr lang="en-US" i="1"/>
              <a:t>table_sources</a:t>
            </a:r>
            <a:r>
              <a:rPr lang="en-US"/>
              <a:t> can be used to specify additional tables or views that can be used by the WHERE clause</a:t>
            </a:r>
          </a:p>
        </p:txBody>
      </p:sp>
      <p:sp>
        <p:nvSpPr>
          <p:cNvPr id="9" name="Rectangle 13"/>
          <p:cNvSpPr>
            <a:spLocks noChangeArrowheads="1"/>
          </p:cNvSpPr>
          <p:nvPr/>
        </p:nvSpPr>
        <p:spPr bwMode="auto">
          <a:xfrm>
            <a:off x="863600" y="3970338"/>
            <a:ext cx="2667000" cy="307975"/>
          </a:xfrm>
          <a:prstGeom prst="rect">
            <a:avLst/>
          </a:prstGeom>
          <a:noFill/>
          <a:ln w="9525">
            <a:noFill/>
            <a:miter lim="800000"/>
            <a:headEnd/>
            <a:tailEnd/>
          </a:ln>
        </p:spPr>
        <p:txBody>
          <a:bodyPr lIns="0" tIns="0" rIns="0" bIns="0"/>
          <a:lstStyle/>
          <a:p>
            <a:pPr marL="174625" indent="-174625" algn="l" eaLnBrk="1" hangingPunct="1">
              <a:lnSpc>
                <a:spcPct val="90000"/>
              </a:lnSpc>
              <a:spcBef>
                <a:spcPct val="70000"/>
              </a:spcBef>
              <a:buClr>
                <a:schemeClr val="hlink"/>
              </a:buClr>
              <a:buSzPct val="90000"/>
            </a:pPr>
            <a:r>
              <a:rPr lang="en-US" sz="2000"/>
              <a:t>DELETE Syntax:</a:t>
            </a:r>
            <a:endParaRPr lang="en-US" sz="2000" b="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609600" y="228600"/>
            <a:ext cx="8153400" cy="990600"/>
          </a:xfrm>
        </p:spPr>
        <p:txBody>
          <a:bodyPr/>
          <a:lstStyle/>
          <a:p>
            <a:pPr eaLnBrk="1" hangingPunct="1"/>
            <a:r>
              <a:rPr lang="en-US" smtClean="0"/>
              <a:t>DELETE Statement Definitions</a:t>
            </a:r>
          </a:p>
        </p:txBody>
      </p:sp>
      <p:sp>
        <p:nvSpPr>
          <p:cNvPr id="5" name="AutoShape 6"/>
          <p:cNvSpPr>
            <a:spLocks noChangeArrowheads="1"/>
          </p:cNvSpPr>
          <p:nvPr/>
        </p:nvSpPr>
        <p:spPr bwMode="auto">
          <a:xfrm>
            <a:off x="339725" y="1944688"/>
            <a:ext cx="3328988"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SomeTable;</a:t>
            </a:r>
          </a:p>
        </p:txBody>
      </p:sp>
      <p:sp>
        <p:nvSpPr>
          <p:cNvPr id="6" name="AutoShape 9"/>
          <p:cNvSpPr>
            <a:spLocks noChangeArrowheads="1"/>
          </p:cNvSpPr>
          <p:nvPr/>
        </p:nvSpPr>
        <p:spPr bwMode="auto">
          <a:xfrm>
            <a:off x="309563" y="3144838"/>
            <a:ext cx="3732212"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SomeTable</a:t>
            </a:r>
          </a:p>
          <a:p>
            <a:pPr algn="l" defTabSz="457200" eaLnBrk="1" hangingPunct="1">
              <a:lnSpc>
                <a:spcPct val="80000"/>
              </a:lnSpc>
              <a:tabLst>
                <a:tab pos="457200" algn="l"/>
              </a:tabLst>
              <a:defRPr/>
            </a:pPr>
            <a:r>
              <a:rPr lang="en-US" b="0">
                <a:latin typeface="Lucida Sans Typewriter" pitchFamily="49" charset="0"/>
              </a:rPr>
              <a:t>WHERE SomeColumn IN</a:t>
            </a:r>
          </a:p>
          <a:p>
            <a:pPr algn="l" defTabSz="457200" eaLnBrk="1" hangingPunct="1">
              <a:lnSpc>
                <a:spcPct val="80000"/>
              </a:lnSpc>
              <a:tabLst>
                <a:tab pos="457200" algn="l"/>
              </a:tabLst>
              <a:defRPr/>
            </a:pPr>
            <a:r>
              <a:rPr lang="en-US" b="0">
                <a:latin typeface="Lucida Sans Typewriter" pitchFamily="49" charset="0"/>
              </a:rPr>
              <a:t>	(Subquery Definition);</a:t>
            </a:r>
          </a:p>
        </p:txBody>
      </p:sp>
      <p:sp>
        <p:nvSpPr>
          <p:cNvPr id="7" name="AutoShape 11"/>
          <p:cNvSpPr>
            <a:spLocks noChangeArrowheads="1"/>
          </p:cNvSpPr>
          <p:nvPr/>
        </p:nvSpPr>
        <p:spPr bwMode="auto">
          <a:xfrm>
            <a:off x="319088" y="4921250"/>
            <a:ext cx="328136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TOP (#) PERCENT</a:t>
            </a:r>
          </a:p>
          <a:p>
            <a:pPr algn="l" defTabSz="457200" eaLnBrk="1" hangingPunct="1">
              <a:lnSpc>
                <a:spcPct val="80000"/>
              </a:lnSpc>
              <a:tabLst>
                <a:tab pos="457200" algn="l"/>
              </a:tabLst>
              <a:defRPr/>
            </a:pPr>
            <a:r>
              <a:rPr lang="en-US" b="0">
                <a:latin typeface="Lucida Sans Typewriter" pitchFamily="49" charset="0"/>
              </a:rPr>
              <a:t>FROM SomeTable;</a:t>
            </a:r>
          </a:p>
        </p:txBody>
      </p:sp>
      <p:sp>
        <p:nvSpPr>
          <p:cNvPr id="8" name="Rectangle 3"/>
          <p:cNvSpPr>
            <a:spLocks noChangeArrowheads="1"/>
          </p:cNvSpPr>
          <p:nvPr/>
        </p:nvSpPr>
        <p:spPr bwMode="auto">
          <a:xfrm>
            <a:off x="396875" y="156845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dirty="0"/>
              <a:t>DELETE with no WHERE clause</a:t>
            </a:r>
          </a:p>
        </p:txBody>
      </p:sp>
      <p:sp>
        <p:nvSpPr>
          <p:cNvPr id="9" name="Text Box 7"/>
          <p:cNvSpPr txBox="1">
            <a:spLocks noChangeArrowheads="1"/>
          </p:cNvSpPr>
          <p:nvPr/>
        </p:nvSpPr>
        <p:spPr bwMode="auto">
          <a:xfrm>
            <a:off x="292100" y="2795588"/>
            <a:ext cx="4083050" cy="336550"/>
          </a:xfrm>
          <a:prstGeom prst="rect">
            <a:avLst/>
          </a:prstGeom>
          <a:noFill/>
          <a:ln w="9525" algn="ctr">
            <a:noFill/>
            <a:miter lim="800000"/>
            <a:headEnd/>
            <a:tailEnd/>
          </a:ln>
        </p:spPr>
        <p:txBody>
          <a:bodyPr>
            <a:spAutoFit/>
          </a:bodyPr>
          <a:lstStyle/>
          <a:p>
            <a:pPr algn="l" eaLnBrk="1" hangingPunct="1">
              <a:lnSpc>
                <a:spcPct val="80000"/>
              </a:lnSpc>
              <a:spcBef>
                <a:spcPct val="70000"/>
              </a:spcBef>
              <a:buClr>
                <a:schemeClr val="hlink"/>
              </a:buClr>
              <a:buSzPct val="90000"/>
            </a:pPr>
            <a:r>
              <a:rPr lang="en-US" sz="2000"/>
              <a:t>DELETE using a Subquery</a:t>
            </a:r>
          </a:p>
        </p:txBody>
      </p:sp>
      <p:sp>
        <p:nvSpPr>
          <p:cNvPr id="10" name="Text Box 8"/>
          <p:cNvSpPr txBox="1">
            <a:spLocks noChangeArrowheads="1"/>
          </p:cNvSpPr>
          <p:nvPr/>
        </p:nvSpPr>
        <p:spPr bwMode="auto">
          <a:xfrm>
            <a:off x="328613" y="4521200"/>
            <a:ext cx="4835525" cy="396875"/>
          </a:xfrm>
          <a:prstGeom prst="rect">
            <a:avLst/>
          </a:prstGeom>
          <a:noFill/>
          <a:ln w="9525" algn="ctr">
            <a:noFill/>
            <a:miter lim="800000"/>
            <a:headEnd/>
            <a:tailEnd/>
          </a:ln>
        </p:spPr>
        <p:txBody>
          <a:bodyPr>
            <a:spAutoFit/>
          </a:bodyPr>
          <a:lstStyle/>
          <a:p>
            <a:pPr algn="l">
              <a:spcBef>
                <a:spcPct val="50000"/>
              </a:spcBef>
            </a:pPr>
            <a:r>
              <a:rPr lang="en-US" sz="2000" dirty="0"/>
              <a:t>DELETE using TOP</a:t>
            </a:r>
          </a:p>
        </p:txBody>
      </p:sp>
      <p:grpSp>
        <p:nvGrpSpPr>
          <p:cNvPr id="11" name="Group 25"/>
          <p:cNvGrpSpPr>
            <a:grpSpLocks/>
          </p:cNvGrpSpPr>
          <p:nvPr/>
        </p:nvGrpSpPr>
        <p:grpSpPr bwMode="auto">
          <a:xfrm>
            <a:off x="7991475" y="6281738"/>
            <a:ext cx="914400" cy="425450"/>
            <a:chOff x="384" y="3024"/>
            <a:chExt cx="720" cy="336"/>
          </a:xfrm>
        </p:grpSpPr>
        <p:sp>
          <p:nvSpPr>
            <p:cNvPr id="12"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13" name="Group 27"/>
            <p:cNvGrpSpPr>
              <a:grpSpLocks/>
            </p:cNvGrpSpPr>
            <p:nvPr/>
          </p:nvGrpSpPr>
          <p:grpSpPr bwMode="auto">
            <a:xfrm>
              <a:off x="480" y="3096"/>
              <a:ext cx="240" cy="192"/>
              <a:chOff x="480" y="3096"/>
              <a:chExt cx="240" cy="192"/>
            </a:xfrm>
          </p:grpSpPr>
          <p:sp>
            <p:nvSpPr>
              <p:cNvPr id="14"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5"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16" name="Group 30"/>
          <p:cNvGrpSpPr>
            <a:grpSpLocks/>
          </p:cNvGrpSpPr>
          <p:nvPr/>
        </p:nvGrpSpPr>
        <p:grpSpPr bwMode="auto">
          <a:xfrm>
            <a:off x="8478838" y="6372225"/>
            <a:ext cx="304800" cy="244475"/>
            <a:chOff x="768" y="3096"/>
            <a:chExt cx="240" cy="192"/>
          </a:xfrm>
        </p:grpSpPr>
        <p:sp>
          <p:nvSpPr>
            <p:cNvPr id="17"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18"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19" name="AutoShape 6"/>
          <p:cNvSpPr>
            <a:spLocks noChangeArrowheads="1"/>
          </p:cNvSpPr>
          <p:nvPr/>
        </p:nvSpPr>
        <p:spPr bwMode="auto">
          <a:xfrm>
            <a:off x="4454525" y="1955800"/>
            <a:ext cx="4360863"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Sales.SalesPerson;</a:t>
            </a:r>
          </a:p>
        </p:txBody>
      </p:sp>
      <p:sp>
        <p:nvSpPr>
          <p:cNvPr id="20" name="AutoShape 9"/>
          <p:cNvSpPr>
            <a:spLocks noChangeArrowheads="1"/>
          </p:cNvSpPr>
          <p:nvPr/>
        </p:nvSpPr>
        <p:spPr bwMode="auto">
          <a:xfrm>
            <a:off x="4524375" y="2711450"/>
            <a:ext cx="4283075" cy="1701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FROM Sales.SalesPersonQuotaHistory </a:t>
            </a:r>
          </a:p>
          <a:p>
            <a:pPr algn="l" defTabSz="457200" eaLnBrk="1" hangingPunct="1">
              <a:lnSpc>
                <a:spcPct val="80000"/>
              </a:lnSpc>
              <a:tabLst>
                <a:tab pos="457200" algn="l"/>
              </a:tabLst>
              <a:defRPr/>
            </a:pPr>
            <a:r>
              <a:rPr lang="en-US" b="0">
                <a:latin typeface="Lucida Sans Typewriter" pitchFamily="49" charset="0"/>
              </a:rPr>
              <a:t>WHERE SalesPersonID IN </a:t>
            </a:r>
          </a:p>
          <a:p>
            <a:pPr algn="l" defTabSz="457200" eaLnBrk="1" hangingPunct="1">
              <a:lnSpc>
                <a:spcPct val="80000"/>
              </a:lnSpc>
              <a:tabLst>
                <a:tab pos="457200" algn="l"/>
              </a:tabLst>
              <a:defRPr/>
            </a:pPr>
            <a:r>
              <a:rPr lang="en-US" b="0">
                <a:latin typeface="Lucida Sans Typewriter" pitchFamily="49" charset="0"/>
              </a:rPr>
              <a:t>    (SELECT SalesPersonID </a:t>
            </a:r>
          </a:p>
          <a:p>
            <a:pPr algn="l" defTabSz="457200" eaLnBrk="1" hangingPunct="1">
              <a:lnSpc>
                <a:spcPct val="80000"/>
              </a:lnSpc>
              <a:tabLst>
                <a:tab pos="457200" algn="l"/>
              </a:tabLst>
              <a:defRPr/>
            </a:pPr>
            <a:r>
              <a:rPr lang="en-US" b="0">
                <a:latin typeface="Lucida Sans Typewriter" pitchFamily="49" charset="0"/>
              </a:rPr>
              <a:t>     FROM Sales.SalesPerson </a:t>
            </a:r>
          </a:p>
          <a:p>
            <a:pPr algn="l" defTabSz="457200" eaLnBrk="1" hangingPunct="1">
              <a:lnSpc>
                <a:spcPct val="80000"/>
              </a:lnSpc>
              <a:tabLst>
                <a:tab pos="457200" algn="l"/>
              </a:tabLst>
              <a:defRPr/>
            </a:pPr>
            <a:r>
              <a:rPr lang="en-US" b="0">
                <a:latin typeface="Lucida Sans Typewriter" pitchFamily="49" charset="0"/>
              </a:rPr>
              <a:t>     WHERE SalesYTD &gt; 2500000.00);</a:t>
            </a:r>
          </a:p>
        </p:txBody>
      </p:sp>
      <p:sp>
        <p:nvSpPr>
          <p:cNvPr id="21" name="AutoShape 11"/>
          <p:cNvSpPr>
            <a:spLocks noChangeArrowheads="1"/>
          </p:cNvSpPr>
          <p:nvPr/>
        </p:nvSpPr>
        <p:spPr bwMode="auto">
          <a:xfrm>
            <a:off x="4665663" y="4818063"/>
            <a:ext cx="4132262"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a:latin typeface="Lucida Sans Typewriter" pitchFamily="49" charset="0"/>
              </a:rPr>
              <a:t>DELETE TOP (2.5) PERCENT</a:t>
            </a:r>
          </a:p>
          <a:p>
            <a:pPr algn="l" defTabSz="457200" eaLnBrk="1" hangingPunct="1">
              <a:lnSpc>
                <a:spcPct val="80000"/>
              </a:lnSpc>
              <a:tabLst>
                <a:tab pos="457200" algn="l"/>
              </a:tabLst>
              <a:defRPr/>
            </a:pPr>
            <a:r>
              <a:rPr lang="en-US" b="0">
                <a:latin typeface="Lucida Sans Typewriter" pitchFamily="49" charset="0"/>
              </a:rPr>
              <a:t>FROM Production.ProductInventory;</a:t>
            </a:r>
          </a:p>
        </p:txBody>
      </p:sp>
      <p:pic>
        <p:nvPicPr>
          <p:cNvPr id="22" name="Picture 10" descr="arrow03"/>
          <p:cNvPicPr>
            <a:picLocks noChangeAspect="1" noChangeArrowheads="1"/>
          </p:cNvPicPr>
          <p:nvPr/>
        </p:nvPicPr>
        <p:blipFill>
          <a:blip r:embed="rId3" cstate="print"/>
          <a:srcRect/>
          <a:stretch>
            <a:fillRect/>
          </a:stretch>
        </p:blipFill>
        <p:spPr bwMode="auto">
          <a:xfrm>
            <a:off x="3525838" y="1971675"/>
            <a:ext cx="998537" cy="282575"/>
          </a:xfrm>
          <a:prstGeom prst="rect">
            <a:avLst/>
          </a:prstGeom>
          <a:noFill/>
          <a:ln w="9525">
            <a:noFill/>
            <a:miter lim="800000"/>
            <a:headEnd/>
            <a:tailEnd/>
          </a:ln>
        </p:spPr>
      </p:pic>
      <p:pic>
        <p:nvPicPr>
          <p:cNvPr id="23" name="Picture 10" descr="arrow03"/>
          <p:cNvPicPr>
            <a:picLocks noChangeAspect="1" noChangeArrowheads="1"/>
          </p:cNvPicPr>
          <p:nvPr/>
        </p:nvPicPr>
        <p:blipFill>
          <a:blip r:embed="rId4" cstate="print"/>
          <a:srcRect/>
          <a:stretch>
            <a:fillRect/>
          </a:stretch>
        </p:blipFill>
        <p:spPr bwMode="auto">
          <a:xfrm>
            <a:off x="3627438" y="3317875"/>
            <a:ext cx="985837" cy="282575"/>
          </a:xfrm>
          <a:prstGeom prst="rect">
            <a:avLst/>
          </a:prstGeom>
          <a:noFill/>
          <a:ln w="9525">
            <a:noFill/>
            <a:miter lim="800000"/>
            <a:headEnd/>
            <a:tailEnd/>
          </a:ln>
        </p:spPr>
      </p:pic>
      <p:pic>
        <p:nvPicPr>
          <p:cNvPr id="24" name="Picture 10" descr="arrow03"/>
          <p:cNvPicPr>
            <a:picLocks noChangeAspect="1" noChangeArrowheads="1"/>
          </p:cNvPicPr>
          <p:nvPr/>
        </p:nvPicPr>
        <p:blipFill>
          <a:blip r:embed="rId5" cstate="print"/>
          <a:srcRect/>
          <a:stretch>
            <a:fillRect/>
          </a:stretch>
        </p:blipFill>
        <p:spPr bwMode="auto">
          <a:xfrm>
            <a:off x="3509963" y="5060950"/>
            <a:ext cx="1187450" cy="3635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1000"/>
                            </p:stCondLst>
                            <p:childTnLst>
                              <p:par>
                                <p:cTn id="47" presetID="1" presetClass="entr" presetSubtype="0"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P spid="19" grpId="0" animBg="1"/>
      <p:bldP spid="20" grpId="0" animBg="1"/>
      <p:bldP spid="21"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228600"/>
            <a:ext cx="8534400" cy="990600"/>
          </a:xfrm>
        </p:spPr>
        <p:txBody>
          <a:bodyPr>
            <a:normAutofit fontScale="90000"/>
          </a:bodyPr>
          <a:lstStyle/>
          <a:p>
            <a:pPr eaLnBrk="1" hangingPunct="1"/>
            <a:r>
              <a:rPr lang="en-US" dirty="0" smtClean="0"/>
              <a:t>Defining and Using the TRUNCATE Statement</a:t>
            </a:r>
          </a:p>
        </p:txBody>
      </p:sp>
      <p:sp>
        <p:nvSpPr>
          <p:cNvPr id="827397" name="AutoShape 5"/>
          <p:cNvSpPr>
            <a:spLocks noChangeArrowheads="1"/>
          </p:cNvSpPr>
          <p:nvPr/>
        </p:nvSpPr>
        <p:spPr bwMode="auto">
          <a:xfrm>
            <a:off x="498475" y="3849688"/>
            <a:ext cx="6853238" cy="357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sz="2000" b="0">
                <a:latin typeface="Lucida Sans Typewriter" pitchFamily="49" charset="0"/>
              </a:rPr>
              <a:t>TRUNCATE TABLE HumanResources.JobCandidate;</a:t>
            </a:r>
          </a:p>
        </p:txBody>
      </p:sp>
      <p:sp>
        <p:nvSpPr>
          <p:cNvPr id="827399" name="AutoShape 7"/>
          <p:cNvSpPr>
            <a:spLocks noChangeArrowheads="1"/>
          </p:cNvSpPr>
          <p:nvPr/>
        </p:nvSpPr>
        <p:spPr bwMode="auto">
          <a:xfrm>
            <a:off x="457200" y="1981200"/>
            <a:ext cx="8264525"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p>
            <a:pPr algn="l" defTabSz="457200" eaLnBrk="1" hangingPunct="1">
              <a:lnSpc>
                <a:spcPct val="80000"/>
              </a:lnSpc>
              <a:tabLst>
                <a:tab pos="457200" algn="l"/>
              </a:tabLst>
              <a:defRPr/>
            </a:pPr>
            <a:r>
              <a:rPr lang="en-US" b="0" dirty="0">
                <a:latin typeface="Lucida Sans Typewriter" pitchFamily="49" charset="0"/>
              </a:rPr>
              <a:t>TRUNCATE TABLE </a:t>
            </a:r>
          </a:p>
          <a:p>
            <a:pPr algn="l" defTabSz="457200" eaLnBrk="1" hangingPunct="1">
              <a:lnSpc>
                <a:spcPct val="80000"/>
              </a:lnSpc>
              <a:tabLst>
                <a:tab pos="457200" algn="l"/>
              </a:tabLst>
              <a:defRPr/>
            </a:pPr>
            <a:r>
              <a:rPr lang="en-US" b="0" dirty="0">
                <a:latin typeface="Lucida Sans Typewriter" pitchFamily="49" charset="0"/>
              </a:rPr>
              <a:t>    [ { </a:t>
            </a:r>
            <a:r>
              <a:rPr lang="en-US" b="0" dirty="0" err="1">
                <a:latin typeface="Lucida Sans Typewriter" pitchFamily="49" charset="0"/>
              </a:rPr>
              <a:t>database_name</a:t>
            </a:r>
            <a:r>
              <a:rPr lang="en-US" b="0" dirty="0">
                <a:latin typeface="Lucida Sans Typewriter" pitchFamily="49" charset="0"/>
              </a:rPr>
              <a:t>.[ </a:t>
            </a:r>
            <a:r>
              <a:rPr lang="en-US" b="0" dirty="0" err="1">
                <a:latin typeface="Lucida Sans Typewriter" pitchFamily="49" charset="0"/>
              </a:rPr>
              <a:t>schema_name</a:t>
            </a:r>
            <a:r>
              <a:rPr lang="en-US" b="0" dirty="0">
                <a:latin typeface="Lucida Sans Typewriter" pitchFamily="49" charset="0"/>
              </a:rPr>
              <a:t> ]. | </a:t>
            </a:r>
            <a:r>
              <a:rPr lang="en-US" b="0" dirty="0" err="1">
                <a:latin typeface="Lucida Sans Typewriter" pitchFamily="49" charset="0"/>
              </a:rPr>
              <a:t>schema_name</a:t>
            </a:r>
            <a:r>
              <a:rPr lang="en-US" b="0" dirty="0">
                <a:latin typeface="Lucida Sans Typewriter" pitchFamily="49" charset="0"/>
              </a:rPr>
              <a:t> . } ]</a:t>
            </a:r>
          </a:p>
          <a:p>
            <a:pPr algn="l" defTabSz="457200" eaLnBrk="1" hangingPunct="1">
              <a:lnSpc>
                <a:spcPct val="80000"/>
              </a:lnSpc>
              <a:tabLst>
                <a:tab pos="457200" algn="l"/>
              </a:tabLst>
              <a:defRPr/>
            </a:pPr>
            <a:r>
              <a:rPr lang="en-US" b="0" dirty="0">
                <a:latin typeface="Lucida Sans Typewriter" pitchFamily="49" charset="0"/>
              </a:rPr>
              <a:t>    </a:t>
            </a:r>
            <a:r>
              <a:rPr lang="en-US" b="0" dirty="0" err="1">
                <a:latin typeface="Lucida Sans Typewriter" pitchFamily="49" charset="0"/>
              </a:rPr>
              <a:t>table_name</a:t>
            </a:r>
            <a:endParaRPr lang="en-US" b="0" dirty="0">
              <a:latin typeface="Lucida Sans Typewriter" pitchFamily="49" charset="0"/>
            </a:endParaRPr>
          </a:p>
          <a:p>
            <a:pPr algn="l" defTabSz="457200" eaLnBrk="1" hangingPunct="1">
              <a:lnSpc>
                <a:spcPct val="80000"/>
              </a:lnSpc>
              <a:tabLst>
                <a:tab pos="457200" algn="l"/>
              </a:tabLst>
              <a:defRPr/>
            </a:pPr>
            <a:r>
              <a:rPr lang="en-US" b="0" dirty="0">
                <a:latin typeface="Lucida Sans Typewriter" pitchFamily="49" charset="0"/>
              </a:rPr>
              <a:t>[ ; ]</a:t>
            </a:r>
          </a:p>
        </p:txBody>
      </p:sp>
      <p:sp>
        <p:nvSpPr>
          <p:cNvPr id="26" name="AutoShape 54"/>
          <p:cNvSpPr>
            <a:spLocks noChangeArrowheads="1"/>
          </p:cNvSpPr>
          <p:nvPr/>
        </p:nvSpPr>
        <p:spPr bwMode="auto">
          <a:xfrm>
            <a:off x="762000" y="5262563"/>
            <a:ext cx="7561263" cy="739775"/>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p>
            <a:pPr algn="r">
              <a:lnSpc>
                <a:spcPct val="90000"/>
              </a:lnSpc>
              <a:spcBef>
                <a:spcPct val="40000"/>
              </a:spcBef>
              <a:defRPr/>
            </a:pPr>
            <a:r>
              <a:rPr lang="en-GB"/>
              <a:t>You cannot use TRUNCATE TABLE on tables that</a:t>
            </a:r>
            <a:br>
              <a:rPr lang="en-GB"/>
            </a:br>
            <a:r>
              <a:rPr lang="en-GB"/>
              <a:t>are referenced by a FOREIGN KEY constraint</a:t>
            </a:r>
            <a:endParaRPr lang="en-US"/>
          </a:p>
        </p:txBody>
      </p:sp>
      <p:pic>
        <p:nvPicPr>
          <p:cNvPr id="22536" name="Picture 9" descr="H:\PPT Graphics\MSL_PNG_Object_Library\Exclamation.png"/>
          <p:cNvPicPr>
            <a:picLocks noChangeAspect="1" noChangeArrowheads="1"/>
          </p:cNvPicPr>
          <p:nvPr/>
        </p:nvPicPr>
        <p:blipFill>
          <a:blip r:embed="rId3" cstate="print"/>
          <a:srcRect/>
          <a:stretch>
            <a:fillRect/>
          </a:stretch>
        </p:blipFill>
        <p:spPr bwMode="auto">
          <a:xfrm>
            <a:off x="931863" y="4954588"/>
            <a:ext cx="582612" cy="1301750"/>
          </a:xfrm>
          <a:prstGeom prst="rect">
            <a:avLst/>
          </a:prstGeom>
          <a:noFill/>
          <a:ln w="9525">
            <a:noFill/>
            <a:miter lim="800000"/>
            <a:headEnd/>
            <a:tailEnd/>
          </a:ln>
        </p:spPr>
      </p:pic>
      <p:sp>
        <p:nvSpPr>
          <p:cNvPr id="15367" name="Rectangle 3"/>
          <p:cNvSpPr>
            <a:spLocks noChangeArrowheads="1"/>
          </p:cNvSpPr>
          <p:nvPr/>
        </p:nvSpPr>
        <p:spPr bwMode="auto">
          <a:xfrm>
            <a:off x="533400" y="160020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dirty="0"/>
              <a:t>TRUNCATE TABLE Syntax</a:t>
            </a:r>
          </a:p>
        </p:txBody>
      </p:sp>
      <p:sp>
        <p:nvSpPr>
          <p:cNvPr id="22539" name="Rectangle 3"/>
          <p:cNvSpPr>
            <a:spLocks noChangeArrowheads="1"/>
          </p:cNvSpPr>
          <p:nvPr/>
        </p:nvSpPr>
        <p:spPr bwMode="auto">
          <a:xfrm>
            <a:off x="576263" y="3517900"/>
            <a:ext cx="4584700" cy="336550"/>
          </a:xfrm>
          <a:prstGeom prst="rect">
            <a:avLst/>
          </a:prstGeom>
          <a:noFill/>
          <a:ln w="9525">
            <a:noFill/>
            <a:miter lim="800000"/>
            <a:headEnd/>
            <a:tailEnd/>
          </a:ln>
        </p:spPr>
        <p:txBody>
          <a:bodyPr lIns="0" tIns="0" rIns="0" bIns="0"/>
          <a:lstStyle/>
          <a:p>
            <a:pPr marL="174625" indent="-174625" algn="l" eaLnBrk="1" hangingPunct="1">
              <a:spcBef>
                <a:spcPct val="70000"/>
              </a:spcBef>
              <a:buClr>
                <a:schemeClr val="hlink"/>
              </a:buClr>
              <a:buSzPct val="90000"/>
            </a:pPr>
            <a:r>
              <a:rPr lang="en-US" sz="2000"/>
              <a:t>TRUNCATE TABLE Example</a:t>
            </a:r>
          </a:p>
        </p:txBody>
      </p:sp>
      <p:pic>
        <p:nvPicPr>
          <p:cNvPr id="802828" name="Picture 12" descr="arrow09_04"/>
          <p:cNvPicPr>
            <a:picLocks noChangeAspect="1" noChangeArrowheads="1"/>
          </p:cNvPicPr>
          <p:nvPr/>
        </p:nvPicPr>
        <p:blipFill>
          <a:blip r:embed="rId4" cstate="print"/>
          <a:srcRect/>
          <a:stretch>
            <a:fillRect/>
          </a:stretch>
        </p:blipFill>
        <p:spPr bwMode="auto">
          <a:xfrm>
            <a:off x="7097713" y="2471738"/>
            <a:ext cx="1519237" cy="1638300"/>
          </a:xfrm>
          <a:prstGeom prst="rect">
            <a:avLst/>
          </a:prstGeom>
          <a:noFill/>
          <a:ln w="9525">
            <a:noFill/>
            <a:miter lim="800000"/>
            <a:headEnd/>
            <a:tailEnd/>
          </a:ln>
        </p:spPr>
      </p:pic>
      <p:grpSp>
        <p:nvGrpSpPr>
          <p:cNvPr id="2" name="Group 25"/>
          <p:cNvGrpSpPr>
            <a:grpSpLocks/>
          </p:cNvGrpSpPr>
          <p:nvPr/>
        </p:nvGrpSpPr>
        <p:grpSpPr bwMode="auto">
          <a:xfrm>
            <a:off x="7991475" y="6281738"/>
            <a:ext cx="914400" cy="425450"/>
            <a:chOff x="384" y="3024"/>
            <a:chExt cx="720" cy="336"/>
          </a:xfrm>
        </p:grpSpPr>
        <p:sp>
          <p:nvSpPr>
            <p:cNvPr id="821274" name="Oval 2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3" name="Group 27"/>
            <p:cNvGrpSpPr>
              <a:grpSpLocks/>
            </p:cNvGrpSpPr>
            <p:nvPr/>
          </p:nvGrpSpPr>
          <p:grpSpPr bwMode="auto">
            <a:xfrm>
              <a:off x="480" y="3096"/>
              <a:ext cx="240" cy="192"/>
              <a:chOff x="480" y="3096"/>
              <a:chExt cx="240" cy="192"/>
            </a:xfrm>
          </p:grpSpPr>
          <p:sp>
            <p:nvSpPr>
              <p:cNvPr id="15376" name="Oval 2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77" name="Freeform 29"/>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4" name="Group 30"/>
          <p:cNvGrpSpPr>
            <a:grpSpLocks/>
          </p:cNvGrpSpPr>
          <p:nvPr/>
        </p:nvGrpSpPr>
        <p:grpSpPr bwMode="auto">
          <a:xfrm>
            <a:off x="8478838" y="6372225"/>
            <a:ext cx="304800" cy="244475"/>
            <a:chOff x="768" y="3096"/>
            <a:chExt cx="240" cy="192"/>
          </a:xfrm>
        </p:grpSpPr>
        <p:sp>
          <p:nvSpPr>
            <p:cNvPr id="15372" name="Oval 3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endParaRPr lang="en-US"/>
            </a:p>
          </p:txBody>
        </p:sp>
        <p:sp>
          <p:nvSpPr>
            <p:cNvPr id="821280" name="Rectangle 32"/>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7397"/>
                                        </p:tgtEl>
                                        <p:attrNameLst>
                                          <p:attrName>style.visibility</p:attrName>
                                        </p:attrNameLst>
                                      </p:cBhvr>
                                      <p:to>
                                        <p:strVal val="visible"/>
                                      </p:to>
                                    </p:set>
                                    <p:animEffect transition="in" filter="wipe(left)">
                                      <p:cBhvr>
                                        <p:cTn id="11" dur="500"/>
                                        <p:tgtEl>
                                          <p:spTgt spid="82739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2539"/>
                                        </p:tgtEl>
                                        <p:attrNameLst>
                                          <p:attrName>style.visibility</p:attrName>
                                        </p:attrNameLst>
                                      </p:cBhvr>
                                      <p:to>
                                        <p:strVal val="visible"/>
                                      </p:to>
                                    </p:set>
                                    <p:animEffect transition="in" filter="wipe(left)">
                                      <p:cBhvr>
                                        <p:cTn id="14" dur="500"/>
                                        <p:tgtEl>
                                          <p:spTgt spid="2253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2536"/>
                                        </p:tgtEl>
                                        <p:attrNameLst>
                                          <p:attrName>style.visibility</p:attrName>
                                        </p:attrNameLst>
                                      </p:cBhvr>
                                      <p:to>
                                        <p:strVal val="visible"/>
                                      </p:to>
                                    </p:set>
                                    <p:animEffect transition="in" filter="fade">
                                      <p:cBhvr>
                                        <p:cTn id="22" dur="500"/>
                                        <p:tgtEl>
                                          <p:spTgt spid="22536"/>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7" grpId="0" animBg="1"/>
      <p:bldP spid="26" grpId="0" animBg="1"/>
      <p:bldP spid="22539"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3301</TotalTime>
  <Words>15690</Words>
  <Application>Microsoft Office PowerPoint</Application>
  <PresentationFormat>On-screen Show (4:3)</PresentationFormat>
  <Paragraphs>2207</Paragraphs>
  <Slides>105</Slides>
  <Notes>95</Notes>
  <HiddenSlides>13</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105</vt:i4>
      </vt:variant>
    </vt:vector>
  </HeadingPairs>
  <TitlesOfParts>
    <vt:vector size="120" baseType="lpstr">
      <vt:lpstr>Arial</vt:lpstr>
      <vt:lpstr>Arial Narrow</vt:lpstr>
      <vt:lpstr>Calibri</vt:lpstr>
      <vt:lpstr>Courier New</vt:lpstr>
      <vt:lpstr>굴림</vt:lpstr>
      <vt:lpstr>Lucida Sans Typewriter</vt:lpstr>
      <vt:lpstr>Monotype Sorts</vt:lpstr>
      <vt:lpstr>Tahoma</vt:lpstr>
      <vt:lpstr>Times</vt:lpstr>
      <vt:lpstr>Times New Roman</vt:lpstr>
      <vt:lpstr>Tw Cen MT</vt:lpstr>
      <vt:lpstr>Verdana</vt:lpstr>
      <vt:lpstr>Wingdings</vt:lpstr>
      <vt:lpstr>Wingdings 2</vt:lpstr>
      <vt:lpstr>Median</vt:lpstr>
      <vt:lpstr>SQL Server</vt:lpstr>
      <vt:lpstr>Course Outline</vt:lpstr>
      <vt:lpstr>Installation Requirements</vt:lpstr>
      <vt:lpstr>Revision</vt:lpstr>
      <vt:lpstr>DB Life Cycle</vt:lpstr>
      <vt:lpstr>ITI ERD</vt:lpstr>
      <vt:lpstr>Overview of Relational Databases</vt:lpstr>
      <vt:lpstr>PowerPoint Presentation</vt:lpstr>
      <vt:lpstr>What Is Normalization?</vt:lpstr>
      <vt:lpstr>The Normalization Process</vt:lpstr>
      <vt:lpstr>Normalization</vt:lpstr>
      <vt:lpstr>Overview</vt:lpstr>
      <vt:lpstr>SQL Server Versions History</vt:lpstr>
      <vt:lpstr>SQL Server Versions History</vt:lpstr>
      <vt:lpstr>SQL Server   Editions</vt:lpstr>
      <vt:lpstr>SQL Server Components</vt:lpstr>
      <vt:lpstr>SQL Server Management Tools</vt:lpstr>
      <vt:lpstr>SQL Server Database Engine Components</vt:lpstr>
      <vt:lpstr>Tools for Querying SQL Server   Databases</vt:lpstr>
      <vt:lpstr>Database Objectives</vt:lpstr>
      <vt:lpstr>Authentication Modes </vt:lpstr>
      <vt:lpstr>SQL Server Databases</vt:lpstr>
      <vt:lpstr>T-SQL History</vt:lpstr>
      <vt:lpstr>Categories of T-SQL Statements</vt:lpstr>
      <vt:lpstr>What is a SQL Server Solution?</vt:lpstr>
      <vt:lpstr>Executing Queries</vt:lpstr>
      <vt:lpstr>Commenting T-SQL Code</vt:lpstr>
      <vt:lpstr>Batch</vt:lpstr>
      <vt:lpstr>Batch Restrictions</vt:lpstr>
      <vt:lpstr>Introduction to Basic T-SQL Syntax</vt:lpstr>
      <vt:lpstr>Queries -1</vt:lpstr>
      <vt:lpstr>Querying and Filtering Data </vt:lpstr>
      <vt:lpstr>SELECT Statement </vt:lpstr>
      <vt:lpstr>Elements of the SELECT Statement</vt:lpstr>
      <vt:lpstr>Retrieving Columns in a Table </vt:lpstr>
      <vt:lpstr>Filtering Data </vt:lpstr>
      <vt:lpstr>Retrieving Specific Rows in a Table </vt:lpstr>
      <vt:lpstr>Types of T-SQL Operators</vt:lpstr>
      <vt:lpstr>Using Comparison Operators</vt:lpstr>
      <vt:lpstr>Using String Comparisons </vt:lpstr>
      <vt:lpstr>Using Logical Operators </vt:lpstr>
      <vt:lpstr>Operator Precedence </vt:lpstr>
      <vt:lpstr>Retrieving a Range of Values </vt:lpstr>
      <vt:lpstr>Retrieving a List of Values </vt:lpstr>
      <vt:lpstr>Working with NULL Values </vt:lpstr>
      <vt:lpstr>Work with NULL Values </vt:lpstr>
      <vt:lpstr>Formatting Result Sets </vt:lpstr>
      <vt:lpstr>Sorting Data </vt:lpstr>
      <vt:lpstr>Eliminating Duplicate Rows </vt:lpstr>
      <vt:lpstr>Labeling Columns in Result Sets </vt:lpstr>
      <vt:lpstr>Using String Literals </vt:lpstr>
      <vt:lpstr>Using Expressions </vt:lpstr>
      <vt:lpstr>SQLCMD</vt:lpstr>
      <vt:lpstr>Queries -2</vt:lpstr>
      <vt:lpstr>Grouping and Summarizing Data</vt:lpstr>
      <vt:lpstr>Summarizing Data by Using Aggregate Functions</vt:lpstr>
      <vt:lpstr>Aggregate Functions Locations</vt:lpstr>
      <vt:lpstr>Using Aggregate Functions With NULL Values</vt:lpstr>
      <vt:lpstr>Summarizing Grouped Data</vt:lpstr>
      <vt:lpstr>Using the GROUP BY Clause</vt:lpstr>
      <vt:lpstr>Filtering Grouped Data by Using the HAVING Clause</vt:lpstr>
      <vt:lpstr>Building a Query for Summarizing Grouped Data – GROUP BY</vt:lpstr>
      <vt:lpstr>Examining How the ROLLUP and CUBE Operators Work</vt:lpstr>
      <vt:lpstr>Using the ROLLUP and CUBE Operators</vt:lpstr>
      <vt:lpstr>Using GROUPING SETS</vt:lpstr>
      <vt:lpstr>Queries -3</vt:lpstr>
      <vt:lpstr>Joining Data from Multiple Tables</vt:lpstr>
      <vt:lpstr>Querying Multiple Tables by Using Joins</vt:lpstr>
      <vt:lpstr>Fundamentals of Joins</vt:lpstr>
      <vt:lpstr>Categorizing Statements by Types of Joins</vt:lpstr>
      <vt:lpstr>Identifying the Potential Impact of a Cartesian Product</vt:lpstr>
      <vt:lpstr>Joining Tables by Using Non-Equi Joins</vt:lpstr>
      <vt:lpstr>Combining and Limiting Result Sets</vt:lpstr>
      <vt:lpstr>Combining Result Sets by Using the UNION Operator</vt:lpstr>
      <vt:lpstr>Limiting Result Sets by Using the EXCEPT and INTERSECT Operators</vt:lpstr>
      <vt:lpstr>Order of Precedence of UNION, EXCEPT, and INTERSECT</vt:lpstr>
      <vt:lpstr>Limiting Result Sets by Using the TOP and TABLESAMPLE Operators</vt:lpstr>
      <vt:lpstr>Categorizing Statements That Limit Result Sets</vt:lpstr>
      <vt:lpstr>Queries -4</vt:lpstr>
      <vt:lpstr>Working with Subqueries</vt:lpstr>
      <vt:lpstr>Writing Basic Subqueries</vt:lpstr>
      <vt:lpstr>What Are Subqueries?</vt:lpstr>
      <vt:lpstr>Using Subqueries as Expressions</vt:lpstr>
      <vt:lpstr>Using the ANY, ALL, and SOME Operators</vt:lpstr>
      <vt:lpstr>Scalar versus Tabular Subqueries</vt:lpstr>
      <vt:lpstr>Rules for Writing Subqueries </vt:lpstr>
      <vt:lpstr>Subqueries versus Joins</vt:lpstr>
      <vt:lpstr>Understanding Set-Based Logic</vt:lpstr>
      <vt:lpstr>Queries - 5</vt:lpstr>
      <vt:lpstr>Modifying Data in Tables</vt:lpstr>
      <vt:lpstr>Inserting Data into Tables</vt:lpstr>
      <vt:lpstr>INSERT Fundamentals</vt:lpstr>
      <vt:lpstr>INSERT Statement Definitions</vt:lpstr>
      <vt:lpstr>INSERT Statement Examples</vt:lpstr>
      <vt:lpstr>Inserting Values into Identity Columns</vt:lpstr>
      <vt:lpstr>Deleting Data from Tables</vt:lpstr>
      <vt:lpstr>DELETE Fundamentals</vt:lpstr>
      <vt:lpstr>DELETE Statement Definitions</vt:lpstr>
      <vt:lpstr>Defining and Using the TRUNCATE Statement</vt:lpstr>
      <vt:lpstr>TRUNCATE versus DELETE</vt:lpstr>
      <vt:lpstr>Updating Data in Tables</vt:lpstr>
      <vt:lpstr>UPDATE Fundamentals</vt:lpstr>
      <vt:lpstr>UPDATE Statement Definitions</vt:lpstr>
      <vt:lpstr>Updating with Information from Another Table</vt:lpstr>
      <vt:lpstr>Lab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2008      Y Data, Any Place, Any Time</dc:title>
  <dc:creator>Rami</dc:creator>
  <cp:lastModifiedBy>Windows User</cp:lastModifiedBy>
  <cp:revision>509</cp:revision>
  <dcterms:created xsi:type="dcterms:W3CDTF">2006-08-16T00:00:00Z</dcterms:created>
  <dcterms:modified xsi:type="dcterms:W3CDTF">2021-11-04T10:28:08Z</dcterms:modified>
</cp:coreProperties>
</file>