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handoutMasterIdLst>
    <p:handoutMasterId r:id="rId40"/>
  </p:handoutMasterIdLst>
  <p:sldIdLst>
    <p:sldId id="265" r:id="rId2"/>
    <p:sldId id="381" r:id="rId3"/>
    <p:sldId id="361" r:id="rId4"/>
    <p:sldId id="377" r:id="rId5"/>
    <p:sldId id="378" r:id="rId6"/>
    <p:sldId id="380" r:id="rId7"/>
    <p:sldId id="320" r:id="rId8"/>
    <p:sldId id="329" r:id="rId9"/>
    <p:sldId id="330" r:id="rId10"/>
    <p:sldId id="332" r:id="rId11"/>
    <p:sldId id="341" r:id="rId12"/>
    <p:sldId id="331" r:id="rId13"/>
    <p:sldId id="344" r:id="rId14"/>
    <p:sldId id="345" r:id="rId15"/>
    <p:sldId id="347" r:id="rId16"/>
    <p:sldId id="346" r:id="rId17"/>
    <p:sldId id="348" r:id="rId18"/>
    <p:sldId id="349" r:id="rId19"/>
    <p:sldId id="350" r:id="rId20"/>
    <p:sldId id="351" r:id="rId21"/>
    <p:sldId id="356" r:id="rId22"/>
    <p:sldId id="352" r:id="rId23"/>
    <p:sldId id="353" r:id="rId24"/>
    <p:sldId id="355" r:id="rId25"/>
    <p:sldId id="357" r:id="rId26"/>
    <p:sldId id="363" r:id="rId27"/>
    <p:sldId id="368" r:id="rId28"/>
    <p:sldId id="362" r:id="rId29"/>
    <p:sldId id="376" r:id="rId30"/>
    <p:sldId id="369" r:id="rId31"/>
    <p:sldId id="371" r:id="rId32"/>
    <p:sldId id="372" r:id="rId33"/>
    <p:sldId id="373" r:id="rId34"/>
    <p:sldId id="374" r:id="rId35"/>
    <p:sldId id="375" r:id="rId36"/>
    <p:sldId id="382" r:id="rId37"/>
    <p:sldId id="38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92" autoAdjust="0"/>
    <p:restoredTop sz="94660"/>
  </p:normalViewPr>
  <p:slideViewPr>
    <p:cSldViewPr snapToGrid="0">
      <p:cViewPr varScale="1">
        <p:scale>
          <a:sx n="82" d="100"/>
          <a:sy n="82" d="100"/>
        </p:scale>
        <p:origin x="66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1/11/2023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sym typeface="+mn-ea"/>
              </a:rPr>
              <a:t>Docker hub</a:t>
            </a:r>
            <a:r>
              <a:rPr lang="en-US" b="1">
                <a:sym typeface="+mn-ea"/>
              </a:rPr>
              <a:t> </a:t>
            </a:r>
            <a:r>
              <a:rPr lang="en-US">
                <a:sym typeface="+mn-ea"/>
              </a:rPr>
              <a:t>is the public repository of Docker images that calls itself the “world’s largest library and community for container images.” .</a:t>
            </a:r>
            <a:endParaRPr lang="en-US"/>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22D4729-2D1D-4523-A4FA-34ACCC228108}"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2023/1/11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97B5FA-0921-464F-AAE1-844C04324D75}" type="datetimeFigureOut">
              <a:rPr lang="zh-CN" altLang="en-US" smtClean="0"/>
              <a:t>2023/1/11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97B5FA-0921-464F-AAE1-844C04324D75}" type="datetimeFigureOut">
              <a:rPr lang="zh-CN" altLang="en-US" smtClean="0"/>
              <a:t>2023/1/11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97B5FA-0921-464F-AAE1-844C04324D75}" type="datetimeFigureOut">
              <a:rPr lang="zh-CN" altLang="en-US" smtClean="0"/>
              <a:t>2023/1/11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97B5FA-0921-464F-AAE1-844C04324D75}" type="datetimeFigureOut">
              <a:rPr lang="zh-CN" altLang="en-US" smtClean="0"/>
              <a:t>2023/1/11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97B5FA-0921-464F-AAE1-844C04324D75}" type="datetimeFigureOut">
              <a:rPr lang="zh-CN" altLang="en-US" smtClean="0"/>
              <a:t>2023/1/11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97B5FA-0921-464F-AAE1-844C04324D75}" type="datetimeFigureOut">
              <a:rPr lang="zh-CN" altLang="en-US" smtClean="0"/>
              <a:t>2023/1/11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97B5FA-0921-464F-AAE1-844C04324D75}" type="datetimeFigureOut">
              <a:rPr lang="zh-CN" altLang="en-US" smtClean="0"/>
              <a:t>2023/1/11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97B5FA-0921-464F-AAE1-844C04324D75}" type="datetimeFigureOut">
              <a:rPr lang="zh-CN" altLang="en-US" smtClean="0"/>
              <a:t>2023/1/11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97B5FA-0921-464F-AAE1-844C04324D75}" type="datetimeFigureOut">
              <a:rPr lang="zh-CN" altLang="en-US" smtClean="0"/>
              <a:t>2023/1/11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97B5FA-0921-464F-AAE1-844C04324D75}" type="datetimeFigureOut">
              <a:rPr lang="zh-CN" altLang="en-US" smtClean="0"/>
              <a:t>2023/1/11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97B5FA-0921-464F-AAE1-844C04324D75}" type="datetimeFigureOut">
              <a:rPr lang="zh-CN" altLang="en-US" smtClean="0"/>
              <a:t>2023/1/11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97B5FA-0921-464F-AAE1-844C04324D75}" type="datetimeFigureOut">
              <a:rPr lang="zh-CN" altLang="en-US" smtClean="0"/>
              <a:t>2023/1/11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97B5FA-0921-464F-AAE1-844C04324D75}" type="datetimeFigureOut">
              <a:rPr lang="zh-CN" altLang="en-US" smtClean="0"/>
              <a:t>2023/1/11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97B5FA-0921-464F-AAE1-844C04324D75}" type="datetimeFigureOut">
              <a:rPr lang="zh-CN" altLang="en-US" smtClean="0"/>
              <a:t>2023/1/11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97B5FA-0921-464F-AAE1-844C04324D75}" type="datetimeFigureOut">
              <a:rPr lang="zh-CN" altLang="en-US" smtClean="0"/>
              <a:t>2023/1/11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97B5FA-0921-464F-AAE1-844C04324D75}" type="datetimeFigureOut">
              <a:rPr lang="zh-CN" altLang="en-US" smtClean="0"/>
              <a:t>2023/1/11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97B5FA-0921-464F-AAE1-844C04324D75}" type="datetimeFigureOut">
              <a:rPr lang="zh-CN" altLang="en-US" smtClean="0"/>
              <a:t>2023/1/11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97B5FA-0921-464F-AAE1-844C04324D75}" type="datetimeFigureOut">
              <a:rPr lang="zh-CN" altLang="en-US" smtClean="0"/>
              <a:t>2023/1/11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97B5FA-0921-464F-AAE1-844C04324D75}" type="datetimeFigureOut">
              <a:rPr lang="zh-CN" altLang="en-US" smtClean="0"/>
              <a:t>2023/1/11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97B5FA-0921-464F-AAE1-844C04324D75}" type="datetimeFigureOut">
              <a:rPr lang="zh-CN" altLang="en-US" smtClean="0"/>
              <a:t>2023/1/11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97B5FA-0921-464F-AAE1-844C04324D75}" type="datetimeFigureOut">
              <a:rPr lang="zh-CN" altLang="en-US" smtClean="0"/>
              <a:t>2023/1/11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97B5FA-0921-464F-AAE1-844C04324D75}" type="datetimeFigureOut">
              <a:rPr lang="zh-CN" altLang="en-US" smtClean="0"/>
              <a:t>2023/1/11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997B5FA-0921-464F-AAE1-844C04324D75}" type="datetimeFigureOut">
              <a:rPr lang="zh-CN" altLang="en-US" smtClean="0"/>
              <a:t>2023/1/11</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997B5FA-0921-464F-AAE1-844C04324D75}" type="datetimeFigureOut">
              <a:rPr lang="zh-CN" altLang="en-US" smtClean="0"/>
              <a:t>2023/1/11</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2023/1/11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997B5FA-0921-464F-AAE1-844C04324D75}" type="datetimeFigureOut">
              <a:rPr lang="zh-CN" altLang="en-US" smtClean="0"/>
              <a:t>2023/1/11</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65CE74E-AB26-4998-AD42-012C4C1AD076}"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sz="half" idx="2"/>
          </p:nvPr>
        </p:nvSpPr>
        <p:spPr>
          <a:xfrm>
            <a:off x="3403600" y="2379980"/>
            <a:ext cx="6108065" cy="2025650"/>
          </a:xfrm>
        </p:spPr>
        <p:txBody>
          <a:bodyPr>
            <a:normAutofit fontScale="97500"/>
          </a:bodyPr>
          <a:lstStyle/>
          <a:p>
            <a:pPr marL="0" indent="0">
              <a:buNone/>
            </a:pPr>
            <a:r>
              <a:rPr lang="en-US" altLang="zh-CN" sz="13800" dirty="0">
                <a:sym typeface="+mn-lt"/>
              </a:rPr>
              <a:t>Docker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vs Container</a:t>
            </a:r>
          </a:p>
        </p:txBody>
      </p:sp>
      <p:sp>
        <p:nvSpPr>
          <p:cNvPr id="9" name="Text Box 8"/>
          <p:cNvSpPr txBox="1"/>
          <p:nvPr/>
        </p:nvSpPr>
        <p:spPr>
          <a:xfrm>
            <a:off x="690245" y="2063750"/>
            <a:ext cx="9445625" cy="347662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t>Docker images contain executable application source code as well as all the tools, libraries, and dependencies that the application code needs to run as a container. </a:t>
            </a:r>
          </a:p>
          <a:p>
            <a:pPr marL="342900" indent="-342900">
              <a:lnSpc>
                <a:spcPct val="150000"/>
              </a:lnSpc>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dirty="0">
                <a:sym typeface="+mn-ea"/>
              </a:rPr>
              <a:t>Docker Images are read-only templates containing instructions for creating </a:t>
            </a:r>
          </a:p>
          <a:p>
            <a:pPr indent="0">
              <a:lnSpc>
                <a:spcPct val="150000"/>
              </a:lnSpc>
              <a:buFont typeface="Arial" panose="020B0604020202020204" pitchFamily="34" charset="0"/>
              <a:buNone/>
            </a:pPr>
            <a:r>
              <a:rPr lang="en-US" sz="2000" dirty="0">
                <a:sym typeface="+mn-ea"/>
              </a:rPr>
              <a:t>      a container.</a:t>
            </a:r>
          </a:p>
          <a:p>
            <a:pPr indent="0">
              <a:lnSpc>
                <a:spcPct val="150000"/>
              </a:lnSpc>
              <a:buFont typeface="Arial" panose="020B0604020202020204" pitchFamily="34" charset="0"/>
              <a:buNone/>
            </a:pPr>
            <a:endParaRPr lang="en-US" sz="2000" b="1" dirty="0"/>
          </a:p>
          <a:p>
            <a:pPr marL="342900" indent="-342900">
              <a:lnSpc>
                <a:spcPct val="200000"/>
              </a:lnSpc>
              <a:buFont typeface="Arial" panose="020B0604020202020204" pitchFamily="34" charset="0"/>
              <a:buChar char="•"/>
            </a:pPr>
            <a:r>
              <a:rPr lang="en-US" sz="2000" dirty="0">
                <a:sym typeface="+mn-ea"/>
              </a:rPr>
              <a:t>Docker containers are the live, running instances of Docker images.</a:t>
            </a:r>
            <a:endParaRPr lang="en-US" sz="2000" dirty="0"/>
          </a:p>
        </p:txBody>
      </p:sp>
      <p:pic>
        <p:nvPicPr>
          <p:cNvPr id="4" name="Content Placeholder 3" descr="202-2022166_icon-code-icon-vector"/>
          <p:cNvPicPr>
            <a:picLocks noGrp="1" noChangeAspect="1"/>
          </p:cNvPicPr>
          <p:nvPr>
            <p:ph sz="half" idx="2"/>
          </p:nvPr>
        </p:nvPicPr>
        <p:blipFill>
          <a:blip r:embed="rId2"/>
          <a:stretch>
            <a:fillRect/>
          </a:stretch>
        </p:blipFill>
        <p:spPr>
          <a:xfrm>
            <a:off x="10056495" y="2063750"/>
            <a:ext cx="1323975" cy="1062355"/>
          </a:xfrm>
          <a:prstGeom prst="rect">
            <a:avLst/>
          </a:prstGeom>
        </p:spPr>
      </p:pic>
      <p:pic>
        <p:nvPicPr>
          <p:cNvPr id="10" name="Picture 9" descr="ship"/>
          <p:cNvPicPr>
            <a:picLocks noChangeAspect="1"/>
          </p:cNvPicPr>
          <p:nvPr/>
        </p:nvPicPr>
        <p:blipFill>
          <a:blip r:embed="rId3"/>
          <a:stretch>
            <a:fillRect/>
          </a:stretch>
        </p:blipFill>
        <p:spPr>
          <a:xfrm>
            <a:off x="6096000" y="3429000"/>
            <a:ext cx="0" cy="0"/>
          </a:xfrm>
          <a:prstGeom prst="rect">
            <a:avLst/>
          </a:prstGeom>
        </p:spPr>
      </p:pic>
      <p:pic>
        <p:nvPicPr>
          <p:cNvPr id="11" name="Picture 10" descr="unnamed"/>
          <p:cNvPicPr>
            <a:picLocks noChangeAspect="1"/>
          </p:cNvPicPr>
          <p:nvPr/>
        </p:nvPicPr>
        <p:blipFill>
          <a:blip r:embed="rId4"/>
          <a:stretch>
            <a:fillRect/>
          </a:stretch>
        </p:blipFill>
        <p:spPr>
          <a:xfrm>
            <a:off x="10056495" y="4819650"/>
            <a:ext cx="1236980" cy="1236980"/>
          </a:xfrm>
          <a:prstGeom prst="rect">
            <a:avLst/>
          </a:prstGeom>
        </p:spPr>
      </p:pic>
      <p:pic>
        <p:nvPicPr>
          <p:cNvPr id="14" name="Content Placeholder 13" descr="Reading-297450"/>
          <p:cNvPicPr>
            <a:picLocks noGrp="1" noChangeAspect="1"/>
          </p:cNvPicPr>
          <p:nvPr>
            <p:ph sz="half" idx="1"/>
          </p:nvPr>
        </p:nvPicPr>
        <p:blipFill>
          <a:blip r:embed="rId5"/>
          <a:stretch>
            <a:fillRect/>
          </a:stretch>
        </p:blipFill>
        <p:spPr>
          <a:xfrm>
            <a:off x="10100310" y="3695065"/>
            <a:ext cx="1272540" cy="9537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Image vs Container</a:t>
            </a:r>
          </a:p>
        </p:txBody>
      </p:sp>
      <p:sp>
        <p:nvSpPr>
          <p:cNvPr id="9" name="Text Box 8"/>
          <p:cNvSpPr txBox="1"/>
          <p:nvPr/>
        </p:nvSpPr>
        <p:spPr>
          <a:xfrm>
            <a:off x="1097280" y="2063750"/>
            <a:ext cx="9445625" cy="239966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t>Docker image templates can exist in isolation but containers can't exist without images.</a:t>
            </a:r>
          </a:p>
          <a:p>
            <a:pPr indent="0">
              <a:lnSpc>
                <a:spcPct val="150000"/>
              </a:lnSpc>
              <a:buFont typeface="Arial" panose="020B0604020202020204" pitchFamily="34" charset="0"/>
              <a:buNone/>
            </a:pPr>
            <a:r>
              <a:rPr lang="en-US" sz="2000" dirty="0"/>
              <a:t>  </a:t>
            </a:r>
          </a:p>
          <a:p>
            <a:pPr marL="342900" indent="-342900">
              <a:lnSpc>
                <a:spcPct val="150000"/>
              </a:lnSpc>
              <a:buFont typeface="Arial" panose="020B0604020202020204" pitchFamily="34" charset="0"/>
              <a:buChar char="•"/>
            </a:pPr>
            <a:r>
              <a:rPr lang="en-US" sz="2000" dirty="0"/>
              <a:t>Docker images can’t be paused or started but a Docker container is a run time instance that can be started or paused. </a:t>
            </a:r>
          </a:p>
        </p:txBody>
      </p:sp>
      <p:pic>
        <p:nvPicPr>
          <p:cNvPr id="3" name="Content Placeholder 2" descr="pause-play-and-stop-png-33"/>
          <p:cNvPicPr>
            <a:picLocks noGrp="1" noChangeAspect="1"/>
          </p:cNvPicPr>
          <p:nvPr>
            <p:ph idx="1"/>
          </p:nvPr>
        </p:nvPicPr>
        <p:blipFill>
          <a:blip r:embed="rId2"/>
          <a:stretch>
            <a:fillRect/>
          </a:stretch>
        </p:blipFill>
        <p:spPr>
          <a:xfrm flipV="1">
            <a:off x="4404359" y="4679725"/>
            <a:ext cx="2831465" cy="8051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Architecture</a:t>
            </a:r>
          </a:p>
        </p:txBody>
      </p:sp>
      <p:pic>
        <p:nvPicPr>
          <p:cNvPr id="6" name="Content Placeholder 5" descr="architecture"/>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604645" y="1974215"/>
            <a:ext cx="8316595" cy="39909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Dockerfile</a:t>
            </a:r>
          </a:p>
        </p:txBody>
      </p:sp>
      <p:sp>
        <p:nvSpPr>
          <p:cNvPr id="9" name="Text Box 8"/>
          <p:cNvSpPr txBox="1"/>
          <p:nvPr/>
        </p:nvSpPr>
        <p:spPr>
          <a:xfrm>
            <a:off x="690245" y="2063750"/>
            <a:ext cx="9445625" cy="327628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t>A Dockerfile is a text document that contains all the commands a user could call on the command line to assemble an image.</a:t>
            </a:r>
          </a:p>
          <a:p>
            <a:pPr marL="342900" indent="-342900">
              <a:lnSpc>
                <a:spcPct val="150000"/>
              </a:lnSpc>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dirty="0"/>
              <a:t>You can build a Docker image using a Dockerfile. The command “docker build .”</a:t>
            </a:r>
          </a:p>
          <a:p>
            <a:pPr marL="342900" indent="-342900">
              <a:lnSpc>
                <a:spcPct val="150000"/>
              </a:lnSpc>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dirty="0">
                <a:sym typeface="+mn-ea"/>
              </a:rPr>
              <a:t>Named “Dockerfile” with no extensions</a:t>
            </a:r>
          </a:p>
          <a:p>
            <a:pPr indent="0">
              <a:lnSpc>
                <a:spcPct val="150000"/>
              </a:lnSpc>
              <a:buFont typeface="Arial" panose="020B0604020202020204" pitchFamily="34" charset="0"/>
              <a:buNone/>
            </a:pPr>
            <a:endParaRPr lang="en-US" sz="2000" b="1" dirty="0"/>
          </a:p>
        </p:txBody>
      </p:sp>
      <p:pic>
        <p:nvPicPr>
          <p:cNvPr id="4" name="Content Placeholder 3" descr="202-2022166_icon-code-icon-vector"/>
          <p:cNvPicPr>
            <a:picLocks noGrp="1" noChangeAspect="1"/>
          </p:cNvPicPr>
          <p:nvPr>
            <p:ph sz="half" idx="2"/>
          </p:nvPr>
        </p:nvPicPr>
        <p:blipFill>
          <a:blip r:embed="rId2"/>
          <a:stretch>
            <a:fillRect/>
          </a:stretch>
        </p:blipFill>
        <p:spPr>
          <a:xfrm>
            <a:off x="10056495" y="2063750"/>
            <a:ext cx="1323975" cy="1062355"/>
          </a:xfrm>
          <a:prstGeom prst="rect">
            <a:avLst/>
          </a:prstGeom>
        </p:spPr>
      </p:pic>
      <p:pic>
        <p:nvPicPr>
          <p:cNvPr id="10" name="Picture 9" descr="ship"/>
          <p:cNvPicPr>
            <a:picLocks noChangeAspect="1"/>
          </p:cNvPicPr>
          <p:nvPr/>
        </p:nvPicPr>
        <p:blipFill>
          <a:blip r:embed="rId3"/>
          <a:stretch>
            <a:fillRect/>
          </a:stretch>
        </p:blipFill>
        <p:spPr>
          <a:xfrm>
            <a:off x="6096000" y="3429000"/>
            <a:ext cx="0" cy="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Dockerfile</a:t>
            </a:r>
          </a:p>
        </p:txBody>
      </p:sp>
      <p:sp>
        <p:nvSpPr>
          <p:cNvPr id="9" name="Text Box 8"/>
          <p:cNvSpPr txBox="1"/>
          <p:nvPr/>
        </p:nvSpPr>
        <p:spPr>
          <a:xfrm>
            <a:off x="1097280" y="2118024"/>
            <a:ext cx="9445625" cy="373794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t>FROM</a:t>
            </a:r>
          </a:p>
          <a:p>
            <a:pPr marL="342900" indent="-342900">
              <a:lnSpc>
                <a:spcPct val="150000"/>
              </a:lnSpc>
              <a:buFont typeface="Arial" panose="020B0604020202020204" pitchFamily="34" charset="0"/>
              <a:buChar char="•"/>
            </a:pPr>
            <a:r>
              <a:rPr lang="en-US" sz="2000" dirty="0"/>
              <a:t>WORKDIR</a:t>
            </a:r>
          </a:p>
          <a:p>
            <a:pPr marL="342900" indent="-342900">
              <a:lnSpc>
                <a:spcPct val="150000"/>
              </a:lnSpc>
              <a:buFont typeface="Arial" panose="020B0604020202020204" pitchFamily="34" charset="0"/>
              <a:buChar char="•"/>
            </a:pPr>
            <a:r>
              <a:rPr lang="en-US" sz="2000" dirty="0"/>
              <a:t>COPY / ADD</a:t>
            </a:r>
          </a:p>
          <a:p>
            <a:pPr marL="342900" indent="-342900">
              <a:lnSpc>
                <a:spcPct val="150000"/>
              </a:lnSpc>
              <a:buFont typeface="Arial" panose="020B0604020202020204" pitchFamily="34" charset="0"/>
              <a:buChar char="•"/>
            </a:pPr>
            <a:r>
              <a:rPr lang="en-US" sz="2000" dirty="0"/>
              <a:t>RUN</a:t>
            </a:r>
          </a:p>
          <a:p>
            <a:pPr marL="342900" indent="-342900">
              <a:lnSpc>
                <a:spcPct val="150000"/>
              </a:lnSpc>
              <a:buFont typeface="Arial" panose="020B0604020202020204" pitchFamily="34" charset="0"/>
              <a:buChar char="•"/>
            </a:pPr>
            <a:r>
              <a:rPr lang="en-US" sz="2000" dirty="0"/>
              <a:t>EXPOSE</a:t>
            </a:r>
          </a:p>
          <a:p>
            <a:pPr marL="342900" indent="-342900">
              <a:lnSpc>
                <a:spcPct val="150000"/>
              </a:lnSpc>
              <a:buFont typeface="Arial" panose="020B0604020202020204" pitchFamily="34" charset="0"/>
              <a:buChar char="•"/>
            </a:pPr>
            <a:r>
              <a:rPr lang="en-US" sz="2000" dirty="0"/>
              <a:t>CMD</a:t>
            </a:r>
          </a:p>
          <a:p>
            <a:pPr marL="342900" indent="-342900">
              <a:lnSpc>
                <a:spcPct val="150000"/>
              </a:lnSpc>
              <a:buFont typeface="Arial" panose="020B0604020202020204" pitchFamily="34" charset="0"/>
              <a:buChar char="•"/>
            </a:pPr>
            <a:r>
              <a:rPr lang="en-US" sz="2000" dirty="0"/>
              <a:t>ENV</a:t>
            </a:r>
          </a:p>
          <a:p>
            <a:pPr marL="342900" indent="-342900">
              <a:lnSpc>
                <a:spcPct val="150000"/>
              </a:lnSpc>
              <a:buFont typeface="Arial" panose="020B0604020202020204" pitchFamily="34" charset="0"/>
              <a:buChar char="•"/>
            </a:pPr>
            <a:endParaRPr lang="en-US" sz="2000" b="1" dirty="0"/>
          </a:p>
        </p:txBody>
      </p:sp>
      <p:pic>
        <p:nvPicPr>
          <p:cNvPr id="10" name="Picture 9" descr="ship"/>
          <p:cNvPicPr>
            <a:picLocks noChangeAspect="1"/>
          </p:cNvPicPr>
          <p:nvPr/>
        </p:nvPicPr>
        <p:blipFill>
          <a:blip r:embed="rId2"/>
          <a:stretch>
            <a:fillRect/>
          </a:stretch>
        </p:blipFill>
        <p:spPr>
          <a:xfrm>
            <a:off x="6096000" y="3429000"/>
            <a:ext cx="0" cy="0"/>
          </a:xfrm>
          <a:prstGeom prst="rect">
            <a:avLst/>
          </a:prstGeom>
        </p:spPr>
      </p:pic>
      <p:pic>
        <p:nvPicPr>
          <p:cNvPr id="15" name="Picture 14"/>
          <p:cNvPicPr>
            <a:picLocks noChangeAspect="1"/>
          </p:cNvPicPr>
          <p:nvPr/>
        </p:nvPicPr>
        <p:blipFill>
          <a:blip r:embed="rId3"/>
          <a:stretch>
            <a:fillRect/>
          </a:stretch>
        </p:blipFill>
        <p:spPr>
          <a:xfrm>
            <a:off x="7574341" y="2118024"/>
            <a:ext cx="3581339" cy="360326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Dockerfile</a:t>
            </a:r>
          </a:p>
        </p:txBody>
      </p:sp>
      <p:sp>
        <p:nvSpPr>
          <p:cNvPr id="9" name="Text Box 8"/>
          <p:cNvSpPr txBox="1"/>
          <p:nvPr/>
        </p:nvSpPr>
        <p:spPr>
          <a:xfrm>
            <a:off x="1097280" y="2118024"/>
            <a:ext cx="9787030" cy="586160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800" dirty="0"/>
              <a:t>FROM</a:t>
            </a:r>
          </a:p>
          <a:p>
            <a:pPr marL="800100" lvl="1" indent="-342900">
              <a:lnSpc>
                <a:spcPct val="150000"/>
              </a:lnSpc>
              <a:buFont typeface="Arial" panose="020B0604020202020204" pitchFamily="34" charset="0"/>
              <a:buChar char="•"/>
            </a:pPr>
            <a:r>
              <a:rPr lang="en-US" sz="2000" dirty="0"/>
              <a:t>Initializes a new build stage and sets the Base Image for subsequent instructions.</a:t>
            </a:r>
          </a:p>
          <a:p>
            <a:pPr marL="800100" lvl="1" indent="-342900">
              <a:lnSpc>
                <a:spcPct val="150000"/>
              </a:lnSpc>
              <a:buFont typeface="Arial" panose="020B0604020202020204" pitchFamily="34" charset="0"/>
              <a:buChar char="•"/>
            </a:pPr>
            <a:r>
              <a:rPr lang="en-US" sz="2000" dirty="0"/>
              <a:t>A valid Dockerfile must start with a FROM instruction.</a:t>
            </a:r>
          </a:p>
          <a:p>
            <a:pPr marL="800100" lvl="1" indent="-342900">
              <a:lnSpc>
                <a:spcPct val="150000"/>
              </a:lnSpc>
              <a:buFont typeface="Arial" panose="020B0604020202020204" pitchFamily="34" charset="0"/>
              <a:buChar char="•"/>
            </a:pPr>
            <a:r>
              <a:rPr lang="en-US" sz="2000" dirty="0"/>
              <a:t>Syntax: FROM &lt;</a:t>
            </a:r>
            <a:r>
              <a:rPr lang="en-US" sz="2000" dirty="0" err="1"/>
              <a:t>image_name</a:t>
            </a:r>
            <a:r>
              <a:rPr lang="en-US" sz="2000" dirty="0"/>
              <a:t>&gt;:&lt;version&gt;</a:t>
            </a:r>
          </a:p>
          <a:p>
            <a:r>
              <a:rPr lang="en-US" sz="3200" dirty="0">
                <a:solidFill>
                  <a:srgbClr val="C586C0"/>
                </a:solidFill>
                <a:latin typeface="Consolas" panose="020B0609020204030204" pitchFamily="49" charset="0"/>
              </a:rPr>
              <a:t>				</a:t>
            </a:r>
            <a:r>
              <a:rPr lang="en-US" sz="3200" b="0" dirty="0">
                <a:solidFill>
                  <a:srgbClr val="C586C0"/>
                </a:solidFill>
                <a:effectLst/>
                <a:highlight>
                  <a:srgbClr val="000000"/>
                </a:highlight>
                <a:latin typeface="Consolas" panose="020B0609020204030204" pitchFamily="49" charset="0"/>
              </a:rPr>
              <a:t>FROM</a:t>
            </a:r>
            <a:r>
              <a:rPr lang="en-US" sz="3200" b="0" dirty="0">
                <a:solidFill>
                  <a:srgbClr val="D4D4D4"/>
                </a:solidFill>
                <a:effectLst/>
                <a:highlight>
                  <a:srgbClr val="000000"/>
                </a:highlight>
                <a:latin typeface="Consolas" panose="020B0609020204030204" pitchFamily="49" charset="0"/>
              </a:rPr>
              <a:t> </a:t>
            </a:r>
            <a:r>
              <a:rPr lang="en-US" sz="3200" b="0" dirty="0">
                <a:solidFill>
                  <a:srgbClr val="4EC9B0"/>
                </a:solidFill>
                <a:effectLst/>
                <a:highlight>
                  <a:srgbClr val="000000"/>
                </a:highlight>
                <a:latin typeface="Consolas" panose="020B0609020204030204" pitchFamily="49" charset="0"/>
              </a:rPr>
              <a:t>node</a:t>
            </a:r>
            <a:endParaRPr lang="en-US" sz="3200" b="0" dirty="0">
              <a:solidFill>
                <a:srgbClr val="9CDCFE"/>
              </a:solidFill>
              <a:effectLst/>
              <a:highlight>
                <a:srgbClr val="000000"/>
              </a:highlight>
              <a:latin typeface="Consolas" panose="020B0609020204030204" pitchFamily="49" charset="0"/>
            </a:endParaRPr>
          </a:p>
          <a:p>
            <a:pPr lvl="4"/>
            <a:r>
              <a:rPr lang="en-US" sz="3200" b="0" dirty="0">
                <a:solidFill>
                  <a:srgbClr val="C586C0"/>
                </a:solidFill>
                <a:effectLst/>
                <a:highlight>
                  <a:srgbClr val="000000"/>
                </a:highlight>
                <a:latin typeface="Consolas" panose="020B0609020204030204" pitchFamily="49" charset="0"/>
              </a:rPr>
              <a:t>FROM</a:t>
            </a:r>
            <a:r>
              <a:rPr lang="en-US" sz="3200" b="0" dirty="0">
                <a:solidFill>
                  <a:srgbClr val="D4D4D4"/>
                </a:solidFill>
                <a:effectLst/>
                <a:highlight>
                  <a:srgbClr val="000000"/>
                </a:highlight>
                <a:latin typeface="Consolas" panose="020B0609020204030204" pitchFamily="49" charset="0"/>
              </a:rPr>
              <a:t> </a:t>
            </a:r>
            <a:r>
              <a:rPr lang="en-US" sz="3200" b="0" dirty="0">
                <a:solidFill>
                  <a:srgbClr val="4EC9B0"/>
                </a:solidFill>
                <a:effectLst/>
                <a:highlight>
                  <a:srgbClr val="000000"/>
                </a:highlight>
                <a:latin typeface="Consolas" panose="020B0609020204030204" pitchFamily="49" charset="0"/>
              </a:rPr>
              <a:t>node</a:t>
            </a:r>
            <a:r>
              <a:rPr lang="en-US" sz="3200" b="0" dirty="0">
                <a:solidFill>
                  <a:srgbClr val="D4D4D4"/>
                </a:solidFill>
                <a:effectLst/>
                <a:highlight>
                  <a:srgbClr val="000000"/>
                </a:highlight>
                <a:latin typeface="Consolas" panose="020B0609020204030204" pitchFamily="49" charset="0"/>
              </a:rPr>
              <a:t>:</a:t>
            </a:r>
            <a:r>
              <a:rPr lang="en-US" sz="3200" b="0" dirty="0">
                <a:solidFill>
                  <a:srgbClr val="9CDCFE"/>
                </a:solidFill>
                <a:effectLst/>
                <a:highlight>
                  <a:srgbClr val="000000"/>
                </a:highlight>
                <a:latin typeface="Consolas" panose="020B0609020204030204" pitchFamily="49" charset="0"/>
              </a:rPr>
              <a:t>16</a:t>
            </a:r>
          </a:p>
          <a:p>
            <a:pPr lvl="4"/>
            <a:r>
              <a:rPr lang="en-US" sz="3200" b="0" dirty="0">
                <a:solidFill>
                  <a:srgbClr val="C586C0"/>
                </a:solidFill>
                <a:effectLst/>
                <a:highlight>
                  <a:srgbClr val="000000"/>
                </a:highlight>
                <a:latin typeface="Consolas" panose="020B0609020204030204" pitchFamily="49" charset="0"/>
              </a:rPr>
              <a:t>FROM</a:t>
            </a:r>
            <a:r>
              <a:rPr lang="en-US" sz="3200" b="0" dirty="0">
                <a:solidFill>
                  <a:srgbClr val="D4D4D4"/>
                </a:solidFill>
                <a:effectLst/>
                <a:highlight>
                  <a:srgbClr val="000000"/>
                </a:highlight>
                <a:latin typeface="Consolas" panose="020B0609020204030204" pitchFamily="49" charset="0"/>
              </a:rPr>
              <a:t> </a:t>
            </a:r>
            <a:r>
              <a:rPr lang="en-US" sz="3200" b="0" dirty="0">
                <a:solidFill>
                  <a:srgbClr val="4EC9B0"/>
                </a:solidFill>
                <a:effectLst/>
                <a:highlight>
                  <a:srgbClr val="000000"/>
                </a:highlight>
                <a:latin typeface="Consolas" panose="020B0609020204030204" pitchFamily="49" charset="0"/>
              </a:rPr>
              <a:t>node</a:t>
            </a:r>
            <a:r>
              <a:rPr lang="en-US" sz="3200" b="0" dirty="0">
                <a:solidFill>
                  <a:srgbClr val="D4D4D4"/>
                </a:solidFill>
                <a:effectLst/>
                <a:highlight>
                  <a:srgbClr val="000000"/>
                </a:highlight>
                <a:latin typeface="Consolas" panose="020B0609020204030204" pitchFamily="49" charset="0"/>
              </a:rPr>
              <a:t>:</a:t>
            </a:r>
            <a:r>
              <a:rPr lang="en-US" sz="3200" b="0" dirty="0">
                <a:solidFill>
                  <a:srgbClr val="9CDCFE"/>
                </a:solidFill>
                <a:effectLst/>
                <a:highlight>
                  <a:srgbClr val="000000"/>
                </a:highlight>
                <a:latin typeface="Consolas" panose="020B0609020204030204" pitchFamily="49" charset="0"/>
              </a:rPr>
              <a:t>19-alpine3.16</a:t>
            </a:r>
          </a:p>
          <a:p>
            <a:pPr marL="800100" lvl="1" indent="-342900">
              <a:lnSpc>
                <a:spcPct val="150000"/>
              </a:lnSpc>
              <a:buFont typeface="Arial" panose="020B0604020202020204" pitchFamily="34" charset="0"/>
              <a:buChar char="•"/>
            </a:pPr>
            <a:r>
              <a:rPr lang="en-US" sz="2000" dirty="0"/>
              <a:t>From local PC or Docker Hub</a:t>
            </a:r>
          </a:p>
          <a:p>
            <a:pPr lvl="1">
              <a:lnSpc>
                <a:spcPct val="150000"/>
              </a:lnSpc>
            </a:pPr>
            <a:r>
              <a:rPr lang="en-US" sz="2000" dirty="0"/>
              <a:t>					</a:t>
            </a:r>
          </a:p>
          <a:p>
            <a:pPr marL="800100" lvl="1" indent="-342900">
              <a:lnSpc>
                <a:spcPct val="150000"/>
              </a:lnSpc>
              <a:buFont typeface="Arial" panose="020B0604020202020204" pitchFamily="34" charset="0"/>
              <a:buChar char="•"/>
            </a:pPr>
            <a:endParaRPr lang="en-US" sz="2000" dirty="0"/>
          </a:p>
          <a:p>
            <a:pPr marL="800100" lvl="1" indent="-342900">
              <a:lnSpc>
                <a:spcPct val="150000"/>
              </a:lnSpc>
              <a:buFont typeface="Arial" panose="020B0604020202020204" pitchFamily="34" charset="0"/>
              <a:buChar char="•"/>
            </a:pPr>
            <a:endParaRPr lang="en-US" sz="2000" dirty="0"/>
          </a:p>
          <a:p>
            <a:pPr marL="800100" lvl="1" indent="-342900">
              <a:lnSpc>
                <a:spcPct val="150000"/>
              </a:lnSpc>
              <a:buFont typeface="Arial" panose="020B0604020202020204" pitchFamily="34" charset="0"/>
              <a:buChar char="•"/>
            </a:pPr>
            <a:endParaRPr lang="en-US" sz="2000" b="1" dirty="0"/>
          </a:p>
        </p:txBody>
      </p:sp>
      <p:pic>
        <p:nvPicPr>
          <p:cNvPr id="10" name="Picture 9" descr="ship"/>
          <p:cNvPicPr>
            <a:picLocks noChangeAspect="1"/>
          </p:cNvPicPr>
          <p:nvPr/>
        </p:nvPicPr>
        <p:blipFill>
          <a:blip r:embed="rId2"/>
          <a:stretch>
            <a:fillRect/>
          </a:stretch>
        </p:blipFill>
        <p:spPr>
          <a:xfrm>
            <a:off x="6096000" y="3429000"/>
            <a:ext cx="0" cy="0"/>
          </a:xfrm>
          <a:prstGeom prst="rect">
            <a:avLst/>
          </a:prstGeom>
        </p:spPr>
      </p:pic>
      <p:pic>
        <p:nvPicPr>
          <p:cNvPr id="3" name="Picture 2"/>
          <p:cNvPicPr>
            <a:picLocks noChangeAspect="1"/>
          </p:cNvPicPr>
          <p:nvPr/>
        </p:nvPicPr>
        <p:blipFill>
          <a:blip r:embed="rId3"/>
          <a:stretch>
            <a:fillRect/>
          </a:stretch>
        </p:blipFill>
        <p:spPr>
          <a:xfrm>
            <a:off x="9049180" y="3387402"/>
            <a:ext cx="2735765" cy="27525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Dockerfile</a:t>
            </a:r>
          </a:p>
        </p:txBody>
      </p:sp>
      <p:sp>
        <p:nvSpPr>
          <p:cNvPr id="9" name="Text Box 8"/>
          <p:cNvSpPr txBox="1"/>
          <p:nvPr/>
        </p:nvSpPr>
        <p:spPr>
          <a:xfrm>
            <a:off x="1097280" y="2118024"/>
            <a:ext cx="9787030" cy="549227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800" dirty="0"/>
              <a:t>WORKDIR</a:t>
            </a:r>
          </a:p>
          <a:p>
            <a:pPr marL="800100" lvl="1" indent="-342900">
              <a:lnSpc>
                <a:spcPct val="150000"/>
              </a:lnSpc>
              <a:buFont typeface="Arial" panose="020B0604020202020204" pitchFamily="34" charset="0"/>
              <a:buChar char="•"/>
            </a:pPr>
            <a:r>
              <a:rPr lang="en-US" sz="2000" dirty="0"/>
              <a:t>Sets the working directory for the following instructions.  </a:t>
            </a:r>
          </a:p>
          <a:p>
            <a:pPr marL="800100" lvl="1" indent="-342900">
              <a:lnSpc>
                <a:spcPct val="150000"/>
              </a:lnSpc>
              <a:buFont typeface="Arial" panose="020B0604020202020204" pitchFamily="34" charset="0"/>
              <a:buChar char="•"/>
            </a:pPr>
            <a:r>
              <a:rPr lang="en-US" sz="2000" dirty="0"/>
              <a:t>Will be created, if it doesn’t exist</a:t>
            </a:r>
          </a:p>
          <a:p>
            <a:pPr marL="800100" lvl="1" indent="-342900">
              <a:lnSpc>
                <a:spcPct val="150000"/>
              </a:lnSpc>
              <a:buFont typeface="Arial" panose="020B0604020202020204" pitchFamily="34" charset="0"/>
              <a:buChar char="•"/>
            </a:pPr>
            <a:r>
              <a:rPr lang="en-US" sz="2000" dirty="0"/>
              <a:t>Syntax: WORKDIR /&lt;</a:t>
            </a:r>
            <a:r>
              <a:rPr lang="en-US" sz="2000" dirty="0" err="1"/>
              <a:t>folder_name</a:t>
            </a:r>
            <a:r>
              <a:rPr lang="en-US" sz="2000" dirty="0"/>
              <a:t>&gt;</a:t>
            </a:r>
          </a:p>
          <a:p>
            <a:pPr lvl="2">
              <a:lnSpc>
                <a:spcPct val="150000"/>
              </a:lnSpc>
            </a:pPr>
            <a:r>
              <a:rPr lang="en-US" sz="4800" dirty="0">
                <a:solidFill>
                  <a:srgbClr val="C586C0"/>
                </a:solidFill>
                <a:latin typeface="Consolas" panose="020B0609020204030204" pitchFamily="49" charset="0"/>
              </a:rPr>
              <a:t>				</a:t>
            </a:r>
            <a:r>
              <a:rPr lang="en-US" sz="4800" b="0" dirty="0">
                <a:solidFill>
                  <a:srgbClr val="C586C0"/>
                </a:solidFill>
                <a:effectLst/>
                <a:highlight>
                  <a:srgbClr val="000000"/>
                </a:highlight>
                <a:latin typeface="Consolas" panose="020B0609020204030204" pitchFamily="49" charset="0"/>
              </a:rPr>
              <a:t>WORKDIR</a:t>
            </a:r>
            <a:r>
              <a:rPr lang="en-US" sz="4800" b="0" dirty="0">
                <a:solidFill>
                  <a:srgbClr val="D4D4D4"/>
                </a:solidFill>
                <a:effectLst/>
                <a:highlight>
                  <a:srgbClr val="000000"/>
                </a:highlight>
                <a:latin typeface="Consolas" panose="020B0609020204030204" pitchFamily="49" charset="0"/>
              </a:rPr>
              <a:t> </a:t>
            </a:r>
            <a:r>
              <a:rPr lang="en-US" sz="4800" b="0" dirty="0">
                <a:solidFill>
                  <a:srgbClr val="4EC9B0"/>
                </a:solidFill>
                <a:effectLst/>
                <a:highlight>
                  <a:srgbClr val="000000"/>
                </a:highlight>
                <a:latin typeface="Consolas" panose="020B0609020204030204" pitchFamily="49" charset="0"/>
              </a:rPr>
              <a:t>/app</a:t>
            </a:r>
            <a:endParaRPr lang="en-US" sz="4800" dirty="0"/>
          </a:p>
          <a:p>
            <a:pPr marL="800100" lvl="1" indent="-342900">
              <a:lnSpc>
                <a:spcPct val="150000"/>
              </a:lnSpc>
              <a:buFont typeface="Arial" panose="020B0604020202020204" pitchFamily="34" charset="0"/>
              <a:buChar char="•"/>
            </a:pPr>
            <a:r>
              <a:rPr lang="en-US" sz="2000" dirty="0"/>
              <a:t>Will be created in the root folder</a:t>
            </a:r>
          </a:p>
          <a:p>
            <a:pPr lvl="1">
              <a:lnSpc>
                <a:spcPct val="150000"/>
              </a:lnSpc>
            </a:pPr>
            <a:r>
              <a:rPr lang="en-US" sz="2000" dirty="0"/>
              <a:t>					</a:t>
            </a:r>
          </a:p>
          <a:p>
            <a:pPr marL="800100" lvl="1" indent="-342900">
              <a:lnSpc>
                <a:spcPct val="150000"/>
              </a:lnSpc>
              <a:buFont typeface="Arial" panose="020B0604020202020204" pitchFamily="34" charset="0"/>
              <a:buChar char="•"/>
            </a:pPr>
            <a:endParaRPr lang="en-US" sz="2000" dirty="0"/>
          </a:p>
          <a:p>
            <a:pPr marL="800100" lvl="1" indent="-342900">
              <a:lnSpc>
                <a:spcPct val="150000"/>
              </a:lnSpc>
              <a:buFont typeface="Arial" panose="020B0604020202020204" pitchFamily="34" charset="0"/>
              <a:buChar char="•"/>
            </a:pPr>
            <a:endParaRPr lang="en-US" sz="2000" dirty="0"/>
          </a:p>
          <a:p>
            <a:pPr marL="800100" lvl="1" indent="-342900">
              <a:lnSpc>
                <a:spcPct val="150000"/>
              </a:lnSpc>
              <a:buFont typeface="Arial" panose="020B0604020202020204" pitchFamily="34" charset="0"/>
              <a:buChar char="•"/>
            </a:pPr>
            <a:endParaRPr lang="en-US" sz="2000" b="1" dirty="0"/>
          </a:p>
        </p:txBody>
      </p:sp>
      <p:pic>
        <p:nvPicPr>
          <p:cNvPr id="10" name="Picture 9" descr="ship"/>
          <p:cNvPicPr>
            <a:picLocks noChangeAspect="1"/>
          </p:cNvPicPr>
          <p:nvPr/>
        </p:nvPicPr>
        <p:blipFill>
          <a:blip r:embed="rId2"/>
          <a:stretch>
            <a:fillRect/>
          </a:stretch>
        </p:blipFill>
        <p:spPr>
          <a:xfrm>
            <a:off x="6096000" y="3429000"/>
            <a:ext cx="0" cy="0"/>
          </a:xfrm>
          <a:prstGeom prst="rect">
            <a:avLst/>
          </a:prstGeom>
        </p:spPr>
      </p:pic>
      <p:pic>
        <p:nvPicPr>
          <p:cNvPr id="3" name="Picture 2"/>
          <p:cNvPicPr>
            <a:picLocks noChangeAspect="1"/>
          </p:cNvPicPr>
          <p:nvPr/>
        </p:nvPicPr>
        <p:blipFill>
          <a:blip r:embed="rId3"/>
          <a:stretch>
            <a:fillRect/>
          </a:stretch>
        </p:blipFill>
        <p:spPr>
          <a:xfrm>
            <a:off x="9049180" y="3387402"/>
            <a:ext cx="2735765" cy="27525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Dockerfile</a:t>
            </a:r>
          </a:p>
        </p:txBody>
      </p:sp>
      <p:sp>
        <p:nvSpPr>
          <p:cNvPr id="9" name="Text Box 8"/>
          <p:cNvSpPr txBox="1"/>
          <p:nvPr/>
        </p:nvSpPr>
        <p:spPr>
          <a:xfrm>
            <a:off x="1097280" y="2118024"/>
            <a:ext cx="9787030" cy="595393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800" dirty="0"/>
              <a:t>COPY / ADD</a:t>
            </a:r>
          </a:p>
          <a:p>
            <a:pPr marL="800100" lvl="1" indent="-342900">
              <a:lnSpc>
                <a:spcPct val="150000"/>
              </a:lnSpc>
              <a:buFont typeface="Arial" panose="020B0604020202020204" pitchFamily="34" charset="0"/>
              <a:buChar char="•"/>
            </a:pPr>
            <a:r>
              <a:rPr lang="en-US" sz="2000" dirty="0"/>
              <a:t>Copy all the source file into the image</a:t>
            </a:r>
          </a:p>
          <a:p>
            <a:pPr marL="800100" lvl="1" indent="-342900">
              <a:lnSpc>
                <a:spcPct val="150000"/>
              </a:lnSpc>
              <a:buFont typeface="Arial" panose="020B0604020202020204" pitchFamily="34" charset="0"/>
              <a:buChar char="•"/>
            </a:pPr>
            <a:r>
              <a:rPr lang="en-US" sz="2000" dirty="0"/>
              <a:t>Syntax: COPY &lt;source&gt; &lt;destination&gt;</a:t>
            </a:r>
          </a:p>
          <a:p>
            <a:pPr lvl="2">
              <a:lnSpc>
                <a:spcPct val="150000"/>
              </a:lnSpc>
            </a:pPr>
            <a:r>
              <a:rPr lang="en-US" sz="4800" dirty="0">
                <a:solidFill>
                  <a:srgbClr val="C586C0"/>
                </a:solidFill>
                <a:latin typeface="Consolas" panose="020B0609020204030204" pitchFamily="49" charset="0"/>
              </a:rPr>
              <a:t>				</a:t>
            </a:r>
            <a:r>
              <a:rPr lang="en-US" sz="4800" b="0" dirty="0">
                <a:solidFill>
                  <a:srgbClr val="C586C0"/>
                </a:solidFill>
                <a:effectLst/>
                <a:highlight>
                  <a:srgbClr val="000000"/>
                </a:highlight>
                <a:latin typeface="Consolas" panose="020B0609020204030204" pitchFamily="49" charset="0"/>
              </a:rPr>
              <a:t>COPY</a:t>
            </a:r>
            <a:r>
              <a:rPr lang="en-US" sz="4800" b="0" dirty="0">
                <a:solidFill>
                  <a:srgbClr val="D4D4D4"/>
                </a:solidFill>
                <a:effectLst/>
                <a:highlight>
                  <a:srgbClr val="000000"/>
                </a:highlight>
                <a:latin typeface="Consolas" panose="020B0609020204030204" pitchFamily="49" charset="0"/>
              </a:rPr>
              <a:t> </a:t>
            </a:r>
            <a:r>
              <a:rPr lang="en-US" sz="4800" b="0" dirty="0">
                <a:solidFill>
                  <a:srgbClr val="4EC9B0"/>
                </a:solidFill>
                <a:effectLst/>
                <a:highlight>
                  <a:srgbClr val="000000"/>
                </a:highlight>
                <a:latin typeface="Consolas" panose="020B0609020204030204" pitchFamily="49" charset="0"/>
              </a:rPr>
              <a:t>. .</a:t>
            </a:r>
            <a:endParaRPr lang="en-US" sz="4800" dirty="0"/>
          </a:p>
          <a:p>
            <a:pPr marL="800100" lvl="1" indent="-342900">
              <a:lnSpc>
                <a:spcPct val="150000"/>
              </a:lnSpc>
              <a:buFont typeface="Arial" panose="020B0604020202020204" pitchFamily="34" charset="0"/>
              <a:buChar char="•"/>
            </a:pPr>
            <a:r>
              <a:rPr lang="en-US" sz="2000" dirty="0"/>
              <a:t>The dot means the current directory</a:t>
            </a:r>
          </a:p>
          <a:p>
            <a:pPr marL="800100" lvl="1" indent="-342900">
              <a:lnSpc>
                <a:spcPct val="150000"/>
              </a:lnSpc>
              <a:buFont typeface="Arial" panose="020B0604020202020204" pitchFamily="34" charset="0"/>
              <a:buChar char="•"/>
            </a:pPr>
            <a:r>
              <a:rPr lang="en-US" sz="2000" dirty="0"/>
              <a:t>ADD : Can decompress any compressed files</a:t>
            </a:r>
          </a:p>
          <a:p>
            <a:pPr lvl="2">
              <a:lnSpc>
                <a:spcPct val="150000"/>
              </a:lnSpc>
            </a:pPr>
            <a:r>
              <a:rPr lang="en-US" sz="2000" dirty="0"/>
              <a:t>       : Can use URL as a source</a:t>
            </a:r>
          </a:p>
          <a:p>
            <a:pPr lvl="1">
              <a:lnSpc>
                <a:spcPct val="150000"/>
              </a:lnSpc>
            </a:pPr>
            <a:r>
              <a:rPr lang="en-US" sz="2000" dirty="0"/>
              <a:t>					</a:t>
            </a:r>
          </a:p>
          <a:p>
            <a:pPr marL="800100" lvl="1" indent="-342900">
              <a:lnSpc>
                <a:spcPct val="150000"/>
              </a:lnSpc>
              <a:buFont typeface="Arial" panose="020B0604020202020204" pitchFamily="34" charset="0"/>
              <a:buChar char="•"/>
            </a:pPr>
            <a:endParaRPr lang="en-US" sz="2000" dirty="0"/>
          </a:p>
          <a:p>
            <a:pPr marL="800100" lvl="1" indent="-342900">
              <a:lnSpc>
                <a:spcPct val="150000"/>
              </a:lnSpc>
              <a:buFont typeface="Arial" panose="020B0604020202020204" pitchFamily="34" charset="0"/>
              <a:buChar char="•"/>
            </a:pPr>
            <a:endParaRPr lang="en-US" sz="2000" dirty="0"/>
          </a:p>
          <a:p>
            <a:pPr marL="800100" lvl="1" indent="-342900">
              <a:lnSpc>
                <a:spcPct val="150000"/>
              </a:lnSpc>
              <a:buFont typeface="Arial" panose="020B0604020202020204" pitchFamily="34" charset="0"/>
              <a:buChar char="•"/>
            </a:pPr>
            <a:endParaRPr lang="en-US" sz="2000" b="1" dirty="0"/>
          </a:p>
        </p:txBody>
      </p:sp>
      <p:pic>
        <p:nvPicPr>
          <p:cNvPr id="10" name="Picture 9" descr="ship"/>
          <p:cNvPicPr>
            <a:picLocks noChangeAspect="1"/>
          </p:cNvPicPr>
          <p:nvPr/>
        </p:nvPicPr>
        <p:blipFill>
          <a:blip r:embed="rId2"/>
          <a:stretch>
            <a:fillRect/>
          </a:stretch>
        </p:blipFill>
        <p:spPr>
          <a:xfrm>
            <a:off x="6096000" y="3429000"/>
            <a:ext cx="0" cy="0"/>
          </a:xfrm>
          <a:prstGeom prst="rect">
            <a:avLst/>
          </a:prstGeom>
        </p:spPr>
      </p:pic>
      <p:pic>
        <p:nvPicPr>
          <p:cNvPr id="3" name="Picture 2"/>
          <p:cNvPicPr>
            <a:picLocks noChangeAspect="1"/>
          </p:cNvPicPr>
          <p:nvPr/>
        </p:nvPicPr>
        <p:blipFill>
          <a:blip r:embed="rId3"/>
          <a:stretch>
            <a:fillRect/>
          </a:stretch>
        </p:blipFill>
        <p:spPr>
          <a:xfrm>
            <a:off x="9049180" y="3387402"/>
            <a:ext cx="2735765" cy="27525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Dockerfile</a:t>
            </a:r>
          </a:p>
        </p:txBody>
      </p:sp>
      <p:sp>
        <p:nvSpPr>
          <p:cNvPr id="9" name="Text Box 8"/>
          <p:cNvSpPr txBox="1"/>
          <p:nvPr/>
        </p:nvSpPr>
        <p:spPr>
          <a:xfrm>
            <a:off x="1097280" y="2118024"/>
            <a:ext cx="9787030" cy="452277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800" dirty="0"/>
              <a:t>RUN</a:t>
            </a:r>
          </a:p>
          <a:p>
            <a:pPr marL="800100" lvl="1" indent="-342900">
              <a:lnSpc>
                <a:spcPct val="150000"/>
              </a:lnSpc>
              <a:buFont typeface="Arial" panose="020B0604020202020204" pitchFamily="34" charset="0"/>
              <a:buChar char="•"/>
            </a:pPr>
            <a:r>
              <a:rPr lang="en-US" sz="2000" dirty="0"/>
              <a:t>Run commands in build-time of the image.</a:t>
            </a:r>
          </a:p>
          <a:p>
            <a:pPr marL="800100" lvl="1" indent="-342900">
              <a:lnSpc>
                <a:spcPct val="150000"/>
              </a:lnSpc>
              <a:buFont typeface="Arial" panose="020B0604020202020204" pitchFamily="34" charset="0"/>
              <a:buChar char="•"/>
            </a:pPr>
            <a:r>
              <a:rPr lang="en-US" sz="2000" dirty="0"/>
              <a:t>Syntax: RUN &lt;command&gt;</a:t>
            </a:r>
          </a:p>
          <a:p>
            <a:pPr lvl="2">
              <a:lnSpc>
                <a:spcPct val="150000"/>
              </a:lnSpc>
            </a:pPr>
            <a:r>
              <a:rPr lang="en-US" sz="4800" dirty="0">
                <a:solidFill>
                  <a:srgbClr val="C586C0"/>
                </a:solidFill>
                <a:latin typeface="Consolas" panose="020B0609020204030204" pitchFamily="49" charset="0"/>
              </a:rPr>
              <a:t>			</a:t>
            </a:r>
            <a:r>
              <a:rPr lang="en-US" sz="4800" b="0" dirty="0">
                <a:solidFill>
                  <a:srgbClr val="C586C0"/>
                </a:solidFill>
                <a:effectLst/>
                <a:highlight>
                  <a:srgbClr val="000000"/>
                </a:highlight>
                <a:latin typeface="Consolas" panose="020B0609020204030204" pitchFamily="49" charset="0"/>
              </a:rPr>
              <a:t>RUN</a:t>
            </a:r>
            <a:r>
              <a:rPr lang="en-US" sz="4800" b="0" dirty="0">
                <a:solidFill>
                  <a:srgbClr val="D4D4D4"/>
                </a:solidFill>
                <a:effectLst/>
                <a:highlight>
                  <a:srgbClr val="000000"/>
                </a:highlight>
                <a:latin typeface="Consolas" panose="020B0609020204030204" pitchFamily="49" charset="0"/>
              </a:rPr>
              <a:t> </a:t>
            </a:r>
            <a:r>
              <a:rPr lang="en-US" sz="4800" dirty="0">
                <a:solidFill>
                  <a:srgbClr val="4EC9B0"/>
                </a:solidFill>
                <a:highlight>
                  <a:srgbClr val="000000"/>
                </a:highlight>
                <a:latin typeface="Consolas" panose="020B0609020204030204" pitchFamily="49" charset="0"/>
              </a:rPr>
              <a:t>npm</a:t>
            </a:r>
            <a:r>
              <a:rPr lang="en-US" sz="4800" b="0" dirty="0">
                <a:solidFill>
                  <a:srgbClr val="4EC9B0"/>
                </a:solidFill>
                <a:effectLst/>
                <a:highlight>
                  <a:srgbClr val="000000"/>
                </a:highlight>
                <a:latin typeface="Consolas" panose="020B0609020204030204" pitchFamily="49" charset="0"/>
              </a:rPr>
              <a:t> </a:t>
            </a:r>
            <a:r>
              <a:rPr lang="en-US" sz="4800" dirty="0">
                <a:solidFill>
                  <a:srgbClr val="4EC9B0"/>
                </a:solidFill>
                <a:highlight>
                  <a:srgbClr val="000000"/>
                </a:highlight>
                <a:latin typeface="Consolas" panose="020B0609020204030204" pitchFamily="49" charset="0"/>
              </a:rPr>
              <a:t>install</a:t>
            </a:r>
          </a:p>
          <a:p>
            <a:pPr marL="0" lvl="2" indent="570230">
              <a:lnSpc>
                <a:spcPct val="150000"/>
              </a:lnSpc>
            </a:pPr>
            <a:r>
              <a:rPr lang="en-US" dirty="0"/>
              <a:t>Will installs all the dependencies listed in the </a:t>
            </a:r>
            <a:r>
              <a:rPr lang="en-US" dirty="0" err="1"/>
              <a:t>packages.json</a:t>
            </a:r>
            <a:r>
              <a:rPr lang="en-US" dirty="0"/>
              <a:t> during build-time					</a:t>
            </a:r>
          </a:p>
          <a:p>
            <a:pPr marL="800100" lvl="1" indent="-342900">
              <a:lnSpc>
                <a:spcPct val="150000"/>
              </a:lnSpc>
              <a:buFont typeface="Arial" panose="020B0604020202020204" pitchFamily="34" charset="0"/>
              <a:buChar char="•"/>
            </a:pPr>
            <a:endParaRPr lang="en-US" sz="2000" dirty="0"/>
          </a:p>
          <a:p>
            <a:pPr marL="800100" lvl="1" indent="-342900">
              <a:lnSpc>
                <a:spcPct val="150000"/>
              </a:lnSpc>
              <a:buFont typeface="Arial" panose="020B0604020202020204" pitchFamily="34" charset="0"/>
              <a:buChar char="•"/>
            </a:pPr>
            <a:endParaRPr lang="en-US" sz="2000" dirty="0"/>
          </a:p>
          <a:p>
            <a:pPr marL="800100" lvl="1" indent="-342900">
              <a:lnSpc>
                <a:spcPct val="150000"/>
              </a:lnSpc>
              <a:buFont typeface="Arial" panose="020B0604020202020204" pitchFamily="34" charset="0"/>
              <a:buChar char="•"/>
            </a:pPr>
            <a:endParaRPr lang="en-US" sz="2000" b="1" dirty="0"/>
          </a:p>
        </p:txBody>
      </p:sp>
      <p:pic>
        <p:nvPicPr>
          <p:cNvPr id="10" name="Picture 9" descr="ship"/>
          <p:cNvPicPr>
            <a:picLocks noChangeAspect="1"/>
          </p:cNvPicPr>
          <p:nvPr/>
        </p:nvPicPr>
        <p:blipFill>
          <a:blip r:embed="rId2"/>
          <a:stretch>
            <a:fillRect/>
          </a:stretch>
        </p:blipFill>
        <p:spPr>
          <a:xfrm>
            <a:off x="6096000" y="3429000"/>
            <a:ext cx="0" cy="0"/>
          </a:xfrm>
          <a:prstGeom prst="rect">
            <a:avLst/>
          </a:prstGeom>
        </p:spPr>
      </p:pic>
      <p:pic>
        <p:nvPicPr>
          <p:cNvPr id="3" name="Picture 2"/>
          <p:cNvPicPr>
            <a:picLocks noChangeAspect="1"/>
          </p:cNvPicPr>
          <p:nvPr/>
        </p:nvPicPr>
        <p:blipFill>
          <a:blip r:embed="rId3"/>
          <a:stretch>
            <a:fillRect/>
          </a:stretch>
        </p:blipFill>
        <p:spPr>
          <a:xfrm>
            <a:off x="9049180" y="3387402"/>
            <a:ext cx="2735765" cy="27525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Dockerfile</a:t>
            </a:r>
          </a:p>
        </p:txBody>
      </p:sp>
      <p:sp>
        <p:nvSpPr>
          <p:cNvPr id="9" name="Text Box 8"/>
          <p:cNvSpPr txBox="1"/>
          <p:nvPr/>
        </p:nvSpPr>
        <p:spPr>
          <a:xfrm>
            <a:off x="1097280" y="2118024"/>
            <a:ext cx="9787030" cy="503060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800" dirty="0"/>
              <a:t>CMD</a:t>
            </a:r>
          </a:p>
          <a:p>
            <a:pPr marL="800100" lvl="1" indent="-342900">
              <a:lnSpc>
                <a:spcPct val="150000"/>
              </a:lnSpc>
              <a:buFont typeface="Arial" panose="020B0604020202020204" pitchFamily="34" charset="0"/>
              <a:buChar char="•"/>
            </a:pPr>
            <a:r>
              <a:rPr lang="en-US" sz="2000" dirty="0"/>
              <a:t>Run commands in run-time of creating new container.</a:t>
            </a:r>
          </a:p>
          <a:p>
            <a:pPr marL="800100" lvl="1" indent="-342900">
              <a:lnSpc>
                <a:spcPct val="150000"/>
              </a:lnSpc>
              <a:buFont typeface="Arial" panose="020B0604020202020204" pitchFamily="34" charset="0"/>
              <a:buChar char="•"/>
            </a:pPr>
            <a:r>
              <a:rPr lang="en-US" sz="2000" dirty="0"/>
              <a:t>Syntax: CMD &lt;command&gt;</a:t>
            </a:r>
          </a:p>
          <a:p>
            <a:pPr lvl="2">
              <a:lnSpc>
                <a:spcPct val="150000"/>
              </a:lnSpc>
            </a:pPr>
            <a:r>
              <a:rPr lang="en-US" sz="4800" dirty="0">
                <a:solidFill>
                  <a:srgbClr val="C586C0"/>
                </a:solidFill>
                <a:latin typeface="Consolas" panose="020B0609020204030204" pitchFamily="49" charset="0"/>
              </a:rPr>
              <a:t>	</a:t>
            </a:r>
            <a:r>
              <a:rPr lang="en-US" sz="4800" b="0" dirty="0">
                <a:solidFill>
                  <a:srgbClr val="C586C0"/>
                </a:solidFill>
                <a:effectLst/>
                <a:highlight>
                  <a:srgbClr val="000000"/>
                </a:highlight>
                <a:latin typeface="Consolas" panose="020B0609020204030204" pitchFamily="49" charset="0"/>
              </a:rPr>
              <a:t>CMD</a:t>
            </a:r>
            <a:r>
              <a:rPr lang="en-US" sz="4800" b="0" dirty="0">
                <a:solidFill>
                  <a:srgbClr val="D4D4D4"/>
                </a:solidFill>
                <a:effectLst/>
                <a:highlight>
                  <a:srgbClr val="000000"/>
                </a:highlight>
                <a:latin typeface="Consolas" panose="020B0609020204030204" pitchFamily="49" charset="0"/>
              </a:rPr>
              <a:t> </a:t>
            </a:r>
            <a:r>
              <a:rPr lang="en-US" sz="4800" dirty="0">
                <a:solidFill>
                  <a:srgbClr val="4EC9B0"/>
                </a:solidFill>
                <a:highlight>
                  <a:srgbClr val="000000"/>
                </a:highlight>
                <a:latin typeface="Consolas" panose="020B0609020204030204" pitchFamily="49" charset="0"/>
              </a:rPr>
              <a:t>node</a:t>
            </a:r>
            <a:r>
              <a:rPr lang="en-US" sz="4800" b="0" dirty="0">
                <a:solidFill>
                  <a:srgbClr val="4EC9B0"/>
                </a:solidFill>
                <a:effectLst/>
                <a:highlight>
                  <a:srgbClr val="000000"/>
                </a:highlight>
                <a:latin typeface="Consolas" panose="020B0609020204030204" pitchFamily="49" charset="0"/>
              </a:rPr>
              <a:t> </a:t>
            </a:r>
            <a:r>
              <a:rPr lang="en-US" sz="4800" dirty="0">
                <a:solidFill>
                  <a:srgbClr val="4EC9B0"/>
                </a:solidFill>
                <a:highlight>
                  <a:srgbClr val="000000"/>
                </a:highlight>
                <a:latin typeface="Consolas" panose="020B0609020204030204" pitchFamily="49" charset="0"/>
              </a:rPr>
              <a:t>server.js</a:t>
            </a:r>
            <a:endParaRPr lang="en-US" sz="4800" dirty="0"/>
          </a:p>
          <a:p>
            <a:pPr lvl="2">
              <a:lnSpc>
                <a:spcPct val="150000"/>
              </a:lnSpc>
            </a:pPr>
            <a:r>
              <a:rPr lang="en-US" sz="2000" dirty="0"/>
              <a:t>	    	    Will start the server when new container is created	</a:t>
            </a:r>
          </a:p>
          <a:p>
            <a:pPr marL="796925" lvl="2" indent="-393700">
              <a:lnSpc>
                <a:spcPct val="150000"/>
              </a:lnSpc>
              <a:buFont typeface="Arial" panose="020B0604020202020204" pitchFamily="34" charset="0"/>
              <a:buChar char="•"/>
            </a:pPr>
            <a:r>
              <a:rPr lang="en-US" sz="2000" dirty="0"/>
              <a:t>Only one CMD instruction is allowed in Dockerfile.			</a:t>
            </a:r>
          </a:p>
          <a:p>
            <a:pPr marL="800100" lvl="1" indent="-342900">
              <a:lnSpc>
                <a:spcPct val="150000"/>
              </a:lnSpc>
              <a:buFont typeface="Arial" panose="020B0604020202020204" pitchFamily="34" charset="0"/>
              <a:buChar char="•"/>
            </a:pPr>
            <a:endParaRPr lang="en-US" sz="2000" dirty="0"/>
          </a:p>
          <a:p>
            <a:pPr marL="800100" lvl="1" indent="-342900">
              <a:lnSpc>
                <a:spcPct val="150000"/>
              </a:lnSpc>
              <a:buFont typeface="Arial" panose="020B0604020202020204" pitchFamily="34" charset="0"/>
              <a:buChar char="•"/>
            </a:pPr>
            <a:endParaRPr lang="en-US" sz="2000" dirty="0"/>
          </a:p>
          <a:p>
            <a:pPr marL="800100" lvl="1" indent="-342900">
              <a:lnSpc>
                <a:spcPct val="150000"/>
              </a:lnSpc>
              <a:buFont typeface="Arial" panose="020B0604020202020204" pitchFamily="34" charset="0"/>
              <a:buChar char="•"/>
            </a:pPr>
            <a:endParaRPr lang="en-US" sz="2000" b="1" dirty="0"/>
          </a:p>
        </p:txBody>
      </p:sp>
      <p:pic>
        <p:nvPicPr>
          <p:cNvPr id="10" name="Picture 9" descr="ship"/>
          <p:cNvPicPr>
            <a:picLocks noChangeAspect="1"/>
          </p:cNvPicPr>
          <p:nvPr/>
        </p:nvPicPr>
        <p:blipFill>
          <a:blip r:embed="rId2"/>
          <a:stretch>
            <a:fillRect/>
          </a:stretch>
        </p:blipFill>
        <p:spPr>
          <a:xfrm>
            <a:off x="6096000" y="3429000"/>
            <a:ext cx="0" cy="0"/>
          </a:xfrm>
          <a:prstGeom prst="rect">
            <a:avLst/>
          </a:prstGeom>
        </p:spPr>
      </p:pic>
      <p:pic>
        <p:nvPicPr>
          <p:cNvPr id="3" name="Picture 2"/>
          <p:cNvPicPr>
            <a:picLocks noChangeAspect="1"/>
          </p:cNvPicPr>
          <p:nvPr/>
        </p:nvPicPr>
        <p:blipFill>
          <a:blip r:embed="rId3"/>
          <a:stretch>
            <a:fillRect/>
          </a:stretch>
        </p:blipFill>
        <p:spPr>
          <a:xfrm>
            <a:off x="9049180" y="3387402"/>
            <a:ext cx="2735765" cy="27525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A945-7418-5948-2B92-EA2E56C9F50C}"/>
              </a:ext>
            </a:extLst>
          </p:cNvPr>
          <p:cNvSpPr>
            <a:spLocks noGrp="1"/>
          </p:cNvSpPr>
          <p:nvPr>
            <p:ph type="title"/>
          </p:nvPr>
        </p:nvSpPr>
        <p:spPr>
          <a:xfrm>
            <a:off x="895261" y="135936"/>
            <a:ext cx="10058400" cy="1450757"/>
          </a:xfrm>
        </p:spPr>
        <p:txBody>
          <a:bodyPr/>
          <a:lstStyle/>
          <a:p>
            <a:r>
              <a:rPr lang="en-US" dirty="0"/>
              <a:t>Agenda</a:t>
            </a:r>
          </a:p>
        </p:txBody>
      </p:sp>
      <p:sp>
        <p:nvSpPr>
          <p:cNvPr id="3" name="Content Placeholder 2">
            <a:extLst>
              <a:ext uri="{FF2B5EF4-FFF2-40B4-BE49-F238E27FC236}">
                <a16:creationId xmlns:a16="http://schemas.microsoft.com/office/drawing/2014/main" id="{C539A476-3125-8A04-7B88-CD706615F184}"/>
              </a:ext>
            </a:extLst>
          </p:cNvPr>
          <p:cNvSpPr>
            <a:spLocks noGrp="1"/>
          </p:cNvSpPr>
          <p:nvPr>
            <p:ph sz="half" idx="1"/>
          </p:nvPr>
        </p:nvSpPr>
        <p:spPr>
          <a:xfrm>
            <a:off x="682608" y="1973325"/>
            <a:ext cx="9674371" cy="4023360"/>
          </a:xfrm>
        </p:spPr>
        <p:txBody>
          <a:bodyPr>
            <a:normAutofit fontScale="85000" lnSpcReduction="20000"/>
          </a:bodyPr>
          <a:lstStyle/>
          <a:p>
            <a:pPr>
              <a:buFont typeface="Arial" panose="020B0604020202020204" pitchFamily="34" charset="0"/>
              <a:buChar char="•"/>
            </a:pPr>
            <a:r>
              <a:rPr lang="en-US" sz="2400" dirty="0"/>
              <a:t>Virtualization VS Containerization</a:t>
            </a:r>
          </a:p>
          <a:p>
            <a:pPr>
              <a:buFont typeface="Arial" panose="020B0604020202020204" pitchFamily="34" charset="0"/>
              <a:buChar char="•"/>
            </a:pPr>
            <a:r>
              <a:rPr lang="en-US" sz="2400" dirty="0"/>
              <a:t>Virtualization and VMS</a:t>
            </a:r>
          </a:p>
          <a:p>
            <a:pPr>
              <a:buFont typeface="Arial" panose="020B0604020202020204" pitchFamily="34" charset="0"/>
              <a:buChar char="•"/>
            </a:pPr>
            <a:r>
              <a:rPr lang="en-US" sz="2400" dirty="0"/>
              <a:t>Containerization</a:t>
            </a:r>
          </a:p>
          <a:p>
            <a:pPr>
              <a:buFont typeface="Arial" panose="020B0604020202020204" pitchFamily="34" charset="0"/>
              <a:buChar char="•"/>
            </a:pPr>
            <a:r>
              <a:rPr lang="en-US" sz="2400" dirty="0"/>
              <a:t>What is Docker?</a:t>
            </a:r>
          </a:p>
          <a:p>
            <a:pPr>
              <a:lnSpc>
                <a:spcPct val="100000"/>
              </a:lnSpc>
              <a:buFont typeface="Arial" panose="020B0604020202020204" pitchFamily="34" charset="0"/>
              <a:buChar char="•"/>
            </a:pPr>
            <a:r>
              <a:rPr lang="en-US" sz="2400" dirty="0"/>
              <a:t>Image vs Container</a:t>
            </a:r>
          </a:p>
          <a:p>
            <a:pPr>
              <a:lnSpc>
                <a:spcPct val="100000"/>
              </a:lnSpc>
              <a:buFont typeface="Arial" panose="020B0604020202020204" pitchFamily="34" charset="0"/>
              <a:buChar char="•"/>
            </a:pPr>
            <a:r>
              <a:rPr lang="en-US" sz="2400" dirty="0"/>
              <a:t>Docker Architecture</a:t>
            </a:r>
          </a:p>
          <a:p>
            <a:pPr>
              <a:lnSpc>
                <a:spcPct val="100000"/>
              </a:lnSpc>
              <a:buFont typeface="Arial" panose="020B0604020202020204" pitchFamily="34" charset="0"/>
              <a:buChar char="•"/>
            </a:pPr>
            <a:r>
              <a:rPr lang="en-US" sz="2400" dirty="0" err="1"/>
              <a:t>Dockerfile</a:t>
            </a:r>
            <a:endParaRPr lang="en-US" sz="2400" dirty="0"/>
          </a:p>
          <a:p>
            <a:pPr>
              <a:lnSpc>
                <a:spcPct val="100000"/>
              </a:lnSpc>
              <a:buFont typeface="Arial" panose="020B0604020202020204" pitchFamily="34" charset="0"/>
              <a:buChar char="•"/>
            </a:pPr>
            <a:r>
              <a:rPr lang="en-US" sz="2400" dirty="0"/>
              <a:t>Volumes</a:t>
            </a:r>
          </a:p>
          <a:p>
            <a:pPr>
              <a:lnSpc>
                <a:spcPct val="100000"/>
              </a:lnSpc>
              <a:buFont typeface="Arial" panose="020B0604020202020204" pitchFamily="34" charset="0"/>
              <a:buChar char="•"/>
            </a:pPr>
            <a:r>
              <a:rPr lang="en-US" sz="2400" dirty="0"/>
              <a:t>Docker Compose</a:t>
            </a:r>
          </a:p>
          <a:p>
            <a:pPr>
              <a:lnSpc>
                <a:spcPct val="100000"/>
              </a:lnSpc>
              <a:buFont typeface="Arial" panose="020B0604020202020204" pitchFamily="34" charset="0"/>
              <a:buChar char="•"/>
            </a:pPr>
            <a:r>
              <a:rPr lang="en-US" sz="2400" dirty="0"/>
              <a:t>Demo</a:t>
            </a:r>
          </a:p>
        </p:txBody>
      </p:sp>
    </p:spTree>
    <p:extLst>
      <p:ext uri="{BB962C8B-B14F-4D97-AF65-F5344CB8AC3E}">
        <p14:creationId xmlns:p14="http://schemas.microsoft.com/office/powerpoint/2010/main" val="233328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Dockerfile</a:t>
            </a:r>
          </a:p>
        </p:txBody>
      </p:sp>
      <p:sp>
        <p:nvSpPr>
          <p:cNvPr id="9" name="Text Box 8"/>
          <p:cNvSpPr txBox="1"/>
          <p:nvPr/>
        </p:nvSpPr>
        <p:spPr>
          <a:xfrm>
            <a:off x="1097280" y="2118024"/>
            <a:ext cx="9787030" cy="456894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800" dirty="0"/>
              <a:t>EXPOSE</a:t>
            </a:r>
          </a:p>
          <a:p>
            <a:pPr marL="800100" lvl="1" indent="-342900">
              <a:lnSpc>
                <a:spcPct val="150000"/>
              </a:lnSpc>
              <a:buFont typeface="Arial" panose="020B0604020202020204" pitchFamily="34" charset="0"/>
              <a:buChar char="•"/>
            </a:pPr>
            <a:r>
              <a:rPr lang="en-US" sz="2000" dirty="0"/>
              <a:t>Informs Docker that the container listens on the specified network ports at runtime.</a:t>
            </a:r>
          </a:p>
          <a:p>
            <a:pPr marL="800100" lvl="1" indent="-342900">
              <a:lnSpc>
                <a:spcPct val="150000"/>
              </a:lnSpc>
              <a:buFont typeface="Arial" panose="020B0604020202020204" pitchFamily="34" charset="0"/>
              <a:buChar char="•"/>
            </a:pPr>
            <a:r>
              <a:rPr lang="en-US" sz="2000" dirty="0"/>
              <a:t>Syntax: EXPOSE &lt;port&gt;/&lt;protocol&gt;</a:t>
            </a:r>
          </a:p>
          <a:p>
            <a:pPr marL="800100" lvl="1" indent="-342900">
              <a:lnSpc>
                <a:spcPct val="150000"/>
              </a:lnSpc>
              <a:buFont typeface="Arial" panose="020B0604020202020204" pitchFamily="34" charset="0"/>
              <a:buChar char="•"/>
            </a:pPr>
            <a:endParaRPr lang="en-US" sz="2000" dirty="0"/>
          </a:p>
          <a:p>
            <a:pPr marL="800100" lvl="1" indent="-342900">
              <a:lnSpc>
                <a:spcPct val="150000"/>
              </a:lnSpc>
              <a:buFont typeface="Arial" panose="020B0604020202020204" pitchFamily="34" charset="0"/>
              <a:buChar char="•"/>
            </a:pPr>
            <a:endParaRPr lang="en-US" sz="2000" dirty="0"/>
          </a:p>
          <a:p>
            <a:pPr marL="800100" lvl="1" indent="-342900">
              <a:lnSpc>
                <a:spcPct val="150000"/>
              </a:lnSpc>
              <a:buFont typeface="Arial" panose="020B0604020202020204" pitchFamily="34" charset="0"/>
              <a:buChar char="•"/>
            </a:pPr>
            <a:r>
              <a:rPr lang="en-US" sz="2000" dirty="0"/>
              <a:t>Default protocol is </a:t>
            </a:r>
            <a:r>
              <a:rPr lang="en-US" sz="2000" dirty="0" err="1"/>
              <a:t>tcp</a:t>
            </a:r>
            <a:endParaRPr lang="en-US" sz="2000" dirty="0"/>
          </a:p>
          <a:p>
            <a:pPr lvl="2">
              <a:lnSpc>
                <a:spcPct val="150000"/>
              </a:lnSpc>
            </a:pPr>
            <a:r>
              <a:rPr lang="en-US" sz="4800" dirty="0">
                <a:solidFill>
                  <a:srgbClr val="C586C0"/>
                </a:solidFill>
                <a:latin typeface="Consolas" panose="020B0609020204030204" pitchFamily="49" charset="0"/>
              </a:rPr>
              <a:t>		</a:t>
            </a:r>
            <a:endParaRPr lang="en-US" sz="2000" dirty="0"/>
          </a:p>
          <a:p>
            <a:pPr marL="800100" lvl="1" indent="-342900">
              <a:lnSpc>
                <a:spcPct val="150000"/>
              </a:lnSpc>
              <a:buFont typeface="Arial" panose="020B0604020202020204" pitchFamily="34" charset="0"/>
              <a:buChar char="•"/>
            </a:pPr>
            <a:endParaRPr lang="en-US" sz="2000" b="1" dirty="0"/>
          </a:p>
        </p:txBody>
      </p:sp>
      <p:pic>
        <p:nvPicPr>
          <p:cNvPr id="10" name="Picture 9" descr="ship"/>
          <p:cNvPicPr>
            <a:picLocks noChangeAspect="1"/>
          </p:cNvPicPr>
          <p:nvPr/>
        </p:nvPicPr>
        <p:blipFill>
          <a:blip r:embed="rId2"/>
          <a:stretch>
            <a:fillRect/>
          </a:stretch>
        </p:blipFill>
        <p:spPr>
          <a:xfrm>
            <a:off x="6096000" y="3429000"/>
            <a:ext cx="0" cy="0"/>
          </a:xfrm>
          <a:prstGeom prst="rect">
            <a:avLst/>
          </a:prstGeom>
        </p:spPr>
      </p:pic>
      <p:pic>
        <p:nvPicPr>
          <p:cNvPr id="4" name="Picture 3"/>
          <p:cNvPicPr>
            <a:picLocks noChangeAspect="1"/>
          </p:cNvPicPr>
          <p:nvPr/>
        </p:nvPicPr>
        <p:blipFill>
          <a:blip r:embed="rId3"/>
          <a:stretch>
            <a:fillRect/>
          </a:stretch>
        </p:blipFill>
        <p:spPr>
          <a:xfrm>
            <a:off x="3113233" y="3644270"/>
            <a:ext cx="5755123" cy="1280271"/>
          </a:xfrm>
          <a:prstGeom prst="rect">
            <a:avLst/>
          </a:prstGeom>
        </p:spPr>
      </p:pic>
      <p:pic>
        <p:nvPicPr>
          <p:cNvPr id="3" name="Picture 2"/>
          <p:cNvPicPr>
            <a:picLocks noChangeAspect="1"/>
          </p:cNvPicPr>
          <p:nvPr/>
        </p:nvPicPr>
        <p:blipFill>
          <a:blip r:embed="rId4"/>
          <a:stretch>
            <a:fillRect/>
          </a:stretch>
        </p:blipFill>
        <p:spPr>
          <a:xfrm>
            <a:off x="9049180" y="3387402"/>
            <a:ext cx="2735765" cy="27525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Dockerfile</a:t>
            </a:r>
          </a:p>
        </p:txBody>
      </p:sp>
      <p:sp>
        <p:nvSpPr>
          <p:cNvPr id="9" name="Text Box 8"/>
          <p:cNvSpPr txBox="1"/>
          <p:nvPr/>
        </p:nvSpPr>
        <p:spPr>
          <a:xfrm>
            <a:off x="1097280" y="2118024"/>
            <a:ext cx="9787030" cy="395339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800" dirty="0"/>
              <a:t>ENV</a:t>
            </a:r>
          </a:p>
          <a:p>
            <a:pPr marL="800100" lvl="1" indent="-342900">
              <a:lnSpc>
                <a:spcPct val="150000"/>
              </a:lnSpc>
              <a:buFont typeface="Arial" panose="020B0604020202020204" pitchFamily="34" charset="0"/>
              <a:buChar char="•"/>
            </a:pPr>
            <a:r>
              <a:rPr lang="en-US" sz="2000" dirty="0"/>
              <a:t>Environment variables can also be used in certain instructions as variables to be interpreted by the Dockerfile</a:t>
            </a:r>
          </a:p>
          <a:p>
            <a:pPr marL="800100" lvl="1" indent="-342900">
              <a:lnSpc>
                <a:spcPct val="150000"/>
              </a:lnSpc>
              <a:buFont typeface="Arial" panose="020B0604020202020204" pitchFamily="34" charset="0"/>
              <a:buChar char="•"/>
            </a:pPr>
            <a:r>
              <a:rPr lang="en-US" sz="2000" dirty="0"/>
              <a:t>Syntax: ENV &lt;name&gt;=&lt;value&gt;</a:t>
            </a:r>
          </a:p>
          <a:p>
            <a:pPr lvl="3"/>
            <a:r>
              <a:rPr lang="en-US" sz="2000" dirty="0">
                <a:solidFill>
                  <a:srgbClr val="C586C0"/>
                </a:solidFill>
                <a:latin typeface="Consolas" panose="020B0609020204030204" pitchFamily="49" charset="0"/>
              </a:rPr>
              <a:t>			</a:t>
            </a:r>
            <a:r>
              <a:rPr lang="en-US" sz="4400" b="0" dirty="0">
                <a:solidFill>
                  <a:srgbClr val="C586C0"/>
                </a:solidFill>
                <a:effectLst/>
                <a:highlight>
                  <a:srgbClr val="000000"/>
                </a:highlight>
                <a:latin typeface="Consolas" panose="020B0609020204030204" pitchFamily="49" charset="0"/>
              </a:rPr>
              <a:t>ENV</a:t>
            </a:r>
            <a:r>
              <a:rPr lang="en-US" sz="4400" b="0" dirty="0">
                <a:solidFill>
                  <a:srgbClr val="D4D4D4"/>
                </a:solidFill>
                <a:effectLst/>
                <a:highlight>
                  <a:srgbClr val="000000"/>
                </a:highlight>
                <a:latin typeface="Consolas" panose="020B0609020204030204" pitchFamily="49" charset="0"/>
              </a:rPr>
              <a:t> </a:t>
            </a:r>
            <a:r>
              <a:rPr lang="en-US" sz="4400" dirty="0">
                <a:solidFill>
                  <a:srgbClr val="4EC9B0"/>
                </a:solidFill>
                <a:highlight>
                  <a:srgbClr val="000000"/>
                </a:highlight>
                <a:latin typeface="Consolas" panose="020B0609020204030204" pitchFamily="49" charset="0"/>
              </a:rPr>
              <a:t>path=/app</a:t>
            </a:r>
          </a:p>
          <a:p>
            <a:pPr lvl="3"/>
            <a:r>
              <a:rPr lang="en-US" sz="4400" b="0" dirty="0">
                <a:solidFill>
                  <a:srgbClr val="4EC9B0"/>
                </a:solidFill>
                <a:effectLst/>
                <a:latin typeface="Consolas" panose="020B0609020204030204" pitchFamily="49" charset="0"/>
              </a:rPr>
              <a:t>			</a:t>
            </a:r>
            <a:r>
              <a:rPr lang="en-US" sz="4400" b="0" dirty="0">
                <a:solidFill>
                  <a:srgbClr val="C586C0"/>
                </a:solidFill>
                <a:effectLst/>
                <a:highlight>
                  <a:srgbClr val="000000"/>
                </a:highlight>
                <a:latin typeface="Consolas" panose="020B0609020204030204" pitchFamily="49" charset="0"/>
              </a:rPr>
              <a:t>WORKDIR</a:t>
            </a:r>
            <a:r>
              <a:rPr lang="en-US" sz="4400" b="0" dirty="0">
                <a:solidFill>
                  <a:srgbClr val="D4D4D4"/>
                </a:solidFill>
                <a:effectLst/>
                <a:highlight>
                  <a:srgbClr val="000000"/>
                </a:highlight>
                <a:latin typeface="Consolas" panose="020B0609020204030204" pitchFamily="49" charset="0"/>
              </a:rPr>
              <a:t> </a:t>
            </a:r>
            <a:r>
              <a:rPr lang="en-US" sz="4400" b="0" dirty="0">
                <a:solidFill>
                  <a:srgbClr val="4EC9B0"/>
                </a:solidFill>
                <a:effectLst/>
                <a:highlight>
                  <a:srgbClr val="000000"/>
                </a:highlight>
                <a:latin typeface="Consolas" panose="020B0609020204030204" pitchFamily="49" charset="0"/>
              </a:rPr>
              <a:t>$path</a:t>
            </a:r>
            <a:r>
              <a:rPr lang="en-US" sz="4800" dirty="0">
                <a:solidFill>
                  <a:srgbClr val="C586C0"/>
                </a:solidFill>
                <a:latin typeface="Consolas" panose="020B0609020204030204" pitchFamily="49" charset="0"/>
              </a:rPr>
              <a:t>		</a:t>
            </a:r>
            <a:endParaRPr lang="en-US" sz="2000" dirty="0"/>
          </a:p>
          <a:p>
            <a:pPr marL="800100" lvl="1" indent="-342900">
              <a:lnSpc>
                <a:spcPct val="150000"/>
              </a:lnSpc>
              <a:buFont typeface="Arial" panose="020B0604020202020204" pitchFamily="34" charset="0"/>
              <a:buChar char="•"/>
            </a:pPr>
            <a:r>
              <a:rPr lang="en-US" sz="2000" dirty="0"/>
              <a:t>WORKDIR $path = WORKDIR /app</a:t>
            </a:r>
          </a:p>
        </p:txBody>
      </p:sp>
      <p:pic>
        <p:nvPicPr>
          <p:cNvPr id="10" name="Picture 9" descr="ship"/>
          <p:cNvPicPr>
            <a:picLocks noChangeAspect="1"/>
          </p:cNvPicPr>
          <p:nvPr/>
        </p:nvPicPr>
        <p:blipFill>
          <a:blip r:embed="rId2"/>
          <a:stretch>
            <a:fillRect/>
          </a:stretch>
        </p:blipFill>
        <p:spPr>
          <a:xfrm>
            <a:off x="6096000" y="3429000"/>
            <a:ext cx="0" cy="0"/>
          </a:xfrm>
          <a:prstGeom prst="rect">
            <a:avLst/>
          </a:prstGeom>
        </p:spPr>
      </p:pic>
      <p:pic>
        <p:nvPicPr>
          <p:cNvPr id="3" name="Picture 2"/>
          <p:cNvPicPr>
            <a:picLocks noChangeAspect="1"/>
          </p:cNvPicPr>
          <p:nvPr/>
        </p:nvPicPr>
        <p:blipFill>
          <a:blip r:embed="rId3"/>
          <a:stretch>
            <a:fillRect/>
          </a:stretch>
        </p:blipFill>
        <p:spPr>
          <a:xfrm>
            <a:off x="9049180" y="3387402"/>
            <a:ext cx="2735765" cy="275251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Dockerfile</a:t>
            </a:r>
          </a:p>
        </p:txBody>
      </p:sp>
      <p:sp>
        <p:nvSpPr>
          <p:cNvPr id="9" name="Text Box 8"/>
          <p:cNvSpPr txBox="1"/>
          <p:nvPr/>
        </p:nvSpPr>
        <p:spPr>
          <a:xfrm>
            <a:off x="1097280" y="2118024"/>
            <a:ext cx="9787030" cy="456894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800" dirty="0"/>
              <a:t>Caching</a:t>
            </a:r>
          </a:p>
          <a:p>
            <a:pPr marL="800100" lvl="1" indent="-342900">
              <a:lnSpc>
                <a:spcPct val="150000"/>
              </a:lnSpc>
              <a:buFont typeface="Arial" panose="020B0604020202020204" pitchFamily="34" charset="0"/>
              <a:buChar char="•"/>
            </a:pPr>
            <a:r>
              <a:rPr lang="en-US" sz="2000" dirty="0"/>
              <a:t>Each instruction in this Dockerfile translates (roughly) to a layer in your final image.</a:t>
            </a:r>
          </a:p>
          <a:p>
            <a:pPr marL="800100" lvl="1" indent="-342900">
              <a:lnSpc>
                <a:spcPct val="150000"/>
              </a:lnSpc>
              <a:buFont typeface="Arial" panose="020B0604020202020204" pitchFamily="34" charset="0"/>
              <a:buChar char="•"/>
            </a:pPr>
            <a:endParaRPr lang="en-US" sz="2000" dirty="0"/>
          </a:p>
          <a:p>
            <a:pPr marL="800100" lvl="1" indent="-342900">
              <a:lnSpc>
                <a:spcPct val="150000"/>
              </a:lnSpc>
              <a:buFont typeface="Arial" panose="020B0604020202020204" pitchFamily="34" charset="0"/>
              <a:buChar char="•"/>
            </a:pPr>
            <a:r>
              <a:rPr lang="en-US" sz="2000" dirty="0"/>
              <a:t>Whenever a layer changes, that layer will need to be re-built.</a:t>
            </a:r>
          </a:p>
          <a:p>
            <a:pPr marL="800100" lvl="1" indent="-342900">
              <a:lnSpc>
                <a:spcPct val="150000"/>
              </a:lnSpc>
              <a:buFont typeface="Arial" panose="020B0604020202020204" pitchFamily="34" charset="0"/>
              <a:buChar char="•"/>
            </a:pPr>
            <a:endParaRPr lang="en-US" sz="2000" dirty="0"/>
          </a:p>
          <a:p>
            <a:pPr marL="800100" lvl="1" indent="-342900">
              <a:lnSpc>
                <a:spcPct val="150000"/>
              </a:lnSpc>
              <a:buFont typeface="Arial" panose="020B0604020202020204" pitchFamily="34" charset="0"/>
              <a:buChar char="•"/>
            </a:pPr>
            <a:r>
              <a:rPr lang="en-US" sz="2000" dirty="0"/>
              <a:t>If a layer changes, all other layers that come after it are also affected. </a:t>
            </a:r>
          </a:p>
          <a:p>
            <a:pPr lvl="2">
              <a:lnSpc>
                <a:spcPct val="150000"/>
              </a:lnSpc>
            </a:pPr>
            <a:r>
              <a:rPr lang="en-US" sz="4800" dirty="0">
                <a:solidFill>
                  <a:srgbClr val="C586C0"/>
                </a:solidFill>
                <a:latin typeface="Consolas" panose="020B0609020204030204" pitchFamily="49" charset="0"/>
              </a:rPr>
              <a:t>		</a:t>
            </a:r>
            <a:endParaRPr lang="en-US" sz="2000" dirty="0"/>
          </a:p>
          <a:p>
            <a:pPr marL="800100" lvl="1" indent="-342900">
              <a:lnSpc>
                <a:spcPct val="150000"/>
              </a:lnSpc>
              <a:buFont typeface="Arial" panose="020B0604020202020204" pitchFamily="34" charset="0"/>
              <a:buChar char="•"/>
            </a:pPr>
            <a:endParaRPr lang="en-US" sz="2000" b="1" dirty="0"/>
          </a:p>
        </p:txBody>
      </p:sp>
      <p:pic>
        <p:nvPicPr>
          <p:cNvPr id="10" name="Picture 9" descr="ship"/>
          <p:cNvPicPr>
            <a:picLocks noChangeAspect="1"/>
          </p:cNvPicPr>
          <p:nvPr/>
        </p:nvPicPr>
        <p:blipFill>
          <a:blip r:embed="rId2"/>
          <a:stretch>
            <a:fillRect/>
          </a:stretch>
        </p:blipFill>
        <p:spPr>
          <a:xfrm>
            <a:off x="6096000" y="3429000"/>
            <a:ext cx="0" cy="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Dockerfile</a:t>
            </a:r>
          </a:p>
        </p:txBody>
      </p:sp>
      <p:sp>
        <p:nvSpPr>
          <p:cNvPr id="9" name="Text Box 8"/>
          <p:cNvSpPr txBox="1"/>
          <p:nvPr/>
        </p:nvSpPr>
        <p:spPr>
          <a:xfrm>
            <a:off x="1097280" y="2118024"/>
            <a:ext cx="9787030" cy="226061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800" dirty="0"/>
              <a:t>Caching</a:t>
            </a:r>
          </a:p>
          <a:p>
            <a:pPr lvl="2">
              <a:lnSpc>
                <a:spcPct val="150000"/>
              </a:lnSpc>
            </a:pPr>
            <a:r>
              <a:rPr lang="en-US" sz="4800" dirty="0">
                <a:solidFill>
                  <a:srgbClr val="C586C0"/>
                </a:solidFill>
                <a:latin typeface="Consolas" panose="020B0609020204030204" pitchFamily="49" charset="0"/>
              </a:rPr>
              <a:t>		</a:t>
            </a:r>
            <a:endParaRPr lang="en-US" sz="2000" dirty="0"/>
          </a:p>
          <a:p>
            <a:pPr marL="800100" lvl="1" indent="-342900">
              <a:lnSpc>
                <a:spcPct val="150000"/>
              </a:lnSpc>
              <a:buFont typeface="Arial" panose="020B0604020202020204" pitchFamily="34" charset="0"/>
              <a:buChar char="•"/>
            </a:pPr>
            <a:endParaRPr lang="en-US" sz="2000" b="1" dirty="0"/>
          </a:p>
        </p:txBody>
      </p:sp>
      <p:pic>
        <p:nvPicPr>
          <p:cNvPr id="10" name="Picture 9" descr="ship"/>
          <p:cNvPicPr>
            <a:picLocks noChangeAspect="1"/>
          </p:cNvPicPr>
          <p:nvPr/>
        </p:nvPicPr>
        <p:blipFill>
          <a:blip r:embed="rId2"/>
          <a:stretch>
            <a:fillRect/>
          </a:stretch>
        </p:blipFill>
        <p:spPr>
          <a:xfrm>
            <a:off x="6096000" y="3429000"/>
            <a:ext cx="0" cy="0"/>
          </a:xfrm>
          <a:prstGeom prst="rect">
            <a:avLst/>
          </a:prstGeom>
        </p:spPr>
      </p:pic>
      <p:pic>
        <p:nvPicPr>
          <p:cNvPr id="12" name="Picture 11"/>
          <p:cNvPicPr>
            <a:picLocks noChangeAspect="1"/>
          </p:cNvPicPr>
          <p:nvPr/>
        </p:nvPicPr>
        <p:blipFill>
          <a:blip r:embed="rId3"/>
          <a:stretch>
            <a:fillRect/>
          </a:stretch>
        </p:blipFill>
        <p:spPr>
          <a:xfrm>
            <a:off x="7899605" y="286603"/>
            <a:ext cx="3638550" cy="2314575"/>
          </a:xfrm>
          <a:prstGeom prst="rect">
            <a:avLst/>
          </a:prstGeom>
        </p:spPr>
      </p:pic>
      <p:pic>
        <p:nvPicPr>
          <p:cNvPr id="14" name="Picture 13"/>
          <p:cNvPicPr>
            <a:picLocks noChangeAspect="1"/>
          </p:cNvPicPr>
          <p:nvPr/>
        </p:nvPicPr>
        <p:blipFill>
          <a:blip r:embed="rId4"/>
          <a:stretch>
            <a:fillRect/>
          </a:stretch>
        </p:blipFill>
        <p:spPr>
          <a:xfrm>
            <a:off x="0" y="3178427"/>
            <a:ext cx="12282136" cy="310438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Dockerfile</a:t>
            </a:r>
          </a:p>
        </p:txBody>
      </p:sp>
      <p:sp>
        <p:nvSpPr>
          <p:cNvPr id="9" name="Text Box 8"/>
          <p:cNvSpPr txBox="1"/>
          <p:nvPr/>
        </p:nvSpPr>
        <p:spPr>
          <a:xfrm>
            <a:off x="1097280" y="2118024"/>
            <a:ext cx="9787030" cy="226061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800" dirty="0"/>
              <a:t>Caching</a:t>
            </a:r>
          </a:p>
          <a:p>
            <a:pPr lvl="2">
              <a:lnSpc>
                <a:spcPct val="150000"/>
              </a:lnSpc>
            </a:pPr>
            <a:r>
              <a:rPr lang="en-US" sz="4800" dirty="0">
                <a:solidFill>
                  <a:srgbClr val="C586C0"/>
                </a:solidFill>
                <a:latin typeface="Consolas" panose="020B0609020204030204" pitchFamily="49" charset="0"/>
              </a:rPr>
              <a:t>		</a:t>
            </a:r>
            <a:endParaRPr lang="en-US" sz="2000" dirty="0"/>
          </a:p>
          <a:p>
            <a:pPr marL="800100" lvl="1" indent="-342900">
              <a:lnSpc>
                <a:spcPct val="150000"/>
              </a:lnSpc>
              <a:buFont typeface="Arial" panose="020B0604020202020204" pitchFamily="34" charset="0"/>
              <a:buChar char="•"/>
            </a:pPr>
            <a:endParaRPr lang="en-US" sz="2000" b="1" dirty="0"/>
          </a:p>
        </p:txBody>
      </p:sp>
      <p:pic>
        <p:nvPicPr>
          <p:cNvPr id="10" name="Picture 9" descr="ship"/>
          <p:cNvPicPr>
            <a:picLocks noChangeAspect="1"/>
          </p:cNvPicPr>
          <p:nvPr/>
        </p:nvPicPr>
        <p:blipFill>
          <a:blip r:embed="rId2"/>
          <a:stretch>
            <a:fillRect/>
          </a:stretch>
        </p:blipFill>
        <p:spPr>
          <a:xfrm>
            <a:off x="6096000" y="3429000"/>
            <a:ext cx="0" cy="0"/>
          </a:xfrm>
          <a:prstGeom prst="rect">
            <a:avLst/>
          </a:prstGeom>
        </p:spPr>
      </p:pic>
      <p:pic>
        <p:nvPicPr>
          <p:cNvPr id="4" name="Picture 3"/>
          <p:cNvPicPr>
            <a:picLocks noChangeAspect="1"/>
          </p:cNvPicPr>
          <p:nvPr/>
        </p:nvPicPr>
        <p:blipFill>
          <a:blip r:embed="rId3"/>
          <a:stretch>
            <a:fillRect/>
          </a:stretch>
        </p:blipFill>
        <p:spPr>
          <a:xfrm>
            <a:off x="7973654" y="356576"/>
            <a:ext cx="3638550" cy="2314575"/>
          </a:xfrm>
          <a:prstGeom prst="rect">
            <a:avLst/>
          </a:prstGeom>
        </p:spPr>
      </p:pic>
      <p:pic>
        <p:nvPicPr>
          <p:cNvPr id="6" name="Picture 5"/>
          <p:cNvPicPr>
            <a:picLocks noChangeAspect="1"/>
          </p:cNvPicPr>
          <p:nvPr/>
        </p:nvPicPr>
        <p:blipFill>
          <a:blip r:embed="rId4"/>
          <a:stretch>
            <a:fillRect/>
          </a:stretch>
        </p:blipFill>
        <p:spPr>
          <a:xfrm>
            <a:off x="0" y="2951257"/>
            <a:ext cx="12192000" cy="333489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Dockerfile</a:t>
            </a:r>
          </a:p>
        </p:txBody>
      </p:sp>
      <p:sp>
        <p:nvSpPr>
          <p:cNvPr id="9" name="Text Box 8"/>
          <p:cNvSpPr txBox="1"/>
          <p:nvPr/>
        </p:nvSpPr>
        <p:spPr>
          <a:xfrm>
            <a:off x="1097280" y="2118024"/>
            <a:ext cx="10553946" cy="403187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800" dirty="0"/>
              <a:t>USER -&gt; </a:t>
            </a:r>
            <a:r>
              <a:rPr lang="en-US" sz="2800" dirty="0" err="1"/>
              <a:t>Addgroup</a:t>
            </a:r>
            <a:r>
              <a:rPr lang="en-US" sz="2800" dirty="0"/>
              <a:t> and </a:t>
            </a:r>
            <a:r>
              <a:rPr lang="en-US" sz="2800" dirty="0" err="1"/>
              <a:t>adduser</a:t>
            </a:r>
            <a:endParaRPr lang="en-US" sz="2000" dirty="0"/>
          </a:p>
          <a:p>
            <a:pPr marL="800100" lvl="1" indent="-342900">
              <a:lnSpc>
                <a:spcPct val="150000"/>
              </a:lnSpc>
              <a:buFont typeface="Arial" panose="020B0604020202020204" pitchFamily="34" charset="0"/>
              <a:buChar char="•"/>
            </a:pPr>
            <a:r>
              <a:rPr lang="en-US" sz="2000" dirty="0"/>
              <a:t>Syntax: RUN ADDGROUP &lt;</a:t>
            </a:r>
            <a:r>
              <a:rPr lang="en-US" sz="2000" dirty="0" err="1"/>
              <a:t>group_name</a:t>
            </a:r>
            <a:r>
              <a:rPr lang="en-US" sz="2000" dirty="0"/>
              <a:t>&gt; &amp;&amp; ADDUSER –S –G &lt;</a:t>
            </a:r>
            <a:r>
              <a:rPr lang="en-US" sz="2000" dirty="0" err="1"/>
              <a:t>group_name</a:t>
            </a:r>
            <a:r>
              <a:rPr lang="en-US" sz="2000" dirty="0"/>
              <a:t>&gt; &lt;</a:t>
            </a:r>
            <a:r>
              <a:rPr lang="en-US" sz="2000" dirty="0" err="1"/>
              <a:t>user_name</a:t>
            </a:r>
            <a:r>
              <a:rPr lang="en-US" sz="2000" dirty="0"/>
              <a:t>&gt;</a:t>
            </a:r>
          </a:p>
          <a:p>
            <a:pPr lvl="3">
              <a:lnSpc>
                <a:spcPct val="150000"/>
              </a:lnSpc>
            </a:pPr>
            <a:r>
              <a:rPr lang="en-US" sz="2000" dirty="0"/>
              <a:t>  : USER &lt;</a:t>
            </a:r>
            <a:r>
              <a:rPr lang="en-US" sz="2000" dirty="0" err="1"/>
              <a:t>user_name</a:t>
            </a:r>
            <a:r>
              <a:rPr lang="en-US" sz="2000" dirty="0"/>
              <a:t>&gt;</a:t>
            </a:r>
          </a:p>
          <a:p>
            <a:pPr lvl="3">
              <a:lnSpc>
                <a:spcPct val="150000"/>
              </a:lnSpc>
            </a:pPr>
            <a:endParaRPr lang="en-US" sz="2000" dirty="0"/>
          </a:p>
          <a:p>
            <a:pPr lvl="1"/>
            <a:r>
              <a:rPr lang="en-US" sz="3200" b="0" dirty="0">
                <a:solidFill>
                  <a:srgbClr val="C586C0"/>
                </a:solidFill>
                <a:effectLst/>
                <a:highlight>
                  <a:srgbClr val="000000"/>
                </a:highlight>
                <a:latin typeface="Consolas" panose="020B0609020204030204" pitchFamily="49" charset="0"/>
              </a:rPr>
              <a:t>RUN ADDGROUP</a:t>
            </a:r>
            <a:r>
              <a:rPr lang="en-US" sz="3200" b="0" dirty="0">
                <a:solidFill>
                  <a:srgbClr val="D4D4D4"/>
                </a:solidFill>
                <a:effectLst/>
                <a:highlight>
                  <a:srgbClr val="000000"/>
                </a:highlight>
                <a:latin typeface="Consolas" panose="020B0609020204030204" pitchFamily="49" charset="0"/>
              </a:rPr>
              <a:t> </a:t>
            </a:r>
            <a:r>
              <a:rPr lang="en-US" sz="3200" dirty="0" err="1">
                <a:solidFill>
                  <a:srgbClr val="4EC9B0"/>
                </a:solidFill>
                <a:highlight>
                  <a:srgbClr val="000000"/>
                </a:highlight>
                <a:latin typeface="Consolas" panose="020B0609020204030204" pitchFamily="49" charset="0"/>
              </a:rPr>
              <a:t>appG</a:t>
            </a:r>
            <a:r>
              <a:rPr lang="en-US" sz="3200" dirty="0">
                <a:solidFill>
                  <a:srgbClr val="4EC9B0"/>
                </a:solidFill>
                <a:highlight>
                  <a:srgbClr val="000000"/>
                </a:highlight>
                <a:latin typeface="Consolas" panose="020B0609020204030204" pitchFamily="49" charset="0"/>
              </a:rPr>
              <a:t> &amp;&amp; </a:t>
            </a:r>
            <a:r>
              <a:rPr lang="en-US" sz="3200" b="0" dirty="0">
                <a:solidFill>
                  <a:srgbClr val="C586C0"/>
                </a:solidFill>
                <a:effectLst/>
                <a:highlight>
                  <a:srgbClr val="000000"/>
                </a:highlight>
                <a:latin typeface="Consolas" panose="020B0609020204030204" pitchFamily="49" charset="0"/>
              </a:rPr>
              <a:t>ADDUSER</a:t>
            </a:r>
            <a:r>
              <a:rPr lang="en-US" sz="3200" b="0" dirty="0">
                <a:solidFill>
                  <a:srgbClr val="D4D4D4"/>
                </a:solidFill>
                <a:effectLst/>
                <a:highlight>
                  <a:srgbClr val="000000"/>
                </a:highlight>
                <a:latin typeface="Consolas" panose="020B0609020204030204" pitchFamily="49" charset="0"/>
              </a:rPr>
              <a:t> </a:t>
            </a:r>
            <a:r>
              <a:rPr lang="en-US" sz="3200" b="0" dirty="0">
                <a:solidFill>
                  <a:srgbClr val="4EC9B0"/>
                </a:solidFill>
                <a:effectLst/>
                <a:highlight>
                  <a:srgbClr val="000000"/>
                </a:highlight>
                <a:latin typeface="Consolas" panose="020B0609020204030204" pitchFamily="49" charset="0"/>
              </a:rPr>
              <a:t>–S –G </a:t>
            </a:r>
            <a:r>
              <a:rPr lang="en-US" sz="3200" b="0" dirty="0" err="1">
                <a:solidFill>
                  <a:srgbClr val="4EC9B0"/>
                </a:solidFill>
                <a:effectLst/>
                <a:highlight>
                  <a:srgbClr val="000000"/>
                </a:highlight>
                <a:latin typeface="Consolas" panose="020B0609020204030204" pitchFamily="49" charset="0"/>
              </a:rPr>
              <a:t>appG</a:t>
            </a:r>
            <a:r>
              <a:rPr lang="en-US" sz="3200" b="0" dirty="0">
                <a:solidFill>
                  <a:srgbClr val="4EC9B0"/>
                </a:solidFill>
                <a:effectLst/>
                <a:highlight>
                  <a:srgbClr val="000000"/>
                </a:highlight>
                <a:latin typeface="Consolas" panose="020B0609020204030204" pitchFamily="49" charset="0"/>
              </a:rPr>
              <a:t> </a:t>
            </a:r>
            <a:r>
              <a:rPr lang="en-US" sz="3200" b="0" dirty="0" err="1">
                <a:solidFill>
                  <a:srgbClr val="4EC9B0"/>
                </a:solidFill>
                <a:effectLst/>
                <a:highlight>
                  <a:srgbClr val="000000"/>
                </a:highlight>
                <a:latin typeface="Consolas" panose="020B0609020204030204" pitchFamily="49" charset="0"/>
              </a:rPr>
              <a:t>appU</a:t>
            </a:r>
            <a:endParaRPr lang="en-US" sz="3200" b="0" dirty="0">
              <a:solidFill>
                <a:srgbClr val="4EC9B0"/>
              </a:solidFill>
              <a:effectLst/>
              <a:highlight>
                <a:srgbClr val="000000"/>
              </a:highlight>
              <a:latin typeface="Consolas" panose="020B0609020204030204" pitchFamily="49" charset="0"/>
            </a:endParaRPr>
          </a:p>
          <a:p>
            <a:pPr lvl="1"/>
            <a:r>
              <a:rPr lang="en-US" sz="3200" dirty="0">
                <a:solidFill>
                  <a:srgbClr val="C586C0"/>
                </a:solidFill>
                <a:highlight>
                  <a:srgbClr val="000000"/>
                </a:highlight>
                <a:latin typeface="Consolas" panose="020B0609020204030204" pitchFamily="49" charset="0"/>
              </a:rPr>
              <a:t>USER</a:t>
            </a:r>
            <a:r>
              <a:rPr lang="en-US" sz="3200" dirty="0">
                <a:solidFill>
                  <a:srgbClr val="4EC9B0"/>
                </a:solidFill>
                <a:highlight>
                  <a:srgbClr val="000000"/>
                </a:highlight>
                <a:latin typeface="Consolas" panose="020B0609020204030204" pitchFamily="49" charset="0"/>
              </a:rPr>
              <a:t> </a:t>
            </a:r>
            <a:r>
              <a:rPr lang="en-US" sz="3200" dirty="0" err="1">
                <a:solidFill>
                  <a:srgbClr val="4EC9B0"/>
                </a:solidFill>
                <a:highlight>
                  <a:srgbClr val="000000"/>
                </a:highlight>
                <a:latin typeface="Consolas" panose="020B0609020204030204" pitchFamily="49" charset="0"/>
              </a:rPr>
              <a:t>appU</a:t>
            </a:r>
            <a:r>
              <a:rPr lang="en-US" sz="4800" dirty="0">
                <a:solidFill>
                  <a:srgbClr val="C586C0"/>
                </a:solidFill>
                <a:latin typeface="Consolas" panose="020B0609020204030204" pitchFamily="49" charset="0"/>
              </a:rPr>
              <a:t>	</a:t>
            </a:r>
          </a:p>
          <a:p>
            <a:pPr lvl="1"/>
            <a:endParaRPr lang="en-US" sz="2000" dirty="0">
              <a:solidFill>
                <a:srgbClr val="C586C0"/>
              </a:solidFill>
              <a:latin typeface="Consolas" panose="020B0609020204030204" pitchFamily="49" charset="0"/>
            </a:endParaRPr>
          </a:p>
          <a:p>
            <a:pPr marL="800100" lvl="1" indent="-342900">
              <a:buFont typeface="Arial" panose="020B0604020202020204" pitchFamily="34" charset="0"/>
              <a:buChar char="•"/>
            </a:pPr>
            <a:r>
              <a:rPr lang="en-US" sz="2000" dirty="0"/>
              <a:t>Should be after FROM instruction</a:t>
            </a:r>
          </a:p>
        </p:txBody>
      </p:sp>
      <p:pic>
        <p:nvPicPr>
          <p:cNvPr id="10" name="Picture 9" descr="ship"/>
          <p:cNvPicPr>
            <a:picLocks noChangeAspect="1"/>
          </p:cNvPicPr>
          <p:nvPr/>
        </p:nvPicPr>
        <p:blipFill>
          <a:blip r:embed="rId2"/>
          <a:stretch>
            <a:fillRect/>
          </a:stretch>
        </p:blipFill>
        <p:spPr>
          <a:xfrm>
            <a:off x="6096000" y="3429000"/>
            <a:ext cx="0" cy="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1327785"/>
          </a:xfrm>
        </p:spPr>
        <p:txBody>
          <a:bodyPr/>
          <a:lstStyle/>
          <a:p>
            <a:r>
              <a:rPr lang="en-US"/>
              <a:t>Volumes </a:t>
            </a:r>
          </a:p>
        </p:txBody>
      </p:sp>
      <p:sp>
        <p:nvSpPr>
          <p:cNvPr id="6" name="Content Placeholder 5"/>
          <p:cNvSpPr>
            <a:spLocks noGrp="1"/>
          </p:cNvSpPr>
          <p:nvPr>
            <p:ph sz="half" idx="1"/>
          </p:nvPr>
        </p:nvSpPr>
        <p:spPr>
          <a:xfrm>
            <a:off x="1097280" y="1845945"/>
            <a:ext cx="10057765" cy="4023360"/>
          </a:xfrm>
        </p:spPr>
        <p:txBody>
          <a:bodyPr/>
          <a:lstStyle/>
          <a:p>
            <a:r>
              <a:rPr lang="en-US"/>
              <a:t> </a:t>
            </a:r>
          </a:p>
        </p:txBody>
      </p:sp>
      <p:pic>
        <p:nvPicPr>
          <p:cNvPr id="4" name="Picture 3" descr="Graphical user interface, application&#10;&#10;Description automatically generated">
            <a:extLst>
              <a:ext uri="{FF2B5EF4-FFF2-40B4-BE49-F238E27FC236}">
                <a16:creationId xmlns:a16="http://schemas.microsoft.com/office/drawing/2014/main" id="{71D3B9BA-7578-43C3-C9FE-74A1C0887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3208" y="1845945"/>
            <a:ext cx="5185584" cy="372738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1398905"/>
          </a:xfrm>
        </p:spPr>
        <p:txBody>
          <a:bodyPr/>
          <a:lstStyle/>
          <a:p>
            <a:r>
              <a:rPr lang="en-US"/>
              <a:t>Volumes</a:t>
            </a:r>
          </a:p>
        </p:txBody>
      </p:sp>
      <p:sp>
        <p:nvSpPr>
          <p:cNvPr id="6" name="Content Placeholder 5"/>
          <p:cNvSpPr>
            <a:spLocks noGrp="1"/>
          </p:cNvSpPr>
          <p:nvPr>
            <p:ph sz="half" idx="1"/>
          </p:nvPr>
        </p:nvSpPr>
        <p:spPr>
          <a:xfrm>
            <a:off x="1097280" y="1845945"/>
            <a:ext cx="10057765" cy="4023360"/>
          </a:xfrm>
        </p:spPr>
        <p:txBody>
          <a:bodyPr/>
          <a:lstStyle/>
          <a:p>
            <a:r>
              <a:rPr lang="en-US"/>
              <a:t> </a:t>
            </a:r>
          </a:p>
        </p:txBody>
      </p:sp>
      <p:pic>
        <p:nvPicPr>
          <p:cNvPr id="4" name="Picture 3" descr="vol-3"/>
          <p:cNvPicPr>
            <a:picLocks noChangeAspect="1"/>
          </p:cNvPicPr>
          <p:nvPr/>
        </p:nvPicPr>
        <p:blipFill>
          <a:blip r:embed="rId2"/>
          <a:stretch>
            <a:fillRect/>
          </a:stretch>
        </p:blipFill>
        <p:spPr>
          <a:xfrm>
            <a:off x="2283460" y="1846580"/>
            <a:ext cx="7919720" cy="390969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Volumes</a:t>
            </a:r>
          </a:p>
        </p:txBody>
      </p:sp>
      <p:sp>
        <p:nvSpPr>
          <p:cNvPr id="3" name="Content Placeholder 2"/>
          <p:cNvSpPr>
            <a:spLocks noGrp="1"/>
          </p:cNvSpPr>
          <p:nvPr>
            <p:ph sz="half" idx="1"/>
          </p:nvPr>
        </p:nvSpPr>
        <p:spPr>
          <a:xfrm>
            <a:off x="1097280" y="2275840"/>
            <a:ext cx="3360420" cy="3593465"/>
          </a:xfrm>
        </p:spPr>
        <p:txBody>
          <a:bodyPr/>
          <a:lstStyle/>
          <a:p>
            <a:r>
              <a:rPr lang="en-US"/>
              <a:t>Volumes are the preferred mechanism for persisting data generated by and used by Docker containers. volumes are completely managed by Docker.</a:t>
            </a:r>
          </a:p>
        </p:txBody>
      </p:sp>
      <p:sp>
        <p:nvSpPr>
          <p:cNvPr id="4" name="Content Placeholder 3"/>
          <p:cNvSpPr>
            <a:spLocks noGrp="1"/>
          </p:cNvSpPr>
          <p:nvPr>
            <p:ph sz="half" idx="2"/>
          </p:nvPr>
        </p:nvSpPr>
        <p:spPr>
          <a:xfrm>
            <a:off x="7918450" y="1845945"/>
            <a:ext cx="3237230" cy="4023360"/>
          </a:xfrm>
        </p:spPr>
        <p:txBody>
          <a:bodyPr/>
          <a:lstStyle/>
          <a:p>
            <a:r>
              <a:rPr lang="en-US"/>
              <a:t> </a:t>
            </a:r>
          </a:p>
        </p:txBody>
      </p:sp>
      <p:pic>
        <p:nvPicPr>
          <p:cNvPr id="5" name="Picture 4" descr="Screenshot 2023-01-10 230828"/>
          <p:cNvPicPr>
            <a:picLocks noChangeAspect="1"/>
          </p:cNvPicPr>
          <p:nvPr/>
        </p:nvPicPr>
        <p:blipFill>
          <a:blip r:embed="rId2"/>
          <a:stretch>
            <a:fillRect/>
          </a:stretch>
        </p:blipFill>
        <p:spPr>
          <a:xfrm>
            <a:off x="5408930" y="1960880"/>
            <a:ext cx="5746750" cy="325691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Container Networking</a:t>
            </a:r>
          </a:p>
        </p:txBody>
      </p:sp>
      <p:sp>
        <p:nvSpPr>
          <p:cNvPr id="4" name="Content Placeholder 3"/>
          <p:cNvSpPr>
            <a:spLocks noGrp="1"/>
          </p:cNvSpPr>
          <p:nvPr>
            <p:ph sz="half" idx="2"/>
          </p:nvPr>
        </p:nvSpPr>
        <p:spPr>
          <a:xfrm>
            <a:off x="2811780" y="1873250"/>
            <a:ext cx="7383780" cy="4023360"/>
          </a:xfrm>
        </p:spPr>
        <p:txBody>
          <a:bodyPr/>
          <a:lstStyle/>
          <a:p>
            <a:r>
              <a:rPr lang="ar-EG" altLang="en-US"/>
              <a:t> </a:t>
            </a:r>
          </a:p>
        </p:txBody>
      </p:sp>
      <p:pic>
        <p:nvPicPr>
          <p:cNvPr id="5" name="Picture 4" descr="Screenshot 2023-01-11 000711"/>
          <p:cNvPicPr>
            <a:picLocks noChangeAspect="1"/>
          </p:cNvPicPr>
          <p:nvPr/>
        </p:nvPicPr>
        <p:blipFill>
          <a:blip r:embed="rId2"/>
          <a:stretch>
            <a:fillRect/>
          </a:stretch>
        </p:blipFill>
        <p:spPr>
          <a:xfrm>
            <a:off x="2159635" y="1873250"/>
            <a:ext cx="8035925" cy="36728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66A95-1A49-D3F5-6D96-6CC244D44472}"/>
              </a:ext>
            </a:extLst>
          </p:cNvPr>
          <p:cNvSpPr>
            <a:spLocks noGrp="1"/>
          </p:cNvSpPr>
          <p:nvPr>
            <p:ph type="title"/>
          </p:nvPr>
        </p:nvSpPr>
        <p:spPr/>
        <p:txBody>
          <a:bodyPr/>
          <a:lstStyle/>
          <a:p>
            <a:r>
              <a:rPr lang="en-US" dirty="0"/>
              <a:t>Virtualization VS Containerization</a:t>
            </a:r>
          </a:p>
        </p:txBody>
      </p:sp>
      <p:pic>
        <p:nvPicPr>
          <p:cNvPr id="7" name="Content Placeholder 3" descr="SWTM-2060_Diagram_Containers_VirtualMachines_v03">
            <a:extLst>
              <a:ext uri="{FF2B5EF4-FFF2-40B4-BE49-F238E27FC236}">
                <a16:creationId xmlns:a16="http://schemas.microsoft.com/office/drawing/2014/main" id="{DFC64496-0EF6-0338-E302-3E2C57EB409E}"/>
              </a:ext>
            </a:extLst>
          </p:cNvPr>
          <p:cNvPicPr>
            <a:picLocks noGrp="1" noChangeAspect="1"/>
          </p:cNvPicPr>
          <p:nvPr>
            <p:ph idx="1"/>
          </p:nvPr>
        </p:nvPicPr>
        <p:blipFill>
          <a:blip r:embed="rId2"/>
          <a:stretch>
            <a:fillRect/>
          </a:stretch>
        </p:blipFill>
        <p:spPr>
          <a:xfrm>
            <a:off x="1066800" y="1957705"/>
            <a:ext cx="10058400" cy="3714115"/>
          </a:xfrm>
          <a:prstGeom prst="rect">
            <a:avLst/>
          </a:prstGeom>
        </p:spPr>
      </p:pic>
    </p:spTree>
    <p:extLst>
      <p:ext uri="{BB962C8B-B14F-4D97-AF65-F5344CB8AC3E}">
        <p14:creationId xmlns:p14="http://schemas.microsoft.com/office/powerpoint/2010/main" val="2596097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1398905"/>
          </a:xfrm>
        </p:spPr>
        <p:txBody>
          <a:bodyPr/>
          <a:lstStyle/>
          <a:p>
            <a:r>
              <a:rPr lang="en-US"/>
              <a:t>Docker Compose</a:t>
            </a:r>
          </a:p>
        </p:txBody>
      </p:sp>
      <p:sp>
        <p:nvSpPr>
          <p:cNvPr id="6" name="Content Placeholder 5"/>
          <p:cNvSpPr>
            <a:spLocks noGrp="1"/>
          </p:cNvSpPr>
          <p:nvPr>
            <p:ph sz="half" idx="1"/>
          </p:nvPr>
        </p:nvSpPr>
        <p:spPr>
          <a:xfrm>
            <a:off x="1097280" y="1845945"/>
            <a:ext cx="10057765" cy="4023360"/>
          </a:xfrm>
        </p:spPr>
        <p:txBody>
          <a:bodyPr/>
          <a:lstStyle/>
          <a:p>
            <a:r>
              <a:rPr lang="en-US"/>
              <a:t> </a:t>
            </a:r>
          </a:p>
        </p:txBody>
      </p:sp>
      <p:pic>
        <p:nvPicPr>
          <p:cNvPr id="5" name="Picture 4" descr="Screenshot 2023-01-10 231310"/>
          <p:cNvPicPr>
            <a:picLocks noChangeAspect="1"/>
          </p:cNvPicPr>
          <p:nvPr/>
        </p:nvPicPr>
        <p:blipFill>
          <a:blip r:embed="rId2"/>
          <a:stretch>
            <a:fillRect/>
          </a:stretch>
        </p:blipFill>
        <p:spPr>
          <a:xfrm>
            <a:off x="2185035" y="1845945"/>
            <a:ext cx="8047355" cy="370776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1398905"/>
          </a:xfrm>
        </p:spPr>
        <p:txBody>
          <a:bodyPr/>
          <a:lstStyle/>
          <a:p>
            <a:r>
              <a:rPr lang="en-US"/>
              <a:t>Docker Compose</a:t>
            </a:r>
          </a:p>
        </p:txBody>
      </p:sp>
      <p:sp>
        <p:nvSpPr>
          <p:cNvPr id="6" name="Content Placeholder 5"/>
          <p:cNvSpPr>
            <a:spLocks noGrp="1"/>
          </p:cNvSpPr>
          <p:nvPr>
            <p:ph sz="half" idx="1"/>
          </p:nvPr>
        </p:nvSpPr>
        <p:spPr>
          <a:xfrm>
            <a:off x="1097280" y="1845945"/>
            <a:ext cx="10057765" cy="4023360"/>
          </a:xfrm>
        </p:spPr>
        <p:txBody>
          <a:bodyPr/>
          <a:lstStyle/>
          <a:p>
            <a:r>
              <a:rPr lang="en-US"/>
              <a:t> </a:t>
            </a:r>
          </a:p>
        </p:txBody>
      </p:sp>
      <p:pic>
        <p:nvPicPr>
          <p:cNvPr id="4" name="Picture 3" descr="com-1"/>
          <p:cNvPicPr>
            <a:picLocks noChangeAspect="1"/>
          </p:cNvPicPr>
          <p:nvPr/>
        </p:nvPicPr>
        <p:blipFill>
          <a:blip r:embed="rId2"/>
          <a:stretch>
            <a:fillRect/>
          </a:stretch>
        </p:blipFill>
        <p:spPr>
          <a:xfrm>
            <a:off x="2123440" y="1845945"/>
            <a:ext cx="7951470" cy="381571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1398905"/>
          </a:xfrm>
        </p:spPr>
        <p:txBody>
          <a:bodyPr/>
          <a:lstStyle/>
          <a:p>
            <a:r>
              <a:rPr lang="en-US"/>
              <a:t>Docker Compose</a:t>
            </a:r>
          </a:p>
        </p:txBody>
      </p:sp>
      <p:sp>
        <p:nvSpPr>
          <p:cNvPr id="6" name="Content Placeholder 5"/>
          <p:cNvSpPr>
            <a:spLocks noGrp="1"/>
          </p:cNvSpPr>
          <p:nvPr>
            <p:ph sz="half" idx="1"/>
          </p:nvPr>
        </p:nvSpPr>
        <p:spPr>
          <a:xfrm>
            <a:off x="1097280" y="1845945"/>
            <a:ext cx="10057765" cy="4023360"/>
          </a:xfrm>
        </p:spPr>
        <p:txBody>
          <a:bodyPr/>
          <a:lstStyle/>
          <a:p>
            <a:r>
              <a:rPr lang="en-US"/>
              <a:t> </a:t>
            </a:r>
          </a:p>
        </p:txBody>
      </p:sp>
      <p:pic>
        <p:nvPicPr>
          <p:cNvPr id="4" name="Picture 3" descr="com-2"/>
          <p:cNvPicPr>
            <a:picLocks noChangeAspect="1"/>
          </p:cNvPicPr>
          <p:nvPr/>
        </p:nvPicPr>
        <p:blipFill>
          <a:blip r:embed="rId2"/>
          <a:stretch>
            <a:fillRect/>
          </a:stretch>
        </p:blipFill>
        <p:spPr>
          <a:xfrm>
            <a:off x="2141220" y="1845945"/>
            <a:ext cx="7933690" cy="371538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1398905"/>
          </a:xfrm>
        </p:spPr>
        <p:txBody>
          <a:bodyPr/>
          <a:lstStyle/>
          <a:p>
            <a:r>
              <a:rPr lang="en-US"/>
              <a:t>Docker Compose</a:t>
            </a:r>
          </a:p>
        </p:txBody>
      </p:sp>
      <p:sp>
        <p:nvSpPr>
          <p:cNvPr id="6" name="Content Placeholder 5"/>
          <p:cNvSpPr>
            <a:spLocks noGrp="1"/>
          </p:cNvSpPr>
          <p:nvPr>
            <p:ph sz="half" idx="1"/>
          </p:nvPr>
        </p:nvSpPr>
        <p:spPr>
          <a:xfrm>
            <a:off x="1097280" y="1845945"/>
            <a:ext cx="10057765" cy="4023360"/>
          </a:xfrm>
        </p:spPr>
        <p:txBody>
          <a:bodyPr/>
          <a:lstStyle/>
          <a:p>
            <a:r>
              <a:rPr lang="en-US"/>
              <a:t> </a:t>
            </a:r>
          </a:p>
        </p:txBody>
      </p:sp>
      <p:pic>
        <p:nvPicPr>
          <p:cNvPr id="4" name="Picture 3" descr="com-3"/>
          <p:cNvPicPr>
            <a:picLocks noChangeAspect="1"/>
          </p:cNvPicPr>
          <p:nvPr/>
        </p:nvPicPr>
        <p:blipFill>
          <a:blip r:embed="rId2"/>
          <a:stretch>
            <a:fillRect/>
          </a:stretch>
        </p:blipFill>
        <p:spPr>
          <a:xfrm>
            <a:off x="2159000" y="1845945"/>
            <a:ext cx="7915910" cy="369887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1398905"/>
          </a:xfrm>
        </p:spPr>
        <p:txBody>
          <a:bodyPr/>
          <a:lstStyle/>
          <a:p>
            <a:r>
              <a:rPr lang="en-US"/>
              <a:t>Docker Compose</a:t>
            </a:r>
          </a:p>
        </p:txBody>
      </p:sp>
      <p:sp>
        <p:nvSpPr>
          <p:cNvPr id="6" name="Content Placeholder 5"/>
          <p:cNvSpPr>
            <a:spLocks noGrp="1"/>
          </p:cNvSpPr>
          <p:nvPr>
            <p:ph sz="half" idx="1"/>
          </p:nvPr>
        </p:nvSpPr>
        <p:spPr>
          <a:xfrm>
            <a:off x="1097280" y="1845945"/>
            <a:ext cx="10057765" cy="4023360"/>
          </a:xfrm>
        </p:spPr>
        <p:txBody>
          <a:bodyPr/>
          <a:lstStyle/>
          <a:p>
            <a:r>
              <a:rPr lang="en-US"/>
              <a:t> </a:t>
            </a:r>
          </a:p>
        </p:txBody>
      </p:sp>
      <p:pic>
        <p:nvPicPr>
          <p:cNvPr id="4" name="Picture 3" descr="com-4"/>
          <p:cNvPicPr>
            <a:picLocks noChangeAspect="1"/>
          </p:cNvPicPr>
          <p:nvPr/>
        </p:nvPicPr>
        <p:blipFill>
          <a:blip r:embed="rId2"/>
          <a:stretch>
            <a:fillRect/>
          </a:stretch>
        </p:blipFill>
        <p:spPr>
          <a:xfrm>
            <a:off x="2153920" y="1845945"/>
            <a:ext cx="7920990" cy="366522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1398905"/>
          </a:xfrm>
        </p:spPr>
        <p:txBody>
          <a:bodyPr/>
          <a:lstStyle/>
          <a:p>
            <a:r>
              <a:rPr lang="en-US"/>
              <a:t>Docker Compose</a:t>
            </a:r>
          </a:p>
        </p:txBody>
      </p:sp>
      <p:sp>
        <p:nvSpPr>
          <p:cNvPr id="6" name="Content Placeholder 5"/>
          <p:cNvSpPr>
            <a:spLocks noGrp="1"/>
          </p:cNvSpPr>
          <p:nvPr>
            <p:ph sz="half" idx="1"/>
          </p:nvPr>
        </p:nvSpPr>
        <p:spPr>
          <a:xfrm>
            <a:off x="1097280" y="1845945"/>
            <a:ext cx="10057765" cy="4023360"/>
          </a:xfrm>
        </p:spPr>
        <p:txBody>
          <a:bodyPr/>
          <a:lstStyle/>
          <a:p>
            <a:r>
              <a:rPr lang="en-US"/>
              <a:t> </a:t>
            </a:r>
          </a:p>
        </p:txBody>
      </p:sp>
      <p:pic>
        <p:nvPicPr>
          <p:cNvPr id="3" name="Picture 2" descr="com-6"/>
          <p:cNvPicPr>
            <a:picLocks noChangeAspect="1"/>
          </p:cNvPicPr>
          <p:nvPr/>
        </p:nvPicPr>
        <p:blipFill>
          <a:blip r:embed="rId2"/>
          <a:stretch>
            <a:fillRect/>
          </a:stretch>
        </p:blipFill>
        <p:spPr>
          <a:xfrm>
            <a:off x="2135505" y="1845945"/>
            <a:ext cx="7939405" cy="360235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D897-F6F6-D463-2561-2E7444F43B77}"/>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936BDA66-5985-5BE5-5851-9184ED7894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431498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D897-F6F6-D463-2561-2E7444F43B77}"/>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936BDA66-5985-5BE5-5851-9184ED7894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4269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3119D-A01B-97AA-818E-4D4797333084}"/>
              </a:ext>
            </a:extLst>
          </p:cNvPr>
          <p:cNvSpPr>
            <a:spLocks noGrp="1"/>
          </p:cNvSpPr>
          <p:nvPr>
            <p:ph type="title"/>
          </p:nvPr>
        </p:nvSpPr>
        <p:spPr/>
        <p:txBody>
          <a:bodyPr/>
          <a:lstStyle/>
          <a:p>
            <a:r>
              <a:rPr lang="en-US" dirty="0"/>
              <a:t>Virtualization and VMS</a:t>
            </a:r>
          </a:p>
        </p:txBody>
      </p:sp>
      <p:pic>
        <p:nvPicPr>
          <p:cNvPr id="5" name="Content Placeholder 4">
            <a:extLst>
              <a:ext uri="{FF2B5EF4-FFF2-40B4-BE49-F238E27FC236}">
                <a16:creationId xmlns:a16="http://schemas.microsoft.com/office/drawing/2014/main" id="{F74DBD4F-80F2-5339-2001-44A214BF51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8945" y="1967023"/>
            <a:ext cx="5761614" cy="4178596"/>
          </a:xfrm>
        </p:spPr>
      </p:pic>
    </p:spTree>
    <p:extLst>
      <p:ext uri="{BB962C8B-B14F-4D97-AF65-F5344CB8AC3E}">
        <p14:creationId xmlns:p14="http://schemas.microsoft.com/office/powerpoint/2010/main" val="3808538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80C19-4AAD-9B80-663D-36DEFC130027}"/>
              </a:ext>
            </a:extLst>
          </p:cNvPr>
          <p:cNvSpPr>
            <a:spLocks noGrp="1"/>
          </p:cNvSpPr>
          <p:nvPr>
            <p:ph type="title"/>
          </p:nvPr>
        </p:nvSpPr>
        <p:spPr/>
        <p:txBody>
          <a:bodyPr/>
          <a:lstStyle/>
          <a:p>
            <a:r>
              <a:rPr lang="en-US" dirty="0"/>
              <a:t>Containerization</a:t>
            </a:r>
          </a:p>
        </p:txBody>
      </p:sp>
      <p:pic>
        <p:nvPicPr>
          <p:cNvPr id="5" name="Content Placeholder 4">
            <a:extLst>
              <a:ext uri="{FF2B5EF4-FFF2-40B4-BE49-F238E27FC236}">
                <a16:creationId xmlns:a16="http://schemas.microsoft.com/office/drawing/2014/main" id="{06E3BD79-B5EB-9CAB-F126-C9B51A26E5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8409" y="1977707"/>
            <a:ext cx="5932968" cy="3994473"/>
          </a:xfrm>
        </p:spPr>
      </p:pic>
    </p:spTree>
    <p:extLst>
      <p:ext uri="{BB962C8B-B14F-4D97-AF65-F5344CB8AC3E}">
        <p14:creationId xmlns:p14="http://schemas.microsoft.com/office/powerpoint/2010/main" val="3930090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A945-7418-5948-2B92-EA2E56C9F50C}"/>
              </a:ext>
            </a:extLst>
          </p:cNvPr>
          <p:cNvSpPr>
            <a:spLocks noGrp="1"/>
          </p:cNvSpPr>
          <p:nvPr>
            <p:ph type="title"/>
          </p:nvPr>
        </p:nvSpPr>
        <p:spPr>
          <a:xfrm>
            <a:off x="895261" y="135936"/>
            <a:ext cx="10058400" cy="1450757"/>
          </a:xfrm>
        </p:spPr>
        <p:txBody>
          <a:bodyPr/>
          <a:lstStyle/>
          <a:p>
            <a:r>
              <a:rPr lang="en-US" dirty="0"/>
              <a:t>  Advantages and disadvantages</a:t>
            </a:r>
          </a:p>
        </p:txBody>
      </p:sp>
      <p:sp>
        <p:nvSpPr>
          <p:cNvPr id="3" name="Content Placeholder 2">
            <a:extLst>
              <a:ext uri="{FF2B5EF4-FFF2-40B4-BE49-F238E27FC236}">
                <a16:creationId xmlns:a16="http://schemas.microsoft.com/office/drawing/2014/main" id="{C539A476-3125-8A04-7B88-CD706615F184}"/>
              </a:ext>
            </a:extLst>
          </p:cNvPr>
          <p:cNvSpPr>
            <a:spLocks noGrp="1"/>
          </p:cNvSpPr>
          <p:nvPr>
            <p:ph sz="half" idx="1"/>
          </p:nvPr>
        </p:nvSpPr>
        <p:spPr>
          <a:xfrm>
            <a:off x="682609" y="1973325"/>
            <a:ext cx="4937760" cy="4023360"/>
          </a:xfrm>
        </p:spPr>
        <p:txBody>
          <a:bodyPr>
            <a:normAutofit/>
          </a:bodyPr>
          <a:lstStyle/>
          <a:p>
            <a:pPr>
              <a:buFont typeface="Arial" panose="020B0604020202020204" pitchFamily="34" charset="0"/>
              <a:buChar char="•"/>
            </a:pPr>
            <a:endParaRPr lang="en-US" sz="2800" dirty="0"/>
          </a:p>
          <a:p>
            <a:pPr>
              <a:buFont typeface="Arial" panose="020B0604020202020204" pitchFamily="34" charset="0"/>
              <a:buChar char="•"/>
            </a:pPr>
            <a:r>
              <a:rPr lang="en-US" sz="2800" dirty="0"/>
              <a:t>Portability</a:t>
            </a:r>
          </a:p>
          <a:p>
            <a:pPr>
              <a:buFont typeface="Arial" panose="020B0604020202020204" pitchFamily="34" charset="0"/>
              <a:buChar char="•"/>
            </a:pPr>
            <a:r>
              <a:rPr lang="en-US" sz="2800" dirty="0"/>
              <a:t>Lightweight</a:t>
            </a:r>
          </a:p>
          <a:p>
            <a:pPr>
              <a:buFont typeface="Arial" panose="020B0604020202020204" pitchFamily="34" charset="0"/>
              <a:buChar char="•"/>
            </a:pPr>
            <a:r>
              <a:rPr lang="en-US" sz="2800" dirty="0"/>
              <a:t>Native Performance</a:t>
            </a:r>
          </a:p>
          <a:p>
            <a:pPr>
              <a:buFont typeface="Arial" panose="020B0604020202020204" pitchFamily="34" charset="0"/>
              <a:buChar char="•"/>
            </a:pPr>
            <a:r>
              <a:rPr lang="en-US" sz="2800" dirty="0"/>
              <a:t>Start up in milliseconds</a:t>
            </a:r>
          </a:p>
          <a:p>
            <a:pPr>
              <a:buFont typeface="Arial" panose="020B0604020202020204" pitchFamily="34" charset="0"/>
              <a:buChar char="•"/>
            </a:pPr>
            <a:r>
              <a:rPr lang="en-US" sz="2800" dirty="0" err="1"/>
              <a:t>Multible</a:t>
            </a:r>
            <a:r>
              <a:rPr lang="en-US" sz="2800" dirty="0"/>
              <a:t> Containers</a:t>
            </a:r>
          </a:p>
          <a:p>
            <a:pPr>
              <a:buFont typeface="Arial" panose="020B0604020202020204" pitchFamily="34" charset="0"/>
              <a:buChar char="•"/>
            </a:pPr>
            <a:r>
              <a:rPr lang="en-US" sz="2800" dirty="0"/>
              <a:t>Simple and fast deployment</a:t>
            </a:r>
          </a:p>
        </p:txBody>
      </p:sp>
      <p:sp>
        <p:nvSpPr>
          <p:cNvPr id="4" name="Content Placeholder 3">
            <a:extLst>
              <a:ext uri="{FF2B5EF4-FFF2-40B4-BE49-F238E27FC236}">
                <a16:creationId xmlns:a16="http://schemas.microsoft.com/office/drawing/2014/main" id="{57D02F3A-7582-0993-BD84-C09B6FEC8D43}"/>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233109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a:t>What Is The Problem?</a:t>
            </a:r>
          </a:p>
        </p:txBody>
      </p:sp>
      <p:pic>
        <p:nvPicPr>
          <p:cNvPr id="4" name="Content Placeholder 3" descr="emp"/>
          <p:cNvPicPr>
            <a:picLocks noGrp="1" noChangeAspect="1"/>
          </p:cNvPicPr>
          <p:nvPr>
            <p:ph idx="1"/>
          </p:nvPr>
        </p:nvPicPr>
        <p:blipFill>
          <a:blip r:embed="rId3"/>
          <a:stretch>
            <a:fillRect/>
          </a:stretch>
        </p:blipFill>
        <p:spPr>
          <a:xfrm>
            <a:off x="8039100" y="2485390"/>
            <a:ext cx="1976755" cy="1976755"/>
          </a:xfrm>
          <a:prstGeom prst="rect">
            <a:avLst/>
          </a:prstGeom>
        </p:spPr>
      </p:pic>
      <p:sp>
        <p:nvSpPr>
          <p:cNvPr id="9" name="Text Box 8"/>
          <p:cNvSpPr txBox="1"/>
          <p:nvPr/>
        </p:nvSpPr>
        <p:spPr>
          <a:xfrm>
            <a:off x="1097280" y="2485390"/>
            <a:ext cx="6744335" cy="2799715"/>
          </a:xfrm>
          <a:prstGeom prst="rect">
            <a:avLst/>
          </a:prstGeom>
          <a:noFill/>
        </p:spPr>
        <p:txBody>
          <a:bodyPr wrap="square" rtlCol="0">
            <a:spAutoFit/>
          </a:bodyPr>
          <a:lstStyle/>
          <a:p>
            <a:pPr marL="457200" indent="-457200">
              <a:lnSpc>
                <a:spcPct val="200000"/>
              </a:lnSpc>
              <a:buAutoNum type="arabicPeriod"/>
            </a:pPr>
            <a:r>
              <a:rPr lang="en-US" sz="2400"/>
              <a:t>A new developer is joining a company</a:t>
            </a:r>
          </a:p>
          <a:p>
            <a:pPr marL="800100" lvl="2" indent="-342900">
              <a:lnSpc>
                <a:spcPct val="200000"/>
              </a:lnSpc>
              <a:buFont typeface="Arial" panose="020B0604020202020204" pitchFamily="34" charset="0"/>
              <a:buChar char="•"/>
            </a:pPr>
            <a:r>
              <a:rPr lang="en-US" sz="2000" b="1">
                <a:sym typeface="+mn-ea"/>
              </a:rPr>
              <a:t>Backend:</a:t>
            </a:r>
            <a:r>
              <a:rPr lang="en-US" sz="2000">
                <a:sym typeface="+mn-ea"/>
              </a:rPr>
              <a:t> PhP, laravel, PostgressSql</a:t>
            </a:r>
          </a:p>
          <a:p>
            <a:pPr marL="800100" lvl="2" indent="-342900">
              <a:lnSpc>
                <a:spcPct val="200000"/>
              </a:lnSpc>
              <a:buFont typeface="Arial" panose="020B0604020202020204" pitchFamily="34" charset="0"/>
              <a:buChar char="•"/>
            </a:pPr>
            <a:r>
              <a:rPr lang="en-US" sz="2000" b="1">
                <a:sym typeface="+mn-ea"/>
              </a:rPr>
              <a:t>Frontend:</a:t>
            </a:r>
            <a:r>
              <a:rPr lang="en-US" sz="2000">
                <a:sym typeface="+mn-ea"/>
              </a:rPr>
              <a:t> JavaScript, Angular 4</a:t>
            </a:r>
            <a:endParaRPr lang="en-US" sz="2000"/>
          </a:p>
          <a:p>
            <a:pPr marL="457200" indent="-457200">
              <a:lnSpc>
                <a:spcPct val="200000"/>
              </a:lnSpc>
              <a:buAutoNum type="arabicPeriod"/>
            </a:pPr>
            <a:r>
              <a:rPr lang="en-US" sz="2400"/>
              <a:t>Deploy your app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What is Docker?</a:t>
            </a:r>
          </a:p>
        </p:txBody>
      </p:sp>
      <p:pic>
        <p:nvPicPr>
          <p:cNvPr id="11" name="Content Placeholder 10" descr="docker"/>
          <p:cNvPicPr>
            <a:picLocks noGrp="1" noChangeAspect="1"/>
          </p:cNvPicPr>
          <p:nvPr>
            <p:ph sz="half" idx="1"/>
          </p:nvPr>
        </p:nvPicPr>
        <p:blipFill>
          <a:blip r:embed="rId3"/>
          <a:stretch>
            <a:fillRect/>
          </a:stretch>
        </p:blipFill>
        <p:spPr>
          <a:xfrm>
            <a:off x="1534795" y="2553970"/>
            <a:ext cx="3702050" cy="2606675"/>
          </a:xfrm>
          <a:prstGeom prst="rect">
            <a:avLst/>
          </a:prstGeom>
        </p:spPr>
      </p:pic>
      <p:pic>
        <p:nvPicPr>
          <p:cNvPr id="14" name="Content Placeholder 11" descr="ship"/>
          <p:cNvPicPr>
            <a:picLocks noGrp="1" noChangeAspect="1"/>
          </p:cNvPicPr>
          <p:nvPr>
            <p:ph sz="half" idx="2"/>
          </p:nvPr>
        </p:nvPicPr>
        <p:blipFill>
          <a:blip r:embed="rId4"/>
          <a:stretch>
            <a:fillRect/>
          </a:stretch>
        </p:blipFill>
        <p:spPr>
          <a:xfrm>
            <a:off x="-2147483648" y="1845945"/>
            <a:ext cx="6217920" cy="4023360"/>
          </a:xfrm>
          <a:prstGeom prst="rect">
            <a:avLst/>
          </a:prstGeom>
        </p:spPr>
      </p:pic>
      <p:pic>
        <p:nvPicPr>
          <p:cNvPr id="15" name="Content Placeholder 11" descr="ship"/>
          <p:cNvPicPr>
            <a:picLocks noChangeAspect="1"/>
          </p:cNvPicPr>
          <p:nvPr/>
        </p:nvPicPr>
        <p:blipFill>
          <a:blip r:embed="rId4"/>
          <a:stretch>
            <a:fillRect/>
          </a:stretch>
        </p:blipFill>
        <p:spPr>
          <a:xfrm>
            <a:off x="-2147483648" y="1845945"/>
            <a:ext cx="6217920" cy="4023360"/>
          </a:xfrm>
          <a:prstGeom prst="rect">
            <a:avLst/>
          </a:prstGeom>
        </p:spPr>
      </p:pic>
      <p:pic>
        <p:nvPicPr>
          <p:cNvPr id="16" name="Content Placeholder 11" descr="ship"/>
          <p:cNvPicPr>
            <a:picLocks noChangeAspect="1"/>
          </p:cNvPicPr>
          <p:nvPr/>
        </p:nvPicPr>
        <p:blipFill>
          <a:blip r:embed="rId4"/>
          <a:stretch>
            <a:fillRect/>
          </a:stretch>
        </p:blipFill>
        <p:spPr>
          <a:xfrm>
            <a:off x="-2147356648" y="1972945"/>
            <a:ext cx="6217920" cy="4023360"/>
          </a:xfrm>
          <a:prstGeom prst="rect">
            <a:avLst/>
          </a:prstGeom>
        </p:spPr>
      </p:pic>
      <p:pic>
        <p:nvPicPr>
          <p:cNvPr id="17" name="Picture 16" descr="ship"/>
          <p:cNvPicPr>
            <a:picLocks noChangeAspect="1"/>
          </p:cNvPicPr>
          <p:nvPr/>
        </p:nvPicPr>
        <p:blipFill>
          <a:blip r:embed="rId4"/>
          <a:stretch>
            <a:fillRect/>
          </a:stretch>
        </p:blipFill>
        <p:spPr>
          <a:xfrm>
            <a:off x="6257925" y="2088515"/>
            <a:ext cx="3907790" cy="39077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a:t>What is Docker?</a:t>
            </a:r>
          </a:p>
        </p:txBody>
      </p:sp>
      <p:sp>
        <p:nvSpPr>
          <p:cNvPr id="9" name="Text Box 8"/>
          <p:cNvSpPr txBox="1"/>
          <p:nvPr/>
        </p:nvSpPr>
        <p:spPr>
          <a:xfrm>
            <a:off x="1097280" y="2063750"/>
            <a:ext cx="9445625" cy="2553335"/>
          </a:xfrm>
          <a:prstGeom prst="rect">
            <a:avLst/>
          </a:prstGeom>
          <a:noFill/>
        </p:spPr>
        <p:txBody>
          <a:bodyPr wrap="square" rtlCol="0">
            <a:spAutoFit/>
          </a:bodyPr>
          <a:lstStyle/>
          <a:p>
            <a:pPr indent="0">
              <a:lnSpc>
                <a:spcPct val="200000"/>
              </a:lnSpc>
              <a:buNone/>
            </a:pPr>
            <a:r>
              <a:rPr lang="en-US" sz="2000"/>
              <a:t>Docker is an open source platform that enables developers to build, deploy, run, update and manage containers—standardized, executable components that combine application source code with the operating system (OS) libraries and dependencies required to run that code in any environment.</a:t>
            </a:r>
          </a:p>
        </p:txBody>
      </p:sp>
      <p:pic>
        <p:nvPicPr>
          <p:cNvPr id="14" name="Content Placeholder 11" descr="ship"/>
          <p:cNvPicPr>
            <a:picLocks noGrp="1" noChangeAspect="1"/>
          </p:cNvPicPr>
          <p:nvPr>
            <p:ph sz="half" idx="2"/>
          </p:nvPr>
        </p:nvPicPr>
        <p:blipFill>
          <a:blip r:embed="rId3"/>
          <a:stretch>
            <a:fillRect/>
          </a:stretch>
        </p:blipFill>
        <p:spPr>
          <a:xfrm>
            <a:off x="-2147483648" y="1845945"/>
            <a:ext cx="6217920" cy="4023360"/>
          </a:xfrm>
          <a:prstGeom prst="rect">
            <a:avLst/>
          </a:prstGeom>
        </p:spPr>
      </p:pic>
      <p:pic>
        <p:nvPicPr>
          <p:cNvPr id="15" name="Content Placeholder 11" descr="ship"/>
          <p:cNvPicPr>
            <a:picLocks noChangeAspect="1"/>
          </p:cNvPicPr>
          <p:nvPr/>
        </p:nvPicPr>
        <p:blipFill>
          <a:blip r:embed="rId3"/>
          <a:stretch>
            <a:fillRect/>
          </a:stretch>
        </p:blipFill>
        <p:spPr>
          <a:xfrm>
            <a:off x="-2147483648" y="1845945"/>
            <a:ext cx="6217920" cy="4023360"/>
          </a:xfrm>
          <a:prstGeom prst="rect">
            <a:avLst/>
          </a:prstGeom>
        </p:spPr>
      </p:pic>
      <p:pic>
        <p:nvPicPr>
          <p:cNvPr id="16" name="Content Placeholder 11" descr="ship"/>
          <p:cNvPicPr>
            <a:picLocks noChangeAspect="1"/>
          </p:cNvPicPr>
          <p:nvPr/>
        </p:nvPicPr>
        <p:blipFill>
          <a:blip r:embed="rId3"/>
          <a:stretch>
            <a:fillRect/>
          </a:stretch>
        </p:blipFill>
        <p:spPr>
          <a:xfrm>
            <a:off x="-2147356648" y="1972945"/>
            <a:ext cx="6217920" cy="4023360"/>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43</TotalTime>
  <Words>813</Words>
  <Application>Microsoft Office PowerPoint</Application>
  <PresentationFormat>Widescreen</PresentationFormat>
  <Paragraphs>164</Paragraphs>
  <Slides>37</Slides>
  <Notes>4</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Consolas</vt:lpstr>
      <vt:lpstr>Retrospect</vt:lpstr>
      <vt:lpstr>PowerPoint Presentation</vt:lpstr>
      <vt:lpstr>Agenda</vt:lpstr>
      <vt:lpstr>Virtualization VS Containerization</vt:lpstr>
      <vt:lpstr>Virtualization and VMS</vt:lpstr>
      <vt:lpstr>Containerization</vt:lpstr>
      <vt:lpstr>  Advantages and disadvantages</vt:lpstr>
      <vt:lpstr>What Is The Problem?</vt:lpstr>
      <vt:lpstr>What is Docker?</vt:lpstr>
      <vt:lpstr>What is Docker?</vt:lpstr>
      <vt:lpstr>Image vs Container</vt:lpstr>
      <vt:lpstr>Image vs Container</vt:lpstr>
      <vt:lpstr>Docker Architecture</vt:lpstr>
      <vt:lpstr>Dockerfile</vt:lpstr>
      <vt:lpstr>Dockerfile</vt:lpstr>
      <vt:lpstr>Dockerfile</vt:lpstr>
      <vt:lpstr>Dockerfile</vt:lpstr>
      <vt:lpstr>Dockerfile</vt:lpstr>
      <vt:lpstr>Dockerfile</vt:lpstr>
      <vt:lpstr>Dockerfile</vt:lpstr>
      <vt:lpstr>Dockerfile</vt:lpstr>
      <vt:lpstr>Dockerfile</vt:lpstr>
      <vt:lpstr>Dockerfile</vt:lpstr>
      <vt:lpstr>Dockerfile</vt:lpstr>
      <vt:lpstr>Dockerfile</vt:lpstr>
      <vt:lpstr>Dockerfile</vt:lpstr>
      <vt:lpstr>Volumes </vt:lpstr>
      <vt:lpstr>Volumes</vt:lpstr>
      <vt:lpstr>Volumes</vt:lpstr>
      <vt:lpstr>Container Networking</vt:lpstr>
      <vt:lpstr>Docker Compose</vt:lpstr>
      <vt:lpstr>Docker Compose</vt:lpstr>
      <vt:lpstr>Docker Compose</vt:lpstr>
      <vt:lpstr>Docker Compose</vt:lpstr>
      <vt:lpstr>Docker Compose</vt:lpstr>
      <vt:lpstr>Docker Compose</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uying</dc:creator>
  <cp:lastModifiedBy>Khaled Ayman</cp:lastModifiedBy>
  <cp:revision>138</cp:revision>
  <dcterms:created xsi:type="dcterms:W3CDTF">2019-09-01T13:06:00Z</dcterms:created>
  <dcterms:modified xsi:type="dcterms:W3CDTF">2023-01-11T11:13:37Z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1033-11.2.0.11440</vt:lpwstr>
  </property>
  <property fmtid="{D5CDD505-2E9C-101B-9397-08002B2CF9AE}" pid="3" name="ICV">
    <vt:lpwstr>E5B41BC4BDE5473BB78BE0C46AB29B98</vt:lpwstr>
  </property>
</Properties>
</file>