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2" r:id="rId2"/>
    <p:sldId id="256" r:id="rId3"/>
    <p:sldId id="257" r:id="rId4"/>
    <p:sldId id="266" r:id="rId5"/>
    <p:sldId id="258" r:id="rId6"/>
    <p:sldId id="264" r:id="rId7"/>
    <p:sldId id="259"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71" autoAdjust="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EF58F9-5E0B-440C-8189-7F6BFA42C8D1}" type="doc">
      <dgm:prSet loTypeId="urn:microsoft.com/office/officeart/2005/8/layout/chart3" loCatId="cycle" qsTypeId="urn:microsoft.com/office/officeart/2005/8/quickstyle/simple1" qsCatId="simple" csTypeId="urn:microsoft.com/office/officeart/2005/8/colors/accent1_2" csCatId="accent1" phldr="1"/>
      <dgm:spPr/>
    </dgm:pt>
    <dgm:pt modelId="{3E1816C9-A5D9-49EB-9BD7-47C3528E021C}">
      <dgm:prSet phldrT="[Text]"/>
      <dgm:spPr/>
      <dgm:t>
        <a:bodyPr/>
        <a:lstStyle/>
        <a:p>
          <a:r>
            <a:rPr lang="en-US" dirty="0" smtClean="0"/>
            <a:t>OS</a:t>
          </a:r>
          <a:endParaRPr lang="en-US" dirty="0"/>
        </a:p>
      </dgm:t>
    </dgm:pt>
    <dgm:pt modelId="{670982D1-8087-4FCA-8043-918A7FCC006D}" type="parTrans" cxnId="{F2311368-ED67-4FF5-BB25-763BB50EC5F6}">
      <dgm:prSet/>
      <dgm:spPr/>
      <dgm:t>
        <a:bodyPr/>
        <a:lstStyle/>
        <a:p>
          <a:endParaRPr lang="en-US"/>
        </a:p>
      </dgm:t>
    </dgm:pt>
    <dgm:pt modelId="{1A4A2309-6951-4988-B33B-3B9866C9EEF2}" type="sibTrans" cxnId="{F2311368-ED67-4FF5-BB25-763BB50EC5F6}">
      <dgm:prSet/>
      <dgm:spPr/>
      <dgm:t>
        <a:bodyPr/>
        <a:lstStyle/>
        <a:p>
          <a:endParaRPr lang="en-US"/>
        </a:p>
      </dgm:t>
    </dgm:pt>
    <dgm:pt modelId="{9A22C3A8-A01D-4C31-823E-71795BA3C0C6}">
      <dgm:prSet phldrT="[Text]"/>
      <dgm:spPr/>
      <dgm:t>
        <a:bodyPr/>
        <a:lstStyle/>
        <a:p>
          <a:r>
            <a:rPr lang="en-US" dirty="0" smtClean="0"/>
            <a:t>HW</a:t>
          </a:r>
          <a:endParaRPr lang="en-US" dirty="0"/>
        </a:p>
      </dgm:t>
    </dgm:pt>
    <dgm:pt modelId="{0B286E68-422C-436E-BBF1-90D32731092F}" type="parTrans" cxnId="{3072540A-AD03-49B3-8431-911A108F532F}">
      <dgm:prSet/>
      <dgm:spPr/>
      <dgm:t>
        <a:bodyPr/>
        <a:lstStyle/>
        <a:p>
          <a:endParaRPr lang="en-US"/>
        </a:p>
      </dgm:t>
    </dgm:pt>
    <dgm:pt modelId="{3E6CF1D8-6EA4-44CC-8991-F00A59FB3880}" type="sibTrans" cxnId="{3072540A-AD03-49B3-8431-911A108F532F}">
      <dgm:prSet/>
      <dgm:spPr/>
      <dgm:t>
        <a:bodyPr/>
        <a:lstStyle/>
        <a:p>
          <a:endParaRPr lang="en-US"/>
        </a:p>
      </dgm:t>
    </dgm:pt>
    <dgm:pt modelId="{D3EF2575-3001-416F-BFEA-967E3027807A}">
      <dgm:prSet phldrT="[Text]"/>
      <dgm:spPr/>
      <dgm:t>
        <a:bodyPr/>
        <a:lstStyle/>
        <a:p>
          <a:r>
            <a:rPr lang="en-US" dirty="0" smtClean="0"/>
            <a:t>App</a:t>
          </a:r>
          <a:endParaRPr lang="en-US" dirty="0"/>
        </a:p>
      </dgm:t>
    </dgm:pt>
    <dgm:pt modelId="{CF300F3A-6142-4F9E-8F08-0EBAD846688B}" type="parTrans" cxnId="{482EA2EC-FA69-4D00-BAC1-AD5ECB95FD7F}">
      <dgm:prSet/>
      <dgm:spPr/>
      <dgm:t>
        <a:bodyPr/>
        <a:lstStyle/>
        <a:p>
          <a:endParaRPr lang="en-US"/>
        </a:p>
      </dgm:t>
    </dgm:pt>
    <dgm:pt modelId="{6D625B66-FF3E-459E-9BC3-C9BDB0BF43C8}" type="sibTrans" cxnId="{482EA2EC-FA69-4D00-BAC1-AD5ECB95FD7F}">
      <dgm:prSet/>
      <dgm:spPr/>
      <dgm:t>
        <a:bodyPr/>
        <a:lstStyle/>
        <a:p>
          <a:endParaRPr lang="en-US"/>
        </a:p>
      </dgm:t>
    </dgm:pt>
    <dgm:pt modelId="{FE3EAF7A-6623-4133-BF71-BBDBA1823C66}" type="pres">
      <dgm:prSet presAssocID="{D3EF58F9-5E0B-440C-8189-7F6BFA42C8D1}" presName="compositeShape" presStyleCnt="0">
        <dgm:presLayoutVars>
          <dgm:chMax val="7"/>
          <dgm:dir/>
          <dgm:resizeHandles val="exact"/>
        </dgm:presLayoutVars>
      </dgm:prSet>
      <dgm:spPr/>
    </dgm:pt>
    <dgm:pt modelId="{E41E6AE5-85AA-440F-AD90-2D8E01319074}" type="pres">
      <dgm:prSet presAssocID="{D3EF58F9-5E0B-440C-8189-7F6BFA42C8D1}" presName="wedge1" presStyleLbl="node1" presStyleIdx="0" presStyleCnt="3" custLinFactNeighborX="-5115" custLinFactNeighborY="3000"/>
      <dgm:spPr/>
      <dgm:t>
        <a:bodyPr/>
        <a:lstStyle/>
        <a:p>
          <a:endParaRPr lang="en-US"/>
        </a:p>
      </dgm:t>
    </dgm:pt>
    <dgm:pt modelId="{BCBEB6FC-07A3-4A03-B6B1-463CC6121DBD}" type="pres">
      <dgm:prSet presAssocID="{D3EF58F9-5E0B-440C-8189-7F6BFA42C8D1}" presName="wedge1Tx" presStyleLbl="node1" presStyleIdx="0" presStyleCnt="3">
        <dgm:presLayoutVars>
          <dgm:chMax val="0"/>
          <dgm:chPref val="0"/>
          <dgm:bulletEnabled val="1"/>
        </dgm:presLayoutVars>
      </dgm:prSet>
      <dgm:spPr/>
      <dgm:t>
        <a:bodyPr/>
        <a:lstStyle/>
        <a:p>
          <a:endParaRPr lang="en-US"/>
        </a:p>
      </dgm:t>
    </dgm:pt>
    <dgm:pt modelId="{A8CA68FD-0C6A-4A81-98EB-B4685983C1D7}" type="pres">
      <dgm:prSet presAssocID="{D3EF58F9-5E0B-440C-8189-7F6BFA42C8D1}" presName="wedge2" presStyleLbl="node1" presStyleIdx="1" presStyleCnt="3"/>
      <dgm:spPr/>
      <dgm:t>
        <a:bodyPr/>
        <a:lstStyle/>
        <a:p>
          <a:endParaRPr lang="en-US"/>
        </a:p>
      </dgm:t>
    </dgm:pt>
    <dgm:pt modelId="{16F8EC39-ABC5-4549-BD46-1EFBB9BF6EDB}" type="pres">
      <dgm:prSet presAssocID="{D3EF58F9-5E0B-440C-8189-7F6BFA42C8D1}" presName="wedge2Tx" presStyleLbl="node1" presStyleIdx="1" presStyleCnt="3">
        <dgm:presLayoutVars>
          <dgm:chMax val="0"/>
          <dgm:chPref val="0"/>
          <dgm:bulletEnabled val="1"/>
        </dgm:presLayoutVars>
      </dgm:prSet>
      <dgm:spPr/>
      <dgm:t>
        <a:bodyPr/>
        <a:lstStyle/>
        <a:p>
          <a:endParaRPr lang="en-US"/>
        </a:p>
      </dgm:t>
    </dgm:pt>
    <dgm:pt modelId="{29865F75-0100-4144-98FE-6B22F0665576}" type="pres">
      <dgm:prSet presAssocID="{D3EF58F9-5E0B-440C-8189-7F6BFA42C8D1}" presName="wedge3" presStyleLbl="node1" presStyleIdx="2" presStyleCnt="3"/>
      <dgm:spPr/>
      <dgm:t>
        <a:bodyPr/>
        <a:lstStyle/>
        <a:p>
          <a:endParaRPr lang="en-US"/>
        </a:p>
      </dgm:t>
    </dgm:pt>
    <dgm:pt modelId="{20E86585-9265-4E9A-A0AE-49D2C8FB3F4A}" type="pres">
      <dgm:prSet presAssocID="{D3EF58F9-5E0B-440C-8189-7F6BFA42C8D1}" presName="wedge3Tx" presStyleLbl="node1" presStyleIdx="2" presStyleCnt="3">
        <dgm:presLayoutVars>
          <dgm:chMax val="0"/>
          <dgm:chPref val="0"/>
          <dgm:bulletEnabled val="1"/>
        </dgm:presLayoutVars>
      </dgm:prSet>
      <dgm:spPr/>
      <dgm:t>
        <a:bodyPr/>
        <a:lstStyle/>
        <a:p>
          <a:endParaRPr lang="en-US"/>
        </a:p>
      </dgm:t>
    </dgm:pt>
  </dgm:ptLst>
  <dgm:cxnLst>
    <dgm:cxn modelId="{80FE645C-855C-4C6A-B19A-A84017974FC3}" type="presOf" srcId="{D3EF2575-3001-416F-BFEA-967E3027807A}" destId="{29865F75-0100-4144-98FE-6B22F0665576}" srcOrd="0" destOrd="0" presId="urn:microsoft.com/office/officeart/2005/8/layout/chart3"/>
    <dgm:cxn modelId="{3072540A-AD03-49B3-8431-911A108F532F}" srcId="{D3EF58F9-5E0B-440C-8189-7F6BFA42C8D1}" destId="{9A22C3A8-A01D-4C31-823E-71795BA3C0C6}" srcOrd="1" destOrd="0" parTransId="{0B286E68-422C-436E-BBF1-90D32731092F}" sibTransId="{3E6CF1D8-6EA4-44CC-8991-F00A59FB3880}"/>
    <dgm:cxn modelId="{F2311368-ED67-4FF5-BB25-763BB50EC5F6}" srcId="{D3EF58F9-5E0B-440C-8189-7F6BFA42C8D1}" destId="{3E1816C9-A5D9-49EB-9BD7-47C3528E021C}" srcOrd="0" destOrd="0" parTransId="{670982D1-8087-4FCA-8043-918A7FCC006D}" sibTransId="{1A4A2309-6951-4988-B33B-3B9866C9EEF2}"/>
    <dgm:cxn modelId="{482EA2EC-FA69-4D00-BAC1-AD5ECB95FD7F}" srcId="{D3EF58F9-5E0B-440C-8189-7F6BFA42C8D1}" destId="{D3EF2575-3001-416F-BFEA-967E3027807A}" srcOrd="2" destOrd="0" parTransId="{CF300F3A-6142-4F9E-8F08-0EBAD846688B}" sibTransId="{6D625B66-FF3E-459E-9BC3-C9BDB0BF43C8}"/>
    <dgm:cxn modelId="{7DD5B8D9-C930-48A4-8D52-6C92C354700A}" type="presOf" srcId="{9A22C3A8-A01D-4C31-823E-71795BA3C0C6}" destId="{A8CA68FD-0C6A-4A81-98EB-B4685983C1D7}" srcOrd="0" destOrd="0" presId="urn:microsoft.com/office/officeart/2005/8/layout/chart3"/>
    <dgm:cxn modelId="{F877B5EE-F6CF-4CFB-AED8-75E6BED770AF}" type="presOf" srcId="{9A22C3A8-A01D-4C31-823E-71795BA3C0C6}" destId="{16F8EC39-ABC5-4549-BD46-1EFBB9BF6EDB}" srcOrd="1" destOrd="0" presId="urn:microsoft.com/office/officeart/2005/8/layout/chart3"/>
    <dgm:cxn modelId="{29B08362-FDC3-4CED-A185-4AD456069CAA}" type="presOf" srcId="{D3EF2575-3001-416F-BFEA-967E3027807A}" destId="{20E86585-9265-4E9A-A0AE-49D2C8FB3F4A}" srcOrd="1" destOrd="0" presId="urn:microsoft.com/office/officeart/2005/8/layout/chart3"/>
    <dgm:cxn modelId="{26E844D4-6630-454A-8797-F081FC102097}" type="presOf" srcId="{3E1816C9-A5D9-49EB-9BD7-47C3528E021C}" destId="{E41E6AE5-85AA-440F-AD90-2D8E01319074}" srcOrd="0" destOrd="0" presId="urn:microsoft.com/office/officeart/2005/8/layout/chart3"/>
    <dgm:cxn modelId="{AC2AB766-5337-49B2-AF0F-590054D8AA64}" type="presOf" srcId="{3E1816C9-A5D9-49EB-9BD7-47C3528E021C}" destId="{BCBEB6FC-07A3-4A03-B6B1-463CC6121DBD}" srcOrd="1" destOrd="0" presId="urn:microsoft.com/office/officeart/2005/8/layout/chart3"/>
    <dgm:cxn modelId="{CECC149C-4708-4F76-8DCC-8D4C33AD1BD7}" type="presOf" srcId="{D3EF58F9-5E0B-440C-8189-7F6BFA42C8D1}" destId="{FE3EAF7A-6623-4133-BF71-BBDBA1823C66}" srcOrd="0" destOrd="0" presId="urn:microsoft.com/office/officeart/2005/8/layout/chart3"/>
    <dgm:cxn modelId="{9BC70349-F7B2-458B-A33D-83AEEF72FB98}" type="presParOf" srcId="{FE3EAF7A-6623-4133-BF71-BBDBA1823C66}" destId="{E41E6AE5-85AA-440F-AD90-2D8E01319074}" srcOrd="0" destOrd="0" presId="urn:microsoft.com/office/officeart/2005/8/layout/chart3"/>
    <dgm:cxn modelId="{AE843B5D-AD2A-4983-AB00-C4D5699A269B}" type="presParOf" srcId="{FE3EAF7A-6623-4133-BF71-BBDBA1823C66}" destId="{BCBEB6FC-07A3-4A03-B6B1-463CC6121DBD}" srcOrd="1" destOrd="0" presId="urn:microsoft.com/office/officeart/2005/8/layout/chart3"/>
    <dgm:cxn modelId="{FD2082F3-8DD0-42E9-9D70-31BE47C18DE2}" type="presParOf" srcId="{FE3EAF7A-6623-4133-BF71-BBDBA1823C66}" destId="{A8CA68FD-0C6A-4A81-98EB-B4685983C1D7}" srcOrd="2" destOrd="0" presId="urn:microsoft.com/office/officeart/2005/8/layout/chart3"/>
    <dgm:cxn modelId="{5A99FAA2-E60D-46A6-8B06-83F91CD4ECD5}" type="presParOf" srcId="{FE3EAF7A-6623-4133-BF71-BBDBA1823C66}" destId="{16F8EC39-ABC5-4549-BD46-1EFBB9BF6EDB}" srcOrd="3" destOrd="0" presId="urn:microsoft.com/office/officeart/2005/8/layout/chart3"/>
    <dgm:cxn modelId="{08F381C7-E0BF-4F4F-A33E-39A69FF71DDF}" type="presParOf" srcId="{FE3EAF7A-6623-4133-BF71-BBDBA1823C66}" destId="{29865F75-0100-4144-98FE-6B22F0665576}" srcOrd="4" destOrd="0" presId="urn:microsoft.com/office/officeart/2005/8/layout/chart3"/>
    <dgm:cxn modelId="{088EBF38-AB2E-49CB-BAB4-525D5492F2D0}" type="presParOf" srcId="{FE3EAF7A-6623-4133-BF71-BBDBA1823C66}" destId="{20E86585-9265-4E9A-A0AE-49D2C8FB3F4A}"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EF58F9-5E0B-440C-8189-7F6BFA42C8D1}" type="doc">
      <dgm:prSet loTypeId="urn:microsoft.com/office/officeart/2005/8/layout/chart3" loCatId="cycle" qsTypeId="urn:microsoft.com/office/officeart/2005/8/quickstyle/simple1" qsCatId="simple" csTypeId="urn:microsoft.com/office/officeart/2005/8/colors/accent1_2" csCatId="accent1" phldr="1"/>
      <dgm:spPr/>
    </dgm:pt>
    <dgm:pt modelId="{3E1816C9-A5D9-49EB-9BD7-47C3528E021C}">
      <dgm:prSet phldrT="[Text]"/>
      <dgm:spPr/>
      <dgm:t>
        <a:bodyPr/>
        <a:lstStyle/>
        <a:p>
          <a:r>
            <a:rPr lang="en-US" dirty="0" smtClean="0"/>
            <a:t>OS</a:t>
          </a:r>
          <a:endParaRPr lang="en-US" dirty="0"/>
        </a:p>
      </dgm:t>
    </dgm:pt>
    <dgm:pt modelId="{670982D1-8087-4FCA-8043-918A7FCC006D}" type="parTrans" cxnId="{F2311368-ED67-4FF5-BB25-763BB50EC5F6}">
      <dgm:prSet/>
      <dgm:spPr/>
      <dgm:t>
        <a:bodyPr/>
        <a:lstStyle/>
        <a:p>
          <a:endParaRPr lang="en-US"/>
        </a:p>
      </dgm:t>
    </dgm:pt>
    <dgm:pt modelId="{1A4A2309-6951-4988-B33B-3B9866C9EEF2}" type="sibTrans" cxnId="{F2311368-ED67-4FF5-BB25-763BB50EC5F6}">
      <dgm:prSet/>
      <dgm:spPr/>
      <dgm:t>
        <a:bodyPr/>
        <a:lstStyle/>
        <a:p>
          <a:endParaRPr lang="en-US"/>
        </a:p>
      </dgm:t>
    </dgm:pt>
    <dgm:pt modelId="{9A22C3A8-A01D-4C31-823E-71795BA3C0C6}">
      <dgm:prSet phldrT="[Text]"/>
      <dgm:spPr>
        <a:solidFill>
          <a:srgbClr val="00B050"/>
        </a:solidFill>
      </dgm:spPr>
      <dgm:t>
        <a:bodyPr/>
        <a:lstStyle/>
        <a:p>
          <a:r>
            <a:rPr lang="en-US" dirty="0" smtClean="0"/>
            <a:t>HW</a:t>
          </a:r>
          <a:endParaRPr lang="en-US" dirty="0"/>
        </a:p>
      </dgm:t>
    </dgm:pt>
    <dgm:pt modelId="{0B286E68-422C-436E-BBF1-90D32731092F}" type="parTrans" cxnId="{3072540A-AD03-49B3-8431-911A108F532F}">
      <dgm:prSet/>
      <dgm:spPr/>
      <dgm:t>
        <a:bodyPr/>
        <a:lstStyle/>
        <a:p>
          <a:endParaRPr lang="en-US"/>
        </a:p>
      </dgm:t>
    </dgm:pt>
    <dgm:pt modelId="{3E6CF1D8-6EA4-44CC-8991-F00A59FB3880}" type="sibTrans" cxnId="{3072540A-AD03-49B3-8431-911A108F532F}">
      <dgm:prSet/>
      <dgm:spPr/>
      <dgm:t>
        <a:bodyPr/>
        <a:lstStyle/>
        <a:p>
          <a:endParaRPr lang="en-US"/>
        </a:p>
      </dgm:t>
    </dgm:pt>
    <dgm:pt modelId="{D3EF2575-3001-416F-BFEA-967E3027807A}">
      <dgm:prSet phldrT="[Text]"/>
      <dgm:spPr/>
      <dgm:t>
        <a:bodyPr/>
        <a:lstStyle/>
        <a:p>
          <a:r>
            <a:rPr lang="en-US" dirty="0" smtClean="0"/>
            <a:t>App</a:t>
          </a:r>
          <a:endParaRPr lang="en-US" dirty="0"/>
        </a:p>
      </dgm:t>
    </dgm:pt>
    <dgm:pt modelId="{CF300F3A-6142-4F9E-8F08-0EBAD846688B}" type="parTrans" cxnId="{482EA2EC-FA69-4D00-BAC1-AD5ECB95FD7F}">
      <dgm:prSet/>
      <dgm:spPr/>
      <dgm:t>
        <a:bodyPr/>
        <a:lstStyle/>
        <a:p>
          <a:endParaRPr lang="en-US"/>
        </a:p>
      </dgm:t>
    </dgm:pt>
    <dgm:pt modelId="{6D625B66-FF3E-459E-9BC3-C9BDB0BF43C8}" type="sibTrans" cxnId="{482EA2EC-FA69-4D00-BAC1-AD5ECB95FD7F}">
      <dgm:prSet/>
      <dgm:spPr/>
      <dgm:t>
        <a:bodyPr/>
        <a:lstStyle/>
        <a:p>
          <a:endParaRPr lang="en-US"/>
        </a:p>
      </dgm:t>
    </dgm:pt>
    <dgm:pt modelId="{FE3EAF7A-6623-4133-BF71-BBDBA1823C66}" type="pres">
      <dgm:prSet presAssocID="{D3EF58F9-5E0B-440C-8189-7F6BFA42C8D1}" presName="compositeShape" presStyleCnt="0">
        <dgm:presLayoutVars>
          <dgm:chMax val="7"/>
          <dgm:dir/>
          <dgm:resizeHandles val="exact"/>
        </dgm:presLayoutVars>
      </dgm:prSet>
      <dgm:spPr/>
    </dgm:pt>
    <dgm:pt modelId="{E41E6AE5-85AA-440F-AD90-2D8E01319074}" type="pres">
      <dgm:prSet presAssocID="{D3EF58F9-5E0B-440C-8189-7F6BFA42C8D1}" presName="wedge1" presStyleLbl="node1" presStyleIdx="0" presStyleCnt="3" custLinFactNeighborX="-5115" custLinFactNeighborY="3000"/>
      <dgm:spPr/>
      <dgm:t>
        <a:bodyPr/>
        <a:lstStyle/>
        <a:p>
          <a:endParaRPr lang="en-US"/>
        </a:p>
      </dgm:t>
    </dgm:pt>
    <dgm:pt modelId="{BCBEB6FC-07A3-4A03-B6B1-463CC6121DBD}" type="pres">
      <dgm:prSet presAssocID="{D3EF58F9-5E0B-440C-8189-7F6BFA42C8D1}" presName="wedge1Tx" presStyleLbl="node1" presStyleIdx="0" presStyleCnt="3">
        <dgm:presLayoutVars>
          <dgm:chMax val="0"/>
          <dgm:chPref val="0"/>
          <dgm:bulletEnabled val="1"/>
        </dgm:presLayoutVars>
      </dgm:prSet>
      <dgm:spPr/>
      <dgm:t>
        <a:bodyPr/>
        <a:lstStyle/>
        <a:p>
          <a:endParaRPr lang="en-US"/>
        </a:p>
      </dgm:t>
    </dgm:pt>
    <dgm:pt modelId="{A8CA68FD-0C6A-4A81-98EB-B4685983C1D7}" type="pres">
      <dgm:prSet presAssocID="{D3EF58F9-5E0B-440C-8189-7F6BFA42C8D1}" presName="wedge2" presStyleLbl="node1" presStyleIdx="1" presStyleCnt="3"/>
      <dgm:spPr/>
      <dgm:t>
        <a:bodyPr/>
        <a:lstStyle/>
        <a:p>
          <a:endParaRPr lang="en-US"/>
        </a:p>
      </dgm:t>
    </dgm:pt>
    <dgm:pt modelId="{16F8EC39-ABC5-4549-BD46-1EFBB9BF6EDB}" type="pres">
      <dgm:prSet presAssocID="{D3EF58F9-5E0B-440C-8189-7F6BFA42C8D1}" presName="wedge2Tx" presStyleLbl="node1" presStyleIdx="1" presStyleCnt="3">
        <dgm:presLayoutVars>
          <dgm:chMax val="0"/>
          <dgm:chPref val="0"/>
          <dgm:bulletEnabled val="1"/>
        </dgm:presLayoutVars>
      </dgm:prSet>
      <dgm:spPr/>
      <dgm:t>
        <a:bodyPr/>
        <a:lstStyle/>
        <a:p>
          <a:endParaRPr lang="en-US"/>
        </a:p>
      </dgm:t>
    </dgm:pt>
    <dgm:pt modelId="{29865F75-0100-4144-98FE-6B22F0665576}" type="pres">
      <dgm:prSet presAssocID="{D3EF58F9-5E0B-440C-8189-7F6BFA42C8D1}" presName="wedge3" presStyleLbl="node1" presStyleIdx="2" presStyleCnt="3"/>
      <dgm:spPr/>
      <dgm:t>
        <a:bodyPr/>
        <a:lstStyle/>
        <a:p>
          <a:endParaRPr lang="en-US"/>
        </a:p>
      </dgm:t>
    </dgm:pt>
    <dgm:pt modelId="{20E86585-9265-4E9A-A0AE-49D2C8FB3F4A}" type="pres">
      <dgm:prSet presAssocID="{D3EF58F9-5E0B-440C-8189-7F6BFA42C8D1}" presName="wedge3Tx" presStyleLbl="node1" presStyleIdx="2" presStyleCnt="3">
        <dgm:presLayoutVars>
          <dgm:chMax val="0"/>
          <dgm:chPref val="0"/>
          <dgm:bulletEnabled val="1"/>
        </dgm:presLayoutVars>
      </dgm:prSet>
      <dgm:spPr/>
      <dgm:t>
        <a:bodyPr/>
        <a:lstStyle/>
        <a:p>
          <a:endParaRPr lang="en-US"/>
        </a:p>
      </dgm:t>
    </dgm:pt>
  </dgm:ptLst>
  <dgm:cxnLst>
    <dgm:cxn modelId="{A9E04B7D-4BCC-4FDE-9C2F-E5555B48D801}" type="presOf" srcId="{D3EF58F9-5E0B-440C-8189-7F6BFA42C8D1}" destId="{FE3EAF7A-6623-4133-BF71-BBDBA1823C66}" srcOrd="0" destOrd="0" presId="urn:microsoft.com/office/officeart/2005/8/layout/chart3"/>
    <dgm:cxn modelId="{3072540A-AD03-49B3-8431-911A108F532F}" srcId="{D3EF58F9-5E0B-440C-8189-7F6BFA42C8D1}" destId="{9A22C3A8-A01D-4C31-823E-71795BA3C0C6}" srcOrd="1" destOrd="0" parTransId="{0B286E68-422C-436E-BBF1-90D32731092F}" sibTransId="{3E6CF1D8-6EA4-44CC-8991-F00A59FB3880}"/>
    <dgm:cxn modelId="{F2311368-ED67-4FF5-BB25-763BB50EC5F6}" srcId="{D3EF58F9-5E0B-440C-8189-7F6BFA42C8D1}" destId="{3E1816C9-A5D9-49EB-9BD7-47C3528E021C}" srcOrd="0" destOrd="0" parTransId="{670982D1-8087-4FCA-8043-918A7FCC006D}" sibTransId="{1A4A2309-6951-4988-B33B-3B9866C9EEF2}"/>
    <dgm:cxn modelId="{482EA2EC-FA69-4D00-BAC1-AD5ECB95FD7F}" srcId="{D3EF58F9-5E0B-440C-8189-7F6BFA42C8D1}" destId="{D3EF2575-3001-416F-BFEA-967E3027807A}" srcOrd="2" destOrd="0" parTransId="{CF300F3A-6142-4F9E-8F08-0EBAD846688B}" sibTransId="{6D625B66-FF3E-459E-9BC3-C9BDB0BF43C8}"/>
    <dgm:cxn modelId="{5124B3A1-1451-4E8E-8DE4-EC7D8CB5E3B6}" type="presOf" srcId="{9A22C3A8-A01D-4C31-823E-71795BA3C0C6}" destId="{16F8EC39-ABC5-4549-BD46-1EFBB9BF6EDB}" srcOrd="1" destOrd="0" presId="urn:microsoft.com/office/officeart/2005/8/layout/chart3"/>
    <dgm:cxn modelId="{FFB666DA-B494-4DDB-AF7E-ADAD4730CD77}" type="presOf" srcId="{3E1816C9-A5D9-49EB-9BD7-47C3528E021C}" destId="{BCBEB6FC-07A3-4A03-B6B1-463CC6121DBD}" srcOrd="1" destOrd="0" presId="urn:microsoft.com/office/officeart/2005/8/layout/chart3"/>
    <dgm:cxn modelId="{339832D0-29B7-4EF0-810D-4FC7ABE2301A}" type="presOf" srcId="{D3EF2575-3001-416F-BFEA-967E3027807A}" destId="{20E86585-9265-4E9A-A0AE-49D2C8FB3F4A}" srcOrd="1" destOrd="0" presId="urn:microsoft.com/office/officeart/2005/8/layout/chart3"/>
    <dgm:cxn modelId="{42E36F34-3298-4815-961B-0B0FAFAAA680}" type="presOf" srcId="{3E1816C9-A5D9-49EB-9BD7-47C3528E021C}" destId="{E41E6AE5-85AA-440F-AD90-2D8E01319074}" srcOrd="0" destOrd="0" presId="urn:microsoft.com/office/officeart/2005/8/layout/chart3"/>
    <dgm:cxn modelId="{01156A81-0A7C-40BC-8467-40C75216CEEF}" type="presOf" srcId="{D3EF2575-3001-416F-BFEA-967E3027807A}" destId="{29865F75-0100-4144-98FE-6B22F0665576}" srcOrd="0" destOrd="0" presId="urn:microsoft.com/office/officeart/2005/8/layout/chart3"/>
    <dgm:cxn modelId="{0B5B51AB-56A7-40AA-83FD-9597F64CAAEE}" type="presOf" srcId="{9A22C3A8-A01D-4C31-823E-71795BA3C0C6}" destId="{A8CA68FD-0C6A-4A81-98EB-B4685983C1D7}" srcOrd="0" destOrd="0" presId="urn:microsoft.com/office/officeart/2005/8/layout/chart3"/>
    <dgm:cxn modelId="{EBC9200A-18EC-417C-A323-30FF00A09790}" type="presParOf" srcId="{FE3EAF7A-6623-4133-BF71-BBDBA1823C66}" destId="{E41E6AE5-85AA-440F-AD90-2D8E01319074}" srcOrd="0" destOrd="0" presId="urn:microsoft.com/office/officeart/2005/8/layout/chart3"/>
    <dgm:cxn modelId="{E0DBC370-1E7C-4A16-A32D-B09530565E34}" type="presParOf" srcId="{FE3EAF7A-6623-4133-BF71-BBDBA1823C66}" destId="{BCBEB6FC-07A3-4A03-B6B1-463CC6121DBD}" srcOrd="1" destOrd="0" presId="urn:microsoft.com/office/officeart/2005/8/layout/chart3"/>
    <dgm:cxn modelId="{3E75F6B3-BCC5-48C2-A5B9-9A92CE4F982B}" type="presParOf" srcId="{FE3EAF7A-6623-4133-BF71-BBDBA1823C66}" destId="{A8CA68FD-0C6A-4A81-98EB-B4685983C1D7}" srcOrd="2" destOrd="0" presId="urn:microsoft.com/office/officeart/2005/8/layout/chart3"/>
    <dgm:cxn modelId="{7356007E-5D31-4A33-A182-F68FDCA5247B}" type="presParOf" srcId="{FE3EAF7A-6623-4133-BF71-BBDBA1823C66}" destId="{16F8EC39-ABC5-4549-BD46-1EFBB9BF6EDB}" srcOrd="3" destOrd="0" presId="urn:microsoft.com/office/officeart/2005/8/layout/chart3"/>
    <dgm:cxn modelId="{78577A0F-E7AF-418D-BBA3-99B7E7BCF4B3}" type="presParOf" srcId="{FE3EAF7A-6623-4133-BF71-BBDBA1823C66}" destId="{29865F75-0100-4144-98FE-6B22F0665576}" srcOrd="4" destOrd="0" presId="urn:microsoft.com/office/officeart/2005/8/layout/chart3"/>
    <dgm:cxn modelId="{A81792DB-DD5D-44B3-8C7C-3795E3D8CD3A}" type="presParOf" srcId="{FE3EAF7A-6623-4133-BF71-BBDBA1823C66}" destId="{20E86585-9265-4E9A-A0AE-49D2C8FB3F4A}" srcOrd="5" destOrd="0" presId="urn:microsoft.com/office/officeart/2005/8/layout/char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EF58F9-5E0B-440C-8189-7F6BFA42C8D1}" type="doc">
      <dgm:prSet loTypeId="urn:microsoft.com/office/officeart/2005/8/layout/chart3" loCatId="cycle" qsTypeId="urn:microsoft.com/office/officeart/2005/8/quickstyle/simple1" qsCatId="simple" csTypeId="urn:microsoft.com/office/officeart/2005/8/colors/accent1_2" csCatId="accent1" phldr="1"/>
      <dgm:spPr/>
    </dgm:pt>
    <dgm:pt modelId="{3E1816C9-A5D9-49EB-9BD7-47C3528E021C}">
      <dgm:prSet phldrT="[Text]"/>
      <dgm:spPr>
        <a:solidFill>
          <a:srgbClr val="00B050"/>
        </a:solidFill>
      </dgm:spPr>
      <dgm:t>
        <a:bodyPr/>
        <a:lstStyle/>
        <a:p>
          <a:r>
            <a:rPr lang="en-US" dirty="0" smtClean="0"/>
            <a:t>OS</a:t>
          </a:r>
          <a:endParaRPr lang="en-US" dirty="0"/>
        </a:p>
      </dgm:t>
    </dgm:pt>
    <dgm:pt modelId="{670982D1-8087-4FCA-8043-918A7FCC006D}" type="parTrans" cxnId="{F2311368-ED67-4FF5-BB25-763BB50EC5F6}">
      <dgm:prSet/>
      <dgm:spPr/>
      <dgm:t>
        <a:bodyPr/>
        <a:lstStyle/>
        <a:p>
          <a:endParaRPr lang="en-US"/>
        </a:p>
      </dgm:t>
    </dgm:pt>
    <dgm:pt modelId="{1A4A2309-6951-4988-B33B-3B9866C9EEF2}" type="sibTrans" cxnId="{F2311368-ED67-4FF5-BB25-763BB50EC5F6}">
      <dgm:prSet/>
      <dgm:spPr/>
      <dgm:t>
        <a:bodyPr/>
        <a:lstStyle/>
        <a:p>
          <a:endParaRPr lang="en-US"/>
        </a:p>
      </dgm:t>
    </dgm:pt>
    <dgm:pt modelId="{9A22C3A8-A01D-4C31-823E-71795BA3C0C6}">
      <dgm:prSet phldrT="[Text]"/>
      <dgm:spPr>
        <a:solidFill>
          <a:srgbClr val="00B050"/>
        </a:solidFill>
      </dgm:spPr>
      <dgm:t>
        <a:bodyPr/>
        <a:lstStyle/>
        <a:p>
          <a:r>
            <a:rPr lang="en-US" dirty="0" smtClean="0"/>
            <a:t>HW</a:t>
          </a:r>
          <a:endParaRPr lang="en-US" dirty="0"/>
        </a:p>
      </dgm:t>
    </dgm:pt>
    <dgm:pt modelId="{0B286E68-422C-436E-BBF1-90D32731092F}" type="parTrans" cxnId="{3072540A-AD03-49B3-8431-911A108F532F}">
      <dgm:prSet/>
      <dgm:spPr/>
      <dgm:t>
        <a:bodyPr/>
        <a:lstStyle/>
        <a:p>
          <a:endParaRPr lang="en-US"/>
        </a:p>
      </dgm:t>
    </dgm:pt>
    <dgm:pt modelId="{3E6CF1D8-6EA4-44CC-8991-F00A59FB3880}" type="sibTrans" cxnId="{3072540A-AD03-49B3-8431-911A108F532F}">
      <dgm:prSet/>
      <dgm:spPr/>
      <dgm:t>
        <a:bodyPr/>
        <a:lstStyle/>
        <a:p>
          <a:endParaRPr lang="en-US"/>
        </a:p>
      </dgm:t>
    </dgm:pt>
    <dgm:pt modelId="{D3EF2575-3001-416F-BFEA-967E3027807A}">
      <dgm:prSet phldrT="[Text]"/>
      <dgm:spPr/>
      <dgm:t>
        <a:bodyPr/>
        <a:lstStyle/>
        <a:p>
          <a:r>
            <a:rPr lang="en-US" dirty="0" smtClean="0"/>
            <a:t>App</a:t>
          </a:r>
          <a:endParaRPr lang="en-US" dirty="0"/>
        </a:p>
      </dgm:t>
    </dgm:pt>
    <dgm:pt modelId="{CF300F3A-6142-4F9E-8F08-0EBAD846688B}" type="parTrans" cxnId="{482EA2EC-FA69-4D00-BAC1-AD5ECB95FD7F}">
      <dgm:prSet/>
      <dgm:spPr/>
      <dgm:t>
        <a:bodyPr/>
        <a:lstStyle/>
        <a:p>
          <a:endParaRPr lang="en-US"/>
        </a:p>
      </dgm:t>
    </dgm:pt>
    <dgm:pt modelId="{6D625B66-FF3E-459E-9BC3-C9BDB0BF43C8}" type="sibTrans" cxnId="{482EA2EC-FA69-4D00-BAC1-AD5ECB95FD7F}">
      <dgm:prSet/>
      <dgm:spPr/>
      <dgm:t>
        <a:bodyPr/>
        <a:lstStyle/>
        <a:p>
          <a:endParaRPr lang="en-US"/>
        </a:p>
      </dgm:t>
    </dgm:pt>
    <dgm:pt modelId="{FE3EAF7A-6623-4133-BF71-BBDBA1823C66}" type="pres">
      <dgm:prSet presAssocID="{D3EF58F9-5E0B-440C-8189-7F6BFA42C8D1}" presName="compositeShape" presStyleCnt="0">
        <dgm:presLayoutVars>
          <dgm:chMax val="7"/>
          <dgm:dir/>
          <dgm:resizeHandles val="exact"/>
        </dgm:presLayoutVars>
      </dgm:prSet>
      <dgm:spPr/>
    </dgm:pt>
    <dgm:pt modelId="{E41E6AE5-85AA-440F-AD90-2D8E01319074}" type="pres">
      <dgm:prSet presAssocID="{D3EF58F9-5E0B-440C-8189-7F6BFA42C8D1}" presName="wedge1" presStyleLbl="node1" presStyleIdx="0" presStyleCnt="3" custLinFactNeighborX="-5115" custLinFactNeighborY="3000"/>
      <dgm:spPr/>
      <dgm:t>
        <a:bodyPr/>
        <a:lstStyle/>
        <a:p>
          <a:endParaRPr lang="en-US"/>
        </a:p>
      </dgm:t>
    </dgm:pt>
    <dgm:pt modelId="{BCBEB6FC-07A3-4A03-B6B1-463CC6121DBD}" type="pres">
      <dgm:prSet presAssocID="{D3EF58F9-5E0B-440C-8189-7F6BFA42C8D1}" presName="wedge1Tx" presStyleLbl="node1" presStyleIdx="0" presStyleCnt="3">
        <dgm:presLayoutVars>
          <dgm:chMax val="0"/>
          <dgm:chPref val="0"/>
          <dgm:bulletEnabled val="1"/>
        </dgm:presLayoutVars>
      </dgm:prSet>
      <dgm:spPr/>
      <dgm:t>
        <a:bodyPr/>
        <a:lstStyle/>
        <a:p>
          <a:endParaRPr lang="en-US"/>
        </a:p>
      </dgm:t>
    </dgm:pt>
    <dgm:pt modelId="{A8CA68FD-0C6A-4A81-98EB-B4685983C1D7}" type="pres">
      <dgm:prSet presAssocID="{D3EF58F9-5E0B-440C-8189-7F6BFA42C8D1}" presName="wedge2" presStyleLbl="node1" presStyleIdx="1" presStyleCnt="3"/>
      <dgm:spPr/>
      <dgm:t>
        <a:bodyPr/>
        <a:lstStyle/>
        <a:p>
          <a:endParaRPr lang="en-US"/>
        </a:p>
      </dgm:t>
    </dgm:pt>
    <dgm:pt modelId="{16F8EC39-ABC5-4549-BD46-1EFBB9BF6EDB}" type="pres">
      <dgm:prSet presAssocID="{D3EF58F9-5E0B-440C-8189-7F6BFA42C8D1}" presName="wedge2Tx" presStyleLbl="node1" presStyleIdx="1" presStyleCnt="3">
        <dgm:presLayoutVars>
          <dgm:chMax val="0"/>
          <dgm:chPref val="0"/>
          <dgm:bulletEnabled val="1"/>
        </dgm:presLayoutVars>
      </dgm:prSet>
      <dgm:spPr/>
      <dgm:t>
        <a:bodyPr/>
        <a:lstStyle/>
        <a:p>
          <a:endParaRPr lang="en-US"/>
        </a:p>
      </dgm:t>
    </dgm:pt>
    <dgm:pt modelId="{29865F75-0100-4144-98FE-6B22F0665576}" type="pres">
      <dgm:prSet presAssocID="{D3EF58F9-5E0B-440C-8189-7F6BFA42C8D1}" presName="wedge3" presStyleLbl="node1" presStyleIdx="2" presStyleCnt="3"/>
      <dgm:spPr/>
      <dgm:t>
        <a:bodyPr/>
        <a:lstStyle/>
        <a:p>
          <a:endParaRPr lang="en-US"/>
        </a:p>
      </dgm:t>
    </dgm:pt>
    <dgm:pt modelId="{20E86585-9265-4E9A-A0AE-49D2C8FB3F4A}" type="pres">
      <dgm:prSet presAssocID="{D3EF58F9-5E0B-440C-8189-7F6BFA42C8D1}" presName="wedge3Tx" presStyleLbl="node1" presStyleIdx="2" presStyleCnt="3">
        <dgm:presLayoutVars>
          <dgm:chMax val="0"/>
          <dgm:chPref val="0"/>
          <dgm:bulletEnabled val="1"/>
        </dgm:presLayoutVars>
      </dgm:prSet>
      <dgm:spPr/>
      <dgm:t>
        <a:bodyPr/>
        <a:lstStyle/>
        <a:p>
          <a:endParaRPr lang="en-US"/>
        </a:p>
      </dgm:t>
    </dgm:pt>
  </dgm:ptLst>
  <dgm:cxnLst>
    <dgm:cxn modelId="{1909369D-4463-440B-9C33-59D0B58F8458}" type="presOf" srcId="{D3EF58F9-5E0B-440C-8189-7F6BFA42C8D1}" destId="{FE3EAF7A-6623-4133-BF71-BBDBA1823C66}" srcOrd="0" destOrd="0" presId="urn:microsoft.com/office/officeart/2005/8/layout/chart3"/>
    <dgm:cxn modelId="{3072540A-AD03-49B3-8431-911A108F532F}" srcId="{D3EF58F9-5E0B-440C-8189-7F6BFA42C8D1}" destId="{9A22C3A8-A01D-4C31-823E-71795BA3C0C6}" srcOrd="1" destOrd="0" parTransId="{0B286E68-422C-436E-BBF1-90D32731092F}" sibTransId="{3E6CF1D8-6EA4-44CC-8991-F00A59FB3880}"/>
    <dgm:cxn modelId="{E7DE60D2-E29E-46F5-A95D-236814F5B5B2}" type="presOf" srcId="{D3EF2575-3001-416F-BFEA-967E3027807A}" destId="{20E86585-9265-4E9A-A0AE-49D2C8FB3F4A}" srcOrd="1" destOrd="0" presId="urn:microsoft.com/office/officeart/2005/8/layout/chart3"/>
    <dgm:cxn modelId="{1BFAC371-971F-41CD-801E-CBE9FA407940}" type="presOf" srcId="{3E1816C9-A5D9-49EB-9BD7-47C3528E021C}" destId="{BCBEB6FC-07A3-4A03-B6B1-463CC6121DBD}" srcOrd="1" destOrd="0" presId="urn:microsoft.com/office/officeart/2005/8/layout/chart3"/>
    <dgm:cxn modelId="{F2311368-ED67-4FF5-BB25-763BB50EC5F6}" srcId="{D3EF58F9-5E0B-440C-8189-7F6BFA42C8D1}" destId="{3E1816C9-A5D9-49EB-9BD7-47C3528E021C}" srcOrd="0" destOrd="0" parTransId="{670982D1-8087-4FCA-8043-918A7FCC006D}" sibTransId="{1A4A2309-6951-4988-B33B-3B9866C9EEF2}"/>
    <dgm:cxn modelId="{482EA2EC-FA69-4D00-BAC1-AD5ECB95FD7F}" srcId="{D3EF58F9-5E0B-440C-8189-7F6BFA42C8D1}" destId="{D3EF2575-3001-416F-BFEA-967E3027807A}" srcOrd="2" destOrd="0" parTransId="{CF300F3A-6142-4F9E-8F08-0EBAD846688B}" sibTransId="{6D625B66-FF3E-459E-9BC3-C9BDB0BF43C8}"/>
    <dgm:cxn modelId="{46F37F53-A511-4D65-876A-D0539DD9D0A5}" type="presOf" srcId="{9A22C3A8-A01D-4C31-823E-71795BA3C0C6}" destId="{A8CA68FD-0C6A-4A81-98EB-B4685983C1D7}" srcOrd="0" destOrd="0" presId="urn:microsoft.com/office/officeart/2005/8/layout/chart3"/>
    <dgm:cxn modelId="{190768D8-133A-41FC-8E86-6F3B65756686}" type="presOf" srcId="{3E1816C9-A5D9-49EB-9BD7-47C3528E021C}" destId="{E41E6AE5-85AA-440F-AD90-2D8E01319074}" srcOrd="0" destOrd="0" presId="urn:microsoft.com/office/officeart/2005/8/layout/chart3"/>
    <dgm:cxn modelId="{128794A2-D356-49D7-B228-7BAE22D590A8}" type="presOf" srcId="{D3EF2575-3001-416F-BFEA-967E3027807A}" destId="{29865F75-0100-4144-98FE-6B22F0665576}" srcOrd="0" destOrd="0" presId="urn:microsoft.com/office/officeart/2005/8/layout/chart3"/>
    <dgm:cxn modelId="{52785C8A-901D-4FFA-9889-AEE802CBDE5F}" type="presOf" srcId="{9A22C3A8-A01D-4C31-823E-71795BA3C0C6}" destId="{16F8EC39-ABC5-4549-BD46-1EFBB9BF6EDB}" srcOrd="1" destOrd="0" presId="urn:microsoft.com/office/officeart/2005/8/layout/chart3"/>
    <dgm:cxn modelId="{983C5AFD-8842-4835-BFCF-57E3DC260CD0}" type="presParOf" srcId="{FE3EAF7A-6623-4133-BF71-BBDBA1823C66}" destId="{E41E6AE5-85AA-440F-AD90-2D8E01319074}" srcOrd="0" destOrd="0" presId="urn:microsoft.com/office/officeart/2005/8/layout/chart3"/>
    <dgm:cxn modelId="{AD1881F6-5A13-4D32-9ECA-B4C28599D894}" type="presParOf" srcId="{FE3EAF7A-6623-4133-BF71-BBDBA1823C66}" destId="{BCBEB6FC-07A3-4A03-B6B1-463CC6121DBD}" srcOrd="1" destOrd="0" presId="urn:microsoft.com/office/officeart/2005/8/layout/chart3"/>
    <dgm:cxn modelId="{E7284DFF-66FB-47B5-8143-FF903243F3EC}" type="presParOf" srcId="{FE3EAF7A-6623-4133-BF71-BBDBA1823C66}" destId="{A8CA68FD-0C6A-4A81-98EB-B4685983C1D7}" srcOrd="2" destOrd="0" presId="urn:microsoft.com/office/officeart/2005/8/layout/chart3"/>
    <dgm:cxn modelId="{97442740-10D4-4A08-9A95-BF15B133F8C2}" type="presParOf" srcId="{FE3EAF7A-6623-4133-BF71-BBDBA1823C66}" destId="{16F8EC39-ABC5-4549-BD46-1EFBB9BF6EDB}" srcOrd="3" destOrd="0" presId="urn:microsoft.com/office/officeart/2005/8/layout/chart3"/>
    <dgm:cxn modelId="{0B994569-4FAE-4884-B0A5-11652459AFAA}" type="presParOf" srcId="{FE3EAF7A-6623-4133-BF71-BBDBA1823C66}" destId="{29865F75-0100-4144-98FE-6B22F0665576}" srcOrd="4" destOrd="0" presId="urn:microsoft.com/office/officeart/2005/8/layout/chart3"/>
    <dgm:cxn modelId="{8D345955-103C-4195-8410-3300FCF5FDCB}" type="presParOf" srcId="{FE3EAF7A-6623-4133-BF71-BBDBA1823C66}" destId="{20E86585-9265-4E9A-A0AE-49D2C8FB3F4A}" srcOrd="5" destOrd="0" presId="urn:microsoft.com/office/officeart/2005/8/layout/char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E6AE5-85AA-440F-AD90-2D8E01319074}">
      <dsp:nvSpPr>
        <dsp:cNvPr id="0" name=""/>
        <dsp:cNvSpPr/>
      </dsp:nvSpPr>
      <dsp:spPr>
        <a:xfrm>
          <a:off x="238740" y="292588"/>
          <a:ext cx="2651290" cy="2651290"/>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sz="3800" kern="1200" dirty="0" smtClean="0"/>
            <a:t>OS</a:t>
          </a:r>
          <a:endParaRPr lang="en-US" sz="3800" kern="1200" dirty="0"/>
        </a:p>
      </dsp:txBody>
      <dsp:txXfrm>
        <a:off x="1680221" y="781815"/>
        <a:ext cx="899544" cy="883763"/>
      </dsp:txXfrm>
    </dsp:sp>
    <dsp:sp modelId="{A8CA68FD-0C6A-4A81-98EB-B4685983C1D7}">
      <dsp:nvSpPr>
        <dsp:cNvPr id="0" name=""/>
        <dsp:cNvSpPr/>
      </dsp:nvSpPr>
      <dsp:spPr>
        <a:xfrm>
          <a:off x="237686" y="291957"/>
          <a:ext cx="2651290" cy="2651290"/>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sz="3800" kern="1200" dirty="0" smtClean="0"/>
            <a:t>HW</a:t>
          </a:r>
          <a:endParaRPr lang="en-US" sz="3800" kern="1200" dirty="0"/>
        </a:p>
      </dsp:txBody>
      <dsp:txXfrm>
        <a:off x="963635" y="1964795"/>
        <a:ext cx="1199393" cy="820637"/>
      </dsp:txXfrm>
    </dsp:sp>
    <dsp:sp modelId="{29865F75-0100-4144-98FE-6B22F0665576}">
      <dsp:nvSpPr>
        <dsp:cNvPr id="0" name=""/>
        <dsp:cNvSpPr/>
      </dsp:nvSpPr>
      <dsp:spPr>
        <a:xfrm>
          <a:off x="237686" y="291957"/>
          <a:ext cx="2651290" cy="2651290"/>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sz="3800" kern="1200" dirty="0" smtClean="0"/>
            <a:t>App</a:t>
          </a:r>
          <a:endParaRPr lang="en-US" sz="3800" kern="1200" dirty="0"/>
        </a:p>
      </dsp:txBody>
      <dsp:txXfrm>
        <a:off x="521753" y="812746"/>
        <a:ext cx="899544" cy="8837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E6AE5-85AA-440F-AD90-2D8E01319074}">
      <dsp:nvSpPr>
        <dsp:cNvPr id="0" name=""/>
        <dsp:cNvSpPr/>
      </dsp:nvSpPr>
      <dsp:spPr>
        <a:xfrm>
          <a:off x="238740" y="292588"/>
          <a:ext cx="2651290" cy="2651290"/>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sz="3800" kern="1200" dirty="0" smtClean="0"/>
            <a:t>OS</a:t>
          </a:r>
          <a:endParaRPr lang="en-US" sz="3800" kern="1200" dirty="0"/>
        </a:p>
      </dsp:txBody>
      <dsp:txXfrm>
        <a:off x="1680221" y="781815"/>
        <a:ext cx="899544" cy="883763"/>
      </dsp:txXfrm>
    </dsp:sp>
    <dsp:sp modelId="{A8CA68FD-0C6A-4A81-98EB-B4685983C1D7}">
      <dsp:nvSpPr>
        <dsp:cNvPr id="0" name=""/>
        <dsp:cNvSpPr/>
      </dsp:nvSpPr>
      <dsp:spPr>
        <a:xfrm>
          <a:off x="237686" y="291957"/>
          <a:ext cx="2651290" cy="2651290"/>
        </a:xfrm>
        <a:prstGeom prst="pie">
          <a:avLst>
            <a:gd name="adj1" fmla="val 1800000"/>
            <a:gd name="adj2" fmla="val 900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sz="3800" kern="1200" dirty="0" smtClean="0"/>
            <a:t>HW</a:t>
          </a:r>
          <a:endParaRPr lang="en-US" sz="3800" kern="1200" dirty="0"/>
        </a:p>
      </dsp:txBody>
      <dsp:txXfrm>
        <a:off x="963635" y="1964795"/>
        <a:ext cx="1199393" cy="820637"/>
      </dsp:txXfrm>
    </dsp:sp>
    <dsp:sp modelId="{29865F75-0100-4144-98FE-6B22F0665576}">
      <dsp:nvSpPr>
        <dsp:cNvPr id="0" name=""/>
        <dsp:cNvSpPr/>
      </dsp:nvSpPr>
      <dsp:spPr>
        <a:xfrm>
          <a:off x="237686" y="291957"/>
          <a:ext cx="2651290" cy="2651290"/>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sz="3800" kern="1200" dirty="0" smtClean="0"/>
            <a:t>App</a:t>
          </a:r>
          <a:endParaRPr lang="en-US" sz="3800" kern="1200" dirty="0"/>
        </a:p>
      </dsp:txBody>
      <dsp:txXfrm>
        <a:off x="521753" y="812746"/>
        <a:ext cx="899544" cy="883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E6AE5-85AA-440F-AD90-2D8E01319074}">
      <dsp:nvSpPr>
        <dsp:cNvPr id="0" name=""/>
        <dsp:cNvSpPr/>
      </dsp:nvSpPr>
      <dsp:spPr>
        <a:xfrm>
          <a:off x="238740" y="292588"/>
          <a:ext cx="2651290" cy="2651290"/>
        </a:xfrm>
        <a:prstGeom prst="pie">
          <a:avLst>
            <a:gd name="adj1" fmla="val 16200000"/>
            <a:gd name="adj2" fmla="val 180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sz="3800" kern="1200" dirty="0" smtClean="0"/>
            <a:t>OS</a:t>
          </a:r>
          <a:endParaRPr lang="en-US" sz="3800" kern="1200" dirty="0"/>
        </a:p>
      </dsp:txBody>
      <dsp:txXfrm>
        <a:off x="1680221" y="781815"/>
        <a:ext cx="899544" cy="883763"/>
      </dsp:txXfrm>
    </dsp:sp>
    <dsp:sp modelId="{A8CA68FD-0C6A-4A81-98EB-B4685983C1D7}">
      <dsp:nvSpPr>
        <dsp:cNvPr id="0" name=""/>
        <dsp:cNvSpPr/>
      </dsp:nvSpPr>
      <dsp:spPr>
        <a:xfrm>
          <a:off x="237686" y="291957"/>
          <a:ext cx="2651290" cy="2651290"/>
        </a:xfrm>
        <a:prstGeom prst="pie">
          <a:avLst>
            <a:gd name="adj1" fmla="val 1800000"/>
            <a:gd name="adj2" fmla="val 900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sz="3800" kern="1200" dirty="0" smtClean="0"/>
            <a:t>HW</a:t>
          </a:r>
          <a:endParaRPr lang="en-US" sz="3800" kern="1200" dirty="0"/>
        </a:p>
      </dsp:txBody>
      <dsp:txXfrm>
        <a:off x="963635" y="1964795"/>
        <a:ext cx="1199393" cy="820637"/>
      </dsp:txXfrm>
    </dsp:sp>
    <dsp:sp modelId="{29865F75-0100-4144-98FE-6B22F0665576}">
      <dsp:nvSpPr>
        <dsp:cNvPr id="0" name=""/>
        <dsp:cNvSpPr/>
      </dsp:nvSpPr>
      <dsp:spPr>
        <a:xfrm>
          <a:off x="237686" y="291957"/>
          <a:ext cx="2651290" cy="2651290"/>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sz="3800" kern="1200" dirty="0" smtClean="0"/>
            <a:t>App</a:t>
          </a:r>
          <a:endParaRPr lang="en-US" sz="3800" kern="1200" dirty="0"/>
        </a:p>
      </dsp:txBody>
      <dsp:txXfrm>
        <a:off x="521753" y="812746"/>
        <a:ext cx="899544" cy="883763"/>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BC3D5-E0DE-43CE-839B-EF0F15ED218B}" type="datetimeFigureOut">
              <a:rPr lang="en-US" smtClean="0"/>
              <a:t>3/26/2017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6B63C-2956-46B2-94F0-DE85DF2A9E53}" type="slidenum">
              <a:rPr lang="en-US" smtClean="0"/>
              <a:t>‹#›</a:t>
            </a:fld>
            <a:endParaRPr lang="en-US"/>
          </a:p>
        </p:txBody>
      </p:sp>
    </p:spTree>
    <p:extLst>
      <p:ext uri="{BB962C8B-B14F-4D97-AF65-F5344CB8AC3E}">
        <p14:creationId xmlns:p14="http://schemas.microsoft.com/office/powerpoint/2010/main" val="229721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There</a:t>
            </a:r>
            <a:r>
              <a:rPr lang="en-US" baseline="0" dirty="0" smtClean="0"/>
              <a:t> are numerous terms and definitions floating around in the industry for “the cloud”, “cloud computing”, “cloud services”, etc.</a:t>
            </a:r>
          </a:p>
          <a:p>
            <a:pPr marL="171450" indent="-171450">
              <a:buFont typeface="Arial" pitchFamily="34" charset="0"/>
              <a:buChar char="•"/>
            </a:pPr>
            <a:r>
              <a:rPr lang="en-US" baseline="0" dirty="0" smtClean="0"/>
              <a:t>Microsoft thinks of the cloud as simply an approach to computing that enables applications to be delivered at scale for a variety of workloads and client devices.</a:t>
            </a:r>
            <a:endParaRPr lang="en-US" dirty="0" smtClean="0"/>
          </a:p>
          <a:p>
            <a:pPr marL="171450" indent="-171450">
              <a:buFont typeface="Arial" pitchFamily="34" charset="0"/>
              <a:buChar char="•"/>
            </a:pPr>
            <a:r>
              <a:rPr lang="en-US" dirty="0" smtClean="0"/>
              <a:t>The cloud can help deliver IT as a standardized service…freeing you up to focus on your business</a:t>
            </a:r>
          </a:p>
          <a:p>
            <a:endParaRPr lang="en-US" dirty="0"/>
          </a:p>
        </p:txBody>
      </p:sp>
      <p:sp>
        <p:nvSpPr>
          <p:cNvPr id="4" name="Slide Number Placeholder 3"/>
          <p:cNvSpPr>
            <a:spLocks noGrp="1"/>
          </p:cNvSpPr>
          <p:nvPr>
            <p:ph type="sldNum" sz="quarter" idx="10"/>
          </p:nvPr>
        </p:nvSpPr>
        <p:spPr/>
        <p:txBody>
          <a:bodyPr/>
          <a:lstStyle/>
          <a:p>
            <a:fld id="{4D312BB7-0100-46F5-B6A2-2DDB0C4FB2EB}" type="slidenum">
              <a:rPr lang="en-US" smtClean="0"/>
              <a:t>2</a:t>
            </a:fld>
            <a:endParaRPr lang="en-US" dirty="0"/>
          </a:p>
        </p:txBody>
      </p:sp>
    </p:spTree>
    <p:extLst>
      <p:ext uri="{BB962C8B-B14F-4D97-AF65-F5344CB8AC3E}">
        <p14:creationId xmlns:p14="http://schemas.microsoft.com/office/powerpoint/2010/main" val="3496903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Objectives:</a:t>
            </a:r>
          </a:p>
          <a:p>
            <a:pPr marL="171450" indent="-171450">
              <a:buFont typeface="Arial" pitchFamily="34" charset="0"/>
              <a:buChar char="•"/>
            </a:pPr>
            <a:r>
              <a:rPr lang="en-US" dirty="0" smtClean="0"/>
              <a:t>Explain the three established industry</a:t>
            </a:r>
            <a:r>
              <a:rPr lang="en-US" baseline="0" dirty="0" smtClean="0"/>
              <a:t> </a:t>
            </a:r>
            <a:r>
              <a:rPr lang="en-US" dirty="0" smtClean="0"/>
              <a:t>terms </a:t>
            </a:r>
            <a:r>
              <a:rPr lang="en-US" baseline="0" dirty="0" smtClean="0"/>
              <a:t>for cloud services</a:t>
            </a:r>
            <a:endParaRPr lang="en-US" dirty="0" smtClean="0"/>
          </a:p>
          <a:p>
            <a:pPr marL="0" indent="0">
              <a:buFont typeface="Arial" pitchFamily="34" charset="0"/>
              <a:buNone/>
            </a:pPr>
            <a:endParaRPr lang="en-US" b="1" dirty="0" smtClean="0"/>
          </a:p>
          <a:p>
            <a:r>
              <a:rPr lang="en-US" b="1" dirty="0" smtClean="0"/>
              <a:t>Speaker</a:t>
            </a:r>
            <a:r>
              <a:rPr lang="en-US" b="1" baseline="0" dirty="0" smtClean="0"/>
              <a:t> Notes:</a:t>
            </a:r>
            <a:endParaRPr lang="en-US" dirty="0" smtClean="0"/>
          </a:p>
          <a:p>
            <a:pPr marL="171450" indent="-171450">
              <a:buFont typeface="Arial" pitchFamily="34" charset="0"/>
              <a:buChar char="•"/>
            </a:pPr>
            <a:r>
              <a:rPr lang="en-US" b="0" dirty="0" smtClean="0"/>
              <a:t>There is a lot of talk in the industry about different</a:t>
            </a:r>
            <a:r>
              <a:rPr lang="en-US" b="0" baseline="0" dirty="0" smtClean="0"/>
              <a:t> terms like Platform as a Service, Infrastructure as a Service, and Software as a Service.</a:t>
            </a:r>
          </a:p>
          <a:p>
            <a:pPr marL="171450" indent="-171450">
              <a:buFont typeface="Arial" pitchFamily="34" charset="0"/>
              <a:buChar char="•"/>
            </a:pPr>
            <a:r>
              <a:rPr lang="en-US" b="0" baseline="0" dirty="0" smtClean="0"/>
              <a:t>Since PDC08 when we first announced the Microsoft Azure our focus has been on delivering a platform as a service offering where you can build applications.  Where the platform abstracts you from the complexities of building and running applications.  </a:t>
            </a:r>
          </a:p>
          <a:p>
            <a:pPr marL="171450" indent="-171450">
              <a:buFont typeface="Arial" pitchFamily="34" charset="0"/>
              <a:buChar char="•"/>
            </a:pPr>
            <a:r>
              <a:rPr lang="en-US" b="0" baseline="0" dirty="0" smtClean="0"/>
              <a:t>We fundamentally believe that the future path forward for development is by providing a platform.  In fact, as you’ll see in a few minutes, we believe that there are a number of new capabilities that should be delivered as services to the platform.</a:t>
            </a:r>
          </a:p>
          <a:p>
            <a:pPr marL="171450" indent="-171450">
              <a:buFont typeface="Arial" pitchFamily="34" charset="0"/>
              <a:buChar char="•"/>
            </a:pPr>
            <a:endParaRPr lang="en-US" b="0" baseline="0" dirty="0" smtClean="0"/>
          </a:p>
          <a:p>
            <a:pPr marL="0" indent="0">
              <a:buFont typeface="Arial" pitchFamily="34" charset="0"/>
              <a:buNone/>
            </a:pPr>
            <a:r>
              <a:rPr lang="en-US" b="1" dirty="0" smtClean="0"/>
              <a:t>Notes:</a:t>
            </a:r>
          </a:p>
          <a:p>
            <a:pPr marL="171450" indent="-171450">
              <a:buFont typeface="Arial" pitchFamily="34" charset="0"/>
              <a:buChar char="•"/>
            </a:pPr>
            <a:r>
              <a:rPr lang="en-US" dirty="0" smtClean="0"/>
              <a:t>There is a lot of confusion in the industry when it comes to the</a:t>
            </a:r>
            <a:r>
              <a:rPr lang="en-US" baseline="0" dirty="0" smtClean="0"/>
              <a:t> cloud.   </a:t>
            </a:r>
          </a:p>
          <a:p>
            <a:pPr marL="171450" indent="-171450">
              <a:buFont typeface="Arial" pitchFamily="34" charset="0"/>
              <a:buChar char="•"/>
            </a:pPr>
            <a:r>
              <a:rPr lang="en-US" baseline="0" dirty="0" smtClean="0"/>
              <a:t>It’s important that you understand both what is happening in the industry and how we think about the cloud.  </a:t>
            </a:r>
            <a:endParaRPr lang="en-US" dirty="0" smtClean="0"/>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This is the most commonly used taxonomy for differentiating between types of cloud services.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The industry has defined three categories of services:</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0" dirty="0" smtClean="0"/>
              <a:t>IaaS</a:t>
            </a:r>
            <a:r>
              <a:rPr lang="en-US" dirty="0" smtClean="0"/>
              <a:t> – a set of infrastructure</a:t>
            </a:r>
            <a:r>
              <a:rPr lang="en-US" baseline="0" dirty="0" smtClean="0"/>
              <a:t> level capabilities such as an operating system, network connectivity, etc. that are delivered as pay for use services and can be used to host applications.  </a:t>
            </a:r>
            <a:endParaRPr lang="en-US" dirty="0" smtClean="0"/>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0" dirty="0" smtClean="0"/>
              <a:t>PaaS – higher level sets of functionality</a:t>
            </a:r>
            <a:r>
              <a:rPr lang="en-US" b="0" baseline="0" dirty="0" smtClean="0"/>
              <a:t> that are delivered as consumable services for developers who are building applications.  PaaS is about abstracting developers from the underlying infrastructure to enable applications to quickly be composed. </a:t>
            </a:r>
            <a:endParaRPr lang="en-US" b="0" dirty="0" smtClean="0"/>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0" dirty="0" smtClean="0"/>
              <a:t>SaaS</a:t>
            </a:r>
            <a:r>
              <a:rPr lang="en-US" dirty="0" smtClean="0"/>
              <a:t> – applications that are delivered using</a:t>
            </a:r>
            <a:r>
              <a:rPr lang="en-US" baseline="0" dirty="0" smtClean="0"/>
              <a:t> a service delivery model where organizations can simply consume and use the application.  Typically an organization would pay for the use of the application or the application could be monetized through ad revenue.  </a:t>
            </a:r>
            <a:endParaRPr lang="en-US" dirty="0" smtClean="0"/>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It is important to note that these 3 types of services may exist independently of one another or combined with one another.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74099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Microsoft Azure itself is deployed around the world</a:t>
            </a:r>
          </a:p>
          <a:p>
            <a:pPr marL="171450" indent="-171450">
              <a:buFont typeface="Arial" pitchFamily="34" charset="0"/>
              <a:buChar char="•"/>
            </a:pPr>
            <a:r>
              <a:rPr lang="en-US" dirty="0" smtClean="0"/>
              <a:t>With Microsoft Azure, we have a concept of regions, which is where you choose to place your code and run.  </a:t>
            </a:r>
          </a:p>
          <a:p>
            <a:pPr marL="171450" indent="-171450">
              <a:buFont typeface="Arial" pitchFamily="34" charset="0"/>
              <a:buChar char="•"/>
            </a:pPr>
            <a:r>
              <a:rPr lang="en-US" dirty="0" smtClean="0"/>
              <a:t>In each of the regions, we have a Microsoft datacenter. </a:t>
            </a:r>
          </a:p>
          <a:p>
            <a:pPr marL="171450" indent="-171450">
              <a:buFont typeface="Arial" pitchFamily="34" charset="0"/>
              <a:buChar char="•"/>
            </a:pPr>
            <a:r>
              <a:rPr lang="en-US" dirty="0" smtClean="0"/>
              <a:t>These datacenters are massive facilities that host 10s or in some cases hundreds of thousands of servers</a:t>
            </a:r>
          </a:p>
          <a:p>
            <a:pPr marL="171450" indent="-171450">
              <a:buFont typeface="Arial" pitchFamily="34" charset="0"/>
              <a:buChar char="•"/>
            </a:pPr>
            <a:r>
              <a:rPr lang="en-US" dirty="0" smtClean="0"/>
              <a:t>As </a:t>
            </a:r>
            <a:r>
              <a:rPr lang="en-US" dirty="0" smtClean="0"/>
              <a:t>you can see on this slide we also have a number of CDN edge points, which we can use to cache your content and deliver it even faster for customers.  %</a:t>
            </a:r>
          </a:p>
          <a:p>
            <a:pPr marL="171450" indent="-171450">
              <a:buFont typeface="Arial" pitchFamily="34" charset="0"/>
              <a:buChar char="•"/>
            </a:pPr>
            <a:r>
              <a:rPr lang="en-US" dirty="0" smtClean="0"/>
              <a:t>What you’re going to see in the next couple months and years is that we will rapidly expand our datacenter footprint around the world, so you will have more options for running your applications. </a:t>
            </a:r>
          </a:p>
          <a:p>
            <a:pPr marL="171450" indent="-171450">
              <a:buFont typeface="Arial" pitchFamily="34" charset="0"/>
              <a:buChar char="•"/>
            </a:pPr>
            <a:r>
              <a:rPr lang="en-US" dirty="0" smtClean="0"/>
              <a:t>Once you build an application, you can choose where you want to run in the world and you can move your workloads from region to region.  </a:t>
            </a:r>
          </a:p>
          <a:p>
            <a:pPr marL="171450" indent="-171450">
              <a:buFont typeface="Arial" pitchFamily="34" charset="0"/>
              <a:buChar char="•"/>
            </a:pPr>
            <a:r>
              <a:rPr lang="en-US" dirty="0" smtClean="0"/>
              <a:t>You can also run your application in multiple regions simultaneously and just direct traffic and customers to whichever version of the app is closest to them.  </a:t>
            </a:r>
          </a:p>
          <a:p>
            <a:pPr marL="171450" indent="-171450">
              <a:buFont typeface="Arial" pitchFamily="34" charset="0"/>
              <a:buChar char="•"/>
            </a:pPr>
            <a:r>
              <a:rPr lang="en-US" dirty="0" smtClean="0"/>
              <a:t>That gives you a global footprint and a chance to reach a bigger customer base or audience in new </a:t>
            </a:r>
            <a:r>
              <a:rPr lang="en-US" dirty="0" smtClean="0"/>
              <a:t>markets</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67316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The final thing I’ll mention about Microsoft Azure, before we dive into the tour of services is the approach we’re taking with paying for services.</a:t>
            </a:r>
          </a:p>
          <a:p>
            <a:pPr marL="171450" indent="-171450">
              <a:buFont typeface="Arial" pitchFamily="34" charset="0"/>
              <a:buChar char="•"/>
            </a:pPr>
            <a:r>
              <a:rPr lang="en-US" dirty="0" smtClean="0"/>
              <a:t>This maybe different for many of you who are familiar with hosting providers and on-premises systems. </a:t>
            </a:r>
          </a:p>
          <a:p>
            <a:pPr marL="171450" indent="-171450">
              <a:buFont typeface="Arial" pitchFamily="34" charset="0"/>
              <a:buChar char="•"/>
            </a:pPr>
            <a:r>
              <a:rPr lang="en-US" dirty="0" smtClean="0"/>
              <a:t>With Microsoft Azure you pay only for what you use.</a:t>
            </a:r>
          </a:p>
          <a:p>
            <a:pPr marL="171450" indent="-171450">
              <a:buFont typeface="Arial" pitchFamily="34" charset="0"/>
              <a:buChar char="•"/>
            </a:pPr>
            <a:r>
              <a:rPr lang="en-US" dirty="0" smtClean="0"/>
              <a:t>There are no upfront cost</a:t>
            </a:r>
          </a:p>
          <a:p>
            <a:pPr marL="171450" indent="-171450">
              <a:buFont typeface="Arial" pitchFamily="34" charset="0"/>
              <a:buChar char="•"/>
            </a:pPr>
            <a:r>
              <a:rPr lang="en-US" dirty="0" smtClean="0"/>
              <a:t>There is no need to buy any up front server licenses, that’s just included in the price</a:t>
            </a:r>
          </a:p>
          <a:p>
            <a:pPr marL="171450" indent="-171450">
              <a:buFont typeface="Arial" pitchFamily="34" charset="0"/>
              <a:buChar char="•"/>
            </a:pPr>
            <a:r>
              <a:rPr lang="en-US" dirty="0" smtClean="0"/>
              <a:t>Likewise if you use a SQL database, through our SQL Database feature in Microsoft Azure, you </a:t>
            </a:r>
            <a:r>
              <a:rPr lang="en-US" b="1" dirty="0" smtClean="0"/>
              <a:t>don’t have to buy a SQL Server license</a:t>
            </a:r>
            <a:r>
              <a:rPr lang="en-US" dirty="0" smtClean="0"/>
              <a:t>, that’s also included in the price.  </a:t>
            </a:r>
          </a:p>
          <a:p>
            <a:pPr marL="171450" indent="-171450">
              <a:buFont typeface="Arial" pitchFamily="34" charset="0"/>
              <a:buChar char="•"/>
            </a:pPr>
            <a:r>
              <a:rPr lang="en-US" dirty="0" smtClean="0"/>
              <a:t>For compute services such as Virtual Machines and Web Sites you only pay by the hour.  </a:t>
            </a:r>
          </a:p>
          <a:p>
            <a:pPr marL="171450" indent="-171450">
              <a:buFont typeface="Arial" pitchFamily="34" charset="0"/>
              <a:buChar char="•"/>
            </a:pPr>
            <a:r>
              <a:rPr lang="en-US" dirty="0" smtClean="0"/>
              <a:t>This gives you the flexibility to run your applications very cost effectively.   </a:t>
            </a:r>
          </a:p>
          <a:p>
            <a:pPr marL="171450" indent="-171450">
              <a:buFont typeface="Arial" pitchFamily="34" charset="0"/>
              <a:buChar char="•"/>
            </a:pPr>
            <a:r>
              <a:rPr lang="en-US" dirty="0" smtClean="0"/>
              <a:t>You can scale up and scale down your solutions or even turn them on and off as necessary.  </a:t>
            </a:r>
          </a:p>
          <a:p>
            <a:pPr marL="171450" indent="-171450">
              <a:buFont typeface="Arial" pitchFamily="34" charset="0"/>
              <a:buChar char="•"/>
            </a:pPr>
            <a:r>
              <a:rPr lang="en-US" dirty="0" smtClean="0"/>
              <a:t>This also opens up a ton of possibilities in terms of the new types of apps you can build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03275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portal – press ?  To get all shortcut keys available</a:t>
            </a:r>
            <a:endParaRPr lang="en-US" dirty="0"/>
          </a:p>
        </p:txBody>
      </p:sp>
      <p:sp>
        <p:nvSpPr>
          <p:cNvPr id="4" name="Slide Number Placeholder 3"/>
          <p:cNvSpPr>
            <a:spLocks noGrp="1"/>
          </p:cNvSpPr>
          <p:nvPr>
            <p:ph type="sldNum" sz="quarter" idx="10"/>
          </p:nvPr>
        </p:nvSpPr>
        <p:spPr/>
        <p:txBody>
          <a:bodyPr/>
          <a:lstStyle/>
          <a:p>
            <a:fld id="{56F6B63C-2956-46B2-94F0-DE85DF2A9E53}" type="slidenum">
              <a:rPr lang="en-US" smtClean="0"/>
              <a:t>8</a:t>
            </a:fld>
            <a:endParaRPr lang="en-US"/>
          </a:p>
        </p:txBody>
      </p:sp>
    </p:spTree>
    <p:extLst>
      <p:ext uri="{BB962C8B-B14F-4D97-AF65-F5344CB8AC3E}">
        <p14:creationId xmlns:p14="http://schemas.microsoft.com/office/powerpoint/2010/main" val="4058638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40060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76C90C-9592-40CF-AF3C-FAB254BA53F2}"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86C97-5321-4465-B23A-14974142F592}" type="slidenum">
              <a:rPr lang="en-US" smtClean="0"/>
              <a:t>‹#›</a:t>
            </a:fld>
            <a:endParaRPr lang="en-US"/>
          </a:p>
        </p:txBody>
      </p:sp>
    </p:spTree>
    <p:extLst>
      <p:ext uri="{BB962C8B-B14F-4D97-AF65-F5344CB8AC3E}">
        <p14:creationId xmlns:p14="http://schemas.microsoft.com/office/powerpoint/2010/main" val="45047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76C90C-9592-40CF-AF3C-FAB254BA53F2}"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86C97-5321-4465-B23A-14974142F592}" type="slidenum">
              <a:rPr lang="en-US" smtClean="0"/>
              <a:t>‹#›</a:t>
            </a:fld>
            <a:endParaRPr lang="en-US"/>
          </a:p>
        </p:txBody>
      </p:sp>
    </p:spTree>
    <p:extLst>
      <p:ext uri="{BB962C8B-B14F-4D97-AF65-F5344CB8AC3E}">
        <p14:creationId xmlns:p14="http://schemas.microsoft.com/office/powerpoint/2010/main" val="2725330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76C90C-9592-40CF-AF3C-FAB254BA53F2}"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86C97-5321-4465-B23A-14974142F592}" type="slidenum">
              <a:rPr lang="en-US" smtClean="0"/>
              <a:t>‹#›</a:t>
            </a:fld>
            <a:endParaRPr lang="en-US"/>
          </a:p>
        </p:txBody>
      </p:sp>
    </p:spTree>
    <p:extLst>
      <p:ext uri="{BB962C8B-B14F-4D97-AF65-F5344CB8AC3E}">
        <p14:creationId xmlns:p14="http://schemas.microsoft.com/office/powerpoint/2010/main" val="578413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3"/>
            <a:ext cx="10240453"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7"/>
            <a:ext cx="10240453"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306824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76C90C-9592-40CF-AF3C-FAB254BA53F2}"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86C97-5321-4465-B23A-14974142F592}" type="slidenum">
              <a:rPr lang="en-US" smtClean="0"/>
              <a:t>‹#›</a:t>
            </a:fld>
            <a:endParaRPr lang="en-US"/>
          </a:p>
        </p:txBody>
      </p:sp>
    </p:spTree>
    <p:extLst>
      <p:ext uri="{BB962C8B-B14F-4D97-AF65-F5344CB8AC3E}">
        <p14:creationId xmlns:p14="http://schemas.microsoft.com/office/powerpoint/2010/main" val="361963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76C90C-9592-40CF-AF3C-FAB254BA53F2}"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86C97-5321-4465-B23A-14974142F592}" type="slidenum">
              <a:rPr lang="en-US" smtClean="0"/>
              <a:t>‹#›</a:t>
            </a:fld>
            <a:endParaRPr lang="en-US"/>
          </a:p>
        </p:txBody>
      </p:sp>
    </p:spTree>
    <p:extLst>
      <p:ext uri="{BB962C8B-B14F-4D97-AF65-F5344CB8AC3E}">
        <p14:creationId xmlns:p14="http://schemas.microsoft.com/office/powerpoint/2010/main" val="3165408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76C90C-9592-40CF-AF3C-FAB254BA53F2}" type="datetimeFigureOut">
              <a:rPr lang="en-US" smtClean="0"/>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86C97-5321-4465-B23A-14974142F592}" type="slidenum">
              <a:rPr lang="en-US" smtClean="0"/>
              <a:t>‹#›</a:t>
            </a:fld>
            <a:endParaRPr lang="en-US"/>
          </a:p>
        </p:txBody>
      </p:sp>
    </p:spTree>
    <p:extLst>
      <p:ext uri="{BB962C8B-B14F-4D97-AF65-F5344CB8AC3E}">
        <p14:creationId xmlns:p14="http://schemas.microsoft.com/office/powerpoint/2010/main" val="978478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76C90C-9592-40CF-AF3C-FAB254BA53F2}" type="datetimeFigureOut">
              <a:rPr lang="en-US" smtClean="0"/>
              <a:t>3/26/2017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86C97-5321-4465-B23A-14974142F592}" type="slidenum">
              <a:rPr lang="en-US" smtClean="0"/>
              <a:t>‹#›</a:t>
            </a:fld>
            <a:endParaRPr lang="en-US"/>
          </a:p>
        </p:txBody>
      </p:sp>
    </p:spTree>
    <p:extLst>
      <p:ext uri="{BB962C8B-B14F-4D97-AF65-F5344CB8AC3E}">
        <p14:creationId xmlns:p14="http://schemas.microsoft.com/office/powerpoint/2010/main" val="111402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76C90C-9592-40CF-AF3C-FAB254BA53F2}" type="datetimeFigureOut">
              <a:rPr lang="en-US" smtClean="0"/>
              <a:t>3/26/2017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86C97-5321-4465-B23A-14974142F592}" type="slidenum">
              <a:rPr lang="en-US" smtClean="0"/>
              <a:t>‹#›</a:t>
            </a:fld>
            <a:endParaRPr lang="en-US"/>
          </a:p>
        </p:txBody>
      </p:sp>
    </p:spTree>
    <p:extLst>
      <p:ext uri="{BB962C8B-B14F-4D97-AF65-F5344CB8AC3E}">
        <p14:creationId xmlns:p14="http://schemas.microsoft.com/office/powerpoint/2010/main" val="352158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6C90C-9592-40CF-AF3C-FAB254BA53F2}" type="datetimeFigureOut">
              <a:rPr lang="en-US" smtClean="0"/>
              <a:t>3/26/2017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86C97-5321-4465-B23A-14974142F592}" type="slidenum">
              <a:rPr lang="en-US" smtClean="0"/>
              <a:t>‹#›</a:t>
            </a:fld>
            <a:endParaRPr lang="en-US"/>
          </a:p>
        </p:txBody>
      </p:sp>
    </p:spTree>
    <p:extLst>
      <p:ext uri="{BB962C8B-B14F-4D97-AF65-F5344CB8AC3E}">
        <p14:creationId xmlns:p14="http://schemas.microsoft.com/office/powerpoint/2010/main" val="231650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76C90C-9592-40CF-AF3C-FAB254BA53F2}" type="datetimeFigureOut">
              <a:rPr lang="en-US" smtClean="0"/>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86C97-5321-4465-B23A-14974142F592}" type="slidenum">
              <a:rPr lang="en-US" smtClean="0"/>
              <a:t>‹#›</a:t>
            </a:fld>
            <a:endParaRPr lang="en-US"/>
          </a:p>
        </p:txBody>
      </p:sp>
    </p:spTree>
    <p:extLst>
      <p:ext uri="{BB962C8B-B14F-4D97-AF65-F5344CB8AC3E}">
        <p14:creationId xmlns:p14="http://schemas.microsoft.com/office/powerpoint/2010/main" val="412525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76C90C-9592-40CF-AF3C-FAB254BA53F2}" type="datetimeFigureOut">
              <a:rPr lang="en-US" smtClean="0"/>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86C97-5321-4465-B23A-14974142F592}" type="slidenum">
              <a:rPr lang="en-US" smtClean="0"/>
              <a:t>‹#›</a:t>
            </a:fld>
            <a:endParaRPr lang="en-US"/>
          </a:p>
        </p:txBody>
      </p:sp>
    </p:spTree>
    <p:extLst>
      <p:ext uri="{BB962C8B-B14F-4D97-AF65-F5344CB8AC3E}">
        <p14:creationId xmlns:p14="http://schemas.microsoft.com/office/powerpoint/2010/main" val="150424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6C90C-9592-40CF-AF3C-FAB254BA53F2}" type="datetimeFigureOut">
              <a:rPr lang="en-US" smtClean="0"/>
              <a:t>3/26/2017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86C97-5321-4465-B23A-14974142F592}" type="slidenum">
              <a:rPr lang="en-US" smtClean="0"/>
              <a:t>‹#›</a:t>
            </a:fld>
            <a:endParaRPr lang="en-US"/>
          </a:p>
        </p:txBody>
      </p:sp>
    </p:spTree>
    <p:extLst>
      <p:ext uri="{BB962C8B-B14F-4D97-AF65-F5344CB8AC3E}">
        <p14:creationId xmlns:p14="http://schemas.microsoft.com/office/powerpoint/2010/main" val="3374182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regions/services/" TargetMode="External"/><Relationship Id="rId2" Type="http://schemas.openxmlformats.org/officeDocument/2006/relationships/hyperlink" Target="https://www.microsoft.com/en-us/server-cloud/ms.datacenter.tour/datacenter/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8121" y="943895"/>
            <a:ext cx="9144000" cy="1338211"/>
          </a:xfrm>
        </p:spPr>
        <p:txBody>
          <a:bodyPr>
            <a:noAutofit/>
          </a:bodyPr>
          <a:lstStyle/>
          <a:p>
            <a:r>
              <a:rPr lang="en-US" sz="8000" b="1" spc="-100" dirty="0" smtClean="0">
                <a:ln w="3175">
                  <a:noFill/>
                </a:ln>
                <a:gradFill flip="none" rotWithShape="1">
                  <a:gsLst>
                    <a:gs pos="0">
                      <a:srgbClr val="595959"/>
                    </a:gs>
                    <a:gs pos="86000">
                      <a:srgbClr val="595959"/>
                    </a:gs>
                  </a:gsLst>
                  <a:lin ang="5400000" scaled="0"/>
                  <a:tileRect/>
                </a:gradFill>
                <a:latin typeface="Segoe UI Light" pitchFamily="34" charset="0"/>
                <a:ea typeface="+mn-ea"/>
                <a:cs typeface="Arial" charset="0"/>
              </a:rPr>
              <a:t>Microsoft Azure</a:t>
            </a:r>
            <a:endParaRPr lang="en-US" sz="4400" b="1" spc="-100" dirty="0">
              <a:ln w="3175">
                <a:noFill/>
              </a:ln>
              <a:gradFill flip="none" rotWithShape="1">
                <a:gsLst>
                  <a:gs pos="0">
                    <a:srgbClr val="595959"/>
                  </a:gs>
                  <a:gs pos="86000">
                    <a:srgbClr val="595959"/>
                  </a:gs>
                </a:gsLst>
                <a:lin ang="5400000" scaled="0"/>
                <a:tileRect/>
              </a:gradFill>
              <a:latin typeface="Segoe UI Light" pitchFamily="34" charset="0"/>
              <a:ea typeface="+mn-ea"/>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353" y="2621774"/>
            <a:ext cx="4573627" cy="2401154"/>
          </a:xfrm>
          <a:prstGeom prst="rect">
            <a:avLst/>
          </a:prstGeom>
        </p:spPr>
      </p:pic>
    </p:spTree>
    <p:extLst>
      <p:ext uri="{BB962C8B-B14F-4D97-AF65-F5344CB8AC3E}">
        <p14:creationId xmlns:p14="http://schemas.microsoft.com/office/powerpoint/2010/main" val="3058184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961" y="89421"/>
            <a:ext cx="3257097" cy="3257097"/>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3655" t="39490" r="33815"/>
          <a:stretch/>
        </p:blipFill>
        <p:spPr>
          <a:xfrm>
            <a:off x="1728788" y="3779521"/>
            <a:ext cx="2214880" cy="2527311"/>
          </a:xfrm>
          <a:prstGeom prst="rect">
            <a:avLst/>
          </a:prstGeom>
        </p:spPr>
      </p:pic>
      <p:sp>
        <p:nvSpPr>
          <p:cNvPr id="4" name="Rectangle 3"/>
          <p:cNvSpPr/>
          <p:nvPr/>
        </p:nvSpPr>
        <p:spPr bwMode="auto">
          <a:xfrm>
            <a:off x="5365437" y="1466706"/>
            <a:ext cx="6156620" cy="81787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1" tIns="0" rIns="121861"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00" spc="-100" dirty="0">
                <a:ln w="3175">
                  <a:noFill/>
                </a:ln>
                <a:gradFill flip="none" rotWithShape="1">
                  <a:gsLst>
                    <a:gs pos="0">
                      <a:srgbClr val="595959"/>
                    </a:gs>
                    <a:gs pos="86000">
                      <a:srgbClr val="595959"/>
                    </a:gs>
                  </a:gsLst>
                  <a:lin ang="5400000" scaled="0"/>
                  <a:tileRect/>
                </a:gradFill>
                <a:latin typeface="Segoe UI Light" pitchFamily="34" charset="0"/>
                <a:cs typeface="Arial" charset="0"/>
              </a:rPr>
              <a:t>What is the cloud?</a:t>
            </a:r>
            <a:endParaRPr lang="en-US" altLang="zh-CN" sz="5400" spc="-100" dirty="0">
              <a:ln w="3175">
                <a:noFill/>
              </a:ln>
              <a:gradFill flip="none" rotWithShape="1">
                <a:gsLst>
                  <a:gs pos="0">
                    <a:srgbClr val="595959"/>
                  </a:gs>
                  <a:gs pos="86000">
                    <a:srgbClr val="595959"/>
                  </a:gs>
                </a:gsLst>
                <a:lin ang="5400000" scaled="0"/>
                <a:tileRect/>
              </a:gradFill>
              <a:latin typeface="Segoe UI Light" pitchFamily="34" charset="0"/>
              <a:cs typeface="Arial" charset="0"/>
            </a:endParaRPr>
          </a:p>
        </p:txBody>
      </p:sp>
      <p:sp>
        <p:nvSpPr>
          <p:cNvPr id="3" name="Text Placeholder 2"/>
          <p:cNvSpPr>
            <a:spLocks noGrp="1"/>
          </p:cNvSpPr>
          <p:nvPr>
            <p:ph idx="4294967295"/>
          </p:nvPr>
        </p:nvSpPr>
        <p:spPr>
          <a:xfrm>
            <a:off x="6034088" y="2590801"/>
            <a:ext cx="6156325" cy="2536825"/>
          </a:xfrm>
          <a:prstGeom prst="rect">
            <a:avLst/>
          </a:prstGeom>
        </p:spPr>
        <p:txBody>
          <a:bodyPr>
            <a:normAutofit/>
          </a:bodyPr>
          <a:lstStyle/>
          <a:p>
            <a:pPr marL="0" indent="0">
              <a:buNone/>
            </a:pPr>
            <a:r>
              <a:rPr lang="en-US" sz="4000" dirty="0">
                <a:solidFill>
                  <a:srgbClr val="00B0F0">
                    <a:alpha val="99000"/>
                  </a:srgbClr>
                </a:solidFill>
                <a:latin typeface="Segoe UI Light" pitchFamily="34" charset="0"/>
              </a:rPr>
              <a:t>An approach to computing that’s about internet scale </a:t>
            </a:r>
            <a:br>
              <a:rPr lang="en-US" sz="4000" dirty="0">
                <a:solidFill>
                  <a:srgbClr val="00B0F0">
                    <a:alpha val="99000"/>
                  </a:srgbClr>
                </a:solidFill>
                <a:latin typeface="Segoe UI Light" pitchFamily="34" charset="0"/>
              </a:rPr>
            </a:br>
            <a:r>
              <a:rPr lang="en-US" sz="4000" dirty="0">
                <a:solidFill>
                  <a:srgbClr val="00B0F0">
                    <a:alpha val="99000"/>
                  </a:srgbClr>
                </a:solidFill>
                <a:latin typeface="Segoe UI Light" pitchFamily="34" charset="0"/>
              </a:rPr>
              <a:t>and connecting to a variety of devices and endpoints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7428" y="1054024"/>
            <a:ext cx="1348677" cy="1333085"/>
          </a:xfrm>
          <a:prstGeom prst="rect">
            <a:avLst/>
          </a:prstGeom>
        </p:spPr>
      </p:pic>
    </p:spTree>
    <p:extLst>
      <p:ext uri="{BB962C8B-B14F-4D97-AF65-F5344CB8AC3E}">
        <p14:creationId xmlns:p14="http://schemas.microsoft.com/office/powerpoint/2010/main" val="81094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8" presetClass="emph" presetSubtype="0" repeatCount="indefinite" fill="hold" nodeType="afterEffect">
                                  <p:stCondLst>
                                    <p:cond delay="200"/>
                                  </p:stCondLst>
                                  <p:childTnLst>
                                    <p:animRot by="-21600000">
                                      <p:cBhvr>
                                        <p:cTn id="25" dur="30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solidFill>
                <a:schemeClr val="accent2">
                  <a:alpha val="99000"/>
                </a:schemeClr>
              </a:solidFill>
            </a:endParaRPr>
          </a:p>
        </p:txBody>
      </p:sp>
      <p:grpSp>
        <p:nvGrpSpPr>
          <p:cNvPr id="12" name="Group 11"/>
          <p:cNvGrpSpPr/>
          <p:nvPr/>
        </p:nvGrpSpPr>
        <p:grpSpPr>
          <a:xfrm>
            <a:off x="8116891" y="1446213"/>
            <a:ext cx="3560760" cy="3987024"/>
            <a:chOff x="8115303" y="1446213"/>
            <a:chExt cx="3560760" cy="3987024"/>
          </a:xfrm>
        </p:grpSpPr>
        <p:sp>
          <p:nvSpPr>
            <p:cNvPr id="43" name="Rectangle 42"/>
            <p:cNvSpPr/>
            <p:nvPr/>
          </p:nvSpPr>
          <p:spPr bwMode="auto">
            <a:xfrm>
              <a:off x="8115303" y="4752940"/>
              <a:ext cx="3560760" cy="6802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6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ectangle 41"/>
            <p:cNvSpPr/>
            <p:nvPr/>
          </p:nvSpPr>
          <p:spPr bwMode="auto">
            <a:xfrm>
              <a:off x="8115303" y="1446213"/>
              <a:ext cx="3560760" cy="32002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65"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5" name="Picture 24"/>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399946" y="1817607"/>
              <a:ext cx="899686" cy="1416484"/>
            </a:xfrm>
            <a:prstGeom prst="rect">
              <a:avLst/>
            </a:prstGeom>
            <a:effectLst/>
          </p:spPr>
        </p:pic>
        <p:sp>
          <p:nvSpPr>
            <p:cNvPr id="26" name="Rectangle 25"/>
            <p:cNvSpPr/>
            <p:nvPr/>
          </p:nvSpPr>
          <p:spPr>
            <a:xfrm>
              <a:off x="8234184" y="4158734"/>
              <a:ext cx="3322999" cy="369332"/>
            </a:xfrm>
            <a:prstGeom prst="rect">
              <a:avLst/>
            </a:prstGeom>
          </p:spPr>
          <p:txBody>
            <a:bodyPr wrap="square">
              <a:spAutoFit/>
            </a:bodyPr>
            <a:lstStyle/>
            <a:p>
              <a:pPr algn="ctr" defTabSz="1218643">
                <a:lnSpc>
                  <a:spcPct val="90000"/>
                </a:lnSpc>
              </a:pPr>
              <a:r>
                <a:rPr lang="en-US" sz="2000" dirty="0">
                  <a:solidFill>
                    <a:schemeClr val="bg2">
                      <a:lumMod val="50000"/>
                      <a:alpha val="99000"/>
                    </a:schemeClr>
                  </a:solidFill>
                </a:rPr>
                <a:t>Software-as-a-Service</a:t>
              </a:r>
            </a:p>
          </p:txBody>
        </p:sp>
        <p:sp>
          <p:nvSpPr>
            <p:cNvPr id="23" name="TextBox 22"/>
            <p:cNvSpPr txBox="1"/>
            <p:nvPr/>
          </p:nvSpPr>
          <p:spPr>
            <a:xfrm>
              <a:off x="8152004" y="4715157"/>
              <a:ext cx="3487358"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r>
                <a:rPr lang="en-US" dirty="0">
                  <a:solidFill>
                    <a:schemeClr val="bg1">
                      <a:alpha val="99000"/>
                    </a:schemeClr>
                  </a:solidFill>
                </a:rPr>
                <a:t>consume</a:t>
              </a:r>
            </a:p>
          </p:txBody>
        </p:sp>
        <p:sp>
          <p:nvSpPr>
            <p:cNvPr id="24" name="TextBox 23"/>
            <p:cNvSpPr txBox="1"/>
            <p:nvPr/>
          </p:nvSpPr>
          <p:spPr>
            <a:xfrm>
              <a:off x="9035798" y="3364369"/>
              <a:ext cx="1595907" cy="938696"/>
            </a:xfrm>
            <a:prstGeom prst="rect">
              <a:avLst/>
            </a:prstGeom>
            <a:noFill/>
          </p:spPr>
          <p:txBody>
            <a:bodyPr wrap="none" lIns="121899" tIns="60949" rIns="121899" bIns="60949" rtlCol="0">
              <a:spAutoFit/>
            </a:bodyPr>
            <a:lstStyle>
              <a:defPPr>
                <a:defRPr lang="en-US"/>
              </a:defPPr>
              <a:lvl1pPr>
                <a:defRPr sz="5300">
                  <a:solidFill>
                    <a:schemeClr val="accent2">
                      <a:alpha val="99000"/>
                    </a:schemeClr>
                  </a:solidFill>
                  <a:latin typeface="Segoe" pitchFamily="34" charset="0"/>
                </a:defRPr>
              </a:lvl1pPr>
            </a:lstStyle>
            <a:p>
              <a:r>
                <a:rPr lang="en-US" dirty="0" err="1">
                  <a:latin typeface="Segoe UI Light" pitchFamily="34" charset="0"/>
                </a:rPr>
                <a:t>SaaS</a:t>
              </a:r>
              <a:endParaRPr lang="en-US" dirty="0">
                <a:latin typeface="Segoe UI Light" pitchFamily="34" charset="0"/>
              </a:endParaRPr>
            </a:p>
          </p:txBody>
        </p:sp>
      </p:grpSp>
      <p:grpSp>
        <p:nvGrpSpPr>
          <p:cNvPr id="11" name="Group 10"/>
          <p:cNvGrpSpPr/>
          <p:nvPr/>
        </p:nvGrpSpPr>
        <p:grpSpPr>
          <a:xfrm>
            <a:off x="4318003" y="1446213"/>
            <a:ext cx="3560760" cy="3987024"/>
            <a:chOff x="4316414" y="1446213"/>
            <a:chExt cx="3560760" cy="3987024"/>
          </a:xfrm>
        </p:grpSpPr>
        <p:sp>
          <p:nvSpPr>
            <p:cNvPr id="44" name="Rectangle 43"/>
            <p:cNvSpPr/>
            <p:nvPr/>
          </p:nvSpPr>
          <p:spPr bwMode="auto">
            <a:xfrm>
              <a:off x="4316414" y="4752940"/>
              <a:ext cx="3560760" cy="6802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6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1" name="Rectangle 40"/>
            <p:cNvSpPr/>
            <p:nvPr/>
          </p:nvSpPr>
          <p:spPr bwMode="auto">
            <a:xfrm>
              <a:off x="4316414" y="1446213"/>
              <a:ext cx="3560760" cy="32002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65"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a:ext>
              </a:extLst>
            </a:blip>
            <a:stretch>
              <a:fillRect/>
            </a:stretch>
          </p:blipFill>
          <p:spPr>
            <a:xfrm>
              <a:off x="5418160" y="2019752"/>
              <a:ext cx="1284299" cy="1176630"/>
            </a:xfrm>
            <a:prstGeom prst="rect">
              <a:avLst/>
            </a:prstGeom>
          </p:spPr>
        </p:pic>
        <p:sp>
          <p:nvSpPr>
            <p:cNvPr id="32" name="Rectangle 31"/>
            <p:cNvSpPr/>
            <p:nvPr/>
          </p:nvSpPr>
          <p:spPr>
            <a:xfrm>
              <a:off x="4430163" y="4158734"/>
              <a:ext cx="3333264" cy="369332"/>
            </a:xfrm>
            <a:prstGeom prst="rect">
              <a:avLst/>
            </a:prstGeom>
          </p:spPr>
          <p:txBody>
            <a:bodyPr wrap="square">
              <a:spAutoFit/>
            </a:bodyPr>
            <a:lstStyle/>
            <a:p>
              <a:pPr algn="ctr" defTabSz="1218643">
                <a:lnSpc>
                  <a:spcPct val="90000"/>
                </a:lnSpc>
              </a:pPr>
              <a:r>
                <a:rPr lang="en-US" sz="2000" dirty="0">
                  <a:solidFill>
                    <a:schemeClr val="bg2">
                      <a:lumMod val="50000"/>
                      <a:alpha val="99000"/>
                    </a:schemeClr>
                  </a:solidFill>
                </a:rPr>
                <a:t>Platform-as-a-Service</a:t>
              </a:r>
            </a:p>
          </p:txBody>
        </p:sp>
        <p:sp>
          <p:nvSpPr>
            <p:cNvPr id="29" name="TextBox 28"/>
            <p:cNvSpPr txBox="1"/>
            <p:nvPr/>
          </p:nvSpPr>
          <p:spPr>
            <a:xfrm>
              <a:off x="4353116" y="4715157"/>
              <a:ext cx="3487356"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r>
                <a:rPr lang="en-US" dirty="0">
                  <a:solidFill>
                    <a:schemeClr val="bg1">
                      <a:alpha val="99000"/>
                    </a:schemeClr>
                  </a:solidFill>
                </a:rPr>
                <a:t>build</a:t>
              </a:r>
            </a:p>
          </p:txBody>
        </p:sp>
        <p:sp>
          <p:nvSpPr>
            <p:cNvPr id="30" name="TextBox 29"/>
            <p:cNvSpPr txBox="1"/>
            <p:nvPr/>
          </p:nvSpPr>
          <p:spPr>
            <a:xfrm>
              <a:off x="5267226" y="3350720"/>
              <a:ext cx="1594753" cy="938696"/>
            </a:xfrm>
            <a:prstGeom prst="rect">
              <a:avLst/>
            </a:prstGeom>
            <a:noFill/>
          </p:spPr>
          <p:txBody>
            <a:bodyPr wrap="none" lIns="121899" tIns="60949" rIns="121899" bIns="60949" rtlCol="0">
              <a:spAutoFit/>
            </a:bodyPr>
            <a:lstStyle>
              <a:defPPr>
                <a:defRPr lang="en-US"/>
              </a:defPPr>
              <a:lvl1pPr>
                <a:defRPr sz="5300">
                  <a:solidFill>
                    <a:schemeClr val="accent2">
                      <a:alpha val="99000"/>
                    </a:schemeClr>
                  </a:solidFill>
                  <a:latin typeface="Segoe" pitchFamily="34" charset="0"/>
                </a:defRPr>
              </a:lvl1pPr>
            </a:lstStyle>
            <a:p>
              <a:r>
                <a:rPr lang="en-US" dirty="0" err="1">
                  <a:latin typeface="Segoe UI Light" pitchFamily="34" charset="0"/>
                </a:rPr>
                <a:t>PaaS</a:t>
              </a:r>
              <a:endParaRPr lang="en-US" dirty="0">
                <a:latin typeface="Segoe UI Light" pitchFamily="34" charset="0"/>
              </a:endParaRPr>
            </a:p>
          </p:txBody>
        </p:sp>
      </p:grpSp>
      <p:grpSp>
        <p:nvGrpSpPr>
          <p:cNvPr id="10" name="Group 9"/>
          <p:cNvGrpSpPr/>
          <p:nvPr/>
        </p:nvGrpSpPr>
        <p:grpSpPr>
          <a:xfrm>
            <a:off x="519113" y="1446213"/>
            <a:ext cx="3560760" cy="3987024"/>
            <a:chOff x="517525" y="1446213"/>
            <a:chExt cx="3560760" cy="3987024"/>
          </a:xfrm>
        </p:grpSpPr>
        <p:sp>
          <p:nvSpPr>
            <p:cNvPr id="45" name="Rectangle 44"/>
            <p:cNvSpPr/>
            <p:nvPr/>
          </p:nvSpPr>
          <p:spPr bwMode="auto">
            <a:xfrm>
              <a:off x="517525" y="4752940"/>
              <a:ext cx="3560760" cy="6802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6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9" name="Rectangle 38"/>
            <p:cNvSpPr/>
            <p:nvPr/>
          </p:nvSpPr>
          <p:spPr bwMode="auto">
            <a:xfrm>
              <a:off x="517525" y="1446213"/>
              <a:ext cx="3560760" cy="32002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65"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tretch>
              <a:fillRect/>
            </a:stretch>
          </p:blipFill>
          <p:spPr>
            <a:xfrm>
              <a:off x="1368089" y="2184050"/>
              <a:ext cx="1859633" cy="1027297"/>
            </a:xfrm>
            <a:prstGeom prst="rect">
              <a:avLst/>
            </a:prstGeom>
            <a:noFill/>
            <a:ln>
              <a:noFill/>
            </a:ln>
          </p:spPr>
        </p:pic>
        <p:sp>
          <p:nvSpPr>
            <p:cNvPr id="38" name="Rectangle 37"/>
            <p:cNvSpPr/>
            <p:nvPr/>
          </p:nvSpPr>
          <p:spPr>
            <a:xfrm>
              <a:off x="675858" y="4158734"/>
              <a:ext cx="3244095" cy="369332"/>
            </a:xfrm>
            <a:prstGeom prst="rect">
              <a:avLst/>
            </a:prstGeom>
          </p:spPr>
          <p:txBody>
            <a:bodyPr wrap="square">
              <a:spAutoFit/>
            </a:bodyPr>
            <a:lstStyle/>
            <a:p>
              <a:pPr algn="ctr" defTabSz="1218643">
                <a:lnSpc>
                  <a:spcPct val="90000"/>
                </a:lnSpc>
              </a:pPr>
              <a:r>
                <a:rPr lang="en-US" sz="2000" dirty="0">
                  <a:solidFill>
                    <a:schemeClr val="bg2">
                      <a:lumMod val="50000"/>
                      <a:alpha val="99000"/>
                    </a:schemeClr>
                  </a:solidFill>
                </a:rPr>
                <a:t>Infrastructure-as-a-Service</a:t>
              </a:r>
            </a:p>
          </p:txBody>
        </p:sp>
        <p:sp>
          <p:nvSpPr>
            <p:cNvPr id="35" name="TextBox 34"/>
            <p:cNvSpPr txBox="1"/>
            <p:nvPr/>
          </p:nvSpPr>
          <p:spPr>
            <a:xfrm>
              <a:off x="554226" y="4784395"/>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a:r>
                <a:rPr lang="en-US" sz="3600" dirty="0">
                  <a:solidFill>
                    <a:schemeClr val="bg1">
                      <a:alpha val="99000"/>
                    </a:schemeClr>
                  </a:solidFill>
                </a:rPr>
                <a:t>host</a:t>
              </a:r>
              <a:endParaRPr lang="en-US" sz="1600" dirty="0">
                <a:solidFill>
                  <a:schemeClr val="bg1">
                    <a:alpha val="99000"/>
                  </a:schemeClr>
                </a:solidFill>
              </a:endParaRPr>
            </a:p>
          </p:txBody>
        </p:sp>
        <p:sp>
          <p:nvSpPr>
            <p:cNvPr id="36" name="TextBox 35"/>
            <p:cNvSpPr txBox="1"/>
            <p:nvPr/>
          </p:nvSpPr>
          <p:spPr>
            <a:xfrm>
              <a:off x="1566806" y="3337070"/>
              <a:ext cx="1413165" cy="938696"/>
            </a:xfrm>
            <a:prstGeom prst="rect">
              <a:avLst/>
            </a:prstGeom>
            <a:noFill/>
          </p:spPr>
          <p:txBody>
            <a:bodyPr wrap="none" lIns="121899" tIns="60949" rIns="121899" bIns="60949" rtlCol="0">
              <a:spAutoFit/>
            </a:bodyPr>
            <a:lstStyle/>
            <a:p>
              <a:r>
                <a:rPr lang="en-US" sz="5300" dirty="0" err="1">
                  <a:solidFill>
                    <a:schemeClr val="accent2">
                      <a:alpha val="99000"/>
                    </a:schemeClr>
                  </a:solidFill>
                  <a:latin typeface="Segoe UI Light" pitchFamily="34" charset="0"/>
                </a:rPr>
                <a:t>IaaS</a:t>
              </a:r>
              <a:endParaRPr lang="en-US" sz="5300" dirty="0">
                <a:solidFill>
                  <a:schemeClr val="accent2">
                    <a:alpha val="99000"/>
                  </a:schemeClr>
                </a:solidFill>
                <a:latin typeface="Segoe UI Light" pitchFamily="34" charset="0"/>
              </a:endParaRPr>
            </a:p>
          </p:txBody>
        </p:sp>
      </p:grpSp>
    </p:spTree>
    <p:extLst>
      <p:ext uri="{BB962C8B-B14F-4D97-AF65-F5344CB8AC3E}">
        <p14:creationId xmlns:p14="http://schemas.microsoft.com/office/powerpoint/2010/main" val="91959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Deployment Options</a:t>
            </a:r>
            <a:endParaRPr lang="en-US" dirty="0"/>
          </a:p>
        </p:txBody>
      </p:sp>
      <p:graphicFrame>
        <p:nvGraphicFramePr>
          <p:cNvPr id="3" name="Diagram 2"/>
          <p:cNvGraphicFramePr/>
          <p:nvPr>
            <p:extLst>
              <p:ext uri="{D42A27DB-BD31-4B8C-83A1-F6EECF244321}">
                <p14:modId xmlns:p14="http://schemas.microsoft.com/office/powerpoint/2010/main" val="2524273281"/>
              </p:ext>
            </p:extLst>
          </p:nvPr>
        </p:nvGraphicFramePr>
        <p:xfrm>
          <a:off x="838200" y="1402055"/>
          <a:ext cx="3263331" cy="3156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2223267915"/>
              </p:ext>
            </p:extLst>
          </p:nvPr>
        </p:nvGraphicFramePr>
        <p:xfrm>
          <a:off x="4101531" y="1392582"/>
          <a:ext cx="3263331" cy="31562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p:cNvGraphicFramePr/>
          <p:nvPr>
            <p:extLst>
              <p:ext uri="{D42A27DB-BD31-4B8C-83A1-F6EECF244321}">
                <p14:modId xmlns:p14="http://schemas.microsoft.com/office/powerpoint/2010/main" val="2355488052"/>
              </p:ext>
            </p:extLst>
          </p:nvPr>
        </p:nvGraphicFramePr>
        <p:xfrm>
          <a:off x="7727665" y="1402055"/>
          <a:ext cx="3263331" cy="31562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 name="TextBox 5"/>
          <p:cNvSpPr txBox="1"/>
          <p:nvPr/>
        </p:nvSpPr>
        <p:spPr>
          <a:xfrm>
            <a:off x="1302981" y="4722125"/>
            <a:ext cx="2333767" cy="523220"/>
          </a:xfrm>
          <a:prstGeom prst="rect">
            <a:avLst/>
          </a:prstGeom>
          <a:noFill/>
        </p:spPr>
        <p:txBody>
          <a:bodyPr wrap="square" rtlCol="0">
            <a:spAutoFit/>
          </a:bodyPr>
          <a:lstStyle/>
          <a:p>
            <a:r>
              <a:rPr lang="en-US" sz="2800" b="1" dirty="0" smtClean="0"/>
              <a:t>On Premises</a:t>
            </a:r>
            <a:endParaRPr lang="en-US" sz="2800" b="1" dirty="0"/>
          </a:p>
        </p:txBody>
      </p:sp>
      <p:sp>
        <p:nvSpPr>
          <p:cNvPr id="7" name="TextBox 6"/>
          <p:cNvSpPr txBox="1"/>
          <p:nvPr/>
        </p:nvSpPr>
        <p:spPr>
          <a:xfrm>
            <a:off x="4566312" y="4722125"/>
            <a:ext cx="2333767" cy="954107"/>
          </a:xfrm>
          <a:prstGeom prst="rect">
            <a:avLst/>
          </a:prstGeom>
          <a:noFill/>
        </p:spPr>
        <p:txBody>
          <a:bodyPr wrap="square" rtlCol="0">
            <a:spAutoFit/>
          </a:bodyPr>
          <a:lstStyle/>
          <a:p>
            <a:r>
              <a:rPr lang="en-US" sz="2800" b="1" dirty="0" smtClean="0"/>
              <a:t>Infrastructure as a Service</a:t>
            </a:r>
            <a:endParaRPr lang="en-US" sz="2800" b="1" dirty="0"/>
          </a:p>
        </p:txBody>
      </p:sp>
      <p:sp>
        <p:nvSpPr>
          <p:cNvPr id="8" name="TextBox 7"/>
          <p:cNvSpPr txBox="1"/>
          <p:nvPr/>
        </p:nvSpPr>
        <p:spPr>
          <a:xfrm>
            <a:off x="8192446" y="4722125"/>
            <a:ext cx="2333767" cy="954107"/>
          </a:xfrm>
          <a:prstGeom prst="rect">
            <a:avLst/>
          </a:prstGeom>
          <a:noFill/>
        </p:spPr>
        <p:txBody>
          <a:bodyPr wrap="square" rtlCol="0">
            <a:spAutoFit/>
          </a:bodyPr>
          <a:lstStyle/>
          <a:p>
            <a:r>
              <a:rPr lang="en-US" sz="2800" b="1" dirty="0" smtClean="0"/>
              <a:t>Platform as </a:t>
            </a:r>
            <a:r>
              <a:rPr lang="en-US" sz="2800" b="1" dirty="0"/>
              <a:t>a Service</a:t>
            </a:r>
          </a:p>
        </p:txBody>
      </p:sp>
      <p:sp>
        <p:nvSpPr>
          <p:cNvPr id="9" name="Rounded Rectangle 8"/>
          <p:cNvSpPr/>
          <p:nvPr/>
        </p:nvSpPr>
        <p:spPr>
          <a:xfrm>
            <a:off x="838200" y="5909481"/>
            <a:ext cx="1509215" cy="573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You</a:t>
            </a:r>
            <a:endParaRPr lang="en-US" b="1" dirty="0"/>
          </a:p>
        </p:txBody>
      </p:sp>
      <p:sp>
        <p:nvSpPr>
          <p:cNvPr id="10" name="Rounded Rectangle 9"/>
          <p:cNvSpPr/>
          <p:nvPr/>
        </p:nvSpPr>
        <p:spPr>
          <a:xfrm>
            <a:off x="2592316" y="5909481"/>
            <a:ext cx="1509215" cy="57320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Azure</a:t>
            </a:r>
            <a:endParaRPr lang="en-US" b="1" dirty="0"/>
          </a:p>
        </p:txBody>
      </p:sp>
    </p:spTree>
    <p:extLst>
      <p:ext uri="{BB962C8B-B14F-4D97-AF65-F5344CB8AC3E}">
        <p14:creationId xmlns:p14="http://schemas.microsoft.com/office/powerpoint/2010/main" val="266277839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fltVal val="0"/>
                                          </p:val>
                                        </p:tav>
                                        <p:tav tm="100000">
                                          <p:val>
                                            <p:strVal val="#ppt_w"/>
                                          </p:val>
                                        </p:tav>
                                      </p:tavLst>
                                    </p:anim>
                                    <p:anim calcmode="lin" valueType="num">
                                      <p:cBhvr>
                                        <p:cTn id="30" dur="1000" fill="hold"/>
                                        <p:tgtEl>
                                          <p:spTgt spid="4"/>
                                        </p:tgtEl>
                                        <p:attrNameLst>
                                          <p:attrName>ppt_h</p:attrName>
                                        </p:attrNameLst>
                                      </p:cBhvr>
                                      <p:tavLst>
                                        <p:tav tm="0">
                                          <p:val>
                                            <p:fltVal val="0"/>
                                          </p:val>
                                        </p:tav>
                                        <p:tav tm="100000">
                                          <p:val>
                                            <p:strVal val="#ppt_h"/>
                                          </p:val>
                                        </p:tav>
                                      </p:tavLst>
                                    </p:anim>
                                    <p:anim calcmode="lin" valueType="num">
                                      <p:cBhvr>
                                        <p:cTn id="31" dur="1000" fill="hold"/>
                                        <p:tgtEl>
                                          <p:spTgt spid="4"/>
                                        </p:tgtEl>
                                        <p:attrNameLst>
                                          <p:attrName>style.rotation</p:attrName>
                                        </p:attrNameLst>
                                      </p:cBhvr>
                                      <p:tavLst>
                                        <p:tav tm="0">
                                          <p:val>
                                            <p:fltVal val="90"/>
                                          </p:val>
                                        </p:tav>
                                        <p:tav tm="100000">
                                          <p:val>
                                            <p:fltVal val="0"/>
                                          </p:val>
                                        </p:tav>
                                      </p:tavLst>
                                    </p:anim>
                                    <p:animEffect transition="in" filter="fade">
                                      <p:cBhvr>
                                        <p:cTn id="32" dur="10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1000" fill="hold"/>
                                        <p:tgtEl>
                                          <p:spTgt spid="5"/>
                                        </p:tgtEl>
                                        <p:attrNameLst>
                                          <p:attrName>ppt_w</p:attrName>
                                        </p:attrNameLst>
                                      </p:cBhvr>
                                      <p:tavLst>
                                        <p:tav tm="0">
                                          <p:val>
                                            <p:fltVal val="0"/>
                                          </p:val>
                                        </p:tav>
                                        <p:tav tm="100000">
                                          <p:val>
                                            <p:strVal val="#ppt_w"/>
                                          </p:val>
                                        </p:tav>
                                      </p:tavLst>
                                    </p:anim>
                                    <p:anim calcmode="lin" valueType="num">
                                      <p:cBhvr>
                                        <p:cTn id="45" dur="1000" fill="hold"/>
                                        <p:tgtEl>
                                          <p:spTgt spid="5"/>
                                        </p:tgtEl>
                                        <p:attrNameLst>
                                          <p:attrName>ppt_h</p:attrName>
                                        </p:attrNameLst>
                                      </p:cBhvr>
                                      <p:tavLst>
                                        <p:tav tm="0">
                                          <p:val>
                                            <p:fltVal val="0"/>
                                          </p:val>
                                        </p:tav>
                                        <p:tav tm="100000">
                                          <p:val>
                                            <p:strVal val="#ppt_h"/>
                                          </p:val>
                                        </p:tav>
                                      </p:tavLst>
                                    </p:anim>
                                    <p:anim calcmode="lin" valueType="num">
                                      <p:cBhvr>
                                        <p:cTn id="46" dur="1000" fill="hold"/>
                                        <p:tgtEl>
                                          <p:spTgt spid="5"/>
                                        </p:tgtEl>
                                        <p:attrNameLst>
                                          <p:attrName>style.rotation</p:attrName>
                                        </p:attrNameLst>
                                      </p:cBhvr>
                                      <p:tavLst>
                                        <p:tav tm="0">
                                          <p:val>
                                            <p:fltVal val="90"/>
                                          </p:val>
                                        </p:tav>
                                        <p:tav tm="100000">
                                          <p:val>
                                            <p:fltVal val="0"/>
                                          </p:val>
                                        </p:tav>
                                      </p:tavLst>
                                    </p:anim>
                                    <p:animEffect transition="in" filter="fade">
                                      <p:cBhvr>
                                        <p:cTn id="4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Graphic spid="5" grpId="0">
        <p:bldAsOne/>
      </p:bldGraphic>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5993" t="26286" r="7087" b="10866"/>
          <a:stretch/>
        </p:blipFill>
        <p:spPr>
          <a:xfrm>
            <a:off x="0" y="1"/>
            <a:ext cx="12192000" cy="6896378"/>
          </a:xfrm>
          <a:prstGeom prst="rect">
            <a:avLst/>
          </a:prstGeom>
        </p:spPr>
      </p:pic>
      <p:sp>
        <p:nvSpPr>
          <p:cNvPr id="6" name="TextBox 5"/>
          <p:cNvSpPr txBox="1"/>
          <p:nvPr/>
        </p:nvSpPr>
        <p:spPr>
          <a:xfrm>
            <a:off x="0" y="5117911"/>
            <a:ext cx="3302758" cy="1508105"/>
          </a:xfrm>
          <a:prstGeom prst="rect">
            <a:avLst/>
          </a:prstGeom>
          <a:noFill/>
        </p:spPr>
        <p:txBody>
          <a:bodyPr wrap="square" rtlCol="0">
            <a:spAutoFit/>
          </a:bodyPr>
          <a:lstStyle/>
          <a:p>
            <a:r>
              <a:rPr lang="en-US" dirty="0"/>
              <a:t>Azure is generally available in </a:t>
            </a:r>
            <a:r>
              <a:rPr lang="en-US" sz="3200" b="1" dirty="0"/>
              <a:t>34</a:t>
            </a:r>
            <a:r>
              <a:rPr lang="en-US" sz="1600" dirty="0"/>
              <a:t> </a:t>
            </a:r>
            <a:r>
              <a:rPr lang="en-US" dirty="0"/>
              <a:t>regions around the world, with plans announced for </a:t>
            </a:r>
            <a:r>
              <a:rPr lang="en-US" sz="2400" b="1" dirty="0"/>
              <a:t>4</a:t>
            </a:r>
            <a:r>
              <a:rPr lang="en-US" dirty="0"/>
              <a:t> additional regions</a:t>
            </a:r>
          </a:p>
        </p:txBody>
      </p:sp>
    </p:spTree>
    <p:extLst>
      <p:ext uri="{BB962C8B-B14F-4D97-AF65-F5344CB8AC3E}">
        <p14:creationId xmlns:p14="http://schemas.microsoft.com/office/powerpoint/2010/main" val="306742507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Data Centers</a:t>
            </a:r>
            <a:endParaRPr lang="en-US" dirty="0"/>
          </a:p>
        </p:txBody>
      </p:sp>
      <p:sp>
        <p:nvSpPr>
          <p:cNvPr id="3" name="Content Placeholder 2"/>
          <p:cNvSpPr>
            <a:spLocks noGrp="1"/>
          </p:cNvSpPr>
          <p:nvPr>
            <p:ph idx="1"/>
          </p:nvPr>
        </p:nvSpPr>
        <p:spPr/>
        <p:txBody>
          <a:bodyPr/>
          <a:lstStyle/>
          <a:p>
            <a:r>
              <a:rPr lang="en-US" dirty="0"/>
              <a:t>Data Centers</a:t>
            </a:r>
            <a:endParaRPr lang="en-US" dirty="0" smtClean="0">
              <a:hlinkClick r:id="rId2"/>
            </a:endParaRPr>
          </a:p>
          <a:p>
            <a:pPr lvl="1"/>
            <a:r>
              <a:rPr lang="en-US" dirty="0" smtClean="0">
                <a:hlinkClick r:id="rId2"/>
              </a:rPr>
              <a:t>https</a:t>
            </a:r>
            <a:r>
              <a:rPr lang="en-US" dirty="0">
                <a:hlinkClick r:id="rId2"/>
              </a:rPr>
              <a:t>://azure.microsoft.com/en-us/regions</a:t>
            </a:r>
            <a:r>
              <a:rPr lang="en-US" dirty="0" smtClean="0">
                <a:hlinkClick r:id="rId2"/>
              </a:rPr>
              <a:t>/</a:t>
            </a:r>
          </a:p>
          <a:p>
            <a:endParaRPr lang="en-US" dirty="0" smtClean="0"/>
          </a:p>
          <a:p>
            <a:r>
              <a:rPr lang="en-US" dirty="0" smtClean="0"/>
              <a:t>Azure </a:t>
            </a:r>
            <a:r>
              <a:rPr lang="en-US" dirty="0"/>
              <a:t>Services Per </a:t>
            </a:r>
            <a:r>
              <a:rPr lang="en-US" dirty="0" smtClean="0"/>
              <a:t>Region</a:t>
            </a:r>
            <a:endParaRPr lang="en-US" dirty="0" smtClean="0">
              <a:hlinkClick r:id="rId3"/>
            </a:endParaRPr>
          </a:p>
          <a:p>
            <a:pPr lvl="1"/>
            <a:r>
              <a:rPr lang="en-US" dirty="0" smtClean="0">
                <a:hlinkClick r:id="rId3"/>
              </a:rPr>
              <a:t>Azure </a:t>
            </a:r>
            <a:r>
              <a:rPr lang="en-US" dirty="0">
                <a:hlinkClick r:id="rId3"/>
              </a:rPr>
              <a:t>Services</a:t>
            </a:r>
            <a:endParaRPr lang="en-US" dirty="0"/>
          </a:p>
          <a:p>
            <a:endParaRPr lang="en-US" dirty="0">
              <a:hlinkClick r:id="rId2"/>
            </a:endParaRPr>
          </a:p>
          <a:p>
            <a:endParaRPr lang="en-US" dirty="0"/>
          </a:p>
        </p:txBody>
      </p:sp>
    </p:spTree>
    <p:extLst>
      <p:ext uri="{BB962C8B-B14F-4D97-AF65-F5344CB8AC3E}">
        <p14:creationId xmlns:p14="http://schemas.microsoft.com/office/powerpoint/2010/main" val="1033167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21495" y="2714626"/>
            <a:ext cx="11149013" cy="1107996"/>
          </a:xfrm>
        </p:spPr>
        <p:txBody>
          <a:bodyPr>
            <a:normAutofit fontScale="90000"/>
          </a:bodyPr>
          <a:lstStyle/>
          <a:p>
            <a:pPr algn="ctr"/>
            <a:r>
              <a:rPr lang="en-US" sz="8000" dirty="0"/>
              <a:t>Pay </a:t>
            </a:r>
            <a:r>
              <a:rPr lang="en-US" sz="8000" dirty="0">
                <a:solidFill>
                  <a:srgbClr val="00AEEF">
                    <a:alpha val="99000"/>
                  </a:srgbClr>
                </a:solidFill>
              </a:rPr>
              <a:t>only </a:t>
            </a:r>
            <a:r>
              <a:rPr lang="en-US" sz="8000" dirty="0"/>
              <a:t>for what you use</a:t>
            </a:r>
          </a:p>
        </p:txBody>
      </p:sp>
    </p:spTree>
    <p:extLst>
      <p:ext uri="{BB962C8B-B14F-4D97-AF65-F5344CB8AC3E}">
        <p14:creationId xmlns:p14="http://schemas.microsoft.com/office/powerpoint/2010/main" val="345041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a:t>
            </a:r>
            <a:r>
              <a:rPr lang="en-US" dirty="0" smtClean="0"/>
              <a:t>Cover in Course</a:t>
            </a:r>
            <a:endParaRPr lang="en-US" dirty="0"/>
          </a:p>
        </p:txBody>
      </p:sp>
      <p:sp>
        <p:nvSpPr>
          <p:cNvPr id="3" name="Content Placeholder 2"/>
          <p:cNvSpPr>
            <a:spLocks noGrp="1"/>
          </p:cNvSpPr>
          <p:nvPr>
            <p:ph idx="1"/>
          </p:nvPr>
        </p:nvSpPr>
        <p:spPr/>
        <p:txBody>
          <a:bodyPr/>
          <a:lstStyle/>
          <a:p>
            <a:r>
              <a:rPr lang="en-US" dirty="0" smtClean="0"/>
              <a:t>All We need to unlock Azure is Azure </a:t>
            </a:r>
            <a:r>
              <a:rPr lang="en-US" dirty="0" smtClean="0"/>
              <a:t>Subscription</a:t>
            </a:r>
          </a:p>
          <a:p>
            <a:r>
              <a:rPr lang="en-US" dirty="0" smtClean="0"/>
              <a:t>Topics </a:t>
            </a:r>
            <a:endParaRPr lang="en-US" dirty="0" smtClean="0"/>
          </a:p>
          <a:p>
            <a:pPr lvl="1"/>
            <a:r>
              <a:rPr lang="en-US" dirty="0"/>
              <a:t>Virtual </a:t>
            </a:r>
            <a:r>
              <a:rPr lang="en-US" dirty="0" smtClean="0"/>
              <a:t>Machines</a:t>
            </a:r>
            <a:endParaRPr lang="en-US" dirty="0" smtClean="0"/>
          </a:p>
          <a:p>
            <a:pPr lvl="1"/>
            <a:r>
              <a:rPr lang="en-US" dirty="0" smtClean="0"/>
              <a:t>SQL </a:t>
            </a:r>
            <a:r>
              <a:rPr lang="en-US" dirty="0" smtClean="0"/>
              <a:t>Database in Azure</a:t>
            </a:r>
          </a:p>
          <a:p>
            <a:pPr lvl="1"/>
            <a:r>
              <a:rPr lang="en-US" dirty="0" smtClean="0"/>
              <a:t>Web </a:t>
            </a:r>
            <a:r>
              <a:rPr lang="en-US" dirty="0" smtClean="0"/>
              <a:t>Apps</a:t>
            </a:r>
          </a:p>
          <a:p>
            <a:pPr lvl="1"/>
            <a:r>
              <a:rPr lang="en-US" dirty="0" smtClean="0"/>
              <a:t>Service Bus</a:t>
            </a:r>
          </a:p>
          <a:p>
            <a:pPr lvl="1"/>
            <a:r>
              <a:rPr lang="en-US" dirty="0" smtClean="0"/>
              <a:t>Search Service</a:t>
            </a:r>
          </a:p>
          <a:p>
            <a:pPr lvl="1"/>
            <a:r>
              <a:rPr lang="en-US" dirty="0"/>
              <a:t>Function App</a:t>
            </a:r>
          </a:p>
          <a:p>
            <a:pPr lvl="1"/>
            <a:endParaRPr lang="en-US" dirty="0"/>
          </a:p>
        </p:txBody>
      </p:sp>
    </p:spTree>
    <p:extLst>
      <p:ext uri="{BB962C8B-B14F-4D97-AF65-F5344CB8AC3E}">
        <p14:creationId xmlns:p14="http://schemas.microsoft.com/office/powerpoint/2010/main" val="2421256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90"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76"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3009051"/>
            <a:ext cx="10237787" cy="997196"/>
          </a:xfrm>
        </p:spPr>
        <p:txBody>
          <a:bodyPr>
            <a:normAutofit fontScale="90000"/>
          </a:bodyPr>
          <a:lstStyle/>
          <a:p>
            <a:r>
              <a:rPr lang="en-US" dirty="0" smtClean="0">
                <a:gradFill>
                  <a:gsLst>
                    <a:gs pos="1250">
                      <a:srgbClr val="FFFFFF"/>
                    </a:gs>
                    <a:gs pos="100000">
                      <a:srgbClr val="FFFFFF"/>
                    </a:gs>
                  </a:gsLst>
                  <a:lin ang="5400000" scaled="0"/>
                </a:gradFill>
              </a:rPr>
              <a:t>Microsoft Azure Portal</a:t>
            </a:r>
            <a:endParaRPr lang="en-US" dirty="0"/>
          </a:p>
        </p:txBody>
      </p:sp>
      <p:grpSp>
        <p:nvGrpSpPr>
          <p:cNvPr id="4" name="Group 3"/>
          <p:cNvGrpSpPr/>
          <p:nvPr/>
        </p:nvGrpSpPr>
        <p:grpSpPr>
          <a:xfrm>
            <a:off x="9404770" y="1447801"/>
            <a:ext cx="17330319"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76"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76"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76"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4088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1874</TotalTime>
  <Words>936</Words>
  <Application>Microsoft Office PowerPoint</Application>
  <PresentationFormat>Widescreen</PresentationFormat>
  <Paragraphs>96</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宋体</vt:lpstr>
      <vt:lpstr>Arial</vt:lpstr>
      <vt:lpstr>Calibri</vt:lpstr>
      <vt:lpstr>Calibri Light</vt:lpstr>
      <vt:lpstr>Segoe UI</vt:lpstr>
      <vt:lpstr>Segoe UI Light</vt:lpstr>
      <vt:lpstr>Office Theme</vt:lpstr>
      <vt:lpstr>Microsoft Azure</vt:lpstr>
      <vt:lpstr>PowerPoint Presentation</vt:lpstr>
      <vt:lpstr>Cloud Computing</vt:lpstr>
      <vt:lpstr>App Deployment Options</vt:lpstr>
      <vt:lpstr>PowerPoint Presentation</vt:lpstr>
      <vt:lpstr>Azure Data Centers</vt:lpstr>
      <vt:lpstr>Pay only for what you use</vt:lpstr>
      <vt:lpstr>What will we Cover in Course</vt:lpstr>
      <vt:lpstr>Microsoft Azure Portal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Hosam Emam</dc:creator>
  <cp:lastModifiedBy>Hosam Emam</cp:lastModifiedBy>
  <cp:revision>35</cp:revision>
  <dcterms:created xsi:type="dcterms:W3CDTF">2016-03-07T18:43:31Z</dcterms:created>
  <dcterms:modified xsi:type="dcterms:W3CDTF">2017-03-26T20:33:51Z</dcterms:modified>
</cp:coreProperties>
</file>