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96" r:id="rId5"/>
    <p:sldId id="272" r:id="rId6"/>
    <p:sldId id="295" r:id="rId7"/>
    <p:sldId id="273" r:id="rId8"/>
    <p:sldId id="290" r:id="rId9"/>
    <p:sldId id="291" r:id="rId10"/>
    <p:sldId id="292" r:id="rId11"/>
    <p:sldId id="293"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767" autoAdjust="0"/>
  </p:normalViewPr>
  <p:slideViewPr>
    <p:cSldViewPr snapToGrid="0">
      <p:cViewPr varScale="1">
        <p:scale>
          <a:sx n="67" d="100"/>
          <a:sy n="67" d="100"/>
        </p:scale>
        <p:origin x="792" y="7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pricing/details/virtual-machines/series/" TargetMode="External"/><Relationship Id="rId2" Type="http://schemas.openxmlformats.org/officeDocument/2006/relationships/hyperlink" Target="https://azure.microsoft.com/en-us/pricing/details/virtual-machin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p:cNvSpPr txBox="1">
            <a:spLocks/>
          </p:cNvSpPr>
          <p:nvPr/>
        </p:nvSpPr>
        <p:spPr>
          <a:xfrm>
            <a:off x="1793478" y="2603549"/>
            <a:ext cx="8579886" cy="1460779"/>
          </a:xfrm>
          <a:prstGeom prst="rect">
            <a:avLst/>
          </a:prstGeom>
        </p:spPr>
        <p:txBody>
          <a:bodyPr>
            <a:normAutofit fontScale="85000" lnSpcReduction="10000"/>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200" b="0" dirty="0" smtClean="0"/>
              <a:t>Virtual Machines in </a:t>
            </a:r>
            <a:r>
              <a:rPr lang="en-US" sz="7200" b="0" dirty="0" smtClean="0"/>
              <a:t>Azure</a:t>
            </a:r>
            <a:endParaRPr lang="en-US" sz="7200" b="0" dirty="0"/>
          </a:p>
        </p:txBody>
      </p:sp>
    </p:spTree>
    <p:extLst>
      <p:ext uri="{BB962C8B-B14F-4D97-AF65-F5344CB8AC3E}">
        <p14:creationId xmlns:p14="http://schemas.microsoft.com/office/powerpoint/2010/main" val="97920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 VM?</a:t>
            </a:r>
            <a:endParaRPr lang="en-US" dirty="0"/>
          </a:p>
        </p:txBody>
      </p:sp>
      <p:sp>
        <p:nvSpPr>
          <p:cNvPr id="3" name="Content Placeholder 2"/>
          <p:cNvSpPr>
            <a:spLocks noGrp="1"/>
          </p:cNvSpPr>
          <p:nvPr>
            <p:ph sz="quarter" idx="10"/>
          </p:nvPr>
        </p:nvSpPr>
        <p:spPr/>
        <p:txBody>
          <a:bodyPr/>
          <a:lstStyle/>
          <a:p>
            <a:r>
              <a:rPr lang="en-US" dirty="0"/>
              <a:t>Azure Virtual Machines is one of several types of on-demand, scalable computing resources that Azure offers. Typically, you'll choose a virtual machine if you need more control over the computing environment than the other choices offer.</a:t>
            </a:r>
          </a:p>
          <a:p>
            <a:r>
              <a:rPr lang="en-US" dirty="0"/>
              <a:t>An Azure virtual machine gives you the flexibility of virtualization without having to buy and maintain the physical hardware that runs the virtual machine. However, you still need to maintain the virtual machine -- configuring, patching, and maintaining the operating system and any other software that runs on the virtual machine.</a:t>
            </a:r>
          </a:p>
        </p:txBody>
      </p:sp>
    </p:spTree>
    <p:extLst>
      <p:ext uri="{BB962C8B-B14F-4D97-AF65-F5344CB8AC3E}">
        <p14:creationId xmlns:p14="http://schemas.microsoft.com/office/powerpoint/2010/main" val="25898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0"/>
          </p:nvPr>
        </p:nvSpPr>
        <p:spPr/>
        <p:txBody>
          <a:bodyPr/>
          <a:lstStyle/>
          <a:p>
            <a:r>
              <a:rPr lang="en-US" dirty="0" smtClean="0"/>
              <a:t>Create </a:t>
            </a:r>
            <a:r>
              <a:rPr lang="en-US" dirty="0" smtClean="0"/>
              <a:t>VM</a:t>
            </a:r>
          </a:p>
          <a:p>
            <a:pPr lvl="1"/>
            <a:r>
              <a:rPr lang="en-US" dirty="0" smtClean="0"/>
              <a:t>With </a:t>
            </a:r>
            <a:r>
              <a:rPr lang="en-US" smtClean="0"/>
              <a:t>SQL Server</a:t>
            </a:r>
            <a:endParaRPr lang="en-US" dirty="0" smtClean="0"/>
          </a:p>
          <a:p>
            <a:r>
              <a:rPr lang="en-US" dirty="0" smtClean="0"/>
              <a:t>Attach </a:t>
            </a:r>
            <a:r>
              <a:rPr lang="en-US" dirty="0" smtClean="0"/>
              <a:t>Disks</a:t>
            </a:r>
          </a:p>
          <a:p>
            <a:r>
              <a:rPr lang="en-US" dirty="0" smtClean="0"/>
              <a:t>Add Template</a:t>
            </a:r>
            <a:endParaRPr lang="en-US" dirty="0"/>
          </a:p>
        </p:txBody>
      </p:sp>
    </p:spTree>
    <p:extLst>
      <p:ext uri="{BB962C8B-B14F-4D97-AF65-F5344CB8AC3E}">
        <p14:creationId xmlns:p14="http://schemas.microsoft.com/office/powerpoint/2010/main" val="417804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Pricing</a:t>
            </a:r>
            <a:endParaRPr lang="en-US" dirty="0"/>
          </a:p>
        </p:txBody>
      </p:sp>
      <p:sp>
        <p:nvSpPr>
          <p:cNvPr id="3" name="Content Placeholder 2"/>
          <p:cNvSpPr>
            <a:spLocks noGrp="1"/>
          </p:cNvSpPr>
          <p:nvPr>
            <p:ph sz="quarter" idx="10"/>
          </p:nvPr>
        </p:nvSpPr>
        <p:spPr/>
        <p:txBody>
          <a:bodyPr/>
          <a:lstStyle/>
          <a:p>
            <a:r>
              <a:rPr lang="en-US" dirty="0"/>
              <a:t>Virtual Machines </a:t>
            </a:r>
            <a:r>
              <a:rPr lang="en-US" dirty="0" smtClean="0"/>
              <a:t>Pricing</a:t>
            </a:r>
            <a:endParaRPr lang="en-US" dirty="0" smtClean="0">
              <a:hlinkClick r:id="rId2"/>
            </a:endParaRPr>
          </a:p>
          <a:p>
            <a:pPr lvl="1"/>
            <a:r>
              <a:rPr lang="en-US" dirty="0" smtClean="0">
                <a:hlinkClick r:id="rId2"/>
              </a:rPr>
              <a:t>https</a:t>
            </a:r>
            <a:r>
              <a:rPr lang="en-US" dirty="0">
                <a:hlinkClick r:id="rId2"/>
              </a:rPr>
              <a:t>://azure.microsoft.com/en-us/pricing/details/virtual-machines</a:t>
            </a:r>
            <a:r>
              <a:rPr lang="en-US" dirty="0" smtClean="0">
                <a:hlinkClick r:id="rId2"/>
              </a:rPr>
              <a:t>/</a:t>
            </a:r>
            <a:endParaRPr lang="en-US" dirty="0" smtClean="0"/>
          </a:p>
          <a:p>
            <a:r>
              <a:rPr lang="en-US" dirty="0" smtClean="0"/>
              <a:t>VMs Series</a:t>
            </a:r>
          </a:p>
          <a:p>
            <a:pPr lvl="1"/>
            <a:r>
              <a:rPr lang="en-US" dirty="0">
                <a:hlinkClick r:id="rId3"/>
              </a:rPr>
              <a:t>https://azure.microsoft.com/en-us/pricing/details/virtual-machines/series</a:t>
            </a:r>
            <a:r>
              <a:rPr lang="en-US" dirty="0" smtClean="0">
                <a:hlinkClick r:id="rId3"/>
              </a:rPr>
              <a:t>/</a:t>
            </a:r>
            <a:endParaRPr lang="en-US" dirty="0" smtClean="0"/>
          </a:p>
          <a:p>
            <a:endParaRPr lang="en-US" dirty="0" smtClean="0"/>
          </a:p>
          <a:p>
            <a:endParaRPr lang="en-US" dirty="0"/>
          </a:p>
        </p:txBody>
      </p:sp>
    </p:spTree>
    <p:extLst>
      <p:ext uri="{BB962C8B-B14F-4D97-AF65-F5344CB8AC3E}">
        <p14:creationId xmlns:p14="http://schemas.microsoft.com/office/powerpoint/2010/main" val="196674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Availability</a:t>
            </a:r>
            <a:endParaRPr lang="en-US" dirty="0"/>
          </a:p>
        </p:txBody>
      </p:sp>
      <p:sp>
        <p:nvSpPr>
          <p:cNvPr id="3" name="Content Placeholder 2"/>
          <p:cNvSpPr>
            <a:spLocks noGrp="1"/>
          </p:cNvSpPr>
          <p:nvPr>
            <p:ph sz="quarter" idx="10"/>
          </p:nvPr>
        </p:nvSpPr>
        <p:spPr/>
        <p:txBody>
          <a:bodyPr/>
          <a:lstStyle/>
          <a:p>
            <a:r>
              <a:rPr lang="en-US" dirty="0"/>
              <a:t>To provide redundancy to your application, we recommend that you group two or more virtual machines in an Availability </a:t>
            </a:r>
            <a:r>
              <a:rPr lang="en-US" dirty="0" smtClean="0"/>
              <a:t>Set. </a:t>
            </a:r>
          </a:p>
          <a:p>
            <a:r>
              <a:rPr lang="en-US" dirty="0" smtClean="0"/>
              <a:t>This </a:t>
            </a:r>
            <a:r>
              <a:rPr lang="en-US" dirty="0"/>
              <a:t>configuration ensures that during either a planned or unplanned maintenance event, at least one virtual machine will be available and meet the 99.95% Azure SLA</a:t>
            </a:r>
            <a:endParaRPr lang="en-US" dirty="0" smtClean="0"/>
          </a:p>
          <a:p>
            <a:r>
              <a:rPr lang="en-US" dirty="0" smtClean="0"/>
              <a:t>Each </a:t>
            </a:r>
            <a:r>
              <a:rPr lang="en-US" dirty="0"/>
              <a:t>virtual machine in your Availability Set is assigned an Update Domain (UD) and a Fault Domain (FD) by the underlying Azure </a:t>
            </a:r>
            <a:r>
              <a:rPr lang="en-US" dirty="0" smtClean="0"/>
              <a:t>platform</a:t>
            </a:r>
          </a:p>
        </p:txBody>
      </p:sp>
    </p:spTree>
    <p:extLst>
      <p:ext uri="{BB962C8B-B14F-4D97-AF65-F5344CB8AC3E}">
        <p14:creationId xmlns:p14="http://schemas.microsoft.com/office/powerpoint/2010/main" val="404402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Upgrade </a:t>
            </a:r>
            <a:r>
              <a:rPr lang="en-US" dirty="0" smtClean="0"/>
              <a:t>Domain</a:t>
            </a:r>
            <a:endParaRPr lang="en-US" dirty="0"/>
          </a:p>
        </p:txBody>
      </p:sp>
      <p:sp>
        <p:nvSpPr>
          <p:cNvPr id="3" name="Content Placeholder 2"/>
          <p:cNvSpPr>
            <a:spLocks noGrp="1"/>
          </p:cNvSpPr>
          <p:nvPr>
            <p:ph sz="quarter" idx="10"/>
          </p:nvPr>
        </p:nvSpPr>
        <p:spPr/>
        <p:txBody>
          <a:bodyPr/>
          <a:lstStyle/>
          <a:p>
            <a:r>
              <a:rPr lang="en-US" dirty="0"/>
              <a:t>five </a:t>
            </a:r>
            <a:r>
              <a:rPr lang="en-US" dirty="0" smtClean="0"/>
              <a:t>–By default- UDs </a:t>
            </a:r>
            <a:r>
              <a:rPr lang="en-US" dirty="0"/>
              <a:t>are assigned to indicate groups of virtual machines and underlying physical hardware </a:t>
            </a:r>
            <a:r>
              <a:rPr lang="en-US" b="1" u="sng" dirty="0"/>
              <a:t>that can be rebooted at the same time</a:t>
            </a:r>
            <a:r>
              <a:rPr lang="en-US" dirty="0"/>
              <a:t>. </a:t>
            </a:r>
            <a:endParaRPr lang="en-US" dirty="0" smtClean="0"/>
          </a:p>
          <a:p>
            <a:r>
              <a:rPr lang="en-US" dirty="0" smtClean="0"/>
              <a:t> The </a:t>
            </a:r>
            <a:r>
              <a:rPr lang="en-US" dirty="0"/>
              <a:t>order of UDs being rebooted may not proceed sequentially during planned maintenance, but only one UD will be rebooted at a time.</a:t>
            </a:r>
          </a:p>
        </p:txBody>
      </p:sp>
    </p:spTree>
    <p:extLst>
      <p:ext uri="{BB962C8B-B14F-4D97-AF65-F5344CB8AC3E}">
        <p14:creationId xmlns:p14="http://schemas.microsoft.com/office/powerpoint/2010/main" val="380113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Fault Domain</a:t>
            </a:r>
            <a:endParaRPr lang="en-US" dirty="0"/>
          </a:p>
        </p:txBody>
      </p:sp>
      <p:sp>
        <p:nvSpPr>
          <p:cNvPr id="3" name="Content Placeholder 2"/>
          <p:cNvSpPr>
            <a:spLocks noGrp="1"/>
          </p:cNvSpPr>
          <p:nvPr>
            <p:ph sz="quarter" idx="10"/>
          </p:nvPr>
        </p:nvSpPr>
        <p:spPr/>
        <p:txBody>
          <a:bodyPr/>
          <a:lstStyle/>
          <a:p>
            <a:r>
              <a:rPr lang="en-US" dirty="0" smtClean="0"/>
              <a:t>It is the group </a:t>
            </a:r>
            <a:r>
              <a:rPr lang="en-US" dirty="0"/>
              <a:t>of virtual machines that share a common power source and network switch. </a:t>
            </a:r>
            <a:endParaRPr lang="en-US" dirty="0" smtClean="0"/>
          </a:p>
          <a:p>
            <a:r>
              <a:rPr lang="en-US" dirty="0" smtClean="0"/>
              <a:t>By </a:t>
            </a:r>
            <a:r>
              <a:rPr lang="en-US" dirty="0"/>
              <a:t>default, the virtual machines configured within your Availability Set are separated across two FDs. </a:t>
            </a:r>
            <a:endParaRPr lang="en-US" dirty="0" smtClean="0"/>
          </a:p>
        </p:txBody>
      </p:sp>
    </p:spTree>
    <p:extLst>
      <p:ext uri="{BB962C8B-B14F-4D97-AF65-F5344CB8AC3E}">
        <p14:creationId xmlns:p14="http://schemas.microsoft.com/office/powerpoint/2010/main" val="358752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427227" y="182215"/>
            <a:ext cx="9429006" cy="6193686"/>
          </a:xfrm>
        </p:spPr>
      </p:pic>
    </p:spTree>
    <p:extLst>
      <p:ext uri="{BB962C8B-B14F-4D97-AF65-F5344CB8AC3E}">
        <p14:creationId xmlns:p14="http://schemas.microsoft.com/office/powerpoint/2010/main" val="335060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95496595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ntent_x0020_Type xmlns="25FB3723-F748-405A-A0B9-98C5F1AF0094">Slide Presentation</Content_x0020_Type>
    <Module xmlns="25FB3723-F748-405A-A0B9-98C5F1AF0094" xsi:nil="true"/>
    <Status xmlns="25FB3723-F748-405A-A0B9-98C5F1AF0094">Final</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37FD31E11544408B788A19D2CA7566" ma:contentTypeVersion="" ma:contentTypeDescription="Create a new document." ma:contentTypeScope="" ma:versionID="7be47adb56d4885e3161cbec6cbf2465">
  <xsd:schema xmlns:xsd="http://www.w3.org/2001/XMLSchema" xmlns:xs="http://www.w3.org/2001/XMLSchema" xmlns:p="http://schemas.microsoft.com/office/2006/metadata/properties" xmlns:ns2="25FB3723-F748-405A-A0B9-98C5F1AF0094" xmlns:ns3="27aa9422-7f1f-4c84-9cdf-302b1a67e513" targetNamespace="http://schemas.microsoft.com/office/2006/metadata/properties" ma:root="true" ma:fieldsID="d46f7bed0bb6b1de353a21671f26cae8" ns2:_="" ns3:_="">
    <xsd:import namespace="25FB3723-F748-405A-A0B9-98C5F1AF0094"/>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B3723-F748-405A-A0B9-98C5F1AF0094"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27aa9422-7f1f-4c84-9cdf-302b1a67e513"/>
    <ds:schemaRef ds:uri="http://schemas.microsoft.com/office/2006/metadata/properties"/>
    <ds:schemaRef ds:uri="http://purl.org/dc/elements/1.1/"/>
    <ds:schemaRef ds:uri="http://schemas.microsoft.com/office/infopath/2007/PartnerControls"/>
    <ds:schemaRef ds:uri="http://purl.org/dc/terms/"/>
    <ds:schemaRef ds:uri="25FB3723-F748-405A-A0B9-98C5F1AF0094"/>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206E3DC-980F-4BD4-8145-087BA057D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FB3723-F748-405A-A0B9-98C5F1AF0094"/>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4462</TotalTime>
  <Words>299</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1_Office Theme</vt:lpstr>
      <vt:lpstr>PowerPoint Presentation</vt:lpstr>
      <vt:lpstr>What is Azure VM?</vt:lpstr>
      <vt:lpstr>Demo</vt:lpstr>
      <vt:lpstr>VM Pricing</vt:lpstr>
      <vt:lpstr>VM Availability</vt:lpstr>
      <vt:lpstr>Upgrade Domain</vt:lpstr>
      <vt:lpstr>Fault Domain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Hosam Emam</cp:lastModifiedBy>
  <cp:revision>125</cp:revision>
  <dcterms:created xsi:type="dcterms:W3CDTF">2013-02-15T23:12:42Z</dcterms:created>
  <dcterms:modified xsi:type="dcterms:W3CDTF">2017-03-26T20:47:08Z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0x0101001637FD31E11544408B788A19D2CA7566</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