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02" r:id="rId3"/>
    <p:sldId id="310" r:id="rId4"/>
    <p:sldId id="311" r:id="rId5"/>
    <p:sldId id="257" r:id="rId6"/>
    <p:sldId id="258" r:id="rId7"/>
    <p:sldId id="260" r:id="rId8"/>
    <p:sldId id="312" r:id="rId9"/>
    <p:sldId id="265" r:id="rId10"/>
    <p:sldId id="266" r:id="rId11"/>
    <p:sldId id="305" r:id="rId12"/>
    <p:sldId id="268" r:id="rId13"/>
    <p:sldId id="304" r:id="rId14"/>
    <p:sldId id="306" r:id="rId15"/>
    <p:sldId id="303" r:id="rId16"/>
    <p:sldId id="271" r:id="rId17"/>
    <p:sldId id="274" r:id="rId18"/>
    <p:sldId id="275" r:id="rId19"/>
    <p:sldId id="276" r:id="rId20"/>
    <p:sldId id="307" r:id="rId21"/>
    <p:sldId id="277" r:id="rId22"/>
    <p:sldId id="278" r:id="rId23"/>
    <p:sldId id="279" r:id="rId24"/>
    <p:sldId id="280" r:id="rId25"/>
    <p:sldId id="281" r:id="rId26"/>
    <p:sldId id="282" r:id="rId27"/>
    <p:sldId id="283" r:id="rId28"/>
    <p:sldId id="284" r:id="rId29"/>
    <p:sldId id="321" r:id="rId30"/>
    <p:sldId id="287" r:id="rId31"/>
    <p:sldId id="308" r:id="rId32"/>
    <p:sldId id="288" r:id="rId33"/>
    <p:sldId id="289" r:id="rId34"/>
    <p:sldId id="290" r:id="rId35"/>
    <p:sldId id="291" r:id="rId36"/>
    <p:sldId id="292" r:id="rId37"/>
    <p:sldId id="293" r:id="rId38"/>
    <p:sldId id="294" r:id="rId39"/>
    <p:sldId id="295" r:id="rId40"/>
    <p:sldId id="309" r:id="rId41"/>
    <p:sldId id="297" r:id="rId42"/>
    <p:sldId id="313" r:id="rId43"/>
    <p:sldId id="314" r:id="rId44"/>
    <p:sldId id="315" r:id="rId45"/>
    <p:sldId id="316" r:id="rId46"/>
    <p:sldId id="317" r:id="rId47"/>
    <p:sldId id="318" r:id="rId48"/>
    <p:sldId id="319" r:id="rId49"/>
    <p:sldId id="320" r:id="rId50"/>
    <p:sldId id="299" r:id="rId51"/>
    <p:sldId id="322" r:id="rId52"/>
    <p:sldId id="29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71095" autoAdjust="0"/>
  </p:normalViewPr>
  <p:slideViewPr>
    <p:cSldViewPr>
      <p:cViewPr varScale="1">
        <p:scale>
          <a:sx n="53" d="100"/>
          <a:sy n="53" d="100"/>
        </p:scale>
        <p:origin x="229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E08D2-C5E7-45D7-8798-7B04FB3E8D6C}" type="datetimeFigureOut">
              <a:rPr lang="en-US" smtClean="0"/>
              <a:t>10/19/2020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255B1-C7F0-4ABC-B109-7C2C6FC2FCC7}" type="slidenum">
              <a:rPr lang="en-US" smtClean="0"/>
              <a:t>‹#›</a:t>
            </a:fld>
            <a:endParaRPr lang="en-US"/>
          </a:p>
        </p:txBody>
      </p:sp>
    </p:spTree>
    <p:extLst>
      <p:ext uri="{BB962C8B-B14F-4D97-AF65-F5344CB8AC3E}">
        <p14:creationId xmlns:p14="http://schemas.microsoft.com/office/powerpoint/2010/main" val="231111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archmidmarketsecurity.techtarget.com/definition/remote-access" TargetMode="External"/><Relationship Id="rId3" Type="http://schemas.openxmlformats.org/officeDocument/2006/relationships/hyperlink" Target="http://searchsoa.techtarget.com/definition/user-interface" TargetMode="External"/><Relationship Id="rId7" Type="http://schemas.openxmlformats.org/officeDocument/2006/relationships/hyperlink" Target="http://searchservervirtualization.techtarget.com/definition/virtualiz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archcloudcomputing.techtarget.com/definition/cloud-computing" TargetMode="External"/><Relationship Id="rId5" Type="http://schemas.openxmlformats.org/officeDocument/2006/relationships/hyperlink" Target="http://whatis.techtarget.com/definition/code" TargetMode="External"/><Relationship Id="rId4" Type="http://schemas.openxmlformats.org/officeDocument/2006/relationships/hyperlink" Target="http://whatis.techtarget.com/definition/business-rule" TargetMode="External"/><Relationship Id="rId9" Type="http://schemas.openxmlformats.org/officeDocument/2006/relationships/hyperlink" Target="http://whatis.techtarget.com/definition/Saa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 cloud metaphor is actually a good one. A cloud is a huge collection of tiny droplets of water. Some of those droplets will fall on my yard, providing the trees and bushes with water. Some will fall onto land where it will run off into the reservoir which my drinking water comes from. Clouds grow from evaporated water, which comes from all over the place. When it comes to clouds, what I care about is that enough water falls on my yard to keep the plants alive, and that enough water winds up in my reservoir so that I have enough to drink. I don't care which cloud drops water on my yard. I don't care where on earth that water came from. To me, it's all just water - every droplet is pretty much exactly the same, and I can't tell the difference. So long as I get enough, I'm happy. </a:t>
            </a:r>
          </a:p>
          <a:p>
            <a:endParaRPr lang="en-IN"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36194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50</a:t>
            </a:fld>
            <a:endParaRPr lang="en-US"/>
          </a:p>
        </p:txBody>
      </p:sp>
    </p:spTree>
    <p:extLst>
      <p:ext uri="{BB962C8B-B14F-4D97-AF65-F5344CB8AC3E}">
        <p14:creationId xmlns:p14="http://schemas.microsoft.com/office/powerpoint/2010/main" val="129898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extLst>
      <p:ext uri="{BB962C8B-B14F-4D97-AF65-F5344CB8AC3E}">
        <p14:creationId xmlns:p14="http://schemas.microsoft.com/office/powerpoint/2010/main" val="410876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pPr>
                <a:defRPr/>
              </a:pPr>
              <a:t>12</a:t>
            </a:fld>
            <a:endParaRPr lang="en-US"/>
          </a:p>
        </p:txBody>
      </p:sp>
    </p:spTree>
    <p:extLst>
      <p:ext uri="{BB962C8B-B14F-4D97-AF65-F5344CB8AC3E}">
        <p14:creationId xmlns:p14="http://schemas.microsoft.com/office/powerpoint/2010/main" val="265002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Multi-tenancy is an architecture in which a single instance of a software application serves multiple customers. </a:t>
            </a:r>
          </a:p>
          <a:p>
            <a:r>
              <a:rPr lang="en-US" sz="1200" b="0" i="0" kern="1200" dirty="0" smtClean="0">
                <a:solidFill>
                  <a:schemeClr val="tx1"/>
                </a:solidFill>
                <a:effectLst/>
                <a:latin typeface="+mn-lt"/>
                <a:ea typeface="+mn-ea"/>
                <a:cs typeface="+mn-cs"/>
              </a:rPr>
              <a:t>Each customer is called a tenant. Tenants may be given the ability to customize some parts of the application, such as color of the user interface (</a:t>
            </a:r>
            <a:r>
              <a:rPr lang="en-US" sz="1200" b="0" i="0" u="sng" kern="1200" dirty="0" smtClean="0">
                <a:solidFill>
                  <a:schemeClr val="tx1"/>
                </a:solidFill>
                <a:effectLst/>
                <a:latin typeface="+mn-lt"/>
                <a:ea typeface="+mn-ea"/>
                <a:cs typeface="+mn-cs"/>
                <a:hlinkClick r:id="rId3"/>
              </a:rPr>
              <a:t>UI</a:t>
            </a:r>
            <a:r>
              <a:rPr lang="en-US" sz="1200" b="0" i="0" kern="1200" dirty="0" smtClean="0">
                <a:solidFill>
                  <a:schemeClr val="tx1"/>
                </a:solidFill>
                <a:effectLst/>
                <a:latin typeface="+mn-lt"/>
                <a:ea typeface="+mn-ea"/>
                <a:cs typeface="+mn-cs"/>
              </a:rPr>
              <a:t>) or </a:t>
            </a:r>
            <a:r>
              <a:rPr lang="en-US" sz="1200" b="0" i="0" u="sng" kern="1200" dirty="0" smtClean="0">
                <a:solidFill>
                  <a:schemeClr val="tx1"/>
                </a:solidFill>
                <a:effectLst/>
                <a:latin typeface="+mn-lt"/>
                <a:ea typeface="+mn-ea"/>
                <a:cs typeface="+mn-cs"/>
                <a:hlinkClick r:id="rId4"/>
              </a:rPr>
              <a:t>business rules</a:t>
            </a:r>
            <a:r>
              <a:rPr lang="en-US" sz="1200" b="0" i="0" kern="1200" dirty="0" smtClean="0">
                <a:solidFill>
                  <a:schemeClr val="tx1"/>
                </a:solidFill>
                <a:effectLst/>
                <a:latin typeface="+mn-lt"/>
                <a:ea typeface="+mn-ea"/>
                <a:cs typeface="+mn-cs"/>
              </a:rPr>
              <a:t>, but they cannot customize the application's </a:t>
            </a:r>
            <a:r>
              <a:rPr lang="en-US" sz="1200" b="0" i="0" u="sng" kern="1200" dirty="0" smtClean="0">
                <a:solidFill>
                  <a:schemeClr val="tx1"/>
                </a:solidFill>
                <a:effectLst/>
                <a:latin typeface="+mn-lt"/>
                <a:ea typeface="+mn-ea"/>
                <a:cs typeface="+mn-cs"/>
                <a:hlinkClick r:id="rId5"/>
              </a:rPr>
              <a:t>code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Multi-tenancy can be economical because software development and maintenance costs are shared.</a:t>
            </a:r>
          </a:p>
          <a:p>
            <a:r>
              <a:rPr lang="en-US" sz="1200" b="0" i="0" kern="1200" dirty="0" smtClean="0">
                <a:solidFill>
                  <a:schemeClr val="tx1"/>
                </a:solidFill>
                <a:effectLst/>
                <a:latin typeface="+mn-lt"/>
                <a:ea typeface="+mn-ea"/>
                <a:cs typeface="+mn-cs"/>
              </a:rPr>
              <a:t> It can be contrasted with single-tenancy, an architecture in which each customer has their own software instance and may be given access to code. </a:t>
            </a:r>
          </a:p>
          <a:p>
            <a:r>
              <a:rPr lang="en-US" sz="1200" b="0" i="0" u="sng" kern="1200" dirty="0" smtClean="0">
                <a:solidFill>
                  <a:schemeClr val="tx1"/>
                </a:solidFill>
                <a:effectLst/>
                <a:latin typeface="+mn-lt"/>
                <a:ea typeface="+mn-ea"/>
                <a:cs typeface="+mn-cs"/>
              </a:rPr>
              <a:t>With a multi-tenancy architecture, the provider only has to make updates once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With a single-tenancy architecture, the provider has to touch multiple instances of the software in order to make updates.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sng" kern="1200" dirty="0" smtClean="0">
                <a:solidFill>
                  <a:schemeClr val="tx1"/>
                </a:solidFill>
                <a:effectLst/>
                <a:latin typeface="+mn-lt"/>
                <a:ea typeface="+mn-ea"/>
                <a:cs typeface="+mn-cs"/>
                <a:hlinkClick r:id="rId6"/>
              </a:rPr>
              <a:t>cloud computing</a:t>
            </a:r>
            <a:r>
              <a:rPr lang="en-US" sz="1200" b="0" i="0" kern="1200" dirty="0" smtClean="0">
                <a:solidFill>
                  <a:schemeClr val="tx1"/>
                </a:solidFill>
                <a:effectLst/>
                <a:latin typeface="+mn-lt"/>
                <a:ea typeface="+mn-ea"/>
                <a:cs typeface="+mn-cs"/>
              </a:rPr>
              <a:t>, the meaning of multi-tenancy architecture has broadened because of new service models that take advantage of </a:t>
            </a:r>
            <a:r>
              <a:rPr lang="en-US" sz="1200" b="0" i="0" u="sng" kern="1200" dirty="0" smtClean="0">
                <a:solidFill>
                  <a:schemeClr val="tx1"/>
                </a:solidFill>
                <a:effectLst/>
                <a:latin typeface="+mn-lt"/>
                <a:ea typeface="+mn-ea"/>
                <a:cs typeface="+mn-cs"/>
                <a:hlinkClick r:id="rId7"/>
              </a:rPr>
              <a:t>virtualization</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8"/>
              </a:rPr>
              <a:t>remote access</a:t>
            </a:r>
            <a:r>
              <a:rPr lang="en-US" sz="1200" b="0" i="0" kern="1200" dirty="0" smtClean="0">
                <a:solidFill>
                  <a:schemeClr val="tx1"/>
                </a:solidFill>
                <a:effectLst/>
                <a:latin typeface="+mn-lt"/>
                <a:ea typeface="+mn-ea"/>
                <a:cs typeface="+mn-cs"/>
              </a:rPr>
              <a:t>. A software-as-a-service (</a:t>
            </a:r>
            <a:r>
              <a:rPr lang="en-US" sz="1200" b="0" i="0" u="sng" kern="1200" dirty="0" smtClean="0">
                <a:solidFill>
                  <a:schemeClr val="tx1"/>
                </a:solidFill>
                <a:effectLst/>
                <a:latin typeface="+mn-lt"/>
                <a:ea typeface="+mn-ea"/>
                <a:cs typeface="+mn-cs"/>
                <a:hlinkClick r:id="rId9"/>
              </a:rPr>
              <a:t>SaaS</a:t>
            </a:r>
            <a:r>
              <a:rPr lang="en-US" sz="1200" b="0" i="0" kern="1200" dirty="0" smtClean="0">
                <a:solidFill>
                  <a:schemeClr val="tx1"/>
                </a:solidFill>
                <a:effectLst/>
                <a:latin typeface="+mn-lt"/>
                <a:ea typeface="+mn-ea"/>
                <a:cs typeface="+mn-cs"/>
              </a:rPr>
              <a:t>) provider, for example, </a:t>
            </a:r>
            <a:r>
              <a:rPr lang="en-US" sz="1200" b="1" i="0" u="sng" kern="1200" dirty="0" smtClean="0">
                <a:solidFill>
                  <a:schemeClr val="tx1"/>
                </a:solidFill>
                <a:effectLst/>
                <a:latin typeface="+mn-lt"/>
                <a:ea typeface="+mn-ea"/>
                <a:cs typeface="+mn-cs"/>
              </a:rPr>
              <a:t>can run one instance of its application on one instance of a database and provide web access to multiple customers</a:t>
            </a:r>
            <a:r>
              <a:rPr lang="en-US" sz="1200" b="0" i="0" kern="1200" dirty="0" smtClean="0">
                <a:solidFill>
                  <a:schemeClr val="tx1"/>
                </a:solidFill>
                <a:effectLst/>
                <a:latin typeface="+mn-lt"/>
                <a:ea typeface="+mn-ea"/>
                <a:cs typeface="+mn-cs"/>
              </a:rPr>
              <a:t>. In such a scenario, each tenant's data is isolated and remains invisible to other tenants.</a:t>
            </a:r>
          </a:p>
          <a:p>
            <a:r>
              <a:rPr lang="en-US" dirty="0" smtClean="0"/>
              <a:t>http://whatis.techtarget.com/definition/multi-tenancy</a:t>
            </a:r>
          </a:p>
          <a:p>
            <a:endParaRPr lang="en-US" dirty="0" smtClean="0"/>
          </a:p>
          <a:p>
            <a:r>
              <a:rPr lang="en-US" sz="1200" b="0" i="0" kern="1200" dirty="0" smtClean="0">
                <a:solidFill>
                  <a:schemeClr val="tx1"/>
                </a:solidFill>
                <a:effectLst/>
                <a:latin typeface="+mn-lt"/>
                <a:ea typeface="+mn-ea"/>
                <a:cs typeface="+mn-cs"/>
              </a:rPr>
              <a:t>A tenant is a group of users who share a common access with specific privileges to the software instance</a:t>
            </a:r>
            <a:endParaRPr lang="en-US" dirty="0"/>
          </a:p>
        </p:txBody>
      </p:sp>
      <p:sp>
        <p:nvSpPr>
          <p:cNvPr id="4" name="Slide Number Placeholder 3"/>
          <p:cNvSpPr>
            <a:spLocks noGrp="1"/>
          </p:cNvSpPr>
          <p:nvPr>
            <p:ph type="sldNum" sz="quarter" idx="10"/>
          </p:nvPr>
        </p:nvSpPr>
        <p:spPr/>
        <p:txBody>
          <a:bodyPr/>
          <a:lstStyle/>
          <a:p>
            <a:fld id="{847255B1-C7F0-4ABC-B109-7C2C6FC2FCC7}" type="slidenum">
              <a:rPr lang="en-US" smtClean="0"/>
              <a:t>17</a:t>
            </a:fld>
            <a:endParaRPr lang="en-US"/>
          </a:p>
        </p:txBody>
      </p:sp>
    </p:spTree>
    <p:extLst>
      <p:ext uri="{BB962C8B-B14F-4D97-AF65-F5344CB8AC3E}">
        <p14:creationId xmlns:p14="http://schemas.microsoft.com/office/powerpoint/2010/main" val="146748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service provider can't anticipate how customers will use the service. One customer might use the service three times a year during peak selling seasons, whereas another might use it as a primary development platform for all of its applications.</a:t>
            </a:r>
          </a:p>
          <a:p>
            <a:r>
              <a:rPr lang="en-US" sz="1200" b="1"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Therefore, the service needs to be available all the time (7 days a week, 24 hours a day) and it has to be designed to scale upward for high periods of demand and downward for lighter ones. </a:t>
            </a:r>
            <a:r>
              <a:rPr lang="en-US" sz="1200" b="0" i="1" kern="1200" dirty="0" smtClean="0">
                <a:solidFill>
                  <a:schemeClr val="tx1"/>
                </a:solidFill>
                <a:effectLst/>
                <a:latin typeface="+mn-lt"/>
                <a:ea typeface="+mn-ea"/>
                <a:cs typeface="+mn-cs"/>
              </a:rPr>
              <a:t>Scalability</a:t>
            </a:r>
            <a:r>
              <a:rPr lang="en-US" sz="1200" b="0" i="0" kern="1200" dirty="0" smtClean="0">
                <a:solidFill>
                  <a:schemeClr val="tx1"/>
                </a:solidFill>
                <a:effectLst/>
                <a:latin typeface="+mn-lt"/>
                <a:ea typeface="+mn-ea"/>
                <a:cs typeface="+mn-cs"/>
              </a:rPr>
              <a:t> also means that an application can scale when additional users are added and when the application requirements change.</a:t>
            </a:r>
          </a:p>
          <a:p>
            <a:r>
              <a:rPr lang="en-US" sz="1200" b="0" i="0" kern="1200" dirty="0" smtClean="0">
                <a:solidFill>
                  <a:schemeClr val="tx1"/>
                </a:solidFill>
                <a:effectLst/>
                <a:latin typeface="+mn-lt"/>
                <a:ea typeface="+mn-ea"/>
                <a:cs typeface="+mn-cs"/>
              </a:rPr>
              <a:t>This ability to scale is achieved by providing </a:t>
            </a:r>
            <a:r>
              <a:rPr lang="en-US" sz="1200" b="0" i="1" kern="1200" dirty="0" smtClean="0">
                <a:solidFill>
                  <a:schemeClr val="tx1"/>
                </a:solidFill>
                <a:effectLst/>
                <a:latin typeface="+mn-lt"/>
                <a:ea typeface="+mn-ea"/>
                <a:cs typeface="+mn-cs"/>
              </a:rPr>
              <a:t>elasticity</a:t>
            </a:r>
            <a:r>
              <a:rPr lang="en-US" sz="1200" b="0" i="0" kern="1200" dirty="0" smtClean="0">
                <a:solidFill>
                  <a:schemeClr val="tx1"/>
                </a:solidFill>
                <a:effectLst/>
                <a:latin typeface="+mn-lt"/>
                <a:ea typeface="+mn-ea"/>
                <a:cs typeface="+mn-cs"/>
              </a:rPr>
              <a:t>. Think about the rubber band and its properties. If you're holding together a dozen pens with a rubber band, you probably have to fold it in half. However, if you're trying to keep 100 pens together, you will have to stretch that rubber band. Why can a single rubber band accomplish both tasks? Simply, it is elastic and so is the cloud.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7255B1-C7F0-4ABC-B109-7C2C6FC2FCC7}" type="slidenum">
              <a:rPr lang="en-US" smtClean="0"/>
              <a:t>43</a:t>
            </a:fld>
            <a:endParaRPr lang="en-US"/>
          </a:p>
        </p:txBody>
      </p:sp>
    </p:spTree>
    <p:extLst>
      <p:ext uri="{BB962C8B-B14F-4D97-AF65-F5344CB8AC3E}">
        <p14:creationId xmlns:p14="http://schemas.microsoft.com/office/powerpoint/2010/main" val="279417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Customers can easily get cloud services without going through a lengthy process. The customer simply requests an amount of computing, storage, software, process, or other resources from the service provider. </a:t>
            </a:r>
          </a:p>
          <a:p>
            <a:r>
              <a:rPr lang="en-US" sz="1200" b="0" i="0" kern="1200" dirty="0" smtClean="0">
                <a:solidFill>
                  <a:schemeClr val="tx1"/>
                </a:solidFill>
                <a:effectLst/>
                <a:latin typeface="+mn-lt"/>
                <a:ea typeface="+mn-ea"/>
                <a:cs typeface="+mn-cs"/>
              </a:rPr>
              <a:t>Contrast this on-demand response with the process at a typical data center. When a department is about to implement a new application, it has to submit a request to the data center for additional computing hardware, software, services, or process resources. The data center gets similar requests from departments across the company and must sort through all requests and evaluate the availability of existing resources versus the need to purchase new hardware. After new hardware is purchased, the data center staff has to configure the data center for the new application. These internal procurement processes can take a long time, depending on company policies.</a:t>
            </a:r>
          </a:p>
          <a:p>
            <a:r>
              <a:rPr lang="en-US" sz="1200" b="1"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Of course, nothing is as simple as it might appear. While the on-demand provisioning capabilities of cloud services eliminates many time delays, an organization still needs to do its homework. These services aren't free; needs and requirements must be determined before capability is automatically provisioned.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7255B1-C7F0-4ABC-B109-7C2C6FC2FCC7}" type="slidenum">
              <a:rPr lang="en-US" smtClean="0"/>
              <a:t>44</a:t>
            </a:fld>
            <a:endParaRPr lang="en-US"/>
          </a:p>
        </p:txBody>
      </p:sp>
    </p:spTree>
    <p:extLst>
      <p:ext uri="{BB962C8B-B14F-4D97-AF65-F5344CB8AC3E}">
        <p14:creationId xmlns:p14="http://schemas.microsoft.com/office/powerpoint/2010/main" val="283063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Cloud services need to have standardized APIs. These interfaces provide the instructions on how two application or data sources can communicate with each other.</a:t>
            </a:r>
          </a:p>
          <a:p>
            <a:r>
              <a:rPr lang="en-US" sz="1200" b="0" i="0" kern="1200" dirty="0" smtClean="0">
                <a:solidFill>
                  <a:schemeClr val="tx1"/>
                </a:solidFill>
                <a:effectLst/>
                <a:latin typeface="+mn-lt"/>
                <a:ea typeface="+mn-ea"/>
                <a:cs typeface="+mn-cs"/>
              </a:rPr>
              <a:t>A standardized interface lets the customer more easily link a cloud service, such as a customer relationship management system with a financial accounts management system, without having to resort to custom programming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7255B1-C7F0-4ABC-B109-7C2C6FC2FCC7}" type="slidenum">
              <a:rPr lang="en-US" smtClean="0"/>
              <a:t>45</a:t>
            </a:fld>
            <a:endParaRPr lang="en-US"/>
          </a:p>
        </p:txBody>
      </p:sp>
    </p:spTree>
    <p:extLst>
      <p:ext uri="{BB962C8B-B14F-4D97-AF65-F5344CB8AC3E}">
        <p14:creationId xmlns:p14="http://schemas.microsoft.com/office/powerpoint/2010/main" val="349945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000000"/>
                </a:solidFill>
                <a:effectLst/>
                <a:latin typeface="verdana" panose="020B0604030504040204" pitchFamily="34" charset="0"/>
              </a:rPr>
              <a:t>Yes, there is no free lunch. A cloud environment needs a built-in service that bills customers. And, of course, to calculate that bill, usage has to be </a:t>
            </a:r>
            <a:r>
              <a:rPr lang="en-US" b="0" i="1" dirty="0" smtClean="0">
                <a:solidFill>
                  <a:srgbClr val="000000"/>
                </a:solidFill>
                <a:effectLst/>
                <a:latin typeface="verdana" panose="020B0604030504040204" pitchFamily="34" charset="0"/>
              </a:rPr>
              <a:t>metered</a:t>
            </a:r>
            <a:r>
              <a:rPr lang="en-US" b="0" i="0" dirty="0" smtClean="0">
                <a:solidFill>
                  <a:srgbClr val="000000"/>
                </a:solidFill>
                <a:effectLst/>
                <a:latin typeface="verdana" panose="020B0604030504040204" pitchFamily="34" charset="0"/>
              </a:rPr>
              <a:t> (tracked). Even free cloud services (such as Google's Gmail or </a:t>
            </a:r>
            <a:r>
              <a:rPr lang="en-US" b="0" i="0" dirty="0" err="1" smtClean="0">
                <a:solidFill>
                  <a:srgbClr val="000000"/>
                </a:solidFill>
                <a:effectLst/>
                <a:latin typeface="verdana" panose="020B0604030504040204" pitchFamily="34" charset="0"/>
              </a:rPr>
              <a:t>Zoho's</a:t>
            </a:r>
            <a:r>
              <a:rPr lang="en-US" b="0" i="0" dirty="0" smtClean="0">
                <a:solidFill>
                  <a:srgbClr val="000000"/>
                </a:solidFill>
                <a:effectLst/>
                <a:latin typeface="verdana" panose="020B0604030504040204" pitchFamily="34" charset="0"/>
              </a:rPr>
              <a:t> Internet-based office applications) are metered.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7255B1-C7F0-4ABC-B109-7C2C6FC2FCC7}" type="slidenum">
              <a:rPr lang="en-US" smtClean="0"/>
              <a:t>46</a:t>
            </a:fld>
            <a:endParaRPr lang="en-US"/>
          </a:p>
        </p:txBody>
      </p:sp>
    </p:spTree>
    <p:extLst>
      <p:ext uri="{BB962C8B-B14F-4D97-AF65-F5344CB8AC3E}">
        <p14:creationId xmlns:p14="http://schemas.microsoft.com/office/powerpoint/2010/main" val="417074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cloud service provider must include a service management environment. A </a:t>
            </a:r>
            <a:r>
              <a:rPr lang="en-US" sz="1200" b="0" i="1" kern="1200" dirty="0" smtClean="0">
                <a:solidFill>
                  <a:schemeClr val="tx1"/>
                </a:solidFill>
                <a:effectLst/>
                <a:latin typeface="+mn-lt"/>
                <a:ea typeface="+mn-ea"/>
                <a:cs typeface="+mn-cs"/>
              </a:rPr>
              <a:t>service management environment</a:t>
            </a:r>
            <a:r>
              <a:rPr lang="en-US" sz="1200" b="0" i="0" kern="1200" dirty="0" smtClean="0">
                <a:solidFill>
                  <a:schemeClr val="tx1"/>
                </a:solidFill>
                <a:effectLst/>
                <a:latin typeface="+mn-lt"/>
                <a:ea typeface="+mn-ea"/>
                <a:cs typeface="+mn-cs"/>
              </a:rPr>
              <a:t> is an integrated approach for managing your physical environments and IT systems. This environment must be able to maintain the required service level for that organization.</a:t>
            </a:r>
          </a:p>
          <a:p>
            <a:r>
              <a:rPr lang="en-US" sz="1200" b="0" i="0" kern="1200" dirty="0" smtClean="0">
                <a:solidFill>
                  <a:schemeClr val="tx1"/>
                </a:solidFill>
                <a:effectLst/>
                <a:latin typeface="+mn-lt"/>
                <a:ea typeface="+mn-ea"/>
                <a:cs typeface="+mn-cs"/>
              </a:rPr>
              <a:t>In other words, service management has to monitor and optimize the service or sets of services. Service management has to consider key issues, such as performance of the overall system, including security and performance. For example, an organization using an internal or external email cloud service would require 99.999 percent uptime with maximum security. The organization would expect the cloud provider to prove that it has met its obligations.</a:t>
            </a:r>
          </a:p>
          <a:p>
            <a:r>
              <a:rPr lang="en-US" sz="1200" b="0" i="0" kern="1200" dirty="0" smtClean="0">
                <a:solidFill>
                  <a:schemeClr val="tx1"/>
                </a:solidFill>
                <a:effectLst/>
                <a:latin typeface="+mn-lt"/>
                <a:ea typeface="+mn-ea"/>
                <a:cs typeface="+mn-cs"/>
              </a:rPr>
              <a:t>Many cloud service providers give customers a dashboard — a visualization of key service metrics — so they can monitor the level of service they're getting from their provider. Also, many customers use their own monitoring tools to determine whether their service level requirements are being met.</a:t>
            </a:r>
          </a:p>
          <a:p>
            <a:endParaRPr lang="en-US" dirty="0"/>
          </a:p>
        </p:txBody>
      </p:sp>
      <p:sp>
        <p:nvSpPr>
          <p:cNvPr id="4" name="Slide Number Placeholder 3"/>
          <p:cNvSpPr>
            <a:spLocks noGrp="1"/>
          </p:cNvSpPr>
          <p:nvPr>
            <p:ph type="sldNum" sz="quarter" idx="10"/>
          </p:nvPr>
        </p:nvSpPr>
        <p:spPr/>
        <p:txBody>
          <a:bodyPr/>
          <a:lstStyle/>
          <a:p>
            <a:fld id="{847255B1-C7F0-4ABC-B109-7C2C6FC2FCC7}" type="slidenum">
              <a:rPr lang="en-US" smtClean="0"/>
              <a:t>48</a:t>
            </a:fld>
            <a:endParaRPr lang="en-US"/>
          </a:p>
        </p:txBody>
      </p:sp>
    </p:spTree>
    <p:extLst>
      <p:ext uri="{BB962C8B-B14F-4D97-AF65-F5344CB8AC3E}">
        <p14:creationId xmlns:p14="http://schemas.microsoft.com/office/powerpoint/2010/main" val="167103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Many customers must take a leap of faith to trust that the cloud service is safe. Turning over critical data or application infrastructure to a cloud-based service provider requires making sure that the information can't be accidentally accessed by another company (or maliciously accessed by a hacker).</a:t>
            </a:r>
            <a:endParaRPr lang="en-US" dirty="0"/>
          </a:p>
        </p:txBody>
      </p:sp>
      <p:sp>
        <p:nvSpPr>
          <p:cNvPr id="4" name="Slide Number Placeholder 3"/>
          <p:cNvSpPr>
            <a:spLocks noGrp="1"/>
          </p:cNvSpPr>
          <p:nvPr>
            <p:ph type="sldNum" sz="quarter" idx="10"/>
          </p:nvPr>
        </p:nvSpPr>
        <p:spPr/>
        <p:txBody>
          <a:bodyPr/>
          <a:lstStyle/>
          <a:p>
            <a:fld id="{847255B1-C7F0-4ABC-B109-7C2C6FC2FCC7}" type="slidenum">
              <a:rPr lang="en-US" smtClean="0"/>
              <a:t>49</a:t>
            </a:fld>
            <a:endParaRPr lang="en-US"/>
          </a:p>
        </p:txBody>
      </p:sp>
    </p:spTree>
    <p:extLst>
      <p:ext uri="{BB962C8B-B14F-4D97-AF65-F5344CB8AC3E}">
        <p14:creationId xmlns:p14="http://schemas.microsoft.com/office/powerpoint/2010/main" val="278694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97A81-399A-4642-8417-2D7C66D64ED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391869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97A81-399A-4642-8417-2D7C66D64ED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79059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97A81-399A-4642-8417-2D7C66D64ED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31243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marR="0" indent="-460375" algn="l" defTabSz="914363" rtl="0" eaLnBrk="1" fontAlgn="auto" latinLnBrk="0" hangingPunct="1">
              <a:lnSpc>
                <a:spcPct val="90000"/>
              </a:lnSpc>
              <a:spcBef>
                <a:spcPct val="20000"/>
              </a:spcBef>
              <a:spcAft>
                <a:spcPts val="0"/>
              </a:spcAft>
              <a:buClrTx/>
              <a:buSzPct val="100000"/>
              <a:buFontTx/>
              <a:buBlip>
                <a:blip r:embed="rId2"/>
              </a:buBlip>
              <a:tabLst/>
              <a:defRPr/>
            </a:lvl1pPr>
            <a:lvl2pPr marL="855663" marR="0" indent="-395288" algn="l" defTabSz="914363" rtl="0" eaLnBrk="1" fontAlgn="auto" latinLnBrk="0" hangingPunct="1">
              <a:lnSpc>
                <a:spcPct val="90000"/>
              </a:lnSpc>
              <a:spcBef>
                <a:spcPct val="20000"/>
              </a:spcBef>
              <a:spcAft>
                <a:spcPts val="0"/>
              </a:spcAft>
              <a:buClrTx/>
              <a:buSzPct val="100000"/>
              <a:buFontTx/>
              <a:buBlip>
                <a:blip r:embed="rId2"/>
              </a:buBlip>
              <a:tabLst/>
              <a:defRPr/>
            </a:lvl2pPr>
            <a:lvl3pPr marL="1258888" marR="0" indent="-403225" algn="l" defTabSz="914363" rtl="0" eaLnBrk="1" fontAlgn="auto" latinLnBrk="0" hangingPunct="1">
              <a:lnSpc>
                <a:spcPct val="90000"/>
              </a:lnSpc>
              <a:spcBef>
                <a:spcPct val="20000"/>
              </a:spcBef>
              <a:spcAft>
                <a:spcPts val="0"/>
              </a:spcAft>
              <a:buClrTx/>
              <a:buSzPct val="100000"/>
              <a:buFontTx/>
              <a:buBlip>
                <a:blip r:embed="rId2"/>
              </a:buBlip>
              <a:tabLst/>
              <a:defRPr/>
            </a:lvl3pPr>
            <a:lvl4pPr marL="1604963" marR="0" indent="-346075" algn="l" defTabSz="914363" rtl="0" eaLnBrk="1" fontAlgn="auto" latinLnBrk="0" hangingPunct="1">
              <a:lnSpc>
                <a:spcPct val="90000"/>
              </a:lnSpc>
              <a:spcBef>
                <a:spcPct val="20000"/>
              </a:spcBef>
              <a:spcAft>
                <a:spcPts val="0"/>
              </a:spcAft>
              <a:buClrTx/>
              <a:buSzPct val="100000"/>
              <a:buFontTx/>
              <a:buBlip>
                <a:blip r:embed="rId2"/>
              </a:buBlip>
              <a:tabLst/>
              <a:defRPr/>
            </a:lvl4pPr>
            <a:lvl5pPr marL="1941513" marR="0" indent="-336550" algn="l" defTabSz="914363" rtl="0" eaLnBrk="1" fontAlgn="auto" latinLnBrk="0" hangingPunct="1">
              <a:lnSpc>
                <a:spcPct val="90000"/>
              </a:lnSpc>
              <a:spcBef>
                <a:spcPct val="20000"/>
              </a:spcBef>
              <a:spcAft>
                <a:spcPts val="0"/>
              </a:spcAft>
              <a:buClrTx/>
              <a:buSzPct val="100000"/>
              <a:buFontTx/>
              <a:buBlip>
                <a:blip r:embed="rId2"/>
              </a:buBlip>
              <a:tabLst/>
              <a:defRPr/>
            </a:lvl5pPr>
          </a:lstStyle>
          <a:p>
            <a:pPr marL="460375" marR="0" lvl="0" indent="-460375" algn="l" defTabSz="914363" rtl="0" eaLnBrk="1" fontAlgn="auto" latinLnBrk="0" hangingPunct="1">
              <a:lnSpc>
                <a:spcPct val="90000"/>
              </a:lnSpc>
              <a:spcBef>
                <a:spcPct val="20000"/>
              </a:spcBef>
              <a:spcAft>
                <a:spcPts val="0"/>
              </a:spcAft>
              <a:buClrTx/>
              <a:buSzPct val="100000"/>
              <a:buFontTx/>
              <a:buBlip>
                <a:blip r:embed="rId2"/>
              </a:buBlip>
              <a:tabLst/>
              <a:defRPr/>
            </a:pPr>
            <a:r>
              <a:rPr kumimoji="0" lang="en-US" sz="3200" b="0" i="0" u="none" strike="noStrike" kern="1200" cap="none" spc="0" normalizeH="0" baseline="0" noProof="0" smtClean="0">
                <a:ln>
                  <a:noFill/>
                </a:ln>
                <a:gradFill>
                  <a:gsLst>
                    <a:gs pos="0">
                      <a:srgbClr val="FFFFFF"/>
                    </a:gs>
                    <a:gs pos="86000">
                      <a:srgbClr val="FFFFFF"/>
                    </a:gs>
                  </a:gsLst>
                  <a:lin ang="5400000" scaled="0"/>
                </a:gradFill>
                <a:effectLst/>
                <a:uLnTx/>
                <a:uFillTx/>
                <a:latin typeface="+mn-lt"/>
                <a:ea typeface="+mn-ea"/>
                <a:cs typeface="+mn-cs"/>
              </a:rPr>
              <a:t>Click to edit Master text styles</a:t>
            </a:r>
          </a:p>
          <a:p>
            <a:pPr marL="460375" marR="0" lvl="1" indent="-460375" algn="l" defTabSz="914363" rtl="0" eaLnBrk="1" fontAlgn="auto" latinLnBrk="0" hangingPunct="1">
              <a:lnSpc>
                <a:spcPct val="90000"/>
              </a:lnSpc>
              <a:spcBef>
                <a:spcPct val="20000"/>
              </a:spcBef>
              <a:spcAft>
                <a:spcPts val="0"/>
              </a:spcAft>
              <a:buClrTx/>
              <a:buSzPct val="100000"/>
              <a:buFontTx/>
              <a:buBlip>
                <a:blip r:embed="rId2"/>
              </a:buBlip>
              <a:tabLst/>
              <a:defRPr/>
            </a:pPr>
            <a:r>
              <a:rPr kumimoji="0" lang="en-US" sz="3200" b="0" i="0" u="none" strike="noStrike" kern="1200" cap="none" spc="0" normalizeH="0" baseline="0" noProof="0" smtClean="0">
                <a:ln>
                  <a:noFill/>
                </a:ln>
                <a:gradFill>
                  <a:gsLst>
                    <a:gs pos="0">
                      <a:srgbClr val="FFFFFF"/>
                    </a:gs>
                    <a:gs pos="86000">
                      <a:srgbClr val="FFFFFF"/>
                    </a:gs>
                  </a:gsLst>
                  <a:lin ang="5400000" scaled="0"/>
                </a:gradFill>
                <a:effectLst/>
                <a:uLnTx/>
                <a:uFillTx/>
                <a:latin typeface="+mn-lt"/>
                <a:ea typeface="+mn-ea"/>
                <a:cs typeface="+mn-cs"/>
              </a:rPr>
              <a:t>Second level</a:t>
            </a:r>
          </a:p>
          <a:p>
            <a:pPr marL="460375" marR="0" lvl="2" indent="-460375" algn="l" defTabSz="914363" rtl="0" eaLnBrk="1" fontAlgn="auto" latinLnBrk="0" hangingPunct="1">
              <a:lnSpc>
                <a:spcPct val="90000"/>
              </a:lnSpc>
              <a:spcBef>
                <a:spcPct val="20000"/>
              </a:spcBef>
              <a:spcAft>
                <a:spcPts val="0"/>
              </a:spcAft>
              <a:buClrTx/>
              <a:buSzPct val="100000"/>
              <a:buFontTx/>
              <a:buBlip>
                <a:blip r:embed="rId2"/>
              </a:buBlip>
              <a:tabLst/>
              <a:defRPr/>
            </a:pPr>
            <a:r>
              <a:rPr kumimoji="0" lang="en-US" sz="3200" b="0" i="0" u="none" strike="noStrike" kern="1200" cap="none" spc="0" normalizeH="0" baseline="0" noProof="0" smtClean="0">
                <a:ln>
                  <a:noFill/>
                </a:ln>
                <a:gradFill>
                  <a:gsLst>
                    <a:gs pos="0">
                      <a:srgbClr val="FFFFFF"/>
                    </a:gs>
                    <a:gs pos="86000">
                      <a:srgbClr val="FFFFFF"/>
                    </a:gs>
                  </a:gsLst>
                  <a:lin ang="5400000" scaled="0"/>
                </a:gradFill>
                <a:effectLst/>
                <a:uLnTx/>
                <a:uFillTx/>
                <a:latin typeface="+mn-lt"/>
                <a:ea typeface="+mn-ea"/>
                <a:cs typeface="+mn-cs"/>
              </a:rPr>
              <a:t>Third level</a:t>
            </a:r>
          </a:p>
          <a:p>
            <a:pPr marL="460375" marR="0" lvl="3" indent="-460375" algn="l" defTabSz="914363" rtl="0" eaLnBrk="1" fontAlgn="auto" latinLnBrk="0" hangingPunct="1">
              <a:lnSpc>
                <a:spcPct val="90000"/>
              </a:lnSpc>
              <a:spcBef>
                <a:spcPct val="20000"/>
              </a:spcBef>
              <a:spcAft>
                <a:spcPts val="0"/>
              </a:spcAft>
              <a:buClrTx/>
              <a:buSzPct val="100000"/>
              <a:buFontTx/>
              <a:buBlip>
                <a:blip r:embed="rId2"/>
              </a:buBlip>
              <a:tabLst/>
              <a:defRPr/>
            </a:pPr>
            <a:r>
              <a:rPr kumimoji="0" lang="en-US" sz="3200" b="0" i="0" u="none" strike="noStrike" kern="1200" cap="none" spc="0" normalizeH="0" baseline="0" noProof="0" smtClean="0">
                <a:ln>
                  <a:noFill/>
                </a:ln>
                <a:gradFill>
                  <a:gsLst>
                    <a:gs pos="0">
                      <a:srgbClr val="FFFFFF"/>
                    </a:gs>
                    <a:gs pos="86000">
                      <a:srgbClr val="FFFFFF"/>
                    </a:gs>
                  </a:gsLst>
                  <a:lin ang="5400000" scaled="0"/>
                </a:gradFill>
                <a:effectLst/>
                <a:uLnTx/>
                <a:uFillTx/>
                <a:latin typeface="+mn-lt"/>
                <a:ea typeface="+mn-ea"/>
                <a:cs typeface="+mn-cs"/>
              </a:rPr>
              <a:t>Fourth level</a:t>
            </a:r>
          </a:p>
          <a:p>
            <a:pPr marL="460375" marR="0" lvl="4" indent="-460375" algn="l" defTabSz="914363" rtl="0" eaLnBrk="1" fontAlgn="auto" latinLnBrk="0" hangingPunct="1">
              <a:lnSpc>
                <a:spcPct val="90000"/>
              </a:lnSpc>
              <a:spcBef>
                <a:spcPct val="20000"/>
              </a:spcBef>
              <a:spcAft>
                <a:spcPts val="0"/>
              </a:spcAft>
              <a:buClrTx/>
              <a:buSzPct val="100000"/>
              <a:buFontTx/>
              <a:buBlip>
                <a:blip r:embed="rId2"/>
              </a:buBlip>
              <a:tabLst/>
              <a:defRPr/>
            </a:pPr>
            <a:r>
              <a:rPr kumimoji="0" lang="en-US" sz="3200" b="0" i="0" u="none" strike="noStrike" kern="1200" cap="none" spc="0" normalizeH="0" baseline="0" noProof="0" smtClean="0">
                <a:ln>
                  <a:noFill/>
                </a:ln>
                <a:gradFill>
                  <a:gsLst>
                    <a:gs pos="0">
                      <a:srgbClr val="FFFFFF"/>
                    </a:gs>
                    <a:gs pos="86000">
                      <a:srgbClr val="FFFFFF"/>
                    </a:gs>
                  </a:gsLst>
                  <a:lin ang="5400000" scaled="0"/>
                </a:gradFill>
                <a:effectLst/>
                <a:uLnTx/>
                <a:uFillTx/>
                <a:latin typeface="+mn-lt"/>
                <a:ea typeface="+mn-ea"/>
                <a:cs typeface="+mn-cs"/>
              </a:rPr>
              <a:t>Fifth level</a:t>
            </a:r>
            <a:endParaRPr kumimoji="0" lang="en-US" sz="2000" b="0" i="0" u="none" strike="noStrike" kern="1200" cap="none" spc="0" normalizeH="0" baseline="0" noProof="0" dirty="0">
              <a:ln>
                <a:noFill/>
              </a:ln>
              <a:gradFill>
                <a:gsLst>
                  <a:gs pos="0">
                    <a:srgbClr val="FFFFFF"/>
                  </a:gs>
                  <a:gs pos="86000">
                    <a:srgbClr val="FFFFFF"/>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26257413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97A81-399A-4642-8417-2D7C66D64ED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41763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97A81-399A-4642-8417-2D7C66D64ED3}"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202754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97A81-399A-4642-8417-2D7C66D64ED3}"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41467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97A81-399A-4642-8417-2D7C66D64ED3}"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45047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97A81-399A-4642-8417-2D7C66D64ED3}"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120520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97A81-399A-4642-8417-2D7C66D64ED3}"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240049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97A81-399A-4642-8417-2D7C66D64ED3}"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14684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97A81-399A-4642-8417-2D7C66D64ED3}"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3E04E-0A45-4574-9423-641B627DBC63}" type="slidenum">
              <a:rPr lang="en-US" smtClean="0"/>
              <a:t>‹#›</a:t>
            </a:fld>
            <a:endParaRPr lang="en-US"/>
          </a:p>
        </p:txBody>
      </p:sp>
    </p:spTree>
    <p:extLst>
      <p:ext uri="{BB962C8B-B14F-4D97-AF65-F5344CB8AC3E}">
        <p14:creationId xmlns:p14="http://schemas.microsoft.com/office/powerpoint/2010/main" val="303660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97A81-399A-4642-8417-2D7C66D64ED3}" type="datetimeFigureOut">
              <a:rPr lang="en-US" smtClean="0"/>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3E04E-0A45-4574-9423-641B627DBC63}" type="slidenum">
              <a:rPr lang="en-US" smtClean="0"/>
              <a:t>‹#›</a:t>
            </a:fld>
            <a:endParaRPr lang="en-US"/>
          </a:p>
        </p:txBody>
      </p:sp>
    </p:spTree>
    <p:extLst>
      <p:ext uri="{BB962C8B-B14F-4D97-AF65-F5344CB8AC3E}">
        <p14:creationId xmlns:p14="http://schemas.microsoft.com/office/powerpoint/2010/main" val="1317612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Cloud Computing </a:t>
            </a:r>
            <a:endParaRPr lang="en-US" dirty="0"/>
          </a:p>
        </p:txBody>
      </p:sp>
      <p:sp>
        <p:nvSpPr>
          <p:cNvPr id="3" name="Subtitle 2"/>
          <p:cNvSpPr>
            <a:spLocks noGrp="1"/>
          </p:cNvSpPr>
          <p:nvPr>
            <p:ph type="subTitle" idx="1"/>
          </p:nvPr>
        </p:nvSpPr>
        <p:spPr>
          <a:xfrm>
            <a:off x="152400" y="4876800"/>
            <a:ext cx="5181600" cy="1752600"/>
          </a:xfrm>
        </p:spPr>
        <p:txBody>
          <a:bodyPr/>
          <a:lstStyle/>
          <a:p>
            <a:pPr algn="l"/>
            <a:r>
              <a:rPr lang="en-US" smtClean="0"/>
              <a:t>ITI</a:t>
            </a:r>
            <a:endParaRPr lang="en-US" dirty="0" smtClean="0"/>
          </a:p>
        </p:txBody>
      </p:sp>
    </p:spTree>
    <p:extLst>
      <p:ext uri="{BB962C8B-B14F-4D97-AF65-F5344CB8AC3E}">
        <p14:creationId xmlns:p14="http://schemas.microsoft.com/office/powerpoint/2010/main" val="398819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 ?</a:t>
            </a:r>
            <a:endParaRPr lang="en-US" dirty="0"/>
          </a:p>
        </p:txBody>
      </p:sp>
      <p:sp>
        <p:nvSpPr>
          <p:cNvPr id="3" name="Date Placeholder 2"/>
          <p:cNvSpPr>
            <a:spLocks noGrp="1"/>
          </p:cNvSpPr>
          <p:nvPr>
            <p:ph type="dt" sz="half" idx="10"/>
          </p:nvPr>
        </p:nvSpPr>
        <p:spPr/>
        <p:txBody>
          <a:bodyPr/>
          <a:lstStyle/>
          <a:p>
            <a:fld id="{E3845B84-AAC4-48D4-8E18-5A702600F497}" type="datetime5">
              <a:rPr lang="en-US" smtClean="0"/>
              <a:pPr/>
              <a:t>19-Oct-20</a:t>
            </a:fld>
            <a:endParaRPr lang="en-US" dirty="0"/>
          </a:p>
        </p:txBody>
      </p:sp>
      <p:sp>
        <p:nvSpPr>
          <p:cNvPr id="4" name="Content Placeholder 3"/>
          <p:cNvSpPr>
            <a:spLocks noGrp="1"/>
          </p:cNvSpPr>
          <p:nvPr>
            <p:ph sz="quarter" idx="1"/>
          </p:nvPr>
        </p:nvSpPr>
        <p:spPr/>
        <p:txBody>
          <a:bodyPr>
            <a:normAutofit fontScale="92500" lnSpcReduction="20000"/>
          </a:bodyPr>
          <a:lstStyle/>
          <a:p>
            <a:pPr marL="457200" indent="-457200">
              <a:lnSpc>
                <a:spcPct val="90000"/>
              </a:lnSpc>
              <a:buNone/>
            </a:pPr>
            <a:r>
              <a:rPr lang="en-US" sz="3200" b="1" dirty="0" smtClean="0"/>
              <a:t> “Cloud computing </a:t>
            </a:r>
            <a:r>
              <a:rPr lang="en-US" sz="3200" dirty="0" smtClean="0"/>
              <a:t>is a general term for anything that involves delivering hosted services over the internet.” – Wikipedia</a:t>
            </a:r>
          </a:p>
          <a:p>
            <a:pPr marL="457200" indent="-457200">
              <a:lnSpc>
                <a:spcPct val="90000"/>
              </a:lnSpc>
              <a:buNone/>
            </a:pPr>
            <a:r>
              <a:rPr lang="en-US" sz="3200" dirty="0" smtClean="0"/>
              <a:t>      </a:t>
            </a:r>
          </a:p>
          <a:p>
            <a:pPr marL="457200" indent="-457200">
              <a:lnSpc>
                <a:spcPct val="90000"/>
              </a:lnSpc>
              <a:buNone/>
            </a:pPr>
            <a:r>
              <a:rPr lang="en-US" sz="3200" dirty="0" smtClean="0"/>
              <a:t>     “</a:t>
            </a:r>
            <a:r>
              <a:rPr lang="en-US" sz="3200" b="1" dirty="0" smtClean="0"/>
              <a:t>Cloud computing </a:t>
            </a:r>
            <a:r>
              <a:rPr lang="en-US" sz="3200" dirty="0" smtClean="0"/>
              <a:t>is Internet-based computing, whereby shared resources, software, and information are provided to computers and other devices on demand, like the electricity grid.”- Wikipedia </a:t>
            </a:r>
          </a:p>
          <a:p>
            <a:pPr marL="457200" indent="-457200">
              <a:lnSpc>
                <a:spcPct val="90000"/>
              </a:lnSpc>
              <a:buNone/>
            </a:pPr>
            <a:endParaRPr lang="en-US" sz="3200" dirty="0" smtClean="0"/>
          </a:p>
          <a:p>
            <a:pPr marL="457200" indent="-457200">
              <a:lnSpc>
                <a:spcPct val="90000"/>
              </a:lnSpc>
              <a:buNone/>
            </a:pPr>
            <a:r>
              <a:rPr lang="en-US" sz="3200" dirty="0" smtClean="0"/>
              <a:t>	Basically a cloud is a virtualization of resources that manages and maintains itself. </a:t>
            </a:r>
            <a:endParaRPr lang="en-US" dirty="0"/>
          </a:p>
        </p:txBody>
      </p:sp>
    </p:spTree>
    <p:extLst>
      <p:ext uri="{BB962C8B-B14F-4D97-AF65-F5344CB8AC3E}">
        <p14:creationId xmlns:p14="http://schemas.microsoft.com/office/powerpoint/2010/main" val="1190269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0"/>
          </p:nvPr>
        </p:nvSpPr>
        <p:spPr/>
        <p:txBody>
          <a:bodyPr/>
          <a:lstStyle/>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43" y="33337"/>
            <a:ext cx="8798057" cy="659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463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a:xfrm>
            <a:off x="389436" y="228600"/>
            <a:ext cx="8363938" cy="1052596"/>
          </a:xfrm>
        </p:spPr>
        <p:txBody>
          <a:bodyPr>
            <a:normAutofit fontScale="90000"/>
          </a:bodyPr>
          <a:lstStyle/>
          <a:p>
            <a:r>
              <a:rPr lang="en-US" dirty="0" smtClean="0"/>
              <a:t>Categorizing Cloud Computing</a:t>
            </a:r>
            <a:br>
              <a:rPr lang="en-US" dirty="0" smtClean="0"/>
            </a:br>
            <a:r>
              <a:rPr lang="en-US" sz="3200" dirty="0">
                <a:latin typeface="Segoe UI Light" pitchFamily="34" charset="0"/>
              </a:rPr>
              <a:t>Three categories</a:t>
            </a:r>
          </a:p>
        </p:txBody>
      </p:sp>
      <p:sp>
        <p:nvSpPr>
          <p:cNvPr id="52" name="Content Placeholder 51"/>
          <p:cNvSpPr>
            <a:spLocks noGrp="1"/>
          </p:cNvSpPr>
          <p:nvPr>
            <p:ph type="body" sz="quarter" idx="10"/>
          </p:nvPr>
        </p:nvSpPr>
        <p:spPr>
          <a:xfrm>
            <a:off x="389436" y="1447799"/>
            <a:ext cx="8363938" cy="4573560"/>
          </a:xfrm>
        </p:spPr>
        <p:txBody>
          <a:bodyPr>
            <a:normAutofit lnSpcReduction="10000"/>
          </a:bodyPr>
          <a:lstStyle/>
          <a:p>
            <a:endParaRPr lang="en-US" dirty="0" smtClean="0"/>
          </a:p>
          <a:p>
            <a:r>
              <a:rPr lang="en-US" dirty="0" smtClean="0"/>
              <a:t>Cloud applications</a:t>
            </a:r>
          </a:p>
          <a:p>
            <a:pPr lvl="1"/>
            <a:r>
              <a:rPr lang="en-US" dirty="0" smtClean="0"/>
              <a:t>Often called </a:t>
            </a:r>
            <a:r>
              <a:rPr lang="en-US" i="1" dirty="0" smtClean="0"/>
              <a:t>Software as a Service (SaaS)</a:t>
            </a:r>
          </a:p>
          <a:p>
            <a:endParaRPr lang="en-US" dirty="0" smtClean="0"/>
          </a:p>
          <a:p>
            <a:r>
              <a:rPr lang="en-US" dirty="0" smtClean="0"/>
              <a:t>Cloud platforms</a:t>
            </a:r>
          </a:p>
          <a:p>
            <a:pPr lvl="1"/>
            <a:r>
              <a:rPr lang="en-US" dirty="0" smtClean="0"/>
              <a:t>Public cloud platforms</a:t>
            </a:r>
          </a:p>
          <a:p>
            <a:endParaRPr lang="en-US" dirty="0" smtClean="0"/>
          </a:p>
          <a:p>
            <a:r>
              <a:rPr lang="en-US" dirty="0" smtClean="0"/>
              <a:t>Private clouds</a:t>
            </a:r>
          </a:p>
          <a:p>
            <a:pPr lvl="1"/>
            <a:r>
              <a:rPr lang="en-US" dirty="0" smtClean="0"/>
              <a:t>On-premises cloud platforms</a:t>
            </a:r>
          </a:p>
        </p:txBody>
      </p:sp>
    </p:spTree>
    <p:extLst>
      <p:ext uri="{BB962C8B-B14F-4D97-AF65-F5344CB8AC3E}">
        <p14:creationId xmlns:p14="http://schemas.microsoft.com/office/powerpoint/2010/main" val="2101648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animEffect transition="in" filter="dissolve">
                                      <p:cBhvr>
                                        <p:cTn id="7" dur="500"/>
                                        <p:tgtEl>
                                          <p:spTgt spid="52">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
                                            <p:txEl>
                                              <p:pRg st="2" end="2"/>
                                            </p:txEl>
                                          </p:spTgt>
                                        </p:tgtEl>
                                        <p:attrNameLst>
                                          <p:attrName>style.visibility</p:attrName>
                                        </p:attrNameLst>
                                      </p:cBhvr>
                                      <p:to>
                                        <p:strVal val="visible"/>
                                      </p:to>
                                    </p:set>
                                    <p:animEffect transition="in" filter="dissolve">
                                      <p:cBhvr>
                                        <p:cTn id="10" dur="500"/>
                                        <p:tgtEl>
                                          <p:spTgt spid="5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animEffect transition="in" filter="dissolve">
                                      <p:cBhvr>
                                        <p:cTn id="15" dur="500"/>
                                        <p:tgtEl>
                                          <p:spTgt spid="52">
                                            <p:txEl>
                                              <p:pRg st="4" end="4"/>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2">
                                            <p:txEl>
                                              <p:pRg st="5" end="5"/>
                                            </p:txEl>
                                          </p:spTgt>
                                        </p:tgtEl>
                                        <p:attrNameLst>
                                          <p:attrName>style.visibility</p:attrName>
                                        </p:attrNameLst>
                                      </p:cBhvr>
                                      <p:to>
                                        <p:strVal val="visible"/>
                                      </p:to>
                                    </p:set>
                                    <p:animEffect transition="in" filter="dissolve">
                                      <p:cBhvr>
                                        <p:cTn id="18" dur="500"/>
                                        <p:tgtEl>
                                          <p:spTgt spid="5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2">
                                            <p:txEl>
                                              <p:pRg st="7" end="7"/>
                                            </p:txEl>
                                          </p:spTgt>
                                        </p:tgtEl>
                                        <p:attrNameLst>
                                          <p:attrName>style.visibility</p:attrName>
                                        </p:attrNameLst>
                                      </p:cBhvr>
                                      <p:to>
                                        <p:strVal val="visible"/>
                                      </p:to>
                                    </p:set>
                                    <p:animEffect transition="in" filter="dissolve">
                                      <p:cBhvr>
                                        <p:cTn id="23" dur="500"/>
                                        <p:tgtEl>
                                          <p:spTgt spid="52">
                                            <p:txEl>
                                              <p:pRg st="7" end="7"/>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2">
                                            <p:txEl>
                                              <p:pRg st="8" end="8"/>
                                            </p:txEl>
                                          </p:spTgt>
                                        </p:tgtEl>
                                        <p:attrNameLst>
                                          <p:attrName>style.visibility</p:attrName>
                                        </p:attrNameLst>
                                      </p:cBhvr>
                                      <p:to>
                                        <p:strVal val="visible"/>
                                      </p:to>
                                    </p:set>
                                    <p:animEffect transition="in" filter="dissolve">
                                      <p:cBhvr>
                                        <p:cTn id="26"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0"/>
          </p:nvPr>
        </p:nvSpPr>
        <p:spPr/>
        <p:txBody>
          <a:bodyPr/>
          <a:lstStyle/>
          <a:p>
            <a:endParaRPr lang="en-US" dirty="0"/>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77997"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48193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066800"/>
            <a:ext cx="7772400" cy="2819400"/>
          </a:xfrm>
        </p:spPr>
        <p:txBody>
          <a:bodyPr>
            <a:normAutofit/>
          </a:bodyPr>
          <a:lstStyle/>
          <a:p>
            <a:r>
              <a:rPr lang="en-US" b="0" dirty="0"/>
              <a:t/>
            </a:r>
            <a:br>
              <a:rPr lang="en-US" b="0" dirty="0"/>
            </a:br>
            <a:r>
              <a:rPr lang="en-US" b="0" dirty="0"/>
              <a:t> </a:t>
            </a:r>
            <a:r>
              <a:rPr lang="en-US" dirty="0"/>
              <a:t>Cloud Applications: </a:t>
            </a:r>
            <a:r>
              <a:rPr lang="en-US" dirty="0" smtClean="0"/>
              <a:t/>
            </a:r>
            <a:br>
              <a:rPr lang="en-US" dirty="0" smtClean="0"/>
            </a:br>
            <a:r>
              <a:rPr lang="en-US" dirty="0" smtClean="0"/>
              <a:t>Software </a:t>
            </a:r>
            <a:r>
              <a:rPr lang="en-US" dirty="0"/>
              <a:t>as a Service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7684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5539" cy="673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2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5577" cy="673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36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Hosam\Desktop\Azure Assiut 34\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913"/>
            <a:ext cx="914400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7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 y="0"/>
            <a:ext cx="9029700" cy="6705600"/>
          </a:xfrm>
          <a:prstGeom prst="rect">
            <a:avLst/>
          </a:prstGeom>
        </p:spPr>
      </p:pic>
    </p:spTree>
    <p:extLst>
      <p:ext uri="{BB962C8B-B14F-4D97-AF65-F5344CB8AC3E}">
        <p14:creationId xmlns:p14="http://schemas.microsoft.com/office/powerpoint/2010/main" val="26477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5" y="42672"/>
            <a:ext cx="9064385" cy="673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28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Cloud Computing</a:t>
            </a:r>
          </a:p>
          <a:p>
            <a:r>
              <a:rPr lang="en-US" dirty="0" smtClean="0"/>
              <a:t>Three Cloud Computing Categories</a:t>
            </a:r>
          </a:p>
          <a:p>
            <a:r>
              <a:rPr lang="en-US" dirty="0" smtClean="0"/>
              <a:t>Cloud Computing pros and cons</a:t>
            </a:r>
          </a:p>
          <a:p>
            <a:r>
              <a:rPr lang="en-US" dirty="0" smtClean="0"/>
              <a:t>Conclusion</a:t>
            </a:r>
          </a:p>
          <a:p>
            <a:endParaRPr lang="en-US" dirty="0"/>
          </a:p>
        </p:txBody>
      </p:sp>
    </p:spTree>
    <p:extLst>
      <p:ext uri="{BB962C8B-B14F-4D97-AF65-F5344CB8AC3E}">
        <p14:creationId xmlns:p14="http://schemas.microsoft.com/office/powerpoint/2010/main" val="4208781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1447800"/>
            <a:ext cx="7772400" cy="1362075"/>
          </a:xfrm>
        </p:spPr>
        <p:txBody>
          <a:bodyPr/>
          <a:lstStyle/>
          <a:p>
            <a:r>
              <a:rPr lang="en-US" b="0" dirty="0"/>
              <a:t/>
            </a:r>
            <a:br>
              <a:rPr lang="en-US" b="0" dirty="0"/>
            </a:br>
            <a:r>
              <a:rPr lang="en-US" b="0" dirty="0"/>
              <a:t> </a:t>
            </a:r>
            <a:r>
              <a:rPr lang="en-US" dirty="0"/>
              <a:t>Cloud Platforms </a:t>
            </a:r>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170389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261938"/>
            <a:ext cx="8467725"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361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1427"/>
            <a:ext cx="8929688" cy="664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07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7697"/>
            <a:ext cx="9043988" cy="67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967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78" y="71437"/>
            <a:ext cx="8813822" cy="655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49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1"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616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71463"/>
            <a:ext cx="8391525"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5219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 y="105537"/>
            <a:ext cx="8691563" cy="66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309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28600"/>
            <a:ext cx="8277225"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042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Platforms Examples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082" y="2277875"/>
            <a:ext cx="3043238" cy="9434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4364113"/>
            <a:ext cx="4414837" cy="1657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86119"/>
            <a:ext cx="4362593" cy="2695397"/>
          </a:xfrm>
          <a:prstGeom prst="rect">
            <a:avLst/>
          </a:prstGeom>
        </p:spPr>
      </p:pic>
    </p:spTree>
    <p:extLst>
      <p:ext uri="{BB962C8B-B14F-4D97-AF65-F5344CB8AC3E}">
        <p14:creationId xmlns:p14="http://schemas.microsoft.com/office/powerpoint/2010/main" val="136717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981200" y="1569690"/>
            <a:ext cx="4945586" cy="3154710"/>
          </a:xfrm>
          <a:prstGeom prst="rect">
            <a:avLst/>
          </a:prstGeom>
          <a:noFill/>
        </p:spPr>
        <p:txBody>
          <a:bodyPr wrap="none" lIns="91440" tIns="45720" rIns="91440" bIns="45720">
            <a:spAutoFit/>
          </a:bodyPr>
          <a:lstStyle/>
          <a:p>
            <a:pPr algn="ctr"/>
            <a:r>
              <a:rPr lang="en-US" sz="19900" b="1" cap="none" spc="0" dirty="0" smtClean="0">
                <a:ln w="10541" cmpd="sng">
                  <a:solidFill>
                    <a:schemeClr val="accent1">
                      <a:shade val="88000"/>
                      <a:satMod val="110000"/>
                    </a:schemeClr>
                  </a:solidFill>
                  <a:prstDash val="solid"/>
                </a:ln>
                <a:solidFill>
                  <a:srgbClr val="FF0000"/>
                </a:solidFill>
                <a:effectLst/>
              </a:rPr>
              <a:t>Quiz</a:t>
            </a:r>
            <a:endParaRPr lang="en-US"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222940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 y="61078"/>
            <a:ext cx="8682038" cy="656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658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33525"/>
            <a:ext cx="7772400" cy="1362075"/>
          </a:xfrm>
        </p:spPr>
        <p:txBody>
          <a:bodyPr/>
          <a:lstStyle/>
          <a:p>
            <a:r>
              <a:rPr lang="en-US" dirty="0"/>
              <a:t>Private Clouds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7664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 y="65869"/>
            <a:ext cx="8786813" cy="646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426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839200" cy="660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351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4" y="71437"/>
            <a:ext cx="8833786" cy="655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643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1996"/>
            <a:ext cx="9067800" cy="649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3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65" y="52387"/>
            <a:ext cx="8845635" cy="65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931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7" y="90487"/>
            <a:ext cx="8761943" cy="653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7940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78" y="71437"/>
            <a:ext cx="8813822" cy="655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519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6212"/>
            <a:ext cx="8571220" cy="637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52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normAutofit/>
          </a:bodyPr>
          <a:lstStyle/>
          <a:p>
            <a:pPr marL="0" indent="0" algn="ctr">
              <a:buNone/>
            </a:pPr>
            <a:r>
              <a:rPr lang="ar-EG" sz="6600" dirty="0" smtClean="0"/>
              <a:t>عرف ما يأتي</a:t>
            </a:r>
            <a:endParaRPr lang="en-US" sz="6600" dirty="0"/>
          </a:p>
        </p:txBody>
      </p:sp>
      <p:sp>
        <p:nvSpPr>
          <p:cNvPr id="4" name="Rectangle 3"/>
          <p:cNvSpPr/>
          <p:nvPr/>
        </p:nvSpPr>
        <p:spPr>
          <a:xfrm>
            <a:off x="433694" y="3276600"/>
            <a:ext cx="8276625"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Cloud Computing</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9184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 Examples</a:t>
            </a:r>
            <a:endParaRPr lang="en-US" dirty="0"/>
          </a:p>
        </p:txBody>
      </p:sp>
      <p:sp>
        <p:nvSpPr>
          <p:cNvPr id="3" name="Content Placeholder 2"/>
          <p:cNvSpPr>
            <a:spLocks noGrp="1"/>
          </p:cNvSpPr>
          <p:nvPr>
            <p:ph idx="1"/>
          </p:nvPr>
        </p:nvSpPr>
        <p:spPr/>
        <p:txBody>
          <a:bodyPr/>
          <a:lstStyle/>
          <a:p>
            <a:r>
              <a:rPr lang="en-US" dirty="0" smtClean="0"/>
              <a:t>VMware</a:t>
            </a:r>
          </a:p>
          <a:p>
            <a:r>
              <a:rPr lang="en-US" dirty="0" smtClean="0"/>
              <a:t>Microsoft</a:t>
            </a:r>
          </a:p>
          <a:p>
            <a:r>
              <a:rPr lang="en-US" dirty="0" smtClean="0"/>
              <a:t>HP</a:t>
            </a:r>
          </a:p>
          <a:p>
            <a:r>
              <a:rPr lang="en-US" dirty="0" err="1" smtClean="0"/>
              <a:t>OpenStack</a:t>
            </a:r>
            <a:endParaRPr lang="en-US" dirty="0" smtClean="0"/>
          </a:p>
          <a:p>
            <a:r>
              <a:rPr lang="en-US" dirty="0" smtClean="0"/>
              <a:t>….</a:t>
            </a:r>
            <a:endParaRPr lang="en-US" dirty="0"/>
          </a:p>
        </p:txBody>
      </p:sp>
    </p:spTree>
    <p:extLst>
      <p:ext uri="{BB962C8B-B14F-4D97-AF65-F5344CB8AC3E}">
        <p14:creationId xmlns:p14="http://schemas.microsoft.com/office/powerpoint/2010/main" val="3278957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9651"/>
            <a:ext cx="8991599" cy="6555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72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Center characteristics</a:t>
            </a:r>
          </a:p>
        </p:txBody>
      </p:sp>
      <p:sp>
        <p:nvSpPr>
          <p:cNvPr id="3" name="Content Placeholder 2"/>
          <p:cNvSpPr>
            <a:spLocks noGrp="1"/>
          </p:cNvSpPr>
          <p:nvPr>
            <p:ph idx="1"/>
          </p:nvPr>
        </p:nvSpPr>
        <p:spPr>
          <a:xfrm>
            <a:off x="457200" y="1600200"/>
            <a:ext cx="7848600" cy="4525963"/>
          </a:xfrm>
        </p:spPr>
        <p:txBody>
          <a:bodyPr/>
          <a:lstStyle/>
          <a:p>
            <a:r>
              <a:rPr lang="en-US" dirty="0"/>
              <a:t>the cloud embodies the following four basic </a:t>
            </a:r>
            <a:r>
              <a:rPr lang="en-US" dirty="0" smtClean="0"/>
              <a:t>characteristics</a:t>
            </a:r>
          </a:p>
          <a:p>
            <a:pPr lvl="1"/>
            <a:r>
              <a:rPr lang="en-US" dirty="0"/>
              <a:t>Elasticity and the ability to scale up and down</a:t>
            </a:r>
          </a:p>
          <a:p>
            <a:pPr lvl="1"/>
            <a:r>
              <a:rPr lang="en-US" dirty="0"/>
              <a:t>Self-service provisioning and automatic </a:t>
            </a:r>
            <a:r>
              <a:rPr lang="en-US" dirty="0" smtClean="0"/>
              <a:t>de-provisioning</a:t>
            </a:r>
            <a:endParaRPr lang="en-US" dirty="0"/>
          </a:p>
          <a:p>
            <a:pPr lvl="1"/>
            <a:r>
              <a:rPr lang="en-US" dirty="0"/>
              <a:t>Application programming interfaces (APIs)</a:t>
            </a:r>
          </a:p>
          <a:p>
            <a:pPr lvl="1"/>
            <a:r>
              <a:rPr lang="en-US" dirty="0"/>
              <a:t>Billing and metering of service usage in a pay-as-you-go model</a:t>
            </a:r>
          </a:p>
          <a:p>
            <a:endParaRPr lang="en-US" dirty="0"/>
          </a:p>
        </p:txBody>
      </p:sp>
    </p:spTree>
    <p:extLst>
      <p:ext uri="{BB962C8B-B14F-4D97-AF65-F5344CB8AC3E}">
        <p14:creationId xmlns:p14="http://schemas.microsoft.com/office/powerpoint/2010/main" val="21313029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1- Elasticity </a:t>
            </a:r>
            <a:r>
              <a:rPr lang="en-US" b="1" dirty="0"/>
              <a:t>and </a:t>
            </a:r>
            <a:r>
              <a:rPr lang="en-US" b="1" dirty="0" smtClean="0"/>
              <a:t>scalability</a:t>
            </a:r>
            <a:endParaRPr lang="en-US" dirty="0"/>
          </a:p>
        </p:txBody>
      </p:sp>
      <p:sp>
        <p:nvSpPr>
          <p:cNvPr id="3" name="Content Placeholder 2"/>
          <p:cNvSpPr>
            <a:spLocks noGrp="1"/>
          </p:cNvSpPr>
          <p:nvPr>
            <p:ph idx="1"/>
          </p:nvPr>
        </p:nvSpPr>
        <p:spPr/>
        <p:txBody>
          <a:bodyPr/>
          <a:lstStyle/>
          <a:p>
            <a:r>
              <a:rPr lang="en-US" dirty="0"/>
              <a:t>The service provider can't anticipate how customers will use the </a:t>
            </a:r>
            <a:r>
              <a:rPr lang="en-US" dirty="0" smtClean="0"/>
              <a:t>service</a:t>
            </a:r>
          </a:p>
          <a:p>
            <a:r>
              <a:rPr lang="en-US" dirty="0" smtClean="0"/>
              <a:t>The </a:t>
            </a:r>
            <a:r>
              <a:rPr lang="en-US" dirty="0"/>
              <a:t>service needs to be available all the time (7 days a week, 24 hours a day) </a:t>
            </a:r>
            <a:endParaRPr lang="en-US" dirty="0" smtClean="0"/>
          </a:p>
          <a:p>
            <a:r>
              <a:rPr lang="en-US" dirty="0" smtClean="0"/>
              <a:t>It </a:t>
            </a:r>
            <a:r>
              <a:rPr lang="en-US" dirty="0"/>
              <a:t>has to be designed to scale upward for high periods of </a:t>
            </a:r>
            <a:r>
              <a:rPr lang="en-US" dirty="0" smtClean="0"/>
              <a:t>demand</a:t>
            </a:r>
          </a:p>
          <a:p>
            <a:r>
              <a:rPr lang="en-US" i="1" dirty="0" smtClean="0"/>
              <a:t>Scalability </a:t>
            </a:r>
            <a:r>
              <a:rPr lang="en-US" dirty="0"/>
              <a:t>is achieved by providing </a:t>
            </a:r>
            <a:r>
              <a:rPr lang="en-US" i="1" dirty="0" smtClean="0"/>
              <a:t>elasticity</a:t>
            </a:r>
          </a:p>
          <a:p>
            <a:pPr lvl="1"/>
            <a:r>
              <a:rPr lang="en-US" dirty="0" smtClean="0"/>
              <a:t>Rubber </a:t>
            </a:r>
            <a:r>
              <a:rPr lang="en-US" dirty="0"/>
              <a:t>band</a:t>
            </a:r>
          </a:p>
        </p:txBody>
      </p:sp>
    </p:spTree>
    <p:extLst>
      <p:ext uri="{BB962C8B-B14F-4D97-AF65-F5344CB8AC3E}">
        <p14:creationId xmlns:p14="http://schemas.microsoft.com/office/powerpoint/2010/main" val="182558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2</a:t>
            </a:r>
            <a:r>
              <a:rPr lang="en-US" b="1" dirty="0" smtClean="0"/>
              <a:t>- </a:t>
            </a:r>
            <a:r>
              <a:rPr lang="en-US" b="1" dirty="0"/>
              <a:t>Self-service provisioning</a:t>
            </a:r>
          </a:p>
        </p:txBody>
      </p:sp>
      <p:sp>
        <p:nvSpPr>
          <p:cNvPr id="3" name="Content Placeholder 2"/>
          <p:cNvSpPr>
            <a:spLocks noGrp="1"/>
          </p:cNvSpPr>
          <p:nvPr>
            <p:ph idx="1"/>
          </p:nvPr>
        </p:nvSpPr>
        <p:spPr/>
        <p:txBody>
          <a:bodyPr/>
          <a:lstStyle/>
          <a:p>
            <a:r>
              <a:rPr lang="en-US" dirty="0" smtClean="0"/>
              <a:t>Customers </a:t>
            </a:r>
            <a:r>
              <a:rPr lang="en-US" dirty="0"/>
              <a:t>can easily get cloud services without going through a lengthy </a:t>
            </a:r>
            <a:r>
              <a:rPr lang="en-US" dirty="0" smtClean="0"/>
              <a:t>process</a:t>
            </a:r>
          </a:p>
          <a:p>
            <a:r>
              <a:rPr lang="en-US" dirty="0"/>
              <a:t>Contrast this on-demand response with the process at a </a:t>
            </a:r>
            <a:r>
              <a:rPr lang="en-US" dirty="0" smtClean="0"/>
              <a:t>on-premises data center(Request Process)</a:t>
            </a:r>
          </a:p>
          <a:p>
            <a:r>
              <a:rPr lang="en-US" dirty="0" smtClean="0"/>
              <a:t>The </a:t>
            </a:r>
            <a:r>
              <a:rPr lang="en-US" dirty="0"/>
              <a:t>organization still needs to do its homework. These services aren't </a:t>
            </a:r>
            <a:r>
              <a:rPr lang="en-US" dirty="0" smtClean="0"/>
              <a:t>free</a:t>
            </a:r>
          </a:p>
          <a:p>
            <a:pPr lvl="1"/>
            <a:r>
              <a:rPr lang="en-US" dirty="0" smtClean="0"/>
              <a:t>Requirements </a:t>
            </a:r>
            <a:r>
              <a:rPr lang="en-US" dirty="0"/>
              <a:t>must be determined before </a:t>
            </a:r>
          </a:p>
        </p:txBody>
      </p:sp>
    </p:spTree>
    <p:extLst>
      <p:ext uri="{BB962C8B-B14F-4D97-AF65-F5344CB8AC3E}">
        <p14:creationId xmlns:p14="http://schemas.microsoft.com/office/powerpoint/2010/main" val="3334704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296400" cy="1143000"/>
          </a:xfrm>
        </p:spPr>
        <p:txBody>
          <a:bodyPr>
            <a:normAutofit fontScale="90000"/>
          </a:bodyPr>
          <a:lstStyle/>
          <a:p>
            <a:pPr algn="l"/>
            <a:r>
              <a:rPr lang="en-US" b="1" dirty="0" smtClean="0"/>
              <a:t>3- </a:t>
            </a:r>
            <a:r>
              <a:rPr lang="en-US" b="1" dirty="0"/>
              <a:t>Application programming interfaces (APIs)</a:t>
            </a:r>
          </a:p>
        </p:txBody>
      </p:sp>
      <p:sp>
        <p:nvSpPr>
          <p:cNvPr id="3" name="Content Placeholder 2"/>
          <p:cNvSpPr>
            <a:spLocks noGrp="1"/>
          </p:cNvSpPr>
          <p:nvPr>
            <p:ph idx="1"/>
          </p:nvPr>
        </p:nvSpPr>
        <p:spPr/>
        <p:txBody>
          <a:bodyPr/>
          <a:lstStyle/>
          <a:p>
            <a:r>
              <a:rPr lang="en-US" dirty="0"/>
              <a:t>Cloud services need to have standardized </a:t>
            </a:r>
            <a:r>
              <a:rPr lang="en-US" dirty="0" smtClean="0"/>
              <a:t>APIs</a:t>
            </a:r>
          </a:p>
          <a:p>
            <a:r>
              <a:rPr lang="en-US" dirty="0"/>
              <a:t>A standardized interface lets the customer more easily link a cloud </a:t>
            </a:r>
            <a:r>
              <a:rPr lang="en-US" dirty="0" smtClean="0"/>
              <a:t>service</a:t>
            </a:r>
          </a:p>
          <a:p>
            <a:pPr lvl="1"/>
            <a:r>
              <a:rPr lang="en-US" dirty="0" smtClean="0"/>
              <a:t>CRM Apps</a:t>
            </a:r>
          </a:p>
        </p:txBody>
      </p:sp>
    </p:spTree>
    <p:extLst>
      <p:ext uri="{BB962C8B-B14F-4D97-AF65-F5344CB8AC3E}">
        <p14:creationId xmlns:p14="http://schemas.microsoft.com/office/powerpoint/2010/main" val="4066478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296400" cy="1143000"/>
          </a:xfrm>
        </p:spPr>
        <p:txBody>
          <a:bodyPr>
            <a:normAutofit/>
          </a:bodyPr>
          <a:lstStyle/>
          <a:p>
            <a:pPr algn="l"/>
            <a:r>
              <a:rPr lang="en-US" b="1" dirty="0"/>
              <a:t>4</a:t>
            </a:r>
            <a:r>
              <a:rPr lang="en-US" b="1" dirty="0" smtClean="0"/>
              <a:t>- </a:t>
            </a:r>
            <a:r>
              <a:rPr lang="en-US" b="1" dirty="0"/>
              <a:t>Billing and metering of </a:t>
            </a:r>
            <a:r>
              <a:rPr lang="en-US" b="1" dirty="0" smtClean="0"/>
              <a:t>services</a:t>
            </a:r>
            <a:endParaRPr lang="en-US" b="1" dirty="0"/>
          </a:p>
        </p:txBody>
      </p:sp>
      <p:sp>
        <p:nvSpPr>
          <p:cNvPr id="3" name="Content Placeholder 2"/>
          <p:cNvSpPr>
            <a:spLocks noGrp="1"/>
          </p:cNvSpPr>
          <p:nvPr>
            <p:ph idx="1"/>
          </p:nvPr>
        </p:nvSpPr>
        <p:spPr/>
        <p:txBody>
          <a:bodyPr/>
          <a:lstStyle/>
          <a:p>
            <a:r>
              <a:rPr lang="en-US" dirty="0"/>
              <a:t>A cloud environment needs a built-in service that bills customers</a:t>
            </a:r>
          </a:p>
          <a:p>
            <a:r>
              <a:rPr lang="en-US" dirty="0"/>
              <a:t>Usage has to be metered (tracked). </a:t>
            </a:r>
          </a:p>
        </p:txBody>
      </p:sp>
    </p:spTree>
    <p:extLst>
      <p:ext uri="{BB962C8B-B14F-4D97-AF65-F5344CB8AC3E}">
        <p14:creationId xmlns:p14="http://schemas.microsoft.com/office/powerpoint/2010/main" val="3803108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Center characteristics</a:t>
            </a:r>
          </a:p>
        </p:txBody>
      </p:sp>
      <p:sp>
        <p:nvSpPr>
          <p:cNvPr id="3" name="Content Placeholder 2"/>
          <p:cNvSpPr>
            <a:spLocks noGrp="1"/>
          </p:cNvSpPr>
          <p:nvPr>
            <p:ph idx="1"/>
          </p:nvPr>
        </p:nvSpPr>
        <p:spPr/>
        <p:txBody>
          <a:bodyPr/>
          <a:lstStyle/>
          <a:p>
            <a:r>
              <a:rPr lang="en-US" dirty="0"/>
              <a:t>In addition to these characteristics, cloud computing must have two overarching requirements to be effective:</a:t>
            </a:r>
          </a:p>
          <a:p>
            <a:pPr lvl="1"/>
            <a:r>
              <a:rPr lang="en-US" dirty="0"/>
              <a:t>A comprehensive approach to service management</a:t>
            </a:r>
          </a:p>
          <a:p>
            <a:pPr lvl="1"/>
            <a:r>
              <a:rPr lang="en-US" dirty="0"/>
              <a:t>A well-defined process for security management</a:t>
            </a:r>
          </a:p>
          <a:p>
            <a:endParaRPr lang="en-US" dirty="0"/>
          </a:p>
        </p:txBody>
      </p:sp>
    </p:spTree>
    <p:extLst>
      <p:ext uri="{BB962C8B-B14F-4D97-AF65-F5344CB8AC3E}">
        <p14:creationId xmlns:p14="http://schemas.microsoft.com/office/powerpoint/2010/main" val="1528427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pPr algn="l"/>
            <a:r>
              <a:rPr lang="en-US" b="1" dirty="0"/>
              <a:t>Performance monitoring and </a:t>
            </a:r>
            <a:r>
              <a:rPr lang="en-US" b="1" dirty="0" smtClean="0"/>
              <a:t>measuring</a:t>
            </a:r>
            <a:endParaRPr lang="en-US" dirty="0"/>
          </a:p>
        </p:txBody>
      </p:sp>
      <p:sp>
        <p:nvSpPr>
          <p:cNvPr id="3" name="Content Placeholder 2"/>
          <p:cNvSpPr>
            <a:spLocks noGrp="1"/>
          </p:cNvSpPr>
          <p:nvPr>
            <p:ph idx="1"/>
          </p:nvPr>
        </p:nvSpPr>
        <p:spPr/>
        <p:txBody>
          <a:bodyPr>
            <a:normAutofit lnSpcReduction="10000"/>
          </a:bodyPr>
          <a:lstStyle/>
          <a:p>
            <a:r>
              <a:rPr lang="en-US" dirty="0"/>
              <a:t>A cloud service provider must include a service management environment. </a:t>
            </a:r>
            <a:endParaRPr lang="en-US" dirty="0" smtClean="0"/>
          </a:p>
          <a:p>
            <a:r>
              <a:rPr lang="en-US" dirty="0" smtClean="0"/>
              <a:t>A</a:t>
            </a:r>
            <a:r>
              <a:rPr lang="en-US" dirty="0"/>
              <a:t> </a:t>
            </a:r>
            <a:r>
              <a:rPr lang="en-US" i="1" dirty="0"/>
              <a:t>service management environment</a:t>
            </a:r>
            <a:r>
              <a:rPr lang="en-US" dirty="0"/>
              <a:t> is an integrated approach for managing your physical environments and IT systems. </a:t>
            </a:r>
            <a:endParaRPr lang="en-US" dirty="0" smtClean="0"/>
          </a:p>
          <a:p>
            <a:r>
              <a:rPr lang="en-US" dirty="0" smtClean="0"/>
              <a:t>Service </a:t>
            </a:r>
            <a:r>
              <a:rPr lang="en-US" dirty="0"/>
              <a:t>management has to monitor and optimize the service or sets of services. </a:t>
            </a:r>
            <a:endParaRPr lang="en-US" dirty="0" smtClean="0"/>
          </a:p>
          <a:p>
            <a:r>
              <a:rPr lang="en-US" dirty="0" smtClean="0"/>
              <a:t>Many </a:t>
            </a:r>
            <a:r>
              <a:rPr lang="en-US" dirty="0"/>
              <a:t>cloud service providers give customers a </a:t>
            </a:r>
            <a:r>
              <a:rPr lang="en-US" dirty="0" smtClean="0"/>
              <a:t>dashboard</a:t>
            </a:r>
            <a:endParaRPr lang="en-US" dirty="0"/>
          </a:p>
          <a:p>
            <a:endParaRPr lang="en-US" dirty="0"/>
          </a:p>
        </p:txBody>
      </p:sp>
    </p:spTree>
    <p:extLst>
      <p:ext uri="{BB962C8B-B14F-4D97-AF65-F5344CB8AC3E}">
        <p14:creationId xmlns:p14="http://schemas.microsoft.com/office/powerpoint/2010/main" val="1642827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l"/>
            <a:r>
              <a:rPr lang="en-US" b="1" dirty="0"/>
              <a:t>Security</a:t>
            </a:r>
          </a:p>
        </p:txBody>
      </p:sp>
      <p:sp>
        <p:nvSpPr>
          <p:cNvPr id="3" name="Content Placeholder 2"/>
          <p:cNvSpPr>
            <a:spLocks noGrp="1"/>
          </p:cNvSpPr>
          <p:nvPr>
            <p:ph idx="1"/>
          </p:nvPr>
        </p:nvSpPr>
        <p:spPr/>
        <p:txBody>
          <a:bodyPr>
            <a:normAutofit/>
          </a:bodyPr>
          <a:lstStyle/>
          <a:p>
            <a:r>
              <a:rPr lang="en-US" dirty="0" smtClean="0"/>
              <a:t>A customer should trust </a:t>
            </a:r>
            <a:r>
              <a:rPr lang="en-US" dirty="0"/>
              <a:t>that the cloud service is </a:t>
            </a:r>
            <a:r>
              <a:rPr lang="en-US" dirty="0" smtClean="0"/>
              <a:t>safe</a:t>
            </a:r>
          </a:p>
          <a:p>
            <a:r>
              <a:rPr lang="en-US" dirty="0" smtClean="0"/>
              <a:t>Information </a:t>
            </a:r>
            <a:r>
              <a:rPr lang="en-US" dirty="0"/>
              <a:t>can't be accidentally accessed by another company </a:t>
            </a:r>
            <a:r>
              <a:rPr lang="en-US" dirty="0" smtClean="0"/>
              <a:t>or by a hacker</a:t>
            </a:r>
            <a:endParaRPr lang="en-US" dirty="0"/>
          </a:p>
        </p:txBody>
      </p:sp>
    </p:spTree>
    <p:extLst>
      <p:ext uri="{BB962C8B-B14F-4D97-AF65-F5344CB8AC3E}">
        <p14:creationId xmlns:p14="http://schemas.microsoft.com/office/powerpoint/2010/main" val="3769165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0" dirty="0" smtClean="0"/>
              <a:t>Definitions</a:t>
            </a:r>
            <a:endParaRPr lang="en-IN" spc="600" dirty="0"/>
          </a:p>
        </p:txBody>
      </p:sp>
      <p:sp>
        <p:nvSpPr>
          <p:cNvPr id="3" name="Date Placeholder 2"/>
          <p:cNvSpPr>
            <a:spLocks noGrp="1"/>
          </p:cNvSpPr>
          <p:nvPr>
            <p:ph type="dt" sz="half" idx="10"/>
          </p:nvPr>
        </p:nvSpPr>
        <p:spPr/>
        <p:txBody>
          <a:bodyPr/>
          <a:lstStyle/>
          <a:p>
            <a:fld id="{DA635ECB-988A-4C0B-99FA-BE52C2C5611B}" type="datetime5">
              <a:rPr lang="en-US" smtClean="0"/>
              <a:pPr/>
              <a:t>19-Oct-20</a:t>
            </a:fld>
            <a:endParaRPr lang="en-US"/>
          </a:p>
        </p:txBody>
      </p:sp>
      <p:sp>
        <p:nvSpPr>
          <p:cNvPr id="4" name="TextBox 3"/>
          <p:cNvSpPr txBox="1"/>
          <p:nvPr/>
        </p:nvSpPr>
        <p:spPr>
          <a:xfrm>
            <a:off x="1285852" y="1928802"/>
            <a:ext cx="6000792" cy="3046988"/>
          </a:xfrm>
          <a:prstGeom prst="rect">
            <a:avLst/>
          </a:prstGeom>
          <a:noFill/>
        </p:spPr>
        <p:txBody>
          <a:bodyPr wrap="square" rtlCol="0">
            <a:spAutoFit/>
          </a:bodyPr>
          <a:lstStyle/>
          <a:p>
            <a:r>
              <a:rPr lang="en-US" sz="2400" dirty="0" smtClean="0"/>
              <a:t>…moving computing and data away from the desktop and the portable PC and simply displaying the results of computing that takes place in a centralized location and is then transmitted via internet to user’s screen.</a:t>
            </a:r>
          </a:p>
          <a:p>
            <a:endParaRPr lang="en-US" sz="2400" dirty="0" smtClean="0"/>
          </a:p>
          <a:p>
            <a:r>
              <a:rPr lang="en-US" sz="2400" dirty="0" smtClean="0"/>
              <a:t>			- John </a:t>
            </a:r>
            <a:r>
              <a:rPr lang="en-US" sz="2400" dirty="0" err="1" smtClean="0"/>
              <a:t>Markoff</a:t>
            </a:r>
            <a:endParaRPr lang="en-US" sz="2400" dirty="0" smtClean="0"/>
          </a:p>
          <a:p>
            <a:r>
              <a:rPr lang="en-US" sz="2400" dirty="0" smtClean="0"/>
              <a:t>			(NY Times Blog)</a:t>
            </a:r>
            <a:endParaRPr lang="en-IN" sz="2400" dirty="0"/>
          </a:p>
        </p:txBody>
      </p:sp>
    </p:spTree>
    <p:extLst>
      <p:ext uri="{BB962C8B-B14F-4D97-AF65-F5344CB8AC3E}">
        <p14:creationId xmlns:p14="http://schemas.microsoft.com/office/powerpoint/2010/main" val="32745810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0" dirty="0" smtClean="0"/>
              <a:t>Cloud Computing Pros</a:t>
            </a:r>
            <a:endParaRPr lang="en-IN" spc="600" dirty="0"/>
          </a:p>
        </p:txBody>
      </p:sp>
      <p:sp>
        <p:nvSpPr>
          <p:cNvPr id="3" name="Date Placeholder 2"/>
          <p:cNvSpPr>
            <a:spLocks noGrp="1"/>
          </p:cNvSpPr>
          <p:nvPr>
            <p:ph type="dt" sz="half" idx="10"/>
          </p:nvPr>
        </p:nvSpPr>
        <p:spPr/>
        <p:txBody>
          <a:bodyPr/>
          <a:lstStyle/>
          <a:p>
            <a:fld id="{E3845B84-AAC4-48D4-8E18-5A702600F497}" type="datetime5">
              <a:rPr lang="en-US" smtClean="0"/>
              <a:pPr/>
              <a:t>19-Oct-20</a:t>
            </a:fld>
            <a:endParaRPr lang="en-US" dirty="0"/>
          </a:p>
        </p:txBody>
      </p:sp>
      <p:sp>
        <p:nvSpPr>
          <p:cNvPr id="4" name="Content Placeholder 3"/>
          <p:cNvSpPr>
            <a:spLocks noGrp="1"/>
          </p:cNvSpPr>
          <p:nvPr>
            <p:ph sz="quarter" idx="1"/>
          </p:nvPr>
        </p:nvSpPr>
        <p:spPr/>
        <p:txBody>
          <a:bodyPr>
            <a:normAutofit fontScale="92500" lnSpcReduction="20000"/>
          </a:bodyPr>
          <a:lstStyle/>
          <a:p>
            <a:r>
              <a:rPr lang="en-IN" b="1" dirty="0" smtClean="0"/>
              <a:t>Reduced Hardware equipment for end users </a:t>
            </a:r>
            <a:endParaRPr lang="en-IN" dirty="0" smtClean="0"/>
          </a:p>
          <a:p>
            <a:r>
              <a:rPr lang="en-IN" b="1" dirty="0" smtClean="0"/>
              <a:t>Improved Performance</a:t>
            </a:r>
            <a:endParaRPr lang="en-IN" dirty="0" smtClean="0"/>
          </a:p>
          <a:p>
            <a:r>
              <a:rPr lang="en-IN" b="1" dirty="0" smtClean="0"/>
              <a:t>Lower Hardware and Software Maintenance</a:t>
            </a:r>
            <a:endParaRPr lang="en-IN" dirty="0" smtClean="0"/>
          </a:p>
          <a:p>
            <a:r>
              <a:rPr lang="en-IN" b="1" dirty="0" smtClean="0"/>
              <a:t>Instant Software Updates </a:t>
            </a:r>
            <a:endParaRPr lang="en-IN" dirty="0" smtClean="0"/>
          </a:p>
          <a:p>
            <a:r>
              <a:rPr lang="en-IN" b="1" dirty="0" smtClean="0"/>
              <a:t>Accessibility </a:t>
            </a:r>
            <a:endParaRPr lang="en-IN" dirty="0" smtClean="0"/>
          </a:p>
          <a:p>
            <a:r>
              <a:rPr lang="en-IN" b="1" dirty="0" smtClean="0"/>
              <a:t>Less Expensive</a:t>
            </a:r>
            <a:endParaRPr lang="en-IN" dirty="0" smtClean="0"/>
          </a:p>
          <a:p>
            <a:r>
              <a:rPr lang="en-IN" b="1" dirty="0" smtClean="0"/>
              <a:t>Better Collaboration </a:t>
            </a:r>
            <a:endParaRPr lang="en-IN" dirty="0" smtClean="0"/>
          </a:p>
          <a:p>
            <a:r>
              <a:rPr lang="en-IN" b="1" dirty="0" smtClean="0"/>
              <a:t>Pay for what you use </a:t>
            </a:r>
            <a:endParaRPr lang="en-IN" dirty="0" smtClean="0"/>
          </a:p>
          <a:p>
            <a:r>
              <a:rPr lang="en-IN" b="1" dirty="0" smtClean="0"/>
              <a:t>Flexible  </a:t>
            </a:r>
          </a:p>
          <a:p>
            <a:endParaRPr lang="en-IN" b="1" dirty="0" smtClean="0"/>
          </a:p>
          <a:p>
            <a:endParaRPr lang="en-IN" b="1" dirty="0" smtClean="0"/>
          </a:p>
          <a:p>
            <a:endParaRPr lang="en-IN" b="1" dirty="0" smtClean="0"/>
          </a:p>
          <a:p>
            <a:endParaRPr lang="en-IN" dirty="0"/>
          </a:p>
        </p:txBody>
      </p:sp>
    </p:spTree>
    <p:extLst>
      <p:ext uri="{BB962C8B-B14F-4D97-AF65-F5344CB8AC3E}">
        <p14:creationId xmlns:p14="http://schemas.microsoft.com/office/powerpoint/2010/main" val="580470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600" dirty="0" smtClean="0"/>
              <a:t>Cloud Computing Cons</a:t>
            </a:r>
            <a:endParaRPr lang="en-IN" spc="600" dirty="0"/>
          </a:p>
        </p:txBody>
      </p:sp>
      <p:sp>
        <p:nvSpPr>
          <p:cNvPr id="3" name="Date Placeholder 2"/>
          <p:cNvSpPr>
            <a:spLocks noGrp="1"/>
          </p:cNvSpPr>
          <p:nvPr>
            <p:ph type="dt" sz="half" idx="10"/>
          </p:nvPr>
        </p:nvSpPr>
        <p:spPr/>
        <p:txBody>
          <a:bodyPr/>
          <a:lstStyle/>
          <a:p>
            <a:fld id="{E3845B84-AAC4-48D4-8E18-5A702600F497}" type="datetime5">
              <a:rPr lang="en-US" smtClean="0"/>
              <a:pPr/>
              <a:t>19-Oct-20</a:t>
            </a:fld>
            <a:endParaRPr lang="en-US" dirty="0"/>
          </a:p>
        </p:txBody>
      </p:sp>
      <p:sp>
        <p:nvSpPr>
          <p:cNvPr id="4" name="Content Placeholder 3"/>
          <p:cNvSpPr>
            <a:spLocks noGrp="1"/>
          </p:cNvSpPr>
          <p:nvPr>
            <p:ph sz="quarter" idx="1"/>
          </p:nvPr>
        </p:nvSpPr>
        <p:spPr/>
        <p:txBody>
          <a:bodyPr>
            <a:normAutofit/>
          </a:bodyPr>
          <a:lstStyle/>
          <a:p>
            <a:r>
              <a:rPr lang="en-US" b="1" dirty="0" smtClean="0"/>
              <a:t>Security </a:t>
            </a:r>
            <a:r>
              <a:rPr lang="en-US" b="1" dirty="0"/>
              <a:t>Issues (#1 concern</a:t>
            </a:r>
            <a:r>
              <a:rPr lang="en-US" b="1" dirty="0" smtClean="0"/>
              <a:t>)</a:t>
            </a:r>
          </a:p>
          <a:p>
            <a:r>
              <a:rPr lang="en-US" b="1" dirty="0" smtClean="0"/>
              <a:t> Internet connection</a:t>
            </a:r>
          </a:p>
          <a:p>
            <a:r>
              <a:rPr lang="en-US" b="1" dirty="0" smtClean="0"/>
              <a:t>Location </a:t>
            </a:r>
            <a:r>
              <a:rPr lang="en-US" b="1" dirty="0"/>
              <a:t>of </a:t>
            </a:r>
            <a:r>
              <a:rPr lang="en-US" b="1" dirty="0" smtClean="0"/>
              <a:t>Servers</a:t>
            </a:r>
          </a:p>
          <a:p>
            <a:r>
              <a:rPr lang="en-US" b="1" dirty="0" smtClean="0"/>
              <a:t>Speed</a:t>
            </a:r>
            <a:endParaRPr lang="en-US" b="1" dirty="0"/>
          </a:p>
          <a:p>
            <a:endParaRPr lang="en-IN" b="1" dirty="0" smtClean="0"/>
          </a:p>
          <a:p>
            <a:endParaRPr lang="en-IN" b="1" dirty="0" smtClean="0"/>
          </a:p>
          <a:p>
            <a:endParaRPr lang="en-IN" b="1" dirty="0" smtClean="0"/>
          </a:p>
          <a:p>
            <a:endParaRPr lang="en-IN" dirty="0"/>
          </a:p>
        </p:txBody>
      </p:sp>
    </p:spTree>
    <p:extLst>
      <p:ext uri="{BB962C8B-B14F-4D97-AF65-F5344CB8AC3E}">
        <p14:creationId xmlns:p14="http://schemas.microsoft.com/office/powerpoint/2010/main" val="1703390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\78</a:t>
            </a:r>
            <a:endParaRPr lang="en-US" dirty="0"/>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059"/>
            <a:ext cx="8991600" cy="67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134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3FE66-501D-42D5-839B-D4A9073CDF95}" type="datetime5">
              <a:rPr lang="en-US" smtClean="0"/>
              <a:pPr/>
              <a:t>19-Oct-20</a:t>
            </a:fld>
            <a:endParaRPr lang="en-US"/>
          </a:p>
        </p:txBody>
      </p:sp>
      <p:sp>
        <p:nvSpPr>
          <p:cNvPr id="3" name="TextBox 2"/>
          <p:cNvSpPr txBox="1"/>
          <p:nvPr/>
        </p:nvSpPr>
        <p:spPr>
          <a:xfrm>
            <a:off x="1357290" y="2143116"/>
            <a:ext cx="6429420" cy="2246769"/>
          </a:xfrm>
          <a:prstGeom prst="rect">
            <a:avLst/>
          </a:prstGeom>
          <a:noFill/>
        </p:spPr>
        <p:txBody>
          <a:bodyPr wrap="square" rtlCol="0">
            <a:spAutoFit/>
          </a:bodyPr>
          <a:lstStyle/>
          <a:p>
            <a:r>
              <a:rPr lang="en-IN" sz="2800" dirty="0" smtClean="0"/>
              <a:t>Cloud computing is a general term for anything that involves delivering hosted services over the Internet.</a:t>
            </a:r>
          </a:p>
          <a:p>
            <a:endParaRPr lang="en-US" sz="2800" dirty="0" smtClean="0"/>
          </a:p>
          <a:p>
            <a:r>
              <a:rPr lang="en-US" sz="2800" dirty="0" smtClean="0"/>
              <a:t>				-</a:t>
            </a:r>
            <a:r>
              <a:rPr lang="en-US" sz="2800" dirty="0" err="1" smtClean="0"/>
              <a:t>whatis.com</a:t>
            </a:r>
            <a:endParaRPr lang="en-IN" sz="2800" dirty="0"/>
          </a:p>
        </p:txBody>
      </p:sp>
    </p:spTree>
    <p:extLst>
      <p:ext uri="{BB962C8B-B14F-4D97-AF65-F5344CB8AC3E}">
        <p14:creationId xmlns:p14="http://schemas.microsoft.com/office/powerpoint/2010/main" val="22387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3FE66-501D-42D5-839B-D4A9073CDF95}" type="datetime5">
              <a:rPr lang="en-US" smtClean="0"/>
              <a:pPr/>
              <a:t>19-Oct-20</a:t>
            </a:fld>
            <a:endParaRPr lang="en-US"/>
          </a:p>
        </p:txBody>
      </p:sp>
      <p:sp>
        <p:nvSpPr>
          <p:cNvPr id="3" name="TextBox 2"/>
          <p:cNvSpPr txBox="1"/>
          <p:nvPr/>
        </p:nvSpPr>
        <p:spPr>
          <a:xfrm>
            <a:off x="928662" y="2000240"/>
            <a:ext cx="7529538" cy="2554545"/>
          </a:xfrm>
          <a:prstGeom prst="rect">
            <a:avLst/>
          </a:prstGeom>
          <a:noFill/>
        </p:spPr>
        <p:txBody>
          <a:bodyPr wrap="square" rtlCol="0">
            <a:spAutoFit/>
          </a:bodyPr>
          <a:lstStyle/>
          <a:p>
            <a:r>
              <a:rPr lang="en-US" sz="3200" dirty="0" smtClean="0"/>
              <a:t>…the idea of relying on Web-based application and storing data in the “CLOUD” of the internet.</a:t>
            </a:r>
          </a:p>
          <a:p>
            <a:endParaRPr lang="en-US" sz="3200" dirty="0" smtClean="0"/>
          </a:p>
          <a:p>
            <a:r>
              <a:rPr lang="en-US" sz="3200" dirty="0" smtClean="0"/>
              <a:t>		-MIT Technology Review</a:t>
            </a:r>
            <a:endParaRPr lang="en-IN" sz="3200" dirty="0"/>
          </a:p>
        </p:txBody>
      </p:sp>
    </p:spTree>
    <p:extLst>
      <p:ext uri="{BB962C8B-B14F-4D97-AF65-F5344CB8AC3E}">
        <p14:creationId xmlns:p14="http://schemas.microsoft.com/office/powerpoint/2010/main" val="411169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 ?</a:t>
            </a:r>
            <a:endParaRPr lang="en-US" dirty="0"/>
          </a:p>
        </p:txBody>
      </p:sp>
      <p:sp>
        <p:nvSpPr>
          <p:cNvPr id="3" name="Content Placeholder 2"/>
          <p:cNvSpPr>
            <a:spLocks noGrp="1"/>
          </p:cNvSpPr>
          <p:nvPr>
            <p:ph idx="1"/>
          </p:nvPr>
        </p:nvSpPr>
        <p:spPr/>
        <p:txBody>
          <a:bodyPr/>
          <a:lstStyle/>
          <a:p>
            <a:r>
              <a:rPr lang="en-US" dirty="0"/>
              <a:t>The </a:t>
            </a:r>
            <a:r>
              <a:rPr lang="en-US" i="1" dirty="0"/>
              <a:t>cloud</a:t>
            </a:r>
            <a:r>
              <a:rPr lang="en-US" dirty="0"/>
              <a:t> itself is a set of hardware, networks, storage, services, and interfaces that enable the delivery of computing as a service. </a:t>
            </a:r>
            <a:r>
              <a:rPr lang="en-US" i="1" dirty="0"/>
              <a:t>Cloud services</a:t>
            </a:r>
            <a:r>
              <a:rPr lang="en-US" dirty="0"/>
              <a:t> include the delivery of software, infrastructure, and storage over the Internet </a:t>
            </a:r>
            <a:r>
              <a:rPr lang="en-US" dirty="0" smtClean="0"/>
              <a:t>based </a:t>
            </a:r>
            <a:r>
              <a:rPr lang="en-US" dirty="0"/>
              <a:t>on user demand.</a:t>
            </a:r>
          </a:p>
        </p:txBody>
      </p:sp>
    </p:spTree>
    <p:extLst>
      <p:ext uri="{BB962C8B-B14F-4D97-AF65-F5344CB8AC3E}">
        <p14:creationId xmlns:p14="http://schemas.microsoft.com/office/powerpoint/2010/main" val="2585207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Cloud Computing ?</a:t>
            </a:r>
            <a:endParaRPr lang="en-IN" dirty="0"/>
          </a:p>
        </p:txBody>
      </p:sp>
      <p:sp>
        <p:nvSpPr>
          <p:cNvPr id="3" name="Date Placeholder 2"/>
          <p:cNvSpPr>
            <a:spLocks noGrp="1"/>
          </p:cNvSpPr>
          <p:nvPr>
            <p:ph type="dt" sz="half" idx="10"/>
          </p:nvPr>
        </p:nvSpPr>
        <p:spPr/>
        <p:txBody>
          <a:bodyPr/>
          <a:lstStyle/>
          <a:p>
            <a:fld id="{E3845B84-AAC4-48D4-8E18-5A702600F497}" type="datetime5">
              <a:rPr lang="en-US" smtClean="0"/>
              <a:pPr/>
              <a:t>19-Oct-20</a:t>
            </a:fld>
            <a:endParaRPr lang="en-US" dirty="0"/>
          </a:p>
        </p:txBody>
      </p:sp>
      <p:sp>
        <p:nvSpPr>
          <p:cNvPr id="4" name="Content Placeholder 3"/>
          <p:cNvSpPr>
            <a:spLocks noGrp="1"/>
          </p:cNvSpPr>
          <p:nvPr>
            <p:ph sz="quarter" idx="1"/>
          </p:nvPr>
        </p:nvSpPr>
        <p:spPr>
          <a:xfrm>
            <a:off x="3714744" y="1600200"/>
            <a:ext cx="5051304" cy="4495800"/>
          </a:xfrm>
        </p:spPr>
        <p:txBody>
          <a:bodyPr>
            <a:normAutofit lnSpcReduction="10000"/>
          </a:bodyPr>
          <a:lstStyle/>
          <a:p>
            <a:pPr>
              <a:defRPr/>
            </a:pPr>
            <a:r>
              <a:rPr lang="en-US" sz="3200" dirty="0" smtClean="0"/>
              <a:t>“Cloud” is simply a metaphor for the internet</a:t>
            </a:r>
          </a:p>
          <a:p>
            <a:pPr>
              <a:defRPr/>
            </a:pPr>
            <a:r>
              <a:rPr lang="en-US" sz="3200" dirty="0" smtClean="0"/>
              <a:t>Users do not have or need knowledge, control, ownership in the computer infrastructure</a:t>
            </a:r>
          </a:p>
          <a:p>
            <a:pPr>
              <a:defRPr/>
            </a:pPr>
            <a:r>
              <a:rPr lang="en-US" sz="3200" dirty="0" smtClean="0"/>
              <a:t>Users simply rent or access the software, paying only for what they use</a:t>
            </a:r>
          </a:p>
          <a:p>
            <a:pPr>
              <a:defRPr/>
            </a:pPr>
            <a:endParaRPr lang="en-US" sz="3200" dirty="0" smtClean="0"/>
          </a:p>
          <a:p>
            <a:endParaRPr lang="en-IN" dirty="0"/>
          </a:p>
        </p:txBody>
      </p:sp>
      <p:pic>
        <p:nvPicPr>
          <p:cNvPr id="5" name="Picture 5" descr="http://michaelcorey.ntirety.com/Portals/1101/images%5C/question-cloud.JPG"/>
          <p:cNvPicPr>
            <a:picLocks noChangeAspect="1" noChangeArrowheads="1"/>
          </p:cNvPicPr>
          <p:nvPr/>
        </p:nvPicPr>
        <p:blipFill>
          <a:blip r:embed="rId3" cstate="print"/>
          <a:srcRect/>
          <a:stretch>
            <a:fillRect/>
          </a:stretch>
        </p:blipFill>
        <p:spPr bwMode="auto">
          <a:xfrm>
            <a:off x="498465" y="1785926"/>
            <a:ext cx="2716213" cy="4286250"/>
          </a:xfrm>
          <a:prstGeom prst="rect">
            <a:avLst/>
          </a:prstGeom>
          <a:noFill/>
          <a:ln w="9525">
            <a:noFill/>
            <a:miter lim="800000"/>
            <a:headEnd/>
            <a:tailEnd/>
          </a:ln>
        </p:spPr>
      </p:pic>
    </p:spTree>
    <p:extLst>
      <p:ext uri="{BB962C8B-B14F-4D97-AF65-F5344CB8AC3E}">
        <p14:creationId xmlns:p14="http://schemas.microsoft.com/office/powerpoint/2010/main" val="41559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3329</TotalTime>
  <Words>1069</Words>
  <Application>Microsoft Office PowerPoint</Application>
  <PresentationFormat>On-screen Show (4:3)</PresentationFormat>
  <Paragraphs>154</Paragraphs>
  <Slides>52</Slides>
  <Notes>11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Segoe UI Light</vt:lpstr>
      <vt:lpstr>verdana</vt:lpstr>
      <vt:lpstr>Office Theme</vt:lpstr>
      <vt:lpstr>Introduction to Cloud Computing </vt:lpstr>
      <vt:lpstr>Agenda</vt:lpstr>
      <vt:lpstr>PowerPoint Presentation</vt:lpstr>
      <vt:lpstr>PowerPoint Presentation</vt:lpstr>
      <vt:lpstr>Definitions</vt:lpstr>
      <vt:lpstr>PowerPoint Presentation</vt:lpstr>
      <vt:lpstr>PowerPoint Presentation</vt:lpstr>
      <vt:lpstr>What is Cloud Computing ?</vt:lpstr>
      <vt:lpstr>What is Cloud Computing ?</vt:lpstr>
      <vt:lpstr>What is Cloud Computing ?</vt:lpstr>
      <vt:lpstr>PowerPoint Presentation</vt:lpstr>
      <vt:lpstr>Categorizing Cloud Computing Three categories</vt:lpstr>
      <vt:lpstr>PowerPoint Presentation</vt:lpstr>
      <vt:lpstr>  Cloud Applications:  Software as a Service </vt:lpstr>
      <vt:lpstr>PowerPoint Presentation</vt:lpstr>
      <vt:lpstr>PowerPoint Presentation</vt:lpstr>
      <vt:lpstr>PowerPoint Presentation</vt:lpstr>
      <vt:lpstr>PowerPoint Presentation</vt:lpstr>
      <vt:lpstr>PowerPoint Presentation</vt:lpstr>
      <vt:lpstr>  Cloud Platforms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Platforms Examples</vt:lpstr>
      <vt:lpstr>PowerPoint Presentation</vt:lpstr>
      <vt:lpstr>Private Clouds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Private Cloud Examples</vt:lpstr>
      <vt:lpstr>PowerPoint Presentation</vt:lpstr>
      <vt:lpstr>Cloud Center characteristics</vt:lpstr>
      <vt:lpstr>1- Elasticity and scalability</vt:lpstr>
      <vt:lpstr>2- Self-service provisioning</vt:lpstr>
      <vt:lpstr>3- Application programming interfaces (APIs)</vt:lpstr>
      <vt:lpstr>4- Billing and metering of services</vt:lpstr>
      <vt:lpstr>Cloud Center characteristics</vt:lpstr>
      <vt:lpstr>Performance monitoring and measuring</vt:lpstr>
      <vt:lpstr>Security</vt:lpstr>
      <vt:lpstr>Cloud Computing Pros</vt:lpstr>
      <vt:lpstr>Cloud Computing Cons</vt:lpstr>
      <vt:lpstr>\78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Hosam</dc:creator>
  <cp:lastModifiedBy>Nadia saleh</cp:lastModifiedBy>
  <cp:revision>111</cp:revision>
  <dcterms:created xsi:type="dcterms:W3CDTF">2012-05-01T07:39:46Z</dcterms:created>
  <dcterms:modified xsi:type="dcterms:W3CDTF">2020-10-20T03:20:35Z</dcterms:modified>
</cp:coreProperties>
</file>