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264" r:id="rId3"/>
    <p:sldId id="258" r:id="rId4"/>
    <p:sldId id="259" r:id="rId5"/>
    <p:sldId id="260" r:id="rId6"/>
    <p:sldId id="261" r:id="rId7"/>
    <p:sldId id="427" r:id="rId8"/>
    <p:sldId id="263" r:id="rId9"/>
    <p:sldId id="430" r:id="rId10"/>
    <p:sldId id="433" r:id="rId11"/>
    <p:sldId id="434" r:id="rId12"/>
    <p:sldId id="435" r:id="rId13"/>
    <p:sldId id="262" r:id="rId14"/>
    <p:sldId id="428" r:id="rId15"/>
    <p:sldId id="426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C44D"/>
    <a:srgbClr val="76AABA"/>
    <a:srgbClr val="AC6E49"/>
    <a:srgbClr val="D9D9D9"/>
    <a:srgbClr val="FFFFFF"/>
    <a:srgbClr val="2F4C62"/>
    <a:srgbClr val="404040"/>
    <a:srgbClr val="A24848"/>
    <a:srgbClr val="9F9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7788713910761E-2"/>
          <c:y val="6.6521847081768434E-2"/>
          <c:w val="0.95126377952755903"/>
          <c:h val="0.80360837260024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</c:v>
                </c:pt>
              </c:strCache>
            </c:strRef>
          </c:tx>
          <c:spPr>
            <a:solidFill>
              <a:srgbClr val="E9C4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99.5</c:v>
                </c:pt>
                <c:pt idx="1">
                  <c:v>93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7-4EDF-8B19-F05785C9ED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 + Test Smells</c:v>
                </c:pt>
              </c:strCache>
            </c:strRef>
          </c:tx>
          <c:spPr>
            <a:solidFill>
              <a:srgbClr val="76AABA"/>
            </a:solidFill>
            <a:ln w="12700" cap="rnd">
              <a:solidFill>
                <a:schemeClr val="tx1">
                  <a:lumMod val="15000"/>
                  <a:lumOff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99.4</c:v>
                </c:pt>
                <c:pt idx="1">
                  <c:v>92.8</c:v>
                </c:pt>
                <c:pt idx="2">
                  <c:v>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7-4EDF-8B19-F05785C9E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027040"/>
        <c:axId val="268027456"/>
      </c:barChart>
      <c:catAx>
        <c:axId val="26802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8027456"/>
        <c:crosses val="autoZero"/>
        <c:auto val="1"/>
        <c:lblAlgn val="ctr"/>
        <c:lblOffset val="100"/>
        <c:noMultiLvlLbl val="0"/>
      </c:catAx>
      <c:valAx>
        <c:axId val="26802745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7788713910761E-2"/>
          <c:y val="6.6521847081768434E-2"/>
          <c:w val="0.95126377952755903"/>
          <c:h val="0.80360837260024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</c:v>
                </c:pt>
              </c:strCache>
            </c:strRef>
          </c:tx>
          <c:spPr>
            <a:solidFill>
              <a:srgbClr val="E9C4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99.5</c:v>
                </c:pt>
                <c:pt idx="1">
                  <c:v>93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7-4EDF-8B19-F05785C9ED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 + Test Smells</c:v>
                </c:pt>
              </c:strCache>
            </c:strRef>
          </c:tx>
          <c:spPr>
            <a:solidFill>
              <a:srgbClr val="76AABA"/>
            </a:solidFill>
            <a:ln w="12700" cap="rnd">
              <a:solidFill>
                <a:schemeClr val="tx1">
                  <a:lumMod val="15000"/>
                  <a:lumOff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99.4</c:v>
                </c:pt>
                <c:pt idx="1">
                  <c:v>92.8</c:v>
                </c:pt>
                <c:pt idx="2">
                  <c:v>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7-4EDF-8B19-F05785C9E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027040"/>
        <c:axId val="268027456"/>
      </c:barChart>
      <c:catAx>
        <c:axId val="26802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8027456"/>
        <c:crosses val="autoZero"/>
        <c:auto val="1"/>
        <c:lblAlgn val="ctr"/>
        <c:lblOffset val="100"/>
        <c:noMultiLvlLbl val="0"/>
      </c:catAx>
      <c:valAx>
        <c:axId val="26802745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CE8B8-E5A0-4893-B5A0-F36C0F4AB9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C7D554-940E-4885-B00F-C0D6C652D3C9}">
      <dgm:prSet/>
      <dgm:spPr/>
      <dgm:t>
        <a:bodyPr/>
        <a:lstStyle/>
        <a:p>
          <a:r>
            <a:rPr lang="en-US" dirty="0"/>
            <a:t>Collect Flaky Tests</a:t>
          </a:r>
        </a:p>
      </dgm:t>
    </dgm:pt>
    <dgm:pt modelId="{5EEE7EFD-0524-4BA9-8608-A58D9515C5E3}" type="parTrans" cxnId="{84844545-6C38-4AA0-A590-28860F46E441}">
      <dgm:prSet/>
      <dgm:spPr/>
      <dgm:t>
        <a:bodyPr/>
        <a:lstStyle/>
        <a:p>
          <a:endParaRPr lang="en-US"/>
        </a:p>
      </dgm:t>
    </dgm:pt>
    <dgm:pt modelId="{F529CA84-3F78-42ED-93BD-1F42AC5A8B14}" type="sibTrans" cxnId="{84844545-6C38-4AA0-A590-28860F46E441}">
      <dgm:prSet/>
      <dgm:spPr/>
      <dgm:t>
        <a:bodyPr/>
        <a:lstStyle/>
        <a:p>
          <a:endParaRPr lang="en-US"/>
        </a:p>
      </dgm:t>
    </dgm:pt>
    <dgm:pt modelId="{C6231EF9-5D3E-4CDB-B2C6-10B46A45D6DA}">
      <dgm:prSet/>
      <dgm:spPr/>
      <dgm:t>
        <a:bodyPr/>
        <a:lstStyle/>
        <a:p>
          <a:r>
            <a:rPr lang="en-US" dirty="0"/>
            <a:t>Extract Test Smells</a:t>
          </a:r>
        </a:p>
      </dgm:t>
    </dgm:pt>
    <dgm:pt modelId="{476847DB-4015-4321-A36F-2B96C79A8CE1}" type="parTrans" cxnId="{C68D4EF9-B6B6-43C8-9560-760E76BC30E9}">
      <dgm:prSet/>
      <dgm:spPr/>
      <dgm:t>
        <a:bodyPr/>
        <a:lstStyle/>
        <a:p>
          <a:endParaRPr lang="en-US"/>
        </a:p>
      </dgm:t>
    </dgm:pt>
    <dgm:pt modelId="{4E370D25-9FA8-4A84-98D9-B91EC04093F3}" type="sibTrans" cxnId="{C68D4EF9-B6B6-43C8-9560-760E76BC30E9}">
      <dgm:prSet/>
      <dgm:spPr/>
      <dgm:t>
        <a:bodyPr/>
        <a:lstStyle/>
        <a:p>
          <a:endParaRPr lang="en-US"/>
        </a:p>
      </dgm:t>
    </dgm:pt>
    <dgm:pt modelId="{D4A28D07-1CDC-4DB2-9C7B-0E84358696CB}">
      <dgm:prSet/>
      <dgm:spPr/>
      <dgm:t>
        <a:bodyPr/>
        <a:lstStyle/>
        <a:p>
          <a:r>
            <a:rPr lang="en-US" dirty="0"/>
            <a:t>Extract Vocabulary</a:t>
          </a:r>
        </a:p>
      </dgm:t>
    </dgm:pt>
    <dgm:pt modelId="{AE76545F-8E9A-4A5D-BBF0-E0E814F5C13D}" type="parTrans" cxnId="{1EE3D48F-2C20-4AA5-99B8-6FABA7BCB4A1}">
      <dgm:prSet/>
      <dgm:spPr/>
      <dgm:t>
        <a:bodyPr/>
        <a:lstStyle/>
        <a:p>
          <a:endParaRPr lang="en-US"/>
        </a:p>
      </dgm:t>
    </dgm:pt>
    <dgm:pt modelId="{CD338947-E5BC-434E-AF83-7797F0B9C553}" type="sibTrans" cxnId="{1EE3D48F-2C20-4AA5-99B8-6FABA7BCB4A1}">
      <dgm:prSet/>
      <dgm:spPr/>
      <dgm:t>
        <a:bodyPr/>
        <a:lstStyle/>
        <a:p>
          <a:endParaRPr lang="en-US"/>
        </a:p>
      </dgm:t>
    </dgm:pt>
    <dgm:pt modelId="{8C4F49C0-D44B-4343-BB11-05F1EB52F48A}">
      <dgm:prSet/>
      <dgm:spPr/>
      <dgm:t>
        <a:bodyPr/>
        <a:lstStyle/>
        <a:p>
          <a:r>
            <a:rPr lang="en-US" dirty="0"/>
            <a:t>Train and Test a Classifier</a:t>
          </a:r>
        </a:p>
      </dgm:t>
    </dgm:pt>
    <dgm:pt modelId="{53A763B5-3028-4E96-9D8F-8E5E7C7EBCAF}" type="parTrans" cxnId="{A9054EBD-F239-46BE-AE1C-204D21CBC9E4}">
      <dgm:prSet/>
      <dgm:spPr/>
      <dgm:t>
        <a:bodyPr/>
        <a:lstStyle/>
        <a:p>
          <a:endParaRPr lang="en-US"/>
        </a:p>
      </dgm:t>
    </dgm:pt>
    <dgm:pt modelId="{65858863-A065-4F1B-9D37-C740A08854AE}" type="sibTrans" cxnId="{A9054EBD-F239-46BE-AE1C-204D21CBC9E4}">
      <dgm:prSet/>
      <dgm:spPr/>
      <dgm:t>
        <a:bodyPr/>
        <a:lstStyle/>
        <a:p>
          <a:endParaRPr lang="en-US"/>
        </a:p>
      </dgm:t>
    </dgm:pt>
    <dgm:pt modelId="{26536E9D-C446-4425-9097-306729EEE046}">
      <dgm:prSet/>
      <dgm:spPr/>
      <dgm:t>
        <a:bodyPr/>
        <a:lstStyle/>
        <a:p>
          <a:r>
            <a:rPr lang="en-US" dirty="0"/>
            <a:t>Analyze the Results</a:t>
          </a:r>
        </a:p>
      </dgm:t>
    </dgm:pt>
    <dgm:pt modelId="{85E5A242-9DAC-40D5-9C03-9C6E907E4BB8}" type="parTrans" cxnId="{B8FFB4B6-A421-41ED-B962-781E7464AA86}">
      <dgm:prSet/>
      <dgm:spPr/>
      <dgm:t>
        <a:bodyPr/>
        <a:lstStyle/>
        <a:p>
          <a:endParaRPr lang="en-US"/>
        </a:p>
      </dgm:t>
    </dgm:pt>
    <dgm:pt modelId="{3B31C462-5BE5-44AB-B54D-579518C3DD28}" type="sibTrans" cxnId="{B8FFB4B6-A421-41ED-B962-781E7464AA86}">
      <dgm:prSet/>
      <dgm:spPr/>
      <dgm:t>
        <a:bodyPr/>
        <a:lstStyle/>
        <a:p>
          <a:endParaRPr lang="en-US"/>
        </a:p>
      </dgm:t>
    </dgm:pt>
    <dgm:pt modelId="{C58EA65C-DC9D-4CB8-844A-38BFA38165AA}" type="pres">
      <dgm:prSet presAssocID="{5B1CE8B8-E5A0-4893-B5A0-F36C0F4AB96F}" presName="root" presStyleCnt="0">
        <dgm:presLayoutVars>
          <dgm:dir/>
          <dgm:resizeHandles val="exact"/>
        </dgm:presLayoutVars>
      </dgm:prSet>
      <dgm:spPr/>
    </dgm:pt>
    <dgm:pt modelId="{D76AB400-3891-4079-86CC-64969BB74CA8}" type="pres">
      <dgm:prSet presAssocID="{07C7D554-940E-4885-B00F-C0D6C652D3C9}" presName="compNode" presStyleCnt="0"/>
      <dgm:spPr/>
    </dgm:pt>
    <dgm:pt modelId="{9B2AF617-6528-4D9B-8F81-7B44697D0069}" type="pres">
      <dgm:prSet presAssocID="{07C7D554-940E-4885-B00F-C0D6C652D3C9}" presName="bgRect" presStyleLbl="bgShp" presStyleIdx="0" presStyleCnt="5"/>
      <dgm:spPr/>
    </dgm:pt>
    <dgm:pt modelId="{299C1B1C-48E6-4906-B149-EFCF35B460F3}" type="pres">
      <dgm:prSet presAssocID="{07C7D554-940E-4885-B00F-C0D6C652D3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AD477D-5D8E-42D7-B6FB-FAC197A08B9A}" type="pres">
      <dgm:prSet presAssocID="{07C7D554-940E-4885-B00F-C0D6C652D3C9}" presName="spaceRect" presStyleCnt="0"/>
      <dgm:spPr/>
    </dgm:pt>
    <dgm:pt modelId="{6FB49FA1-83EC-4091-B258-63C970C41C17}" type="pres">
      <dgm:prSet presAssocID="{07C7D554-940E-4885-B00F-C0D6C652D3C9}" presName="parTx" presStyleLbl="revTx" presStyleIdx="0" presStyleCnt="5">
        <dgm:presLayoutVars>
          <dgm:chMax val="0"/>
          <dgm:chPref val="0"/>
        </dgm:presLayoutVars>
      </dgm:prSet>
      <dgm:spPr/>
    </dgm:pt>
    <dgm:pt modelId="{1874468F-50BF-4833-A178-3D86D8260DD4}" type="pres">
      <dgm:prSet presAssocID="{F529CA84-3F78-42ED-93BD-1F42AC5A8B14}" presName="sibTrans" presStyleCnt="0"/>
      <dgm:spPr/>
    </dgm:pt>
    <dgm:pt modelId="{81F8DC19-8A60-481E-9F4A-E80B8D680479}" type="pres">
      <dgm:prSet presAssocID="{C6231EF9-5D3E-4CDB-B2C6-10B46A45D6DA}" presName="compNode" presStyleCnt="0"/>
      <dgm:spPr/>
    </dgm:pt>
    <dgm:pt modelId="{696B8ACF-868B-473B-BC62-8A44118C50A4}" type="pres">
      <dgm:prSet presAssocID="{C6231EF9-5D3E-4CDB-B2C6-10B46A45D6DA}" presName="bgRect" presStyleLbl="bgShp" presStyleIdx="1" presStyleCnt="5"/>
      <dgm:spPr/>
    </dgm:pt>
    <dgm:pt modelId="{4C1F5302-F156-46AA-8D0A-1AF7BFC32A78}" type="pres">
      <dgm:prSet presAssocID="{C6231EF9-5D3E-4CDB-B2C6-10B46A45D6DA}" presName="iconRect" presStyleLbl="node1" presStyleIdx="1" presStyleCnt="5" custScaleX="112990" custScaleY="112990"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679924-4918-4630-A362-B51D58025102}" type="pres">
      <dgm:prSet presAssocID="{C6231EF9-5D3E-4CDB-B2C6-10B46A45D6DA}" presName="spaceRect" presStyleCnt="0"/>
      <dgm:spPr/>
    </dgm:pt>
    <dgm:pt modelId="{78FA4EE6-64CE-4B28-9F87-5B544AC0565D}" type="pres">
      <dgm:prSet presAssocID="{C6231EF9-5D3E-4CDB-B2C6-10B46A45D6DA}" presName="parTx" presStyleLbl="revTx" presStyleIdx="1" presStyleCnt="5">
        <dgm:presLayoutVars>
          <dgm:chMax val="0"/>
          <dgm:chPref val="0"/>
        </dgm:presLayoutVars>
      </dgm:prSet>
      <dgm:spPr/>
    </dgm:pt>
    <dgm:pt modelId="{282DDC92-32A4-4C3C-9055-7287AD0F32B6}" type="pres">
      <dgm:prSet presAssocID="{4E370D25-9FA8-4A84-98D9-B91EC04093F3}" presName="sibTrans" presStyleCnt="0"/>
      <dgm:spPr/>
    </dgm:pt>
    <dgm:pt modelId="{F7631D12-E5F2-4D25-B11D-928A405A5C61}" type="pres">
      <dgm:prSet presAssocID="{D4A28D07-1CDC-4DB2-9C7B-0E84358696CB}" presName="compNode" presStyleCnt="0"/>
      <dgm:spPr/>
    </dgm:pt>
    <dgm:pt modelId="{7EEB8C65-CDCE-45A2-A83C-3AB0BFB0022B}" type="pres">
      <dgm:prSet presAssocID="{D4A28D07-1CDC-4DB2-9C7B-0E84358696CB}" presName="bgRect" presStyleLbl="bgShp" presStyleIdx="2" presStyleCnt="5"/>
      <dgm:spPr/>
    </dgm:pt>
    <dgm:pt modelId="{E0ACF5A6-B3EE-4100-92E8-C9A8CD3FC5AD}" type="pres">
      <dgm:prSet presAssocID="{D4A28D07-1CDC-4DB2-9C7B-0E84358696CB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2920AC-0558-4C6C-9CC1-C28643E4320A}" type="pres">
      <dgm:prSet presAssocID="{D4A28D07-1CDC-4DB2-9C7B-0E84358696CB}" presName="spaceRect" presStyleCnt="0"/>
      <dgm:spPr/>
    </dgm:pt>
    <dgm:pt modelId="{A2BDE3BB-0E89-48CB-A106-0FB08B7F9CCD}" type="pres">
      <dgm:prSet presAssocID="{D4A28D07-1CDC-4DB2-9C7B-0E84358696CB}" presName="parTx" presStyleLbl="revTx" presStyleIdx="2" presStyleCnt="5">
        <dgm:presLayoutVars>
          <dgm:chMax val="0"/>
          <dgm:chPref val="0"/>
        </dgm:presLayoutVars>
      </dgm:prSet>
      <dgm:spPr/>
    </dgm:pt>
    <dgm:pt modelId="{152B17E0-B67B-4943-B401-2FB90A0FEA85}" type="pres">
      <dgm:prSet presAssocID="{CD338947-E5BC-434E-AF83-7797F0B9C553}" presName="sibTrans" presStyleCnt="0"/>
      <dgm:spPr/>
    </dgm:pt>
    <dgm:pt modelId="{E2D435B0-6A58-44B1-8396-239C7AFF9CD9}" type="pres">
      <dgm:prSet presAssocID="{8C4F49C0-D44B-4343-BB11-05F1EB52F48A}" presName="compNode" presStyleCnt="0"/>
      <dgm:spPr/>
    </dgm:pt>
    <dgm:pt modelId="{425CB231-C448-483C-88DB-5E8BC03D7568}" type="pres">
      <dgm:prSet presAssocID="{8C4F49C0-D44B-4343-BB11-05F1EB52F48A}" presName="bgRect" presStyleLbl="bgShp" presStyleIdx="3" presStyleCnt="5"/>
      <dgm:spPr/>
    </dgm:pt>
    <dgm:pt modelId="{417C22EB-CA65-4937-95A0-D11808FF7612}" type="pres">
      <dgm:prSet presAssocID="{8C4F49C0-D44B-4343-BB11-05F1EB52F48A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BC8F57-BEF3-46E2-944B-8E4613C09469}" type="pres">
      <dgm:prSet presAssocID="{8C4F49C0-D44B-4343-BB11-05F1EB52F48A}" presName="spaceRect" presStyleCnt="0"/>
      <dgm:spPr/>
    </dgm:pt>
    <dgm:pt modelId="{82365E47-4FBD-4E96-99AE-CFAA3B67B138}" type="pres">
      <dgm:prSet presAssocID="{8C4F49C0-D44B-4343-BB11-05F1EB52F48A}" presName="parTx" presStyleLbl="revTx" presStyleIdx="3" presStyleCnt="5">
        <dgm:presLayoutVars>
          <dgm:chMax val="0"/>
          <dgm:chPref val="0"/>
        </dgm:presLayoutVars>
      </dgm:prSet>
      <dgm:spPr/>
    </dgm:pt>
    <dgm:pt modelId="{696A19BA-B2FB-48FD-95B1-A57A43C34CAF}" type="pres">
      <dgm:prSet presAssocID="{65858863-A065-4F1B-9D37-C740A08854AE}" presName="sibTrans" presStyleCnt="0"/>
      <dgm:spPr/>
    </dgm:pt>
    <dgm:pt modelId="{D475B9BD-844B-48D6-8086-270D87A779B3}" type="pres">
      <dgm:prSet presAssocID="{26536E9D-C446-4425-9097-306729EEE046}" presName="compNode" presStyleCnt="0"/>
      <dgm:spPr/>
    </dgm:pt>
    <dgm:pt modelId="{C56AF882-9B54-43E1-8779-08D78DC4E0BF}" type="pres">
      <dgm:prSet presAssocID="{26536E9D-C446-4425-9097-306729EEE046}" presName="bgRect" presStyleLbl="bgShp" presStyleIdx="4" presStyleCnt="5"/>
      <dgm:spPr/>
    </dgm:pt>
    <dgm:pt modelId="{BF74C30D-E472-4883-A59D-AA2A81DC4F4C}" type="pres">
      <dgm:prSet presAssocID="{26536E9D-C446-4425-9097-306729EEE046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73749B-9B8C-4E0A-B93E-DA847DAB7208}" type="pres">
      <dgm:prSet presAssocID="{26536E9D-C446-4425-9097-306729EEE046}" presName="spaceRect" presStyleCnt="0"/>
      <dgm:spPr/>
    </dgm:pt>
    <dgm:pt modelId="{B963A9F4-9BF0-49B9-B6C4-122BA915664B}" type="pres">
      <dgm:prSet presAssocID="{26536E9D-C446-4425-9097-306729EEE0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844545-6C38-4AA0-A590-28860F46E441}" srcId="{5B1CE8B8-E5A0-4893-B5A0-F36C0F4AB96F}" destId="{07C7D554-940E-4885-B00F-C0D6C652D3C9}" srcOrd="0" destOrd="0" parTransId="{5EEE7EFD-0524-4BA9-8608-A58D9515C5E3}" sibTransId="{F529CA84-3F78-42ED-93BD-1F42AC5A8B14}"/>
    <dgm:cxn modelId="{1EE3D48F-2C20-4AA5-99B8-6FABA7BCB4A1}" srcId="{5B1CE8B8-E5A0-4893-B5A0-F36C0F4AB96F}" destId="{D4A28D07-1CDC-4DB2-9C7B-0E84358696CB}" srcOrd="2" destOrd="0" parTransId="{AE76545F-8E9A-4A5D-BBF0-E0E814F5C13D}" sibTransId="{CD338947-E5BC-434E-AF83-7797F0B9C553}"/>
    <dgm:cxn modelId="{5E6F2D95-FE76-4A0D-9083-6B6DDE808120}" type="presOf" srcId="{26536E9D-C446-4425-9097-306729EEE046}" destId="{B963A9F4-9BF0-49B9-B6C4-122BA915664B}" srcOrd="0" destOrd="0" presId="urn:microsoft.com/office/officeart/2018/2/layout/IconVerticalSolidList"/>
    <dgm:cxn modelId="{B8FFB4B6-A421-41ED-B962-781E7464AA86}" srcId="{5B1CE8B8-E5A0-4893-B5A0-F36C0F4AB96F}" destId="{26536E9D-C446-4425-9097-306729EEE046}" srcOrd="4" destOrd="0" parTransId="{85E5A242-9DAC-40D5-9C03-9C6E907E4BB8}" sibTransId="{3B31C462-5BE5-44AB-B54D-579518C3DD28}"/>
    <dgm:cxn modelId="{A9054EBD-F239-46BE-AE1C-204D21CBC9E4}" srcId="{5B1CE8B8-E5A0-4893-B5A0-F36C0F4AB96F}" destId="{8C4F49C0-D44B-4343-BB11-05F1EB52F48A}" srcOrd="3" destOrd="0" parTransId="{53A763B5-3028-4E96-9D8F-8E5E7C7EBCAF}" sibTransId="{65858863-A065-4F1B-9D37-C740A08854AE}"/>
    <dgm:cxn modelId="{326A6FC7-D2E1-4305-BB63-650A89914B44}" type="presOf" srcId="{D4A28D07-1CDC-4DB2-9C7B-0E84358696CB}" destId="{A2BDE3BB-0E89-48CB-A106-0FB08B7F9CCD}" srcOrd="0" destOrd="0" presId="urn:microsoft.com/office/officeart/2018/2/layout/IconVerticalSolidList"/>
    <dgm:cxn modelId="{3B95EFD3-E42C-41B0-BADF-8A245157A2DB}" type="presOf" srcId="{8C4F49C0-D44B-4343-BB11-05F1EB52F48A}" destId="{82365E47-4FBD-4E96-99AE-CFAA3B67B138}" srcOrd="0" destOrd="0" presId="urn:microsoft.com/office/officeart/2018/2/layout/IconVerticalSolidList"/>
    <dgm:cxn modelId="{977A1FDB-D580-4EB7-AAF7-A1847B3D7593}" type="presOf" srcId="{C6231EF9-5D3E-4CDB-B2C6-10B46A45D6DA}" destId="{78FA4EE6-64CE-4B28-9F87-5B544AC0565D}" srcOrd="0" destOrd="0" presId="urn:microsoft.com/office/officeart/2018/2/layout/IconVerticalSolidList"/>
    <dgm:cxn modelId="{1B5E74E2-BD62-4C4E-A1AF-945BC26BBE56}" type="presOf" srcId="{5B1CE8B8-E5A0-4893-B5A0-F36C0F4AB96F}" destId="{C58EA65C-DC9D-4CB8-844A-38BFA38165AA}" srcOrd="0" destOrd="0" presId="urn:microsoft.com/office/officeart/2018/2/layout/IconVerticalSolidList"/>
    <dgm:cxn modelId="{C68D4EF9-B6B6-43C8-9560-760E76BC30E9}" srcId="{5B1CE8B8-E5A0-4893-B5A0-F36C0F4AB96F}" destId="{C6231EF9-5D3E-4CDB-B2C6-10B46A45D6DA}" srcOrd="1" destOrd="0" parTransId="{476847DB-4015-4321-A36F-2B96C79A8CE1}" sibTransId="{4E370D25-9FA8-4A84-98D9-B91EC04093F3}"/>
    <dgm:cxn modelId="{958A72FC-BFD2-4893-ADA8-0C33E81FC093}" type="presOf" srcId="{07C7D554-940E-4885-B00F-C0D6C652D3C9}" destId="{6FB49FA1-83EC-4091-B258-63C970C41C17}" srcOrd="0" destOrd="0" presId="urn:microsoft.com/office/officeart/2018/2/layout/IconVerticalSolidList"/>
    <dgm:cxn modelId="{BC66ADBF-ECD3-4C3C-ADAC-81181FE2596A}" type="presParOf" srcId="{C58EA65C-DC9D-4CB8-844A-38BFA38165AA}" destId="{D76AB400-3891-4079-86CC-64969BB74CA8}" srcOrd="0" destOrd="0" presId="urn:microsoft.com/office/officeart/2018/2/layout/IconVerticalSolidList"/>
    <dgm:cxn modelId="{A8A6BC29-3F89-40C2-A8A4-4DA657A901E8}" type="presParOf" srcId="{D76AB400-3891-4079-86CC-64969BB74CA8}" destId="{9B2AF617-6528-4D9B-8F81-7B44697D0069}" srcOrd="0" destOrd="0" presId="urn:microsoft.com/office/officeart/2018/2/layout/IconVerticalSolidList"/>
    <dgm:cxn modelId="{2A5C307D-9E58-45AB-9C93-FE13453CB073}" type="presParOf" srcId="{D76AB400-3891-4079-86CC-64969BB74CA8}" destId="{299C1B1C-48E6-4906-B149-EFCF35B460F3}" srcOrd="1" destOrd="0" presId="urn:microsoft.com/office/officeart/2018/2/layout/IconVerticalSolidList"/>
    <dgm:cxn modelId="{6B369145-05E0-4BAB-AEC0-5DD134023880}" type="presParOf" srcId="{D76AB400-3891-4079-86CC-64969BB74CA8}" destId="{3CAD477D-5D8E-42D7-B6FB-FAC197A08B9A}" srcOrd="2" destOrd="0" presId="urn:microsoft.com/office/officeart/2018/2/layout/IconVerticalSolidList"/>
    <dgm:cxn modelId="{4E0F5B77-81D8-46F6-8803-3CCE95E28BCB}" type="presParOf" srcId="{D76AB400-3891-4079-86CC-64969BB74CA8}" destId="{6FB49FA1-83EC-4091-B258-63C970C41C17}" srcOrd="3" destOrd="0" presId="urn:microsoft.com/office/officeart/2018/2/layout/IconVerticalSolidList"/>
    <dgm:cxn modelId="{3516FE41-3DC8-415D-A616-618686051E9B}" type="presParOf" srcId="{C58EA65C-DC9D-4CB8-844A-38BFA38165AA}" destId="{1874468F-50BF-4833-A178-3D86D8260DD4}" srcOrd="1" destOrd="0" presId="urn:microsoft.com/office/officeart/2018/2/layout/IconVerticalSolidList"/>
    <dgm:cxn modelId="{D757C583-2BDE-4522-A24F-94A81FFC6D00}" type="presParOf" srcId="{C58EA65C-DC9D-4CB8-844A-38BFA38165AA}" destId="{81F8DC19-8A60-481E-9F4A-E80B8D680479}" srcOrd="2" destOrd="0" presId="urn:microsoft.com/office/officeart/2018/2/layout/IconVerticalSolidList"/>
    <dgm:cxn modelId="{27BC848D-9266-4766-939D-5F0EFC8EF1D8}" type="presParOf" srcId="{81F8DC19-8A60-481E-9F4A-E80B8D680479}" destId="{696B8ACF-868B-473B-BC62-8A44118C50A4}" srcOrd="0" destOrd="0" presId="urn:microsoft.com/office/officeart/2018/2/layout/IconVerticalSolidList"/>
    <dgm:cxn modelId="{7BEBE91A-C7D4-44B1-903C-03C0100638B5}" type="presParOf" srcId="{81F8DC19-8A60-481E-9F4A-E80B8D680479}" destId="{4C1F5302-F156-46AA-8D0A-1AF7BFC32A78}" srcOrd="1" destOrd="0" presId="urn:microsoft.com/office/officeart/2018/2/layout/IconVerticalSolidList"/>
    <dgm:cxn modelId="{826E7F0C-5045-444C-A2DA-124FCF7E7EC9}" type="presParOf" srcId="{81F8DC19-8A60-481E-9F4A-E80B8D680479}" destId="{F7679924-4918-4630-A362-B51D58025102}" srcOrd="2" destOrd="0" presId="urn:microsoft.com/office/officeart/2018/2/layout/IconVerticalSolidList"/>
    <dgm:cxn modelId="{E1445918-1701-4BB8-BCDF-2C4E1967A75E}" type="presParOf" srcId="{81F8DC19-8A60-481E-9F4A-E80B8D680479}" destId="{78FA4EE6-64CE-4B28-9F87-5B544AC0565D}" srcOrd="3" destOrd="0" presId="urn:microsoft.com/office/officeart/2018/2/layout/IconVerticalSolidList"/>
    <dgm:cxn modelId="{79FD3EDF-06B9-4691-BFBE-05A0B092FA78}" type="presParOf" srcId="{C58EA65C-DC9D-4CB8-844A-38BFA38165AA}" destId="{282DDC92-32A4-4C3C-9055-7287AD0F32B6}" srcOrd="3" destOrd="0" presId="urn:microsoft.com/office/officeart/2018/2/layout/IconVerticalSolidList"/>
    <dgm:cxn modelId="{897899CA-FF21-4CD3-A303-6420094C892B}" type="presParOf" srcId="{C58EA65C-DC9D-4CB8-844A-38BFA38165AA}" destId="{F7631D12-E5F2-4D25-B11D-928A405A5C61}" srcOrd="4" destOrd="0" presId="urn:microsoft.com/office/officeart/2018/2/layout/IconVerticalSolidList"/>
    <dgm:cxn modelId="{44BFF771-1A7C-4B19-808A-39FDD77BF925}" type="presParOf" srcId="{F7631D12-E5F2-4D25-B11D-928A405A5C61}" destId="{7EEB8C65-CDCE-45A2-A83C-3AB0BFB0022B}" srcOrd="0" destOrd="0" presId="urn:microsoft.com/office/officeart/2018/2/layout/IconVerticalSolidList"/>
    <dgm:cxn modelId="{360D8A98-C0F0-4021-A739-A5CB81A0C389}" type="presParOf" srcId="{F7631D12-E5F2-4D25-B11D-928A405A5C61}" destId="{E0ACF5A6-B3EE-4100-92E8-C9A8CD3FC5AD}" srcOrd="1" destOrd="0" presId="urn:microsoft.com/office/officeart/2018/2/layout/IconVerticalSolidList"/>
    <dgm:cxn modelId="{113C7171-94E6-4A23-ADA4-072D0EF0A778}" type="presParOf" srcId="{F7631D12-E5F2-4D25-B11D-928A405A5C61}" destId="{022920AC-0558-4C6C-9CC1-C28643E4320A}" srcOrd="2" destOrd="0" presId="urn:microsoft.com/office/officeart/2018/2/layout/IconVerticalSolidList"/>
    <dgm:cxn modelId="{84081235-594A-4094-92A5-21D2CFBAB3C4}" type="presParOf" srcId="{F7631D12-E5F2-4D25-B11D-928A405A5C61}" destId="{A2BDE3BB-0E89-48CB-A106-0FB08B7F9CCD}" srcOrd="3" destOrd="0" presId="urn:microsoft.com/office/officeart/2018/2/layout/IconVerticalSolidList"/>
    <dgm:cxn modelId="{24604A57-C966-4D00-8889-703A19F19F0D}" type="presParOf" srcId="{C58EA65C-DC9D-4CB8-844A-38BFA38165AA}" destId="{152B17E0-B67B-4943-B401-2FB90A0FEA85}" srcOrd="5" destOrd="0" presId="urn:microsoft.com/office/officeart/2018/2/layout/IconVerticalSolidList"/>
    <dgm:cxn modelId="{957E5046-3645-442A-B333-3A8573CEC6B6}" type="presParOf" srcId="{C58EA65C-DC9D-4CB8-844A-38BFA38165AA}" destId="{E2D435B0-6A58-44B1-8396-239C7AFF9CD9}" srcOrd="6" destOrd="0" presId="urn:microsoft.com/office/officeart/2018/2/layout/IconVerticalSolidList"/>
    <dgm:cxn modelId="{3A2ED6EA-A487-41BC-8945-681A568C0A23}" type="presParOf" srcId="{E2D435B0-6A58-44B1-8396-239C7AFF9CD9}" destId="{425CB231-C448-483C-88DB-5E8BC03D7568}" srcOrd="0" destOrd="0" presId="urn:microsoft.com/office/officeart/2018/2/layout/IconVerticalSolidList"/>
    <dgm:cxn modelId="{B0CE497B-1599-407A-96B0-C6C0368155CF}" type="presParOf" srcId="{E2D435B0-6A58-44B1-8396-239C7AFF9CD9}" destId="{417C22EB-CA65-4937-95A0-D11808FF7612}" srcOrd="1" destOrd="0" presId="urn:microsoft.com/office/officeart/2018/2/layout/IconVerticalSolidList"/>
    <dgm:cxn modelId="{680A18F8-0CD9-4DA9-B3A5-1A9D40FFB794}" type="presParOf" srcId="{E2D435B0-6A58-44B1-8396-239C7AFF9CD9}" destId="{6ABC8F57-BEF3-46E2-944B-8E4613C09469}" srcOrd="2" destOrd="0" presId="urn:microsoft.com/office/officeart/2018/2/layout/IconVerticalSolidList"/>
    <dgm:cxn modelId="{D8D1B8C5-0C3F-4604-A93F-94F2DCEB7D8A}" type="presParOf" srcId="{E2D435B0-6A58-44B1-8396-239C7AFF9CD9}" destId="{82365E47-4FBD-4E96-99AE-CFAA3B67B138}" srcOrd="3" destOrd="0" presId="urn:microsoft.com/office/officeart/2018/2/layout/IconVerticalSolidList"/>
    <dgm:cxn modelId="{7C9C2A8E-45E5-47B4-9D36-5F78947803E7}" type="presParOf" srcId="{C58EA65C-DC9D-4CB8-844A-38BFA38165AA}" destId="{696A19BA-B2FB-48FD-95B1-A57A43C34CAF}" srcOrd="7" destOrd="0" presId="urn:microsoft.com/office/officeart/2018/2/layout/IconVerticalSolidList"/>
    <dgm:cxn modelId="{AFAAA0CA-CA40-4684-ACF8-156C25BA9B86}" type="presParOf" srcId="{C58EA65C-DC9D-4CB8-844A-38BFA38165AA}" destId="{D475B9BD-844B-48D6-8086-270D87A779B3}" srcOrd="8" destOrd="0" presId="urn:microsoft.com/office/officeart/2018/2/layout/IconVerticalSolidList"/>
    <dgm:cxn modelId="{53DD0C97-7E9E-4243-9A64-435FCFCE8CAB}" type="presParOf" srcId="{D475B9BD-844B-48D6-8086-270D87A779B3}" destId="{C56AF882-9B54-43E1-8779-08D78DC4E0BF}" srcOrd="0" destOrd="0" presId="urn:microsoft.com/office/officeart/2018/2/layout/IconVerticalSolidList"/>
    <dgm:cxn modelId="{2704C13B-E8C3-4079-A19C-358AD1510FE8}" type="presParOf" srcId="{D475B9BD-844B-48D6-8086-270D87A779B3}" destId="{BF74C30D-E472-4883-A59D-AA2A81DC4F4C}" srcOrd="1" destOrd="0" presId="urn:microsoft.com/office/officeart/2018/2/layout/IconVerticalSolidList"/>
    <dgm:cxn modelId="{D882D7BA-9E9E-4C45-B35E-C0636E581BF7}" type="presParOf" srcId="{D475B9BD-844B-48D6-8086-270D87A779B3}" destId="{FD73749B-9B8C-4E0A-B93E-DA847DAB7208}" srcOrd="2" destOrd="0" presId="urn:microsoft.com/office/officeart/2018/2/layout/IconVerticalSolidList"/>
    <dgm:cxn modelId="{59005262-BA97-430F-B136-7E8066D7DEEB}" type="presParOf" srcId="{D475B9BD-844B-48D6-8086-270D87A779B3}" destId="{B963A9F4-9BF0-49B9-B6C4-122BA9156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F617-6528-4D9B-8F81-7B44697D006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C1B1C-48E6-4906-B149-EFCF35B460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9FA1-83EC-4091-B258-63C970C41C17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Flaky Tests</a:t>
          </a:r>
        </a:p>
      </dsp:txBody>
      <dsp:txXfrm>
        <a:off x="1059754" y="4307"/>
        <a:ext cx="5304469" cy="917536"/>
      </dsp:txXfrm>
    </dsp:sp>
    <dsp:sp modelId="{696B8ACF-868B-473B-BC62-8A44118C50A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5302-F156-46AA-8D0A-1AF7BFC32A78}">
      <dsp:nvSpPr>
        <dsp:cNvPr id="0" name=""/>
        <dsp:cNvSpPr/>
      </dsp:nvSpPr>
      <dsp:spPr>
        <a:xfrm>
          <a:off x="244777" y="1324896"/>
          <a:ext cx="570198" cy="57019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4EE6-64CE-4B28-9F87-5B544AC0565D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Test Smells</a:t>
          </a:r>
        </a:p>
      </dsp:txBody>
      <dsp:txXfrm>
        <a:off x="1059754" y="1151227"/>
        <a:ext cx="5304469" cy="917536"/>
      </dsp:txXfrm>
    </dsp:sp>
    <dsp:sp modelId="{7EEB8C65-CDCE-45A2-A83C-3AB0BFB0022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F5A6-B3EE-4100-92E8-C9A8CD3FC5AD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E3BB-0E89-48CB-A106-0FB08B7F9CCD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Vocabulary</a:t>
          </a:r>
        </a:p>
      </dsp:txBody>
      <dsp:txXfrm>
        <a:off x="1059754" y="2298147"/>
        <a:ext cx="5304469" cy="917536"/>
      </dsp:txXfrm>
    </dsp:sp>
    <dsp:sp modelId="{425CB231-C448-483C-88DB-5E8BC03D756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C22EB-CA65-4937-95A0-D11808FF761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65E47-4FBD-4E96-99AE-CFAA3B67B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and Test a Classifier</a:t>
          </a:r>
        </a:p>
      </dsp:txBody>
      <dsp:txXfrm>
        <a:off x="1059754" y="3445068"/>
        <a:ext cx="5304469" cy="917536"/>
      </dsp:txXfrm>
    </dsp:sp>
    <dsp:sp modelId="{C56AF882-9B54-43E1-8779-08D78DC4E0B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4C30D-E472-4883-A59D-AA2A81DC4F4C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A9F4-9BF0-49B9-B6C4-122BA915664B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the Results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853A-6CAB-4D5E-AEBC-86EB23AC76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FF6-C3A0-4768-9521-333207FB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B5A7F-35C0-4272-9514-54E43C4C3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so we first download all of SOF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We use SOF to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challenges of chatbot development as it is the most prominent Q&amp;A website where developers share their experience  that has millions of users, and posts, Speak about downloading the dump</a:t>
            </a:r>
            <a:endParaRPr lang="en-CA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Next we start by extracting all posts from the dataset that has a tag chatbot. On SOF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 are typically tagged by their authors with commonly used tags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present the theme of the question or discussion which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the posts’ visibility and chances of being answered 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To expand our dataset by adding more chatbot related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postsWe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extract all the tags that coexist with the chatbot tag from those posts the resulted from the second step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speak about the result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 However, we noticed that some tags could add noise such as Java and C# and the posts of such tags can contain posts that are unrelated to chatbots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in the next step we removed those tags and we ended up having 22 chatbot related tags</a:t>
            </a:r>
          </a:p>
          <a:p>
            <a:pPr fontAlgn="base"/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b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2543-EFD7-D04C-BB97-D835D58D61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A211-E492-4072-BC76-0F0DFDBC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 Combined Approach to Detect Flaky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B7FB-C493-428F-BB5D-1B9D38D8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Haya </a:t>
            </a:r>
            <a:r>
              <a:rPr lang="en-US" sz="2000" b="1" dirty="0" err="1"/>
              <a:t>Samaana</a:t>
            </a:r>
            <a:r>
              <a:rPr lang="en-US" sz="2000" b="1" dirty="0"/>
              <a:t>             </a:t>
            </a:r>
          </a:p>
          <a:p>
            <a:r>
              <a:rPr lang="en-US" sz="2000" b="1" dirty="0"/>
              <a:t>Khaled Badran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andling Flaky Unit Tests in Java - Uber Engineering Blog">
            <a:extLst>
              <a:ext uri="{FF2B5EF4-FFF2-40B4-BE49-F238E27FC236}">
                <a16:creationId xmlns:a16="http://schemas.microsoft.com/office/drawing/2014/main" id="{CBC3983F-B82A-4F3A-A18D-BF6AD76D5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r="57822" b="9873"/>
          <a:stretch/>
        </p:blipFill>
        <p:spPr bwMode="auto">
          <a:xfrm>
            <a:off x="6850927" y="1134641"/>
            <a:ext cx="4860044" cy="45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190A-D4D2-4A21-BD5A-455A3A06FF6D}"/>
              </a:ext>
            </a:extLst>
          </p:cNvPr>
          <p:cNvSpPr/>
          <p:nvPr/>
        </p:nvSpPr>
        <p:spPr>
          <a:xfrm>
            <a:off x="5647160" y="771988"/>
            <a:ext cx="6063811" cy="5205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30000">
                <a:schemeClr val="bg1">
                  <a:alpha val="40000"/>
                </a:schemeClr>
              </a:gs>
              <a:gs pos="58000">
                <a:schemeClr val="bg1">
                  <a:alpha val="60000"/>
                </a:schemeClr>
              </a:gs>
              <a:gs pos="86000">
                <a:schemeClr val="bg1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4800000">
            <a:off x="8334607" y="2831417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6000000">
            <a:off x="9866234" y="3104571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54847" y="3553210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/>
        </p:nvGraphicFramePr>
        <p:xfrm>
          <a:off x="7031453" y="3737639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37866" y="416189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/>
        </p:nvGraphicFramePr>
        <p:xfrm>
          <a:off x="9850633" y="42372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6615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40528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A66F8-1C5C-45EA-A069-D9957F4319E6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447014-B8BD-4B85-8428-2372045E2F95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A8567B-1AE3-441B-8F3E-783321C8C5A1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3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736153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483701" y="2194560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8503636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8246801" y="2190177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4618276" y="2210946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4364678" y="2202180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55E009-D11C-4CFE-BCAC-9D945E72B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044169"/>
              </p:ext>
            </p:extLst>
          </p:nvPr>
        </p:nvGraphicFramePr>
        <p:xfrm>
          <a:off x="0" y="2831690"/>
          <a:ext cx="12098956" cy="373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9633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El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736153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483701" y="2194560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8503636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8246801" y="2190177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4618276" y="2210946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4364678" y="2202180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55E009-D11C-4CFE-BCAC-9D945E72B1B8}"/>
              </a:ext>
            </a:extLst>
          </p:cNvPr>
          <p:cNvGraphicFramePr/>
          <p:nvPr/>
        </p:nvGraphicFramePr>
        <p:xfrm>
          <a:off x="0" y="2831690"/>
          <a:ext cx="12098956" cy="373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05218F-4F88-4853-8CB3-C9CCBC2DB243}"/>
              </a:ext>
            </a:extLst>
          </p:cNvPr>
          <p:cNvSpPr/>
          <p:nvPr/>
        </p:nvSpPr>
        <p:spPr>
          <a:xfrm>
            <a:off x="0" y="2088682"/>
            <a:ext cx="12192000" cy="46971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A1A9E-924C-41B5-A604-025998D610CF}"/>
              </a:ext>
            </a:extLst>
          </p:cNvPr>
          <p:cNvSpPr/>
          <p:nvPr/>
        </p:nvSpPr>
        <p:spPr>
          <a:xfrm>
            <a:off x="0" y="3330341"/>
            <a:ext cx="12192000" cy="167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Adding test smells to the vocabulary information does not provide a substitutional improvement to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347797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textual presentation approaches ("binary", "count", "</a:t>
            </a:r>
            <a:r>
              <a:rPr lang="en-US" dirty="0" err="1"/>
              <a:t>tfidf</a:t>
            </a:r>
            <a:r>
              <a:rPr lang="en-US" dirty="0"/>
              <a:t>", "</a:t>
            </a:r>
            <a:r>
              <a:rPr lang="en-US" dirty="0" err="1"/>
              <a:t>freq</a:t>
            </a:r>
            <a:r>
              <a:rPr lang="en-US" dirty="0"/>
              <a:t>“)</a:t>
            </a:r>
          </a:p>
          <a:p>
            <a:r>
              <a:rPr lang="en-US" dirty="0"/>
              <a:t>Random forest model </a:t>
            </a:r>
          </a:p>
          <a:p>
            <a:r>
              <a:rPr lang="en-US" dirty="0"/>
              <a:t>Find the best configuration</a:t>
            </a:r>
          </a:p>
          <a:p>
            <a:r>
              <a:rPr lang="en-US" dirty="0"/>
              <a:t>Use 10 folds cross-validation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1167651" y="3035554"/>
            <a:ext cx="9072000" cy="203572"/>
          </a:xfrm>
          <a:prstGeom prst="homePlate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4D04C3-30C2-44E4-9FFA-F87A52649CF6}"/>
              </a:ext>
            </a:extLst>
          </p:cNvPr>
          <p:cNvGrpSpPr/>
          <p:nvPr/>
        </p:nvGrpSpPr>
        <p:grpSpPr>
          <a:xfrm>
            <a:off x="1647805" y="2539487"/>
            <a:ext cx="1127466" cy="1989660"/>
            <a:chOff x="831729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831729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2" descr="Image result for stack overflow icon">
              <a:extLst>
                <a:ext uri="{FF2B5EF4-FFF2-40B4-BE49-F238E27FC236}">
                  <a16:creationId xmlns:a16="http://schemas.microsoft.com/office/drawing/2014/main" id="{52DD7C3D-6408-47FE-9589-D9FD4B3C38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3" t="11492" r="17441" b="13790"/>
            <a:stretch/>
          </p:blipFill>
          <p:spPr bwMode="auto">
            <a:xfrm>
              <a:off x="1051572" y="2734321"/>
              <a:ext cx="669925" cy="75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1395462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1281162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F45624-8F30-42DB-B0B4-995B510B44B8}"/>
              </a:ext>
            </a:extLst>
          </p:cNvPr>
          <p:cNvGrpSpPr/>
          <p:nvPr/>
        </p:nvGrpSpPr>
        <p:grpSpPr>
          <a:xfrm>
            <a:off x="4107102" y="2539487"/>
            <a:ext cx="1127466" cy="1989660"/>
            <a:chOff x="2927228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2927228" y="2539487"/>
              <a:ext cx="1127466" cy="1127466"/>
            </a:xfrm>
            <a:prstGeom prst="ellipse">
              <a:avLst/>
            </a:prstGeom>
            <a:ln w="76200">
              <a:solidFill>
                <a:srgbClr val="1991A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3490961" y="3666953"/>
              <a:ext cx="0" cy="652587"/>
            </a:xfrm>
            <a:prstGeom prst="line">
              <a:avLst/>
            </a:prstGeom>
            <a:ln w="76200">
              <a:solidFill>
                <a:srgbClr val="1991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3376661" y="4300547"/>
              <a:ext cx="228600" cy="228600"/>
            </a:xfrm>
            <a:prstGeom prst="ellipse">
              <a:avLst/>
            </a:prstGeom>
            <a:solidFill>
              <a:srgbClr val="1991A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D43250-E002-4197-9F11-D82115943C99}"/>
              </a:ext>
            </a:extLst>
          </p:cNvPr>
          <p:cNvGrpSpPr/>
          <p:nvPr/>
        </p:nvGrpSpPr>
        <p:grpSpPr>
          <a:xfrm>
            <a:off x="6389411" y="2539487"/>
            <a:ext cx="1127466" cy="1989660"/>
            <a:chOff x="5022727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5022727" y="2539487"/>
              <a:ext cx="1127466" cy="1127466"/>
            </a:xfrm>
            <a:prstGeom prst="ellipse">
              <a:avLst/>
            </a:prstGeom>
            <a:ln w="76200">
              <a:solidFill>
                <a:srgbClr val="C9693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6460" y="3666953"/>
              <a:ext cx="0" cy="652587"/>
            </a:xfrm>
            <a:prstGeom prst="line">
              <a:avLst/>
            </a:prstGeom>
            <a:ln w="76200">
              <a:solidFill>
                <a:srgbClr val="C969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5472160" y="4300547"/>
              <a:ext cx="228600" cy="228600"/>
            </a:xfrm>
            <a:prstGeom prst="ellipse">
              <a:avLst/>
            </a:prstGeom>
            <a:solidFill>
              <a:srgbClr val="C9693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0" name="Picture 2" descr="nodes Icon 1851414">
              <a:extLst>
                <a:ext uri="{FF2B5EF4-FFF2-40B4-BE49-F238E27FC236}">
                  <a16:creationId xmlns:a16="http://schemas.microsoft.com/office/drawing/2014/main" id="{A4F97827-953A-4E67-9E25-CB46D5FC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929" y="2629508"/>
              <a:ext cx="914206" cy="91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6791FC-E6CD-4162-8107-2D0E03D8B855}"/>
              </a:ext>
            </a:extLst>
          </p:cNvPr>
          <p:cNvGrpSpPr/>
          <p:nvPr/>
        </p:nvGrpSpPr>
        <p:grpSpPr>
          <a:xfrm>
            <a:off x="8543906" y="2539487"/>
            <a:ext cx="1127466" cy="1989660"/>
            <a:chOff x="7118226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118226" y="2539487"/>
              <a:ext cx="1127466" cy="1127466"/>
            </a:xfrm>
            <a:prstGeom prst="ellipse">
              <a:avLst/>
            </a:prstGeom>
            <a:ln w="76200">
              <a:solidFill>
                <a:srgbClr val="B8464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81959" y="3666953"/>
              <a:ext cx="0" cy="652587"/>
            </a:xfrm>
            <a:prstGeom prst="line">
              <a:avLst/>
            </a:prstGeom>
            <a:ln w="76200">
              <a:solidFill>
                <a:srgbClr val="B8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67659" y="4300547"/>
              <a:ext cx="228600" cy="228600"/>
            </a:xfrm>
            <a:prstGeom prst="ellipse">
              <a:avLst/>
            </a:prstGeom>
            <a:solidFill>
              <a:srgbClr val="B8464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4" descr="filter Icon 736223">
              <a:extLst>
                <a:ext uri="{FF2B5EF4-FFF2-40B4-BE49-F238E27FC236}">
                  <a16:creationId xmlns:a16="http://schemas.microsoft.com/office/drawing/2014/main" id="{1465C80E-4EC2-4FDB-A207-080B399F9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578" y="2754087"/>
              <a:ext cx="879816" cy="879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23C636-744F-4163-9290-AEE7E8E8FDF0}"/>
              </a:ext>
            </a:extLst>
          </p:cNvPr>
          <p:cNvSpPr/>
          <p:nvPr/>
        </p:nvSpPr>
        <p:spPr>
          <a:xfrm>
            <a:off x="4236632" y="2989140"/>
            <a:ext cx="868406" cy="25061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36712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575101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575101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575101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575101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A6EB7-FA15-4669-9C5F-5A60CF5F91A1}"/>
              </a:ext>
            </a:extLst>
          </p:cNvPr>
          <p:cNvGrpSpPr/>
          <p:nvPr/>
        </p:nvGrpSpPr>
        <p:grpSpPr>
          <a:xfrm>
            <a:off x="9940497" y="2539487"/>
            <a:ext cx="1127466" cy="1989660"/>
            <a:chOff x="9605365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9605365" y="2539487"/>
              <a:ext cx="1127466" cy="1127466"/>
            </a:xfrm>
            <a:prstGeom prst="ellipse">
              <a:avLst/>
            </a:prstGeom>
            <a:ln w="76200">
              <a:solidFill>
                <a:srgbClr val="2F4C6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098" y="3666953"/>
              <a:ext cx="0" cy="652587"/>
            </a:xfrm>
            <a:prstGeom prst="line">
              <a:avLst/>
            </a:prstGeom>
            <a:ln w="76200">
              <a:solidFill>
                <a:srgbClr val="2F4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10054798" y="4300547"/>
              <a:ext cx="228600" cy="228600"/>
            </a:xfrm>
            <a:prstGeom prst="ellipse">
              <a:avLst/>
            </a:prstGeom>
            <a:solidFill>
              <a:srgbClr val="2F4C6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2" name="Picture 8" descr="Wrench and Gear Cogwheel Vector Icon. Settings Illustration Symbol.  Configuration Sign. Options Logo. Stock Vector - Illustration of hardware,  equipment: 160757129">
              <a:extLst>
                <a:ext uri="{FF2B5EF4-FFF2-40B4-BE49-F238E27FC236}">
                  <a16:creationId xmlns:a16="http://schemas.microsoft.com/office/drawing/2014/main" id="{0B497192-C46A-4C3A-86C4-FB641C80A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625" b="78750" l="19500" r="77625">
                          <a14:foregroundMark x1="36750" y1="52750" x2="36750" y2="52750"/>
                          <a14:foregroundMark x1="19500" y1="40625" x2="19500" y2="40625"/>
                          <a14:foregroundMark x1="62125" y1="25250" x2="62125" y2="25250"/>
                          <a14:foregroundMark x1="51625" y1="46250" x2="51625" y2="46250"/>
                          <a14:foregroundMark x1="56750" y1="64875" x2="56750" y2="64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8" t="13475" r="15804" b="13922"/>
            <a:stretch/>
          </p:blipFill>
          <p:spPr bwMode="auto">
            <a:xfrm>
              <a:off x="9813749" y="2684305"/>
              <a:ext cx="738106" cy="82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4797D2-2D18-42AA-8F28-8D71138D15E6}"/>
              </a:ext>
            </a:extLst>
          </p:cNvPr>
          <p:cNvGrpSpPr/>
          <p:nvPr/>
        </p:nvGrpSpPr>
        <p:grpSpPr>
          <a:xfrm>
            <a:off x="6998854" y="2539487"/>
            <a:ext cx="1127466" cy="1989660"/>
            <a:chOff x="7054883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054883" y="2539487"/>
              <a:ext cx="1127466" cy="1127466"/>
            </a:xfrm>
            <a:prstGeom prst="ellipse">
              <a:avLst/>
            </a:prstGeom>
            <a:ln w="76200">
              <a:solidFill>
                <a:srgbClr val="76AAB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16" y="3666953"/>
              <a:ext cx="0" cy="652587"/>
            </a:xfrm>
            <a:prstGeom prst="line">
              <a:avLst/>
            </a:prstGeom>
            <a:ln w="76200"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04316" y="4300547"/>
              <a:ext cx="228600" cy="228600"/>
            </a:xfrm>
            <a:prstGeom prst="ellipse">
              <a:avLst/>
            </a:prstGeom>
            <a:solidFill>
              <a:srgbClr val="76AAB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4" name="Picture 10" descr="Download evaluation icon png - Free PNG Images | TOPpng">
              <a:extLst>
                <a:ext uri="{FF2B5EF4-FFF2-40B4-BE49-F238E27FC236}">
                  <a16:creationId xmlns:a16="http://schemas.microsoft.com/office/drawing/2014/main" id="{49A740F1-BA4B-4BE8-BDC3-2327C6421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445" b="89872" l="10000" r="90000">
                          <a14:foregroundMark x1="36905" y1="21304" x2="36905" y2="21304"/>
                          <a14:foregroundMark x1="18929" y1="19325" x2="18929" y2="19325"/>
                          <a14:foregroundMark x1="42500" y1="5704" x2="42500" y2="5704"/>
                          <a14:foregroundMark x1="71429" y1="15949" x2="71429" y2="15949"/>
                          <a14:foregroundMark x1="49762" y1="2445" x2="49762" y2="2445"/>
                          <a14:foregroundMark x1="77857" y1="67870" x2="77857" y2="67870"/>
                          <a14:foregroundMark x1="64762" y1="51688" x2="64762" y2="51688"/>
                          <a14:foregroundMark x1="58929" y1="33295" x2="58929" y2="33295"/>
                          <a14:foregroundMark x1="47857" y1="68219" x2="47857" y2="68219"/>
                          <a14:foregroundMark x1="30952" y1="69849" x2="30952" y2="69849"/>
                          <a14:foregroundMark x1="30952" y1="48894" x2="30952" y2="48894"/>
                          <a14:foregroundMark x1="31310" y1="35739" x2="31310" y2="35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217" y="2652635"/>
              <a:ext cx="940798" cy="96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96212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5891685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8046180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D96407-38CB-4C32-9E5F-13D7F67F4A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7611" y="5722657"/>
            <a:ext cx="8058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25F99A-18A8-4C3F-813F-FE94E1C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575101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575101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575101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575101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A6EB7-FA15-4669-9C5F-5A60CF5F91A1}"/>
              </a:ext>
            </a:extLst>
          </p:cNvPr>
          <p:cNvGrpSpPr/>
          <p:nvPr/>
        </p:nvGrpSpPr>
        <p:grpSpPr>
          <a:xfrm>
            <a:off x="9940497" y="2539487"/>
            <a:ext cx="1127466" cy="1989660"/>
            <a:chOff x="9605365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9605365" y="2539487"/>
              <a:ext cx="1127466" cy="1127466"/>
            </a:xfrm>
            <a:prstGeom prst="ellipse">
              <a:avLst/>
            </a:prstGeom>
            <a:ln w="76200">
              <a:solidFill>
                <a:srgbClr val="2F4C6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098" y="3666953"/>
              <a:ext cx="0" cy="652587"/>
            </a:xfrm>
            <a:prstGeom prst="line">
              <a:avLst/>
            </a:prstGeom>
            <a:ln w="76200">
              <a:solidFill>
                <a:srgbClr val="2F4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10054798" y="4300547"/>
              <a:ext cx="228600" cy="228600"/>
            </a:xfrm>
            <a:prstGeom prst="ellipse">
              <a:avLst/>
            </a:prstGeom>
            <a:solidFill>
              <a:srgbClr val="2F4C6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2" name="Picture 8" descr="Wrench and Gear Cogwheel Vector Icon. Settings Illustration Symbol.  Configuration Sign. Options Logo. Stock Vector - Illustration of hardware,  equipment: 160757129">
              <a:extLst>
                <a:ext uri="{FF2B5EF4-FFF2-40B4-BE49-F238E27FC236}">
                  <a16:creationId xmlns:a16="http://schemas.microsoft.com/office/drawing/2014/main" id="{0B497192-C46A-4C3A-86C4-FB641C80A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625" b="78750" l="19500" r="77625">
                          <a14:foregroundMark x1="36750" y1="52750" x2="36750" y2="52750"/>
                          <a14:foregroundMark x1="19500" y1="40625" x2="19500" y2="40625"/>
                          <a14:foregroundMark x1="62125" y1="25250" x2="62125" y2="25250"/>
                          <a14:foregroundMark x1="51625" y1="46250" x2="51625" y2="46250"/>
                          <a14:foregroundMark x1="56750" y1="64875" x2="56750" y2="64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8" t="13475" r="15804" b="13922"/>
            <a:stretch/>
          </p:blipFill>
          <p:spPr bwMode="auto">
            <a:xfrm>
              <a:off x="9813749" y="2684305"/>
              <a:ext cx="738106" cy="82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4797D2-2D18-42AA-8F28-8D71138D15E6}"/>
              </a:ext>
            </a:extLst>
          </p:cNvPr>
          <p:cNvGrpSpPr/>
          <p:nvPr/>
        </p:nvGrpSpPr>
        <p:grpSpPr>
          <a:xfrm>
            <a:off x="6998854" y="2539487"/>
            <a:ext cx="1127466" cy="1989660"/>
            <a:chOff x="7054883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054883" y="2539487"/>
              <a:ext cx="1127466" cy="1127466"/>
            </a:xfrm>
            <a:prstGeom prst="ellipse">
              <a:avLst/>
            </a:prstGeom>
            <a:ln w="76200">
              <a:solidFill>
                <a:srgbClr val="76AAB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16" y="3666953"/>
              <a:ext cx="0" cy="652587"/>
            </a:xfrm>
            <a:prstGeom prst="line">
              <a:avLst/>
            </a:prstGeom>
            <a:ln w="76200"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04316" y="4300547"/>
              <a:ext cx="228600" cy="228600"/>
            </a:xfrm>
            <a:prstGeom prst="ellipse">
              <a:avLst/>
            </a:prstGeom>
            <a:solidFill>
              <a:srgbClr val="76AAB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4" name="Picture 10" descr="Download evaluation icon png - Free PNG Images | TOPpng">
              <a:extLst>
                <a:ext uri="{FF2B5EF4-FFF2-40B4-BE49-F238E27FC236}">
                  <a16:creationId xmlns:a16="http://schemas.microsoft.com/office/drawing/2014/main" id="{49A740F1-BA4B-4BE8-BDC3-2327C6421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445" b="89872" l="10000" r="90000">
                          <a14:foregroundMark x1="36905" y1="21304" x2="36905" y2="21304"/>
                          <a14:foregroundMark x1="18929" y1="19325" x2="18929" y2="19325"/>
                          <a14:foregroundMark x1="42500" y1="5704" x2="42500" y2="5704"/>
                          <a14:foregroundMark x1="71429" y1="15949" x2="71429" y2="15949"/>
                          <a14:foregroundMark x1="49762" y1="2445" x2="49762" y2="2445"/>
                          <a14:foregroundMark x1="77857" y1="67870" x2="77857" y2="67870"/>
                          <a14:foregroundMark x1="64762" y1="51688" x2="64762" y2="51688"/>
                          <a14:foregroundMark x1="58929" y1="33295" x2="58929" y2="33295"/>
                          <a14:foregroundMark x1="47857" y1="68219" x2="47857" y2="68219"/>
                          <a14:foregroundMark x1="30952" y1="69849" x2="30952" y2="69849"/>
                          <a14:foregroundMark x1="30952" y1="48894" x2="30952" y2="48894"/>
                          <a14:foregroundMark x1="31310" y1="35739" x2="31310" y2="35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217" y="2652635"/>
              <a:ext cx="940798" cy="96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96212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5891685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8046180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D96407-38CB-4C32-9E5F-13D7F67F4A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7611" y="5722657"/>
            <a:ext cx="8058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  <a:p>
            <a:endParaRPr lang="en-US" dirty="0"/>
          </a:p>
          <a:p>
            <a:r>
              <a:rPr lang="en-US" dirty="0"/>
              <a:t>~22,000 Repositories</a:t>
            </a:r>
          </a:p>
          <a:p>
            <a:endParaRPr lang="en-US" dirty="0"/>
          </a:p>
          <a:p>
            <a:r>
              <a:rPr lang="en-US" dirty="0"/>
              <a:t>~800,000 Test Cases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Flaky Tests</a:t>
            </a:r>
          </a:p>
        </p:txBody>
      </p:sp>
      <p:pic>
        <p:nvPicPr>
          <p:cNvPr id="2050" name="Picture 2" descr="Python pioneer assesses the 30-year-old programming language | VentureBeat">
            <a:extLst>
              <a:ext uri="{FF2B5EF4-FFF2-40B4-BE49-F238E27FC236}">
                <a16:creationId xmlns:a16="http://schemas.microsoft.com/office/drawing/2014/main" id="{13174542-4889-48FB-ADAF-41D14DCB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29" y="202743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 Case vs Test Case | Quick Guide to the Top Differences">
            <a:extLst>
              <a:ext uri="{FF2B5EF4-FFF2-40B4-BE49-F238E27FC236}">
                <a16:creationId xmlns:a16="http://schemas.microsoft.com/office/drawing/2014/main" id="{6DEB8726-41EB-4F7B-88CB-EEB225DB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0" t="8354" r="3589" b="12094"/>
          <a:stretch/>
        </p:blipFill>
        <p:spPr bwMode="auto">
          <a:xfrm>
            <a:off x="7869215" y="4006652"/>
            <a:ext cx="1670004" cy="16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3C38F-DB32-4D9C-804E-2A6F4A55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E8140-F469-48E7-8930-034AA3C7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280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6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  <a:p>
            <a:endParaRPr lang="en-US" dirty="0"/>
          </a:p>
          <a:p>
            <a:r>
              <a:rPr lang="en-US" dirty="0"/>
              <a:t>~22,000 Repositories</a:t>
            </a:r>
          </a:p>
          <a:p>
            <a:endParaRPr lang="en-US" dirty="0"/>
          </a:p>
          <a:p>
            <a:r>
              <a:rPr lang="en-US" dirty="0"/>
              <a:t>~800,000 Test Cases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Flaky Tests</a:t>
            </a:r>
          </a:p>
        </p:txBody>
      </p:sp>
      <p:pic>
        <p:nvPicPr>
          <p:cNvPr id="2050" name="Picture 2" descr="Python pioneer assesses the 30-year-old programming language | VentureBeat">
            <a:extLst>
              <a:ext uri="{FF2B5EF4-FFF2-40B4-BE49-F238E27FC236}">
                <a16:creationId xmlns:a16="http://schemas.microsoft.com/office/drawing/2014/main" id="{13174542-4889-48FB-ADAF-41D14DCB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29" y="202743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 Case vs Test Case | Quick Guide to the Top Differences">
            <a:extLst>
              <a:ext uri="{FF2B5EF4-FFF2-40B4-BE49-F238E27FC236}">
                <a16:creationId xmlns:a16="http://schemas.microsoft.com/office/drawing/2014/main" id="{6DEB8726-41EB-4F7B-88CB-EEB225DB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0" t="8354" r="3589" b="12094"/>
          <a:stretch/>
        </p:blipFill>
        <p:spPr bwMode="auto">
          <a:xfrm>
            <a:off x="7869215" y="4006652"/>
            <a:ext cx="1670004" cy="16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/>
          <a:lstStyle/>
          <a:p>
            <a:r>
              <a:rPr lang="en-US" dirty="0"/>
              <a:t>Download the test files</a:t>
            </a:r>
          </a:p>
          <a:p>
            <a:endParaRPr lang="en-US" dirty="0"/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PyNose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for test smell extraction 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20 different test smells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Test Smells</a:t>
            </a:r>
          </a:p>
        </p:txBody>
      </p:sp>
      <p:pic>
        <p:nvPicPr>
          <p:cNvPr id="3074" name="Picture 2" descr="HOW TO GET STARTED WITH GITHUB(OPEN SOURCE)? | by Srimathi Jagadeesan |  hackgenius | Medium">
            <a:extLst>
              <a:ext uri="{FF2B5EF4-FFF2-40B4-BE49-F238E27FC236}">
                <a16:creationId xmlns:a16="http://schemas.microsoft.com/office/drawing/2014/main" id="{C9DD927F-3001-4614-B6EC-3E5B724B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2135917"/>
            <a:ext cx="3123556" cy="17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1B5D2-C82F-400D-AB84-F056B03C0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30"/>
          <a:stretch/>
        </p:blipFill>
        <p:spPr>
          <a:xfrm>
            <a:off x="7982241" y="4268307"/>
            <a:ext cx="2867025" cy="14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Extract Test Body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Remove Stop Words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Tokenize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Vocabulary</a:t>
            </a:r>
          </a:p>
        </p:txBody>
      </p:sp>
      <p:pic>
        <p:nvPicPr>
          <p:cNvPr id="4098" name="Picture 2" descr="Stop Word Images, Stock Photos &amp;amp; Vectors | Shutterstock">
            <a:extLst>
              <a:ext uri="{FF2B5EF4-FFF2-40B4-BE49-F238E27FC236}">
                <a16:creationId xmlns:a16="http://schemas.microsoft.com/office/drawing/2014/main" id="{3FBAF1A1-A17D-4D59-BA7B-E6E2E9F5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7415600" y="3071685"/>
            <a:ext cx="1365664" cy="13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042864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042864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042864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042864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AED441B-B752-4CB9-AFC9-C4D067FF6078}"/>
              </a:ext>
            </a:extLst>
          </p:cNvPr>
          <p:cNvSpPr/>
          <p:nvPr/>
        </p:nvSpPr>
        <p:spPr>
          <a:xfrm>
            <a:off x="6998854" y="2539487"/>
            <a:ext cx="1127466" cy="1127466"/>
          </a:xfrm>
          <a:prstGeom prst="ellipse">
            <a:avLst/>
          </a:prstGeom>
          <a:ln w="76200">
            <a:solidFill>
              <a:srgbClr val="76AA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3B8D4-D431-4627-8EB7-38BB23CE1D62}"/>
              </a:ext>
            </a:extLst>
          </p:cNvPr>
          <p:cNvCxnSpPr>
            <a:cxnSpLocks/>
          </p:cNvCxnSpPr>
          <p:nvPr/>
        </p:nvCxnSpPr>
        <p:spPr>
          <a:xfrm>
            <a:off x="7562587" y="3666953"/>
            <a:ext cx="0" cy="652587"/>
          </a:xfrm>
          <a:prstGeom prst="line">
            <a:avLst/>
          </a:prstGeom>
          <a:ln w="76200">
            <a:solidFill>
              <a:srgbClr val="76A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3290A0-35DF-46F1-B71F-600E5E688CF1}"/>
              </a:ext>
            </a:extLst>
          </p:cNvPr>
          <p:cNvSpPr/>
          <p:nvPr/>
        </p:nvSpPr>
        <p:spPr>
          <a:xfrm>
            <a:off x="7448287" y="4300547"/>
            <a:ext cx="228600" cy="228600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41305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6501128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9442771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39EBB1-FCC0-4AED-A7EF-EF68BECF269C}"/>
              </a:ext>
            </a:extLst>
          </p:cNvPr>
          <p:cNvSpPr/>
          <p:nvPr/>
        </p:nvSpPr>
        <p:spPr>
          <a:xfrm>
            <a:off x="9940497" y="2539487"/>
            <a:ext cx="1127466" cy="1127466"/>
          </a:xfrm>
          <a:prstGeom prst="ellipse">
            <a:avLst/>
          </a:prstGeom>
          <a:ln w="76200">
            <a:solidFill>
              <a:srgbClr val="2F4C6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9C5C4-ECF1-4B6A-9284-27EA762EF961}"/>
              </a:ext>
            </a:extLst>
          </p:cNvPr>
          <p:cNvCxnSpPr>
            <a:cxnSpLocks/>
          </p:cNvCxnSpPr>
          <p:nvPr/>
        </p:nvCxnSpPr>
        <p:spPr>
          <a:xfrm>
            <a:off x="10504230" y="3666953"/>
            <a:ext cx="0" cy="652587"/>
          </a:xfrm>
          <a:prstGeom prst="line">
            <a:avLst/>
          </a:prstGeom>
          <a:ln w="76200">
            <a:solidFill>
              <a:srgbClr val="2F4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44061C-ADCF-4C9F-9F9E-19FD174F7FCA}"/>
              </a:ext>
            </a:extLst>
          </p:cNvPr>
          <p:cNvSpPr/>
          <p:nvPr/>
        </p:nvSpPr>
        <p:spPr>
          <a:xfrm>
            <a:off x="10389930" y="4300547"/>
            <a:ext cx="228600" cy="228600"/>
          </a:xfrm>
          <a:prstGeom prst="ellipse">
            <a:avLst/>
          </a:prstGeom>
          <a:solidFill>
            <a:srgbClr val="2F4C6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2" name="Picture 8" descr="Wrench and Gear Cogwheel Vector Icon. Settings Illustration Symbol.  Configuration Sign. Options Logo. Stock Vector - Illustration of hardware,  equipment: 160757129">
            <a:extLst>
              <a:ext uri="{FF2B5EF4-FFF2-40B4-BE49-F238E27FC236}">
                <a16:creationId xmlns:a16="http://schemas.microsoft.com/office/drawing/2014/main" id="{0B497192-C46A-4C3A-86C4-FB641C80A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625" b="78750" l="19500" r="77625">
                        <a14:foregroundMark x1="36750" y1="52750" x2="36750" y2="52750"/>
                        <a14:foregroundMark x1="19500" y1="40625" x2="19500" y2="40625"/>
                        <a14:foregroundMark x1="62125" y1="25250" x2="62125" y2="25250"/>
                        <a14:foregroundMark x1="51625" y1="46250" x2="51625" y2="46250"/>
                        <a14:foregroundMark x1="56750" y1="64875" x2="56750" y2="64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13475" r="15804" b="13922"/>
          <a:stretch/>
        </p:blipFill>
        <p:spPr bwMode="auto">
          <a:xfrm>
            <a:off x="7193534" y="2693830"/>
            <a:ext cx="738106" cy="8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evaluation icon png - Free PNG Images | TOPpng">
            <a:extLst>
              <a:ext uri="{FF2B5EF4-FFF2-40B4-BE49-F238E27FC236}">
                <a16:creationId xmlns:a16="http://schemas.microsoft.com/office/drawing/2014/main" id="{49A740F1-BA4B-4BE8-BDC3-2327C642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5" b="89872" l="10000" r="90000">
                        <a14:foregroundMark x1="36905" y1="21304" x2="36905" y2="21304"/>
                        <a14:foregroundMark x1="18929" y1="19325" x2="18929" y2="19325"/>
                        <a14:foregroundMark x1="42500" y1="5704" x2="42500" y2="5704"/>
                        <a14:foregroundMark x1="71429" y1="15949" x2="71429" y2="15949"/>
                        <a14:foregroundMark x1="49762" y1="2445" x2="49762" y2="2445"/>
                        <a14:foregroundMark x1="77857" y1="67870" x2="77857" y2="67870"/>
                        <a14:foregroundMark x1="64762" y1="51688" x2="64762" y2="51688"/>
                        <a14:foregroundMark x1="58929" y1="33295" x2="58929" y2="33295"/>
                        <a14:foregroundMark x1="47857" y1="68219" x2="47857" y2="68219"/>
                        <a14:foregroundMark x1="30952" y1="69849" x2="30952" y2="69849"/>
                        <a14:foregroundMark x1="30952" y1="48894" x2="30952" y2="48894"/>
                        <a14:foregroundMark x1="31310" y1="35739" x2="31310" y2="3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31" y="2643110"/>
            <a:ext cx="940798" cy="9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22" grpId="0" animBg="1"/>
      <p:bldP spid="24" grpId="0" animBg="1"/>
      <p:bldP spid="38" grpId="0"/>
      <p:bldP spid="40" grpId="0"/>
      <p:bldP spid="41" grpId="0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5400000">
            <a:off x="8334607" y="2936788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5400000">
            <a:off x="9866234" y="2936788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61197" y="3786162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001362"/>
              </p:ext>
            </p:extLst>
          </p:nvPr>
        </p:nvGraphicFramePr>
        <p:xfrm>
          <a:off x="7037803" y="39705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44216" y="4394846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638769"/>
              </p:ext>
            </p:extLst>
          </p:nvPr>
        </p:nvGraphicFramePr>
        <p:xfrm>
          <a:off x="9850633" y="39705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3948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37861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95300EC-E441-42DF-AB35-0267214CC587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E44631-8974-4C00-BE95-C7F51DCC2878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B261B4-1CB3-4765-B89F-6FD0BB6A8713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09908D-B313-4F51-841C-4A9482DED38F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F1-Score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DB0E4A-94FC-4D7F-82F7-9654973690BB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BE61F35-C350-4BE5-8EB8-1D962B4E40D0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494D6C-CD0D-4169-A740-33CFD674021D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604E72-8241-4E49-A2B9-43BAF117BC15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EBD659-9642-4DAB-B87B-E0171142AB74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</p:spTree>
    <p:extLst>
      <p:ext uri="{BB962C8B-B14F-4D97-AF65-F5344CB8AC3E}">
        <p14:creationId xmlns:p14="http://schemas.microsoft.com/office/powerpoint/2010/main" val="240077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 animBg="1"/>
      <p:bldP spid="6" grpId="0" animBg="1"/>
      <p:bldP spid="7" grpId="0" animBg="1"/>
      <p:bldGraphic spid="14" grpId="0">
        <p:bldAsOne/>
      </p:bldGraphic>
      <p:bldP spid="15" grpId="0"/>
      <p:bldGraphic spid="40" grpId="0">
        <p:bldAsOne/>
      </p:bldGraphic>
      <p:bldP spid="41" grpId="0"/>
      <p:bldP spid="63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4800000">
            <a:off x="8334607" y="2831417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6000000">
            <a:off x="9866234" y="3104571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54847" y="3553210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5081"/>
              </p:ext>
            </p:extLst>
          </p:nvPr>
        </p:nvGraphicFramePr>
        <p:xfrm>
          <a:off x="7031453" y="3737639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37866" y="416189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127186"/>
              </p:ext>
            </p:extLst>
          </p:nvPr>
        </p:nvGraphicFramePr>
        <p:xfrm>
          <a:off x="9850633" y="42372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6615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40528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1B10ED-2CFE-49B6-A73E-A7D09BDF0889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8446D-255E-4E03-AD69-C70779DF7393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A66F8-1C5C-45EA-A069-D9957F4319E6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D647F-69E0-4C6D-A012-6520F4A6517F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FF572F-C7C6-4A07-8000-72292B8579BF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EFA91D-C5B2-4F13-BC04-64E456F1903E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F1-Score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B90FFD-E01B-4B07-93D8-C6B6D1C66B75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3631DE9-2B91-41CB-BCF6-5D5B6F20CB4A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486CCD-14B1-4284-8CA7-341D8AE2A872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3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455</Words>
  <Application>Microsoft Office PowerPoint</Application>
  <PresentationFormat>Widescreen</PresentationFormat>
  <Paragraphs>116</Paragraphs>
  <Slides>16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 Neue</vt:lpstr>
      <vt:lpstr>Lucida Grande</vt:lpstr>
      <vt:lpstr>Neue Haas Grotesk Text Pro</vt:lpstr>
      <vt:lpstr>AccentBoxVTI</vt:lpstr>
      <vt:lpstr>A Combined Approach to Detect Flaky Tests</vt:lpstr>
      <vt:lpstr>Collect Flaky Tests</vt:lpstr>
      <vt:lpstr>Approach</vt:lpstr>
      <vt:lpstr>Collect Flaky Tests</vt:lpstr>
      <vt:lpstr>Extract Test Smells</vt:lpstr>
      <vt:lpstr>Extract Vocabulary</vt:lpstr>
      <vt:lpstr>Train and Test a Classifier</vt:lpstr>
      <vt:lpstr>Analyze the Results</vt:lpstr>
      <vt:lpstr>Analyze the Results</vt:lpstr>
      <vt:lpstr>Analyze the Results</vt:lpstr>
      <vt:lpstr>Results</vt:lpstr>
      <vt:lpstr>Conclusion</vt:lpstr>
      <vt:lpstr>Train and Test a Classifier</vt:lpstr>
      <vt:lpstr>Train and Test a Classifier</vt:lpstr>
      <vt:lpstr>PowerPoint Presentation</vt:lpstr>
      <vt:lpstr>Train and Test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badran</dc:creator>
  <cp:lastModifiedBy>khaled badran</cp:lastModifiedBy>
  <cp:revision>163</cp:revision>
  <dcterms:created xsi:type="dcterms:W3CDTF">2021-11-09T22:03:14Z</dcterms:created>
  <dcterms:modified xsi:type="dcterms:W3CDTF">2021-11-30T10:32:30Z</dcterms:modified>
</cp:coreProperties>
</file>