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p:restoredTop sz="96327"/>
  </p:normalViewPr>
  <p:slideViewPr>
    <p:cSldViewPr snapToGrid="0" snapToObjects="1">
      <p:cViewPr varScale="1">
        <p:scale>
          <a:sx n="138" d="100"/>
          <a:sy n="138"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E0F2067-008F-40C9-A815-2FFA4A6F5E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A717CB-8841-4F96-8AB9-7F941094A836}">
      <dgm:prSet/>
      <dgm:spPr/>
      <dgm:t>
        <a:bodyPr/>
        <a:lstStyle/>
        <a:p>
          <a:r>
            <a:rPr lang="en-US" dirty="0"/>
            <a:t>the wonderful features of the wireless surveillance devices are the ease of installation, the absence of wires and their connection in limited distances , and adherence to them.</a:t>
          </a:r>
        </a:p>
      </dgm:t>
    </dgm:pt>
    <dgm:pt modelId="{292146B2-BAD4-4898-B65C-96E0D7AFE30F}" type="parTrans" cxnId="{FDCBDC76-F2D0-48A7-9E3E-040C15AF19A7}">
      <dgm:prSet/>
      <dgm:spPr/>
      <dgm:t>
        <a:bodyPr/>
        <a:lstStyle/>
        <a:p>
          <a:endParaRPr lang="en-US"/>
        </a:p>
      </dgm:t>
    </dgm:pt>
    <dgm:pt modelId="{137683A6-9478-4A0A-9E45-E75C1DDEF37C}" type="sibTrans" cxnId="{FDCBDC76-F2D0-48A7-9E3E-040C15AF19A7}">
      <dgm:prSet/>
      <dgm:spPr/>
      <dgm:t>
        <a:bodyPr/>
        <a:lstStyle/>
        <a:p>
          <a:endParaRPr lang="en-US"/>
        </a:p>
      </dgm:t>
    </dgm:pt>
    <dgm:pt modelId="{3B365D41-6495-4646-9EED-02402ACAFA10}">
      <dgm:prSet/>
      <dgm:spPr/>
      <dgm:t>
        <a:bodyPr/>
        <a:lstStyle/>
        <a:p>
          <a:r>
            <a:rPr lang="en-US" dirty="0"/>
            <a:t>The cost, too, many people think that wireless equipment is very expensive, but this is true when it starts, but when it is maintained and the problems that follow it, its cost is much lower than wired devices.</a:t>
          </a:r>
        </a:p>
      </dgm:t>
    </dgm:pt>
    <dgm:pt modelId="{1EEA0AEA-BFF4-49FA-9A09-E049ECC83D86}" type="parTrans" cxnId="{9C721F0D-359B-4AA2-BE57-63B0A8C62A6C}">
      <dgm:prSet/>
      <dgm:spPr/>
      <dgm:t>
        <a:bodyPr/>
        <a:lstStyle/>
        <a:p>
          <a:endParaRPr lang="en-US"/>
        </a:p>
      </dgm:t>
    </dgm:pt>
    <dgm:pt modelId="{104CD956-9953-4358-99D1-3CDFBB2CD438}" type="sibTrans" cxnId="{9C721F0D-359B-4AA2-BE57-63B0A8C62A6C}">
      <dgm:prSet/>
      <dgm:spPr/>
      <dgm:t>
        <a:bodyPr/>
        <a:lstStyle/>
        <a:p>
          <a:endParaRPr lang="en-US"/>
        </a:p>
      </dgm:t>
    </dgm:pt>
    <dgm:pt modelId="{6ACFE11C-90D6-40AD-AD56-98DE62FA657E}">
      <dgm:prSet/>
      <dgm:spPr/>
      <dgm:t>
        <a:bodyPr/>
        <a:lstStyle/>
        <a:p>
          <a:r>
            <a:rPr lang="en-US" dirty="0"/>
            <a:t>Energy in wireless devices works either by battery or by generating power by itself, that is, it does not need a power provider to work.</a:t>
          </a:r>
        </a:p>
      </dgm:t>
    </dgm:pt>
    <dgm:pt modelId="{9EA3C934-B8A0-407B-8BD9-115BAD9ACDE2}" type="parTrans" cxnId="{B64E4165-26BE-4568-9015-725BDBBDE0C5}">
      <dgm:prSet/>
      <dgm:spPr/>
      <dgm:t>
        <a:bodyPr/>
        <a:lstStyle/>
        <a:p>
          <a:endParaRPr lang="en-US"/>
        </a:p>
      </dgm:t>
    </dgm:pt>
    <dgm:pt modelId="{2A1765A9-830B-4EB3-90E4-8AB390035025}" type="sibTrans" cxnId="{B64E4165-26BE-4568-9015-725BDBBDE0C5}">
      <dgm:prSet/>
      <dgm:spPr/>
      <dgm:t>
        <a:bodyPr/>
        <a:lstStyle/>
        <a:p>
          <a:endParaRPr lang="en-US"/>
        </a:p>
      </dgm:t>
    </dgm:pt>
    <dgm:pt modelId="{CE0307A8-3EED-413F-872F-D65C646D54A1}" type="pres">
      <dgm:prSet presAssocID="{FE0F2067-008F-40C9-A815-2FFA4A6F5EC8}" presName="root" presStyleCnt="0">
        <dgm:presLayoutVars>
          <dgm:dir/>
          <dgm:resizeHandles val="exact"/>
        </dgm:presLayoutVars>
      </dgm:prSet>
      <dgm:spPr/>
    </dgm:pt>
    <dgm:pt modelId="{1B57A557-EBB9-47EF-AD74-585B6F41C936}" type="pres">
      <dgm:prSet presAssocID="{26A717CB-8841-4F96-8AB9-7F941094A836}" presName="compNode" presStyleCnt="0"/>
      <dgm:spPr/>
    </dgm:pt>
    <dgm:pt modelId="{EC2C898D-272A-454E-9DB1-151C09AB9E2C}" type="pres">
      <dgm:prSet presAssocID="{26A717CB-8841-4F96-8AB9-7F941094A836}" presName="bgRect" presStyleLbl="bgShp" presStyleIdx="0" presStyleCnt="3"/>
      <dgm:spPr/>
    </dgm:pt>
    <dgm:pt modelId="{A99B9873-53B2-4CD0-91FB-DCB2A46F48A5}" type="pres">
      <dgm:prSet presAssocID="{26A717CB-8841-4F96-8AB9-7F941094A8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9E5DA8CC-B1F6-4A41-97B4-DCB80EB43FE4}" type="pres">
      <dgm:prSet presAssocID="{26A717CB-8841-4F96-8AB9-7F941094A836}" presName="spaceRect" presStyleCnt="0"/>
      <dgm:spPr/>
    </dgm:pt>
    <dgm:pt modelId="{F74C4380-D712-4213-A092-EB40F02F524F}" type="pres">
      <dgm:prSet presAssocID="{26A717CB-8841-4F96-8AB9-7F941094A836}" presName="parTx" presStyleLbl="revTx" presStyleIdx="0" presStyleCnt="3">
        <dgm:presLayoutVars>
          <dgm:chMax val="0"/>
          <dgm:chPref val="0"/>
        </dgm:presLayoutVars>
      </dgm:prSet>
      <dgm:spPr/>
    </dgm:pt>
    <dgm:pt modelId="{2AAAC13A-1EC2-4882-945B-5A41F80D45B7}" type="pres">
      <dgm:prSet presAssocID="{137683A6-9478-4A0A-9E45-E75C1DDEF37C}" presName="sibTrans" presStyleCnt="0"/>
      <dgm:spPr/>
    </dgm:pt>
    <dgm:pt modelId="{2FFDC03D-C783-4EA2-B4CB-610388D692EB}" type="pres">
      <dgm:prSet presAssocID="{3B365D41-6495-4646-9EED-02402ACAFA10}" presName="compNode" presStyleCnt="0"/>
      <dgm:spPr/>
    </dgm:pt>
    <dgm:pt modelId="{E420D343-2855-4FB4-8B62-E83512037C7E}" type="pres">
      <dgm:prSet presAssocID="{3B365D41-6495-4646-9EED-02402ACAFA10}" presName="bgRect" presStyleLbl="bgShp" presStyleIdx="1" presStyleCnt="3"/>
      <dgm:spPr/>
    </dgm:pt>
    <dgm:pt modelId="{B36D3494-6AF2-431D-9E32-354F62FF615D}" type="pres">
      <dgm:prSet presAssocID="{3B365D41-6495-4646-9EED-02402ACAFA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0369014-2C2A-4627-AE6A-D1C2C6612BD4}" type="pres">
      <dgm:prSet presAssocID="{3B365D41-6495-4646-9EED-02402ACAFA10}" presName="spaceRect" presStyleCnt="0"/>
      <dgm:spPr/>
    </dgm:pt>
    <dgm:pt modelId="{F5C8FB00-CF25-4231-A3FE-492C0458F55C}" type="pres">
      <dgm:prSet presAssocID="{3B365D41-6495-4646-9EED-02402ACAFA10}" presName="parTx" presStyleLbl="revTx" presStyleIdx="1" presStyleCnt="3">
        <dgm:presLayoutVars>
          <dgm:chMax val="0"/>
          <dgm:chPref val="0"/>
        </dgm:presLayoutVars>
      </dgm:prSet>
      <dgm:spPr/>
    </dgm:pt>
    <dgm:pt modelId="{3C0C990F-CBF8-4AED-A89A-A5E10B768F4D}" type="pres">
      <dgm:prSet presAssocID="{104CD956-9953-4358-99D1-3CDFBB2CD438}" presName="sibTrans" presStyleCnt="0"/>
      <dgm:spPr/>
    </dgm:pt>
    <dgm:pt modelId="{BFB85F68-B643-4AD9-9468-8FA5B179F684}" type="pres">
      <dgm:prSet presAssocID="{6ACFE11C-90D6-40AD-AD56-98DE62FA657E}" presName="compNode" presStyleCnt="0"/>
      <dgm:spPr/>
    </dgm:pt>
    <dgm:pt modelId="{12BFDB1A-85DA-462F-B155-FC85EB57FB00}" type="pres">
      <dgm:prSet presAssocID="{6ACFE11C-90D6-40AD-AD56-98DE62FA657E}" presName="bgRect" presStyleLbl="bgShp" presStyleIdx="2" presStyleCnt="3"/>
      <dgm:spPr/>
    </dgm:pt>
    <dgm:pt modelId="{ABC3F9C9-1565-4133-B91D-0072377A50A8}" type="pres">
      <dgm:prSet presAssocID="{6ACFE11C-90D6-40AD-AD56-98DE62FA65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ll Battery"/>
        </a:ext>
      </dgm:extLst>
    </dgm:pt>
    <dgm:pt modelId="{B3D0B140-29DB-4F47-9FA2-7835F29F2CA9}" type="pres">
      <dgm:prSet presAssocID="{6ACFE11C-90D6-40AD-AD56-98DE62FA657E}" presName="spaceRect" presStyleCnt="0"/>
      <dgm:spPr/>
    </dgm:pt>
    <dgm:pt modelId="{5637D668-371D-4A9F-97BC-4C7AB0EB3C22}" type="pres">
      <dgm:prSet presAssocID="{6ACFE11C-90D6-40AD-AD56-98DE62FA657E}" presName="parTx" presStyleLbl="revTx" presStyleIdx="2" presStyleCnt="3">
        <dgm:presLayoutVars>
          <dgm:chMax val="0"/>
          <dgm:chPref val="0"/>
        </dgm:presLayoutVars>
      </dgm:prSet>
      <dgm:spPr/>
    </dgm:pt>
  </dgm:ptLst>
  <dgm:cxnLst>
    <dgm:cxn modelId="{9C721F0D-359B-4AA2-BE57-63B0A8C62A6C}" srcId="{FE0F2067-008F-40C9-A815-2FFA4A6F5EC8}" destId="{3B365D41-6495-4646-9EED-02402ACAFA10}" srcOrd="1" destOrd="0" parTransId="{1EEA0AEA-BFF4-49FA-9A09-E049ECC83D86}" sibTransId="{104CD956-9953-4358-99D1-3CDFBB2CD438}"/>
    <dgm:cxn modelId="{BFF2D534-6161-47D0-97AE-CEC3DC8D6E13}" type="presOf" srcId="{6ACFE11C-90D6-40AD-AD56-98DE62FA657E}" destId="{5637D668-371D-4A9F-97BC-4C7AB0EB3C22}" srcOrd="0" destOrd="0" presId="urn:microsoft.com/office/officeart/2018/2/layout/IconVerticalSolidList"/>
    <dgm:cxn modelId="{65A1ED41-734E-4DC7-A861-86DE157384B7}" type="presOf" srcId="{26A717CB-8841-4F96-8AB9-7F941094A836}" destId="{F74C4380-D712-4213-A092-EB40F02F524F}" srcOrd="0" destOrd="0" presId="urn:microsoft.com/office/officeart/2018/2/layout/IconVerticalSolidList"/>
    <dgm:cxn modelId="{F78A5F46-1EDE-4C8C-9D96-FD986495D14E}" type="presOf" srcId="{FE0F2067-008F-40C9-A815-2FFA4A6F5EC8}" destId="{CE0307A8-3EED-413F-872F-D65C646D54A1}" srcOrd="0" destOrd="0" presId="urn:microsoft.com/office/officeart/2018/2/layout/IconVerticalSolidList"/>
    <dgm:cxn modelId="{B64E4165-26BE-4568-9015-725BDBBDE0C5}" srcId="{FE0F2067-008F-40C9-A815-2FFA4A6F5EC8}" destId="{6ACFE11C-90D6-40AD-AD56-98DE62FA657E}" srcOrd="2" destOrd="0" parTransId="{9EA3C934-B8A0-407B-8BD9-115BAD9ACDE2}" sibTransId="{2A1765A9-830B-4EB3-90E4-8AB390035025}"/>
    <dgm:cxn modelId="{FDCBDC76-F2D0-48A7-9E3E-040C15AF19A7}" srcId="{FE0F2067-008F-40C9-A815-2FFA4A6F5EC8}" destId="{26A717CB-8841-4F96-8AB9-7F941094A836}" srcOrd="0" destOrd="0" parTransId="{292146B2-BAD4-4898-B65C-96E0D7AFE30F}" sibTransId="{137683A6-9478-4A0A-9E45-E75C1DDEF37C}"/>
    <dgm:cxn modelId="{9A4AE9FE-8FED-49F6-BA40-017F44A93BA1}" type="presOf" srcId="{3B365D41-6495-4646-9EED-02402ACAFA10}" destId="{F5C8FB00-CF25-4231-A3FE-492C0458F55C}" srcOrd="0" destOrd="0" presId="urn:microsoft.com/office/officeart/2018/2/layout/IconVerticalSolidList"/>
    <dgm:cxn modelId="{9E1251DB-3051-401E-9913-43776CF712A6}" type="presParOf" srcId="{CE0307A8-3EED-413F-872F-D65C646D54A1}" destId="{1B57A557-EBB9-47EF-AD74-585B6F41C936}" srcOrd="0" destOrd="0" presId="urn:microsoft.com/office/officeart/2018/2/layout/IconVerticalSolidList"/>
    <dgm:cxn modelId="{4BEDDC6C-BC9E-4C0E-838A-6257A350ED8D}" type="presParOf" srcId="{1B57A557-EBB9-47EF-AD74-585B6F41C936}" destId="{EC2C898D-272A-454E-9DB1-151C09AB9E2C}" srcOrd="0" destOrd="0" presId="urn:microsoft.com/office/officeart/2018/2/layout/IconVerticalSolidList"/>
    <dgm:cxn modelId="{689F8EB3-0D53-4C3B-BA13-58B5BA353169}" type="presParOf" srcId="{1B57A557-EBB9-47EF-AD74-585B6F41C936}" destId="{A99B9873-53B2-4CD0-91FB-DCB2A46F48A5}" srcOrd="1" destOrd="0" presId="urn:microsoft.com/office/officeart/2018/2/layout/IconVerticalSolidList"/>
    <dgm:cxn modelId="{DC5F71A2-78A3-4F9B-A073-F1C0B229211C}" type="presParOf" srcId="{1B57A557-EBB9-47EF-AD74-585B6F41C936}" destId="{9E5DA8CC-B1F6-4A41-97B4-DCB80EB43FE4}" srcOrd="2" destOrd="0" presId="urn:microsoft.com/office/officeart/2018/2/layout/IconVerticalSolidList"/>
    <dgm:cxn modelId="{84B5E96C-B842-49B8-A6E8-0EEC9C943F8B}" type="presParOf" srcId="{1B57A557-EBB9-47EF-AD74-585B6F41C936}" destId="{F74C4380-D712-4213-A092-EB40F02F524F}" srcOrd="3" destOrd="0" presId="urn:microsoft.com/office/officeart/2018/2/layout/IconVerticalSolidList"/>
    <dgm:cxn modelId="{283F80CD-090B-439F-9C39-CD4C694BADAA}" type="presParOf" srcId="{CE0307A8-3EED-413F-872F-D65C646D54A1}" destId="{2AAAC13A-1EC2-4882-945B-5A41F80D45B7}" srcOrd="1" destOrd="0" presId="urn:microsoft.com/office/officeart/2018/2/layout/IconVerticalSolidList"/>
    <dgm:cxn modelId="{F3C96B4E-6A08-4041-B4E0-825A80339B67}" type="presParOf" srcId="{CE0307A8-3EED-413F-872F-D65C646D54A1}" destId="{2FFDC03D-C783-4EA2-B4CB-610388D692EB}" srcOrd="2" destOrd="0" presId="urn:microsoft.com/office/officeart/2018/2/layout/IconVerticalSolidList"/>
    <dgm:cxn modelId="{E1976369-278A-440E-A490-0F04D3A51455}" type="presParOf" srcId="{2FFDC03D-C783-4EA2-B4CB-610388D692EB}" destId="{E420D343-2855-4FB4-8B62-E83512037C7E}" srcOrd="0" destOrd="0" presId="urn:microsoft.com/office/officeart/2018/2/layout/IconVerticalSolidList"/>
    <dgm:cxn modelId="{EF3005BA-FC62-42A4-BF09-C1065C21F5F9}" type="presParOf" srcId="{2FFDC03D-C783-4EA2-B4CB-610388D692EB}" destId="{B36D3494-6AF2-431D-9E32-354F62FF615D}" srcOrd="1" destOrd="0" presId="urn:microsoft.com/office/officeart/2018/2/layout/IconVerticalSolidList"/>
    <dgm:cxn modelId="{418B64AF-2AC0-4A4C-9B2E-111F1FDAAEF1}" type="presParOf" srcId="{2FFDC03D-C783-4EA2-B4CB-610388D692EB}" destId="{B0369014-2C2A-4627-AE6A-D1C2C6612BD4}" srcOrd="2" destOrd="0" presId="urn:microsoft.com/office/officeart/2018/2/layout/IconVerticalSolidList"/>
    <dgm:cxn modelId="{E526A4C3-5E2C-404E-80CB-07B91D988E52}" type="presParOf" srcId="{2FFDC03D-C783-4EA2-B4CB-610388D692EB}" destId="{F5C8FB00-CF25-4231-A3FE-492C0458F55C}" srcOrd="3" destOrd="0" presId="urn:microsoft.com/office/officeart/2018/2/layout/IconVerticalSolidList"/>
    <dgm:cxn modelId="{AF7B00D4-3409-4102-87A9-33F30AD6D455}" type="presParOf" srcId="{CE0307A8-3EED-413F-872F-D65C646D54A1}" destId="{3C0C990F-CBF8-4AED-A89A-A5E10B768F4D}" srcOrd="3" destOrd="0" presId="urn:microsoft.com/office/officeart/2018/2/layout/IconVerticalSolidList"/>
    <dgm:cxn modelId="{95EF51BF-2B75-4EDE-ADD4-1C5DD7B49F76}" type="presParOf" srcId="{CE0307A8-3EED-413F-872F-D65C646D54A1}" destId="{BFB85F68-B643-4AD9-9468-8FA5B179F684}" srcOrd="4" destOrd="0" presId="urn:microsoft.com/office/officeart/2018/2/layout/IconVerticalSolidList"/>
    <dgm:cxn modelId="{61253242-FF15-4567-8717-B27E94931FF5}" type="presParOf" srcId="{BFB85F68-B643-4AD9-9468-8FA5B179F684}" destId="{12BFDB1A-85DA-462F-B155-FC85EB57FB00}" srcOrd="0" destOrd="0" presId="urn:microsoft.com/office/officeart/2018/2/layout/IconVerticalSolidList"/>
    <dgm:cxn modelId="{90AB0D55-AE30-41EF-8389-75A232041304}" type="presParOf" srcId="{BFB85F68-B643-4AD9-9468-8FA5B179F684}" destId="{ABC3F9C9-1565-4133-B91D-0072377A50A8}" srcOrd="1" destOrd="0" presId="urn:microsoft.com/office/officeart/2018/2/layout/IconVerticalSolidList"/>
    <dgm:cxn modelId="{9DDA93F2-67D2-49B9-AF36-2DD4680A850D}" type="presParOf" srcId="{BFB85F68-B643-4AD9-9468-8FA5B179F684}" destId="{B3D0B140-29DB-4F47-9FA2-7835F29F2CA9}" srcOrd="2" destOrd="0" presId="urn:microsoft.com/office/officeart/2018/2/layout/IconVerticalSolidList"/>
    <dgm:cxn modelId="{4125E55D-C5B4-491E-BBEC-391559807E09}" type="presParOf" srcId="{BFB85F68-B643-4AD9-9468-8FA5B179F684}" destId="{5637D668-371D-4A9F-97BC-4C7AB0EB3C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898D-272A-454E-9DB1-151C09AB9E2C}">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B9873-53B2-4CD0-91FB-DCB2A46F48A5}">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4C4380-D712-4213-A092-EB40F02F524F}">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666750">
            <a:lnSpc>
              <a:spcPct val="90000"/>
            </a:lnSpc>
            <a:spcBef>
              <a:spcPct val="0"/>
            </a:spcBef>
            <a:spcAft>
              <a:spcPct val="35000"/>
            </a:spcAft>
            <a:buNone/>
          </a:pPr>
          <a:r>
            <a:rPr lang="en-US" sz="1500" kern="1200" dirty="0"/>
            <a:t>the wonderful features of the wireless surveillance devices are the ease of installation, the absence of wires and their connection in limited distances , and adherence to them.</a:t>
          </a:r>
        </a:p>
      </dsp:txBody>
      <dsp:txXfrm>
        <a:off x="1730984" y="640"/>
        <a:ext cx="4660290" cy="1498687"/>
      </dsp:txXfrm>
    </dsp:sp>
    <dsp:sp modelId="{E420D343-2855-4FB4-8B62-E83512037C7E}">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D3494-6AF2-431D-9E32-354F62FF615D}">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C8FB00-CF25-4231-A3FE-492C0458F55C}">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666750">
            <a:lnSpc>
              <a:spcPct val="90000"/>
            </a:lnSpc>
            <a:spcBef>
              <a:spcPct val="0"/>
            </a:spcBef>
            <a:spcAft>
              <a:spcPct val="35000"/>
            </a:spcAft>
            <a:buNone/>
          </a:pPr>
          <a:r>
            <a:rPr lang="en-US" sz="1500" kern="1200" dirty="0"/>
            <a:t>The cost, too, many people think that wireless equipment is very expensive, but this is true when it starts, but when it is maintained and the problems that follow it, its cost is much lower than wired devices.</a:t>
          </a:r>
        </a:p>
      </dsp:txBody>
      <dsp:txXfrm>
        <a:off x="1730984" y="1873999"/>
        <a:ext cx="4660290" cy="1498687"/>
      </dsp:txXfrm>
    </dsp:sp>
    <dsp:sp modelId="{12BFDB1A-85DA-462F-B155-FC85EB57FB00}">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3F9C9-1565-4133-B91D-0072377A50A8}">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37D668-371D-4A9F-97BC-4C7AB0EB3C22}">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666750">
            <a:lnSpc>
              <a:spcPct val="90000"/>
            </a:lnSpc>
            <a:spcBef>
              <a:spcPct val="0"/>
            </a:spcBef>
            <a:spcAft>
              <a:spcPct val="35000"/>
            </a:spcAft>
            <a:buNone/>
          </a:pPr>
          <a:r>
            <a:rPr lang="en-US" sz="1500" kern="1200" dirty="0"/>
            <a:t>Energy in wireless devices works either by battery or by generating power by itself, that is, it does not need a power provider to work.</a:t>
          </a:r>
        </a:p>
      </dsp:txBody>
      <dsp:txXfrm>
        <a:off x="1730984" y="3747359"/>
        <a:ext cx="4660290" cy="1498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6/5/21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6/5/21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6/5/21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essac.com/insights/wired-or-wireless-sensor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394A-5442-F243-AFD7-9F4165D46FC4}"/>
              </a:ext>
            </a:extLst>
          </p:cNvPr>
          <p:cNvSpPr>
            <a:spLocks noGrp="1"/>
          </p:cNvSpPr>
          <p:nvPr>
            <p:ph type="ctrTitle"/>
          </p:nvPr>
        </p:nvSpPr>
        <p:spPr>
          <a:xfrm>
            <a:off x="2633871" y="1142999"/>
            <a:ext cx="9046334" cy="2758901"/>
          </a:xfrm>
        </p:spPr>
        <p:txBody>
          <a:bodyPr/>
          <a:lstStyle/>
          <a:p>
            <a:r>
              <a:rPr lang="en-US" dirty="0">
                <a:effectLst>
                  <a:outerShdw blurRad="50800" dist="50800" dir="5400000" sx="91000" sy="91000" algn="ctr" rotWithShape="0">
                    <a:srgbClr val="000000">
                      <a:alpha val="22959"/>
                    </a:srgbClr>
                  </a:outerShdw>
                </a:effectLst>
              </a:rPr>
              <a:t>wireless Motor Monitoring System</a:t>
            </a:r>
            <a:endParaRPr lang="en-JO" dirty="0">
              <a:effectLst>
                <a:outerShdw blurRad="50800" dist="50800" dir="5400000" sx="91000" sy="91000" algn="ctr" rotWithShape="0">
                  <a:srgbClr val="000000">
                    <a:alpha val="22959"/>
                  </a:srgbClr>
                </a:outerShdw>
              </a:effectLst>
            </a:endParaRPr>
          </a:p>
        </p:txBody>
      </p:sp>
      <p:sp>
        <p:nvSpPr>
          <p:cNvPr id="3" name="Subtitle 2">
            <a:extLst>
              <a:ext uri="{FF2B5EF4-FFF2-40B4-BE49-F238E27FC236}">
                <a16:creationId xmlns:a16="http://schemas.microsoft.com/office/drawing/2014/main" id="{4AA018F6-84B2-B44F-8659-2F8B31AE0096}"/>
              </a:ext>
            </a:extLst>
          </p:cNvPr>
          <p:cNvSpPr>
            <a:spLocks noGrp="1"/>
          </p:cNvSpPr>
          <p:nvPr>
            <p:ph type="subTitle" idx="1"/>
          </p:nvPr>
        </p:nvSpPr>
        <p:spPr/>
        <p:txBody>
          <a:bodyPr/>
          <a:lstStyle/>
          <a:p>
            <a:r>
              <a:rPr lang="en-US" dirty="0"/>
              <a:t>Prepare by :</a:t>
            </a:r>
          </a:p>
        </p:txBody>
      </p:sp>
      <p:sp>
        <p:nvSpPr>
          <p:cNvPr id="5" name="TextBox 4">
            <a:extLst>
              <a:ext uri="{FF2B5EF4-FFF2-40B4-BE49-F238E27FC236}">
                <a16:creationId xmlns:a16="http://schemas.microsoft.com/office/drawing/2014/main" id="{A99AD4BB-EBF8-3543-90D0-C49CC4BEDC7F}"/>
              </a:ext>
            </a:extLst>
          </p:cNvPr>
          <p:cNvSpPr txBox="1"/>
          <p:nvPr/>
        </p:nvSpPr>
        <p:spPr>
          <a:xfrm>
            <a:off x="1620078" y="5208090"/>
            <a:ext cx="2795958" cy="646331"/>
          </a:xfrm>
          <a:prstGeom prst="rect">
            <a:avLst/>
          </a:prstGeom>
          <a:noFill/>
        </p:spPr>
        <p:txBody>
          <a:bodyPr wrap="none" rtlCol="0">
            <a:spAutoFit/>
          </a:bodyPr>
          <a:lstStyle/>
          <a:p>
            <a:r>
              <a:rPr lang="en-US" dirty="0">
                <a:solidFill>
                  <a:schemeClr val="accent1">
                    <a:lumMod val="60000"/>
                    <a:lumOff val="40000"/>
                  </a:schemeClr>
                </a:solidFill>
              </a:rPr>
              <a:t>Khalid </a:t>
            </a:r>
            <a:r>
              <a:rPr lang="en-US" dirty="0" err="1">
                <a:solidFill>
                  <a:schemeClr val="accent1">
                    <a:lumMod val="60000"/>
                    <a:lumOff val="40000"/>
                  </a:schemeClr>
                </a:solidFill>
              </a:rPr>
              <a:t>Froukh</a:t>
            </a:r>
            <a:r>
              <a:rPr lang="en-US" dirty="0">
                <a:solidFill>
                  <a:schemeClr val="accent1">
                    <a:lumMod val="60000"/>
                    <a:lumOff val="40000"/>
                  </a:schemeClr>
                </a:solidFill>
              </a:rPr>
              <a:t> (1833319)</a:t>
            </a:r>
            <a:endParaRPr lang="en-JO" dirty="0">
              <a:solidFill>
                <a:schemeClr val="accent1">
                  <a:lumMod val="60000"/>
                  <a:lumOff val="40000"/>
                </a:schemeClr>
              </a:solidFill>
            </a:endParaRPr>
          </a:p>
          <a:p>
            <a:endParaRPr lang="en-JO" dirty="0"/>
          </a:p>
        </p:txBody>
      </p:sp>
      <p:pic>
        <p:nvPicPr>
          <p:cNvPr id="6" name="Picture 5">
            <a:extLst>
              <a:ext uri="{FF2B5EF4-FFF2-40B4-BE49-F238E27FC236}">
                <a16:creationId xmlns:a16="http://schemas.microsoft.com/office/drawing/2014/main" id="{38686A77-F8E1-BD43-B86B-3DE3489F5EB1}"/>
              </a:ext>
            </a:extLst>
          </p:cNvPr>
          <p:cNvPicPr/>
          <p:nvPr/>
        </p:nvPicPr>
        <p:blipFill>
          <a:blip r:embed="rId2">
            <a:extLst>
              <a:ext uri="{28A0092B-C50C-407E-A947-70E740481C1C}">
                <a14:useLocalDpi xmlns:a14="http://schemas.microsoft.com/office/drawing/2010/main" val="0"/>
              </a:ext>
            </a:extLst>
          </a:blip>
          <a:stretch>
            <a:fillRect/>
          </a:stretch>
        </p:blipFill>
        <p:spPr>
          <a:xfrm>
            <a:off x="614917" y="599065"/>
            <a:ext cx="1297011" cy="1240270"/>
          </a:xfrm>
          <a:prstGeom prst="rect">
            <a:avLst/>
          </a:prstGeom>
        </p:spPr>
      </p:pic>
    </p:spTree>
    <p:extLst>
      <p:ext uri="{BB962C8B-B14F-4D97-AF65-F5344CB8AC3E}">
        <p14:creationId xmlns:p14="http://schemas.microsoft.com/office/powerpoint/2010/main" val="1285386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A4FB5-F6BD-B747-BE1A-F2BD5FA8E279}"/>
              </a:ext>
            </a:extLst>
          </p:cNvPr>
          <p:cNvSpPr>
            <a:spLocks noGrp="1"/>
          </p:cNvSpPr>
          <p:nvPr>
            <p:ph type="title"/>
          </p:nvPr>
        </p:nvSpPr>
        <p:spPr>
          <a:xfrm>
            <a:off x="1154954" y="973668"/>
            <a:ext cx="8761413" cy="706964"/>
          </a:xfrm>
        </p:spPr>
        <p:txBody>
          <a:bodyPr>
            <a:normAutofit/>
          </a:bodyPr>
          <a:lstStyle/>
          <a:p>
            <a:r>
              <a:rPr lang="en-US" dirty="0">
                <a:solidFill>
                  <a:schemeClr val="tx1"/>
                </a:solidFill>
              </a:rPr>
              <a:t>Development</a:t>
            </a:r>
            <a:endParaRPr lang="en-JO" dirty="0">
              <a:solidFill>
                <a:schemeClr val="tx1"/>
              </a:solidFill>
            </a:endParaRPr>
          </a:p>
        </p:txBody>
      </p:sp>
      <p:pic>
        <p:nvPicPr>
          <p:cNvPr id="34" name="Picture 33" descr="Light bulb on yellow background with sketched light beams and cord">
            <a:extLst>
              <a:ext uri="{FF2B5EF4-FFF2-40B4-BE49-F238E27FC236}">
                <a16:creationId xmlns:a16="http://schemas.microsoft.com/office/drawing/2014/main" id="{7EB338FA-F8B9-40FC-A3B2-662499A63B54}"/>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rcRect t="8537"/>
          <a:stretch/>
        </p:blipFill>
        <p:spPr>
          <a:xfrm>
            <a:off x="20" y="10"/>
            <a:ext cx="12191980" cy="6857990"/>
          </a:xfrm>
          <a:prstGeom prst="rect">
            <a:avLst/>
          </a:prstGeom>
          <a:effectLst>
            <a:outerShdw dist="50800" dir="5400000" sx="1000" sy="1000" algn="ctr" rotWithShape="0">
              <a:srgbClr val="000000"/>
            </a:outerShdw>
          </a:effectLst>
        </p:spPr>
      </p:pic>
      <p:sp>
        <p:nvSpPr>
          <p:cNvPr id="32" name="Content Placeholder 2">
            <a:extLst>
              <a:ext uri="{FF2B5EF4-FFF2-40B4-BE49-F238E27FC236}">
                <a16:creationId xmlns:a16="http://schemas.microsoft.com/office/drawing/2014/main" id="{6489CA08-DC37-E74C-A372-C0EF63DA4CAF}"/>
              </a:ext>
            </a:extLst>
          </p:cNvPr>
          <p:cNvSpPr>
            <a:spLocks noGrp="1"/>
          </p:cNvSpPr>
          <p:nvPr>
            <p:ph idx="1"/>
          </p:nvPr>
        </p:nvSpPr>
        <p:spPr>
          <a:xfrm>
            <a:off x="1154954" y="2603500"/>
            <a:ext cx="8825659" cy="3416300"/>
          </a:xfrm>
        </p:spPr>
        <p:txBody>
          <a:bodyPr>
            <a:normAutofit/>
          </a:bodyPr>
          <a:lstStyle/>
          <a:p>
            <a:pPr>
              <a:buClr>
                <a:srgbClr val="FFFF00"/>
              </a:buClr>
            </a:pPr>
            <a:r>
              <a:rPr lang="en-US" dirty="0">
                <a:solidFill>
                  <a:schemeClr val="tx1"/>
                </a:solidFill>
              </a:rPr>
              <a:t>it did a wonderful job and developed over the years, as it was in the past, for example, that it sensed the tanks of gas stations through a box with lights that determined the amount of available petrol and it had several disadvantages :</a:t>
            </a:r>
          </a:p>
          <a:p>
            <a:pPr lvl="2">
              <a:buClr>
                <a:srgbClr val="FFFF00"/>
              </a:buClr>
            </a:pPr>
            <a:r>
              <a:rPr lang="en-US" dirty="0">
                <a:solidFill>
                  <a:schemeClr val="tx1"/>
                </a:solidFill>
              </a:rPr>
              <a:t>lighting problems may arise </a:t>
            </a:r>
            <a:endParaRPr lang="ar-SA" dirty="0">
              <a:solidFill>
                <a:schemeClr val="tx1"/>
              </a:solidFill>
            </a:endParaRPr>
          </a:p>
          <a:p>
            <a:pPr lvl="2">
              <a:buClr>
                <a:srgbClr val="FFFF00"/>
              </a:buClr>
              <a:buFont typeface="Wingdings" pitchFamily="2" charset="2"/>
              <a:buChar char="Ø"/>
            </a:pPr>
            <a:r>
              <a:rPr lang="en-US" dirty="0">
                <a:solidFill>
                  <a:schemeClr val="tx1"/>
                </a:solidFill>
              </a:rPr>
              <a:t>going to the place where the box is located </a:t>
            </a:r>
            <a:endParaRPr lang="en-JO" dirty="0">
              <a:solidFill>
                <a:schemeClr val="tx1"/>
              </a:solidFill>
            </a:endParaRPr>
          </a:p>
          <a:p>
            <a:pPr>
              <a:buClr>
                <a:srgbClr val="FFFF00"/>
              </a:buClr>
            </a:pPr>
            <a:r>
              <a:rPr lang="en-US" dirty="0">
                <a:solidFill>
                  <a:schemeClr val="tx1"/>
                </a:solidFill>
              </a:rPr>
              <a:t>The development that has occurred now is to create an application on the mobile phone through which you can see the amount of available fuel and notify us when it is approaching its expiration rate or determine when the gasoline reaches a specific amount.</a:t>
            </a:r>
          </a:p>
          <a:p>
            <a:endParaRPr lang="en-JO" dirty="0">
              <a:solidFill>
                <a:schemeClr val="tx1"/>
              </a:solidFill>
            </a:endParaRPr>
          </a:p>
        </p:txBody>
      </p:sp>
    </p:spTree>
    <p:extLst>
      <p:ext uri="{BB962C8B-B14F-4D97-AF65-F5344CB8AC3E}">
        <p14:creationId xmlns:p14="http://schemas.microsoft.com/office/powerpoint/2010/main" val="40789452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aeroplane flying the opposite way as many grey paper aeroplanes">
            <a:extLst>
              <a:ext uri="{FF2B5EF4-FFF2-40B4-BE49-F238E27FC236}">
                <a16:creationId xmlns:a16="http://schemas.microsoft.com/office/drawing/2014/main" id="{C9B081A5-B06C-4168-80BD-AFD29CB1B07E}"/>
              </a:ext>
            </a:extLst>
          </p:cNvPr>
          <p:cNvPicPr>
            <a:picLocks noChangeAspect="1"/>
          </p:cNvPicPr>
          <p:nvPr/>
        </p:nvPicPr>
        <p:blipFill rotWithShape="1">
          <a:blip r:embed="rId2">
            <a:alphaModFix amt="40000"/>
          </a:blip>
          <a:srcRect t="9109" b="6621"/>
          <a:stretch/>
        </p:blipFill>
        <p:spPr>
          <a:xfrm>
            <a:off x="20" y="10"/>
            <a:ext cx="12191980" cy="6857990"/>
          </a:xfrm>
          <a:prstGeom prst="rect">
            <a:avLst/>
          </a:prstGeom>
        </p:spPr>
      </p:pic>
      <p:sp>
        <p:nvSpPr>
          <p:cNvPr id="2" name="Title 1">
            <a:extLst>
              <a:ext uri="{FF2B5EF4-FFF2-40B4-BE49-F238E27FC236}">
                <a16:creationId xmlns:a16="http://schemas.microsoft.com/office/drawing/2014/main" id="{2999C830-0E89-D845-9AFA-09DD67F25D9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dirty="0">
                <a:solidFill>
                  <a:schemeClr val="tx1"/>
                </a:solidFill>
              </a:rPr>
              <a:t>my opinion </a:t>
            </a:r>
          </a:p>
        </p:txBody>
      </p:sp>
      <p:sp>
        <p:nvSpPr>
          <p:cNvPr id="4" name="TextBox 3">
            <a:extLst>
              <a:ext uri="{FF2B5EF4-FFF2-40B4-BE49-F238E27FC236}">
                <a16:creationId xmlns:a16="http://schemas.microsoft.com/office/drawing/2014/main" id="{2D4CE948-53F9-C143-B743-E463BA53DB56}"/>
              </a:ext>
            </a:extLst>
          </p:cNvPr>
          <p:cNvSpPr txBox="1"/>
          <p:nvPr/>
        </p:nvSpPr>
        <p:spPr>
          <a:xfrm>
            <a:off x="1154954" y="2603500"/>
            <a:ext cx="8825659" cy="34163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t> this service has provided us with a wonderful work, so we can monitor all things while we are anywhere and the features that have are much better than the features that wired devices give us, and the negatives that they have can be solved in the future (I am sure of that) so that is a good choice for you if you are Confused about bringing a wireless device to monitor a certain thing</a:t>
            </a:r>
          </a:p>
          <a:p>
            <a:pPr>
              <a:spcBef>
                <a:spcPts val="1000"/>
              </a:spcBef>
              <a:buClr>
                <a:schemeClr val="accent1"/>
              </a:buClr>
              <a:buSzPct val="80000"/>
              <a:buFont typeface="Wingdings 3" charset="2"/>
              <a:buChar char=""/>
            </a:pPr>
            <a:endParaRPr lang="en-US" dirty="0"/>
          </a:p>
        </p:txBody>
      </p:sp>
    </p:spTree>
    <p:extLst>
      <p:ext uri="{BB962C8B-B14F-4D97-AF65-F5344CB8AC3E}">
        <p14:creationId xmlns:p14="http://schemas.microsoft.com/office/powerpoint/2010/main" val="33207895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11AE3D69-5655-1B48-B0A1-52A57F08DEA5}"/>
              </a:ext>
            </a:extLst>
          </p:cNvPr>
          <p:cNvSpPr>
            <a:spLocks noGrp="1"/>
          </p:cNvSpPr>
          <p:nvPr>
            <p:ph type="title"/>
          </p:nvPr>
        </p:nvSpPr>
        <p:spPr>
          <a:xfrm>
            <a:off x="836247" y="1085549"/>
            <a:ext cx="3430947" cy="4686903"/>
          </a:xfrm>
        </p:spPr>
        <p:txBody>
          <a:bodyPr anchor="ctr">
            <a:normAutofit/>
          </a:bodyPr>
          <a:lstStyle/>
          <a:p>
            <a:pPr algn="r"/>
            <a:r>
              <a:rPr lang="en-JO">
                <a:solidFill>
                  <a:schemeClr val="tx1"/>
                </a:solidFill>
              </a:rPr>
              <a:t>Refrences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AA1A54-2E4C-6846-9C31-56E60D08AD82}"/>
              </a:ext>
            </a:extLst>
          </p:cNvPr>
          <p:cNvSpPr>
            <a:spLocks noGrp="1"/>
          </p:cNvSpPr>
          <p:nvPr>
            <p:ph idx="1"/>
          </p:nvPr>
        </p:nvSpPr>
        <p:spPr>
          <a:xfrm>
            <a:off x="5041399" y="1085549"/>
            <a:ext cx="5579707" cy="4686903"/>
          </a:xfrm>
        </p:spPr>
        <p:txBody>
          <a:bodyPr anchor="ctr">
            <a:normAutofit/>
          </a:bodyPr>
          <a:lstStyle/>
          <a:p>
            <a:pPr>
              <a:lnSpc>
                <a:spcPct val="90000"/>
              </a:lnSpc>
              <a:buFont typeface="Wingdings" pitchFamily="2" charset="2"/>
              <a:buChar char="Ø"/>
            </a:pPr>
            <a:r>
              <a:rPr lang="en-JO" b="1">
                <a:solidFill>
                  <a:schemeClr val="tx1"/>
                </a:solidFill>
              </a:rPr>
              <a:t>International Research Journal of Engineering and Technology (IRJET) </a:t>
            </a:r>
            <a:endParaRPr lang="en-US" b="1">
              <a:solidFill>
                <a:schemeClr val="tx1"/>
              </a:solidFill>
            </a:endParaRPr>
          </a:p>
          <a:p>
            <a:pPr>
              <a:lnSpc>
                <a:spcPct val="90000"/>
              </a:lnSpc>
              <a:buFont typeface="Wingdings" pitchFamily="2" charset="2"/>
              <a:buChar char="Ø"/>
            </a:pPr>
            <a:r>
              <a:rPr lang="en-JO" b="1">
                <a:solidFill>
                  <a:schemeClr val="tx1"/>
                </a:solidFill>
              </a:rPr>
              <a:t>www.irjet.net </a:t>
            </a:r>
            <a:endParaRPr lang="en-JO">
              <a:solidFill>
                <a:schemeClr val="tx1"/>
              </a:solidFill>
            </a:endParaRPr>
          </a:p>
          <a:p>
            <a:pPr>
              <a:lnSpc>
                <a:spcPct val="90000"/>
              </a:lnSpc>
              <a:buFont typeface="Wingdings" pitchFamily="2" charset="2"/>
              <a:buChar char="Ø"/>
            </a:pPr>
            <a:r>
              <a:rPr lang="en-JO">
                <a:solidFill>
                  <a:schemeClr val="tx1"/>
                </a:solidFill>
              </a:rPr>
              <a:t>BRIK, V., BANERJEE, S., GRUTESER, M., AND OH, S. Wireless device identification with radiometric sig- natures. In </a:t>
            </a:r>
            <a:r>
              <a:rPr lang="en-JO" i="1">
                <a:solidFill>
                  <a:schemeClr val="tx1"/>
                </a:solidFill>
              </a:rPr>
              <a:t>Proceedings of ACM International Confer- ence on Mobile Computing and Networking (MobiCom) </a:t>
            </a:r>
            <a:r>
              <a:rPr lang="en-JO">
                <a:solidFill>
                  <a:schemeClr val="tx1"/>
                </a:solidFill>
              </a:rPr>
              <a:t>(2008), ACM, pp. 116–127. </a:t>
            </a:r>
          </a:p>
          <a:p>
            <a:pPr>
              <a:lnSpc>
                <a:spcPct val="90000"/>
              </a:lnSpc>
              <a:buFont typeface="Wingdings" pitchFamily="2" charset="2"/>
              <a:buChar char="Ø"/>
            </a:pPr>
            <a:r>
              <a:rPr lang="en-JO">
                <a:solidFill>
                  <a:schemeClr val="tx1"/>
                </a:solidFill>
              </a:rPr>
              <a:t>ortable, solar-powered tag readers could improve traffic management. Available at http://news.rpi.edu/update.do?artcenterkey=1828. </a:t>
            </a:r>
          </a:p>
          <a:p>
            <a:pPr>
              <a:lnSpc>
                <a:spcPct val="90000"/>
              </a:lnSpc>
              <a:buFont typeface="Wingdings" pitchFamily="2" charset="2"/>
              <a:buChar char="Ø"/>
            </a:pPr>
            <a:r>
              <a:rPr lang="ar-SA">
                <a:solidFill>
                  <a:schemeClr val="tx1"/>
                </a:solidFill>
              </a:rPr>
              <a:t> </a:t>
            </a:r>
            <a:r>
              <a:rPr lang="en-US" u="sng">
                <a:solidFill>
                  <a:schemeClr val="tx1"/>
                </a:solidFill>
                <a:hlinkClick r:id="rId3"/>
              </a:rPr>
              <a:t>https://www.pressac.com/insights/wired-or-wireless-sensors/</a:t>
            </a:r>
            <a:endParaRPr lang="en-US" u="sng">
              <a:solidFill>
                <a:schemeClr val="tx1"/>
              </a:solidFill>
            </a:endParaRPr>
          </a:p>
          <a:p>
            <a:pPr>
              <a:lnSpc>
                <a:spcPct val="90000"/>
              </a:lnSpc>
              <a:buFont typeface="Wingdings" pitchFamily="2" charset="2"/>
              <a:buChar char="Ø"/>
            </a:pPr>
            <a:r>
              <a:rPr lang="en-US" u="sng">
                <a:solidFill>
                  <a:schemeClr val="tx1"/>
                </a:solidFill>
              </a:rPr>
              <a:t>wikipedia</a:t>
            </a:r>
            <a:endParaRPr lang="en-JO">
              <a:solidFill>
                <a:schemeClr val="tx1"/>
              </a:solidFill>
            </a:endParaRPr>
          </a:p>
        </p:txBody>
      </p:sp>
    </p:spTree>
    <p:extLst>
      <p:ext uri="{BB962C8B-B14F-4D97-AF65-F5344CB8AC3E}">
        <p14:creationId xmlns:p14="http://schemas.microsoft.com/office/powerpoint/2010/main" val="13174229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891F-3A8C-4447-9514-F41A5E686B80}"/>
              </a:ext>
            </a:extLst>
          </p:cNvPr>
          <p:cNvSpPr>
            <a:spLocks noGrp="1"/>
          </p:cNvSpPr>
          <p:nvPr>
            <p:ph type="title"/>
          </p:nvPr>
        </p:nvSpPr>
        <p:spPr/>
        <p:txBody>
          <a:bodyPr/>
          <a:lstStyle/>
          <a:p>
            <a:pPr rtl="1"/>
            <a:r>
              <a:rPr lang="en-US" dirty="0"/>
              <a:t>Introduction</a:t>
            </a:r>
            <a:endParaRPr lang="en-JO" dirty="0"/>
          </a:p>
        </p:txBody>
      </p:sp>
      <p:sp>
        <p:nvSpPr>
          <p:cNvPr id="3" name="Content Placeholder 2">
            <a:extLst>
              <a:ext uri="{FF2B5EF4-FFF2-40B4-BE49-F238E27FC236}">
                <a16:creationId xmlns:a16="http://schemas.microsoft.com/office/drawing/2014/main" id="{AF6EAECE-A6FC-594D-B523-CB5BD15FAA17}"/>
              </a:ext>
            </a:extLst>
          </p:cNvPr>
          <p:cNvSpPr>
            <a:spLocks noGrp="1"/>
          </p:cNvSpPr>
          <p:nvPr>
            <p:ph idx="1"/>
          </p:nvPr>
        </p:nvSpPr>
        <p:spPr/>
        <p:txBody>
          <a:bodyPr>
            <a:normAutofit lnSpcReduction="10000"/>
          </a:bodyPr>
          <a:lstStyle/>
          <a:p>
            <a:r>
              <a:rPr lang="en-JO" dirty="0"/>
              <a:t>Wireless Motor Monitoring System</a:t>
            </a:r>
            <a:r>
              <a:rPr lang="ar-SA" dirty="0"/>
              <a:t>: </a:t>
            </a:r>
            <a:r>
              <a:rPr lang="en-JO" dirty="0"/>
              <a:t>They are devices that calculate or do something remotely or automatically</a:t>
            </a:r>
            <a:r>
              <a:rPr lang="ar-SA" dirty="0"/>
              <a:t>.</a:t>
            </a:r>
            <a:endParaRPr lang="en-JO" dirty="0"/>
          </a:p>
          <a:p>
            <a:r>
              <a:rPr lang="en-US" dirty="0"/>
              <a:t>IoT has become a part of the modern world. The significance and utilization are increasing with each passing day. This approach is to design an efficient and real-time wireless network to monitor the voltage, current, and speed of the motor. A sensor is set at the heap to ascertain current, a circuit is utilized to figure voltage and with these two, power can be computed. A proximity sensor is used to monitor the speed of the motor. A microcontroller can take input from the device they controlling and retain control by sending the device signals to the Wi-Fi module. Wi-Fi module is a self-contained TCP/IP protocol stack that can give any microcontroller access to the Wi-Fi network. Data are stored in the cloud database.</a:t>
            </a:r>
            <a:endParaRPr lang="en-JO" dirty="0"/>
          </a:p>
        </p:txBody>
      </p:sp>
    </p:spTree>
    <p:extLst>
      <p:ext uri="{BB962C8B-B14F-4D97-AF65-F5344CB8AC3E}">
        <p14:creationId xmlns:p14="http://schemas.microsoft.com/office/powerpoint/2010/main" val="359881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97B7-B022-AD4C-880F-5278339807B3}"/>
              </a:ext>
            </a:extLst>
          </p:cNvPr>
          <p:cNvSpPr>
            <a:spLocks noGrp="1"/>
          </p:cNvSpPr>
          <p:nvPr>
            <p:ph type="title"/>
          </p:nvPr>
        </p:nvSpPr>
        <p:spPr>
          <a:xfrm>
            <a:off x="1154954" y="973668"/>
            <a:ext cx="8761413" cy="706964"/>
          </a:xfrm>
        </p:spPr>
        <p:txBody>
          <a:bodyPr>
            <a:normAutofit/>
          </a:bodyPr>
          <a:lstStyle/>
          <a:p>
            <a:r>
              <a:rPr lang="en-US"/>
              <a:t>Introduction</a:t>
            </a:r>
            <a:endParaRPr lang="en-JO" dirty="0"/>
          </a:p>
        </p:txBody>
      </p:sp>
      <p:sp>
        <p:nvSpPr>
          <p:cNvPr id="3" name="Content Placeholder 2">
            <a:extLst>
              <a:ext uri="{FF2B5EF4-FFF2-40B4-BE49-F238E27FC236}">
                <a16:creationId xmlns:a16="http://schemas.microsoft.com/office/drawing/2014/main" id="{B6BC0645-81EE-B746-B381-627BFC78C565}"/>
              </a:ext>
            </a:extLst>
          </p:cNvPr>
          <p:cNvSpPr>
            <a:spLocks noGrp="1"/>
          </p:cNvSpPr>
          <p:nvPr>
            <p:ph idx="1"/>
          </p:nvPr>
        </p:nvSpPr>
        <p:spPr>
          <a:xfrm>
            <a:off x="1154954" y="2603500"/>
            <a:ext cx="6397313" cy="3416300"/>
          </a:xfrm>
        </p:spPr>
        <p:txBody>
          <a:bodyPr anchor="ctr">
            <a:normAutofit/>
          </a:bodyPr>
          <a:lstStyle/>
          <a:p>
            <a:pPr>
              <a:lnSpc>
                <a:spcPct val="90000"/>
              </a:lnSpc>
            </a:pPr>
            <a:r>
              <a:rPr lang="en-US" sz="1700" dirty="0"/>
              <a:t>wireless devices are known to present tracking risks through explicit identifiers in protocols or identifiable patterns in waveforms. Since automobiles have become an essential element of our social fabric — they allow us to commute to and from work; they help us take care of errands like shopping and taking our children to daycare — tracking automobiles presents substantial risks to location privacy. There is significant interest in wireless tracking of cars, at least for traffic monitoring purposes. Several entities are using mobile toll tag readers to monitor traffic flows. Tracking through the TPMS system, if possible, would raise greater concerns because the use of TPMS is not voluntary and they are hard to deactivate.</a:t>
            </a:r>
            <a:endParaRPr lang="en-JO" sz="1700" dirty="0"/>
          </a:p>
        </p:txBody>
      </p:sp>
      <p:pic>
        <p:nvPicPr>
          <p:cNvPr id="7" name="Picture 6" descr="Graphical user interface&#10;&#10;Description automatically generated with low confidence">
            <a:extLst>
              <a:ext uri="{FF2B5EF4-FFF2-40B4-BE49-F238E27FC236}">
                <a16:creationId xmlns:a16="http://schemas.microsoft.com/office/drawing/2014/main" id="{8F234ABD-7643-AD41-B7D4-6FD97AC7F09D}"/>
              </a:ext>
            </a:extLst>
          </p:cNvPr>
          <p:cNvPicPr>
            <a:picLocks noChangeAspect="1"/>
          </p:cNvPicPr>
          <p:nvPr/>
        </p:nvPicPr>
        <p:blipFill>
          <a:blip r:embed="rId2"/>
          <a:stretch>
            <a:fillRect/>
          </a:stretch>
        </p:blipFill>
        <p:spPr>
          <a:xfrm>
            <a:off x="8020570" y="2397120"/>
            <a:ext cx="3080048" cy="1278219"/>
          </a:xfrm>
          <a:prstGeom prst="roundRect">
            <a:avLst>
              <a:gd name="adj" fmla="val 1858"/>
            </a:avLst>
          </a:prstGeom>
          <a:effectLst/>
        </p:spPr>
      </p:pic>
      <p:pic>
        <p:nvPicPr>
          <p:cNvPr id="5" name="Picture 4" descr="Diagram&#10;&#10;Description automatically generated">
            <a:extLst>
              <a:ext uri="{FF2B5EF4-FFF2-40B4-BE49-F238E27FC236}">
                <a16:creationId xmlns:a16="http://schemas.microsoft.com/office/drawing/2014/main" id="{29BFA642-297B-DE4C-B262-26E804FCF26B}"/>
              </a:ext>
            </a:extLst>
          </p:cNvPr>
          <p:cNvPicPr>
            <a:picLocks noChangeAspect="1"/>
          </p:cNvPicPr>
          <p:nvPr/>
        </p:nvPicPr>
        <p:blipFill>
          <a:blip r:embed="rId3"/>
          <a:stretch>
            <a:fillRect/>
          </a:stretch>
        </p:blipFill>
        <p:spPr>
          <a:xfrm>
            <a:off x="8471622" y="3675339"/>
            <a:ext cx="2167545" cy="1804482"/>
          </a:xfrm>
          <a:prstGeom prst="roundRect">
            <a:avLst>
              <a:gd name="adj" fmla="val 1858"/>
            </a:avLst>
          </a:prstGeom>
          <a:effectLst/>
        </p:spPr>
      </p:pic>
      <p:sp>
        <p:nvSpPr>
          <p:cNvPr id="8" name="TextBox 7">
            <a:extLst>
              <a:ext uri="{FF2B5EF4-FFF2-40B4-BE49-F238E27FC236}">
                <a16:creationId xmlns:a16="http://schemas.microsoft.com/office/drawing/2014/main" id="{0CBCA163-7558-E141-BFEE-92F25571CD12}"/>
              </a:ext>
            </a:extLst>
          </p:cNvPr>
          <p:cNvSpPr txBox="1"/>
          <p:nvPr/>
        </p:nvSpPr>
        <p:spPr>
          <a:xfrm>
            <a:off x="8466223" y="5761221"/>
            <a:ext cx="2382383" cy="246221"/>
          </a:xfrm>
          <a:prstGeom prst="rect">
            <a:avLst/>
          </a:prstGeom>
          <a:noFill/>
        </p:spPr>
        <p:txBody>
          <a:bodyPr wrap="none" rtlCol="0">
            <a:spAutoFit/>
          </a:bodyPr>
          <a:lstStyle/>
          <a:p>
            <a:r>
              <a:rPr lang="en-JO" sz="1000" dirty="0">
                <a:latin typeface="ACADEMY ENGRAVED LET PLAIN:1.0" panose="02000000000000000000" pitchFamily="2" charset="0"/>
              </a:rPr>
              <a:t>TMPS : </a:t>
            </a:r>
            <a:r>
              <a:rPr lang="en-US" sz="1000" dirty="0">
                <a:latin typeface="ACADEMY ENGRAVED LET PLAIN:1.0" panose="02000000000000000000" pitchFamily="2" charset="0"/>
              </a:rPr>
              <a:t>Tire-pressure monitoring system</a:t>
            </a:r>
            <a:endParaRPr lang="en-JO" sz="1000" dirty="0">
              <a:latin typeface="ACADEMY ENGRAVED LET PLAIN:1.0" panose="02000000000000000000" pitchFamily="2" charset="0"/>
            </a:endParaRPr>
          </a:p>
        </p:txBody>
      </p:sp>
    </p:spTree>
    <p:extLst>
      <p:ext uri="{BB962C8B-B14F-4D97-AF65-F5344CB8AC3E}">
        <p14:creationId xmlns:p14="http://schemas.microsoft.com/office/powerpoint/2010/main" val="65356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30">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5"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6"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151C6594-3E75-E948-9C99-1EC32106B5D2}"/>
              </a:ext>
            </a:extLst>
          </p:cNvPr>
          <p:cNvSpPr>
            <a:spLocks noGrp="1"/>
          </p:cNvSpPr>
          <p:nvPr>
            <p:ph type="title"/>
          </p:nvPr>
        </p:nvSpPr>
        <p:spPr>
          <a:xfrm>
            <a:off x="548649" y="251460"/>
            <a:ext cx="6072776" cy="1442865"/>
          </a:xfrm>
        </p:spPr>
        <p:txBody>
          <a:bodyPr>
            <a:normAutofit/>
          </a:bodyPr>
          <a:lstStyle/>
          <a:p>
            <a:pPr rtl="1"/>
            <a:r>
              <a:rPr lang="en-US" dirty="0">
                <a:solidFill>
                  <a:srgbClr val="FFFFFF"/>
                </a:solidFill>
                <a:effectLst>
                  <a:outerShdw blurRad="50800" dist="50800" dir="5400000" sx="104000" sy="104000" algn="ctr" rotWithShape="0">
                    <a:srgbClr val="000000">
                      <a:alpha val="43137"/>
                    </a:srgbClr>
                  </a:outerShdw>
                </a:effectLst>
              </a:rPr>
              <a:t>Provide safety</a:t>
            </a:r>
            <a:endParaRPr lang="en-JO" dirty="0">
              <a:solidFill>
                <a:srgbClr val="FFFFFF"/>
              </a:solidFill>
              <a:effectLst>
                <a:outerShdw blurRad="50800" dist="50800" dir="5400000" sx="104000" sy="104000" algn="ctr" rotWithShape="0">
                  <a:srgbClr val="000000">
                    <a:alpha val="43137"/>
                  </a:srgbClr>
                </a:outerShdw>
              </a:effectLst>
            </a:endParaRPr>
          </a:p>
        </p:txBody>
      </p:sp>
      <p:pic>
        <p:nvPicPr>
          <p:cNvPr id="5" name="Picture 4" descr="A person holding a cell phone&#10;&#10;Description automatically generated with low confidence">
            <a:extLst>
              <a:ext uri="{FF2B5EF4-FFF2-40B4-BE49-F238E27FC236}">
                <a16:creationId xmlns:a16="http://schemas.microsoft.com/office/drawing/2014/main" id="{370BD110-F258-EF44-87C8-7B8D20C67D86}"/>
              </a:ext>
            </a:extLst>
          </p:cNvPr>
          <p:cNvPicPr>
            <a:picLocks noChangeAspect="1"/>
          </p:cNvPicPr>
          <p:nvPr/>
        </p:nvPicPr>
        <p:blipFill rotWithShape="1">
          <a:blip r:embed="rId2"/>
          <a:srcRect t="1824" r="-2" b="-1"/>
          <a:stretch/>
        </p:blipFill>
        <p:spPr>
          <a:xfrm>
            <a:off x="6879049" y="480060"/>
            <a:ext cx="4825273" cy="2948940"/>
          </a:xfrm>
          <a:custGeom>
            <a:avLst/>
            <a:gdLst/>
            <a:ahLst/>
            <a:cxnLst/>
            <a:rect l="l" t="t" r="r" b="b"/>
            <a:pathLst>
              <a:path w="4825273" h="2948940">
                <a:moveTo>
                  <a:pt x="0" y="0"/>
                </a:moveTo>
                <a:lnTo>
                  <a:pt x="2646616" y="0"/>
                </a:lnTo>
                <a:lnTo>
                  <a:pt x="4664497" y="0"/>
                </a:lnTo>
                <a:lnTo>
                  <a:pt x="4825273" y="0"/>
                </a:lnTo>
                <a:lnTo>
                  <a:pt x="4825273" y="2948940"/>
                </a:lnTo>
                <a:lnTo>
                  <a:pt x="221394" y="2948940"/>
                </a:lnTo>
                <a:lnTo>
                  <a:pt x="221394" y="2876858"/>
                </a:lnTo>
                <a:lnTo>
                  <a:pt x="222335" y="2750941"/>
                </a:lnTo>
                <a:lnTo>
                  <a:pt x="221394" y="2623814"/>
                </a:lnTo>
                <a:lnTo>
                  <a:pt x="219512" y="2494871"/>
                </a:lnTo>
                <a:lnTo>
                  <a:pt x="217787" y="2365928"/>
                </a:lnTo>
                <a:lnTo>
                  <a:pt x="214023" y="2235169"/>
                </a:lnTo>
                <a:lnTo>
                  <a:pt x="210103" y="2103199"/>
                </a:lnTo>
                <a:lnTo>
                  <a:pt x="205555" y="1971229"/>
                </a:lnTo>
                <a:lnTo>
                  <a:pt x="199125" y="1838048"/>
                </a:lnTo>
                <a:lnTo>
                  <a:pt x="191441" y="1703656"/>
                </a:lnTo>
                <a:lnTo>
                  <a:pt x="184071" y="1568660"/>
                </a:lnTo>
                <a:lnTo>
                  <a:pt x="174662" y="1433663"/>
                </a:lnTo>
                <a:lnTo>
                  <a:pt x="163371" y="1296850"/>
                </a:lnTo>
                <a:lnTo>
                  <a:pt x="152080" y="1161853"/>
                </a:lnTo>
                <a:lnTo>
                  <a:pt x="139063" y="1024435"/>
                </a:lnTo>
                <a:lnTo>
                  <a:pt x="124793" y="886411"/>
                </a:lnTo>
                <a:lnTo>
                  <a:pt x="109738" y="750203"/>
                </a:lnTo>
                <a:lnTo>
                  <a:pt x="92174" y="612180"/>
                </a:lnTo>
                <a:lnTo>
                  <a:pt x="73356" y="474761"/>
                </a:lnTo>
                <a:lnTo>
                  <a:pt x="54694" y="336738"/>
                </a:lnTo>
                <a:lnTo>
                  <a:pt x="32897" y="199320"/>
                </a:lnTo>
                <a:lnTo>
                  <a:pt x="10628" y="62507"/>
                </a:lnTo>
                <a:close/>
              </a:path>
            </a:pathLst>
          </a:custGeom>
        </p:spPr>
      </p:pic>
      <p:sp>
        <p:nvSpPr>
          <p:cNvPr id="67" name="Rectangle 36">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Oval 38">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40">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Content Placeholder 2">
            <a:extLst>
              <a:ext uri="{FF2B5EF4-FFF2-40B4-BE49-F238E27FC236}">
                <a16:creationId xmlns:a16="http://schemas.microsoft.com/office/drawing/2014/main" id="{DDDD3440-3E51-614A-84F2-8F54C3E975D1}"/>
              </a:ext>
            </a:extLst>
          </p:cNvPr>
          <p:cNvSpPr>
            <a:spLocks noGrp="1"/>
          </p:cNvSpPr>
          <p:nvPr>
            <p:ph idx="1"/>
          </p:nvPr>
        </p:nvSpPr>
        <p:spPr>
          <a:xfrm>
            <a:off x="639098" y="1343891"/>
            <a:ext cx="6072776" cy="4886584"/>
          </a:xfrm>
        </p:spPr>
        <p:txBody>
          <a:bodyPr anchor="ctr">
            <a:normAutofit/>
          </a:bodyPr>
          <a:lstStyle/>
          <a:p>
            <a:pPr>
              <a:lnSpc>
                <a:spcPct val="90000"/>
              </a:lnSpc>
            </a:pPr>
            <a:r>
              <a:rPr lang="en-US" sz="1400" dirty="0">
                <a:solidFill>
                  <a:srgbClr val="FFFFFF"/>
                </a:solidFill>
              </a:rPr>
              <a:t>Using a wireless motor control system, from my point of view this device provides safety to its owner, for example, whoever owns a taxi or a car office for rent can put the wireless monitoring device and link it to a phone application that can </a:t>
            </a:r>
            <a:r>
              <a:rPr lang="ar-SA" sz="1400" dirty="0">
                <a:solidFill>
                  <a:srgbClr val="FFFFFF"/>
                </a:solidFill>
              </a:rPr>
              <a:t>:</a:t>
            </a:r>
          </a:p>
          <a:p>
            <a:pPr lvl="2">
              <a:lnSpc>
                <a:spcPct val="90000"/>
              </a:lnSpc>
              <a:buFont typeface="Wingdings" pitchFamily="2" charset="2"/>
              <a:buChar char="Ø"/>
            </a:pPr>
            <a:r>
              <a:rPr lang="en-US" dirty="0">
                <a:solidFill>
                  <a:srgbClr val="FFFFFF"/>
                </a:solidFill>
              </a:rPr>
              <a:t> </a:t>
            </a:r>
            <a:r>
              <a:rPr lang="en-US" sz="1200" dirty="0">
                <a:solidFill>
                  <a:srgbClr val="FFFFFF"/>
                </a:solidFill>
              </a:rPr>
              <a:t>monitor the location of the car  when the last time it was started and how long the car remained They work </a:t>
            </a:r>
            <a:endParaRPr lang="ar-SA" sz="1200" dirty="0">
              <a:solidFill>
                <a:srgbClr val="FFFFFF"/>
              </a:solidFill>
            </a:endParaRPr>
          </a:p>
          <a:p>
            <a:pPr lvl="2">
              <a:lnSpc>
                <a:spcPct val="90000"/>
              </a:lnSpc>
              <a:buFont typeface="Wingdings" pitchFamily="2" charset="2"/>
              <a:buChar char="Ø"/>
            </a:pPr>
            <a:r>
              <a:rPr lang="en-US" sz="1200" dirty="0">
                <a:solidFill>
                  <a:srgbClr val="FFFFFF"/>
                </a:solidFill>
              </a:rPr>
              <a:t> turn off the car remotely </a:t>
            </a:r>
            <a:endParaRPr lang="ar-SA" sz="1200" dirty="0">
              <a:solidFill>
                <a:srgbClr val="FFFFFF"/>
              </a:solidFill>
            </a:endParaRPr>
          </a:p>
          <a:p>
            <a:pPr lvl="2">
              <a:lnSpc>
                <a:spcPct val="90000"/>
              </a:lnSpc>
              <a:buFont typeface="Wingdings" pitchFamily="2" charset="2"/>
              <a:buChar char="Ø"/>
            </a:pPr>
            <a:r>
              <a:rPr lang="en-US" sz="1200" dirty="0">
                <a:solidFill>
                  <a:srgbClr val="FFFFFF"/>
                </a:solidFill>
              </a:rPr>
              <a:t>stop some control tools inside the car </a:t>
            </a:r>
            <a:endParaRPr lang="ar-SA" sz="1200" dirty="0">
              <a:solidFill>
                <a:srgbClr val="FFFFFF"/>
              </a:solidFill>
            </a:endParaRPr>
          </a:p>
          <a:p>
            <a:pPr marL="114300" indent="0">
              <a:lnSpc>
                <a:spcPct val="90000"/>
              </a:lnSpc>
              <a:buNone/>
            </a:pPr>
            <a:endParaRPr lang="ar-SA" dirty="0">
              <a:solidFill>
                <a:srgbClr val="FFFFFF"/>
              </a:solidFill>
            </a:endParaRPr>
          </a:p>
          <a:p>
            <a:pPr marL="400050" indent="-285750">
              <a:lnSpc>
                <a:spcPct val="90000"/>
              </a:lnSpc>
            </a:pPr>
            <a:r>
              <a:rPr lang="en-US" sz="1400" dirty="0">
                <a:solidFill>
                  <a:srgbClr val="FFFFFF"/>
                </a:solidFill>
              </a:rPr>
              <a:t>there are also devices added, for example determining the air pressure inside the tire and also the percentage of water and oils in the car.</a:t>
            </a:r>
            <a:r>
              <a:rPr lang="ar-SA" sz="1400" dirty="0">
                <a:solidFill>
                  <a:srgbClr val="FFFFFF"/>
                </a:solidFill>
              </a:rPr>
              <a:t> </a:t>
            </a:r>
          </a:p>
          <a:p>
            <a:pPr marL="400050" indent="-285750">
              <a:lnSpc>
                <a:spcPct val="90000"/>
              </a:lnSpc>
            </a:pPr>
            <a:r>
              <a:rPr lang="en-US" sz="1400" dirty="0">
                <a:solidFill>
                  <a:srgbClr val="FFFFFF"/>
                </a:solidFill>
              </a:rPr>
              <a:t>This device gives you safety in the event of theft, locating it, and also knowing if the car owner used it incorrectly, and also inspects water and oils to preserve it.</a:t>
            </a:r>
            <a:endParaRPr lang="en-JO" sz="1400" dirty="0">
              <a:solidFill>
                <a:srgbClr val="FFFFFF"/>
              </a:solidFill>
            </a:endParaRPr>
          </a:p>
          <a:p>
            <a:pPr>
              <a:lnSpc>
                <a:spcPct val="90000"/>
              </a:lnSpc>
            </a:pPr>
            <a:endParaRPr lang="en-JO" dirty="0">
              <a:solidFill>
                <a:srgbClr val="FFFFFF"/>
              </a:solidFill>
            </a:endParaRP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FBCF3DB8-A0F5-1F40-BFB0-EC8C08C96B46}"/>
              </a:ext>
            </a:extLst>
          </p:cNvPr>
          <p:cNvPicPr>
            <a:picLocks noChangeAspect="1"/>
          </p:cNvPicPr>
          <p:nvPr/>
        </p:nvPicPr>
        <p:blipFill rotWithShape="1">
          <a:blip r:embed="rId3"/>
          <a:srcRect l="5966" r="-3" b="-3"/>
          <a:stretch/>
        </p:blipFill>
        <p:spPr>
          <a:xfrm>
            <a:off x="6774510" y="3429000"/>
            <a:ext cx="4929808" cy="2948940"/>
          </a:xfrm>
          <a:custGeom>
            <a:avLst/>
            <a:gdLst/>
            <a:ahLst/>
            <a:cxnLst/>
            <a:rect l="l" t="t" r="r" b="b"/>
            <a:pathLst>
              <a:path w="4929808" h="2948940">
                <a:moveTo>
                  <a:pt x="325929" y="0"/>
                </a:moveTo>
                <a:lnTo>
                  <a:pt x="4929808" y="0"/>
                </a:lnTo>
                <a:lnTo>
                  <a:pt x="4929808" y="2948940"/>
                </a:lnTo>
                <a:lnTo>
                  <a:pt x="4769032" y="2948940"/>
                </a:lnTo>
                <a:lnTo>
                  <a:pt x="2751151" y="2948940"/>
                </a:lnTo>
                <a:lnTo>
                  <a:pt x="0" y="2948940"/>
                </a:lnTo>
                <a:lnTo>
                  <a:pt x="0" y="2948045"/>
                </a:lnTo>
                <a:lnTo>
                  <a:pt x="103291" y="2948045"/>
                </a:lnTo>
                <a:lnTo>
                  <a:pt x="112340" y="2889373"/>
                </a:lnTo>
                <a:lnTo>
                  <a:pt x="123631" y="2813097"/>
                </a:lnTo>
                <a:lnTo>
                  <a:pt x="135550" y="2722292"/>
                </a:lnTo>
                <a:lnTo>
                  <a:pt x="149820" y="2614536"/>
                </a:lnTo>
                <a:lnTo>
                  <a:pt x="164875" y="2495279"/>
                </a:lnTo>
                <a:lnTo>
                  <a:pt x="180714" y="2360888"/>
                </a:lnTo>
                <a:lnTo>
                  <a:pt x="197494" y="2214389"/>
                </a:lnTo>
                <a:lnTo>
                  <a:pt x="214273" y="2055177"/>
                </a:lnTo>
                <a:lnTo>
                  <a:pt x="231367" y="1885675"/>
                </a:lnTo>
                <a:lnTo>
                  <a:pt x="247205" y="1702854"/>
                </a:lnTo>
                <a:lnTo>
                  <a:pt x="262417" y="1511558"/>
                </a:lnTo>
                <a:lnTo>
                  <a:pt x="276217" y="1309365"/>
                </a:lnTo>
                <a:lnTo>
                  <a:pt x="289390" y="1098697"/>
                </a:lnTo>
                <a:lnTo>
                  <a:pt x="301779" y="878949"/>
                </a:lnTo>
                <a:lnTo>
                  <a:pt x="306170" y="766351"/>
                </a:lnTo>
                <a:lnTo>
                  <a:pt x="311031" y="651331"/>
                </a:lnTo>
                <a:lnTo>
                  <a:pt x="315579" y="534495"/>
                </a:lnTo>
                <a:lnTo>
                  <a:pt x="318558" y="417054"/>
                </a:lnTo>
                <a:lnTo>
                  <a:pt x="321224" y="297191"/>
                </a:lnTo>
                <a:lnTo>
                  <a:pt x="324047" y="176118"/>
                </a:lnTo>
                <a:lnTo>
                  <a:pt x="325929" y="52623"/>
                </a:lnTo>
                <a:close/>
              </a:path>
            </a:pathLst>
          </a:custGeom>
        </p:spPr>
      </p:pic>
    </p:spTree>
    <p:extLst>
      <p:ext uri="{BB962C8B-B14F-4D97-AF65-F5344CB8AC3E}">
        <p14:creationId xmlns:p14="http://schemas.microsoft.com/office/powerpoint/2010/main" val="26204892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indoor, blue, silver&#10;&#10;Description automatically generated">
            <a:extLst>
              <a:ext uri="{FF2B5EF4-FFF2-40B4-BE49-F238E27FC236}">
                <a16:creationId xmlns:a16="http://schemas.microsoft.com/office/drawing/2014/main" id="{00776DAE-27FE-134C-B505-A2E3A7459591}"/>
              </a:ext>
            </a:extLst>
          </p:cNvPr>
          <p:cNvPicPr>
            <a:picLocks noChangeAspect="1"/>
          </p:cNvPicPr>
          <p:nvPr/>
        </p:nvPicPr>
        <p:blipFill rotWithShape="1">
          <a:blip r:embed="rId2">
            <a:alphaModFix amt="40000"/>
          </a:blip>
          <a:srcRect t="9984" b="15016"/>
          <a:stretch/>
        </p:blipFill>
        <p:spPr>
          <a:xfrm>
            <a:off x="20" y="10"/>
            <a:ext cx="12191980" cy="6857990"/>
          </a:xfrm>
          <a:prstGeom prst="rect">
            <a:avLst/>
          </a:prstGeom>
        </p:spPr>
      </p:pic>
      <p:sp>
        <p:nvSpPr>
          <p:cNvPr id="2" name="Title 1">
            <a:extLst>
              <a:ext uri="{FF2B5EF4-FFF2-40B4-BE49-F238E27FC236}">
                <a16:creationId xmlns:a16="http://schemas.microsoft.com/office/drawing/2014/main" id="{A484D6E6-36BC-D842-89C7-BE57DF128D83}"/>
              </a:ext>
            </a:extLst>
          </p:cNvPr>
          <p:cNvSpPr>
            <a:spLocks noGrp="1"/>
          </p:cNvSpPr>
          <p:nvPr>
            <p:ph type="title"/>
          </p:nvPr>
        </p:nvSpPr>
        <p:spPr>
          <a:xfrm>
            <a:off x="1154954" y="973668"/>
            <a:ext cx="8761413" cy="706964"/>
          </a:xfrm>
        </p:spPr>
        <p:txBody>
          <a:bodyPr>
            <a:normAutofit/>
          </a:bodyPr>
          <a:lstStyle/>
          <a:p>
            <a:r>
              <a:rPr lang="en-US">
                <a:solidFill>
                  <a:schemeClr val="tx1"/>
                </a:solidFill>
              </a:rPr>
              <a:t>Other uses</a:t>
            </a:r>
            <a:endParaRPr lang="en-JO">
              <a:solidFill>
                <a:schemeClr val="tx1"/>
              </a:solidFill>
            </a:endParaRPr>
          </a:p>
        </p:txBody>
      </p:sp>
      <p:sp>
        <p:nvSpPr>
          <p:cNvPr id="3" name="Content Placeholder 2">
            <a:extLst>
              <a:ext uri="{FF2B5EF4-FFF2-40B4-BE49-F238E27FC236}">
                <a16:creationId xmlns:a16="http://schemas.microsoft.com/office/drawing/2014/main" id="{D4F61BC2-893B-094A-98B7-82D2E69A7BDB}"/>
              </a:ext>
            </a:extLst>
          </p:cNvPr>
          <p:cNvSpPr>
            <a:spLocks noGrp="1"/>
          </p:cNvSpPr>
          <p:nvPr>
            <p:ph idx="1"/>
          </p:nvPr>
        </p:nvSpPr>
        <p:spPr>
          <a:xfrm>
            <a:off x="1154954" y="2603500"/>
            <a:ext cx="8825659" cy="3416300"/>
          </a:xfrm>
        </p:spPr>
        <p:txBody>
          <a:bodyPr>
            <a:normAutofit/>
          </a:bodyPr>
          <a:lstStyle/>
          <a:p>
            <a:r>
              <a:rPr lang="en-US" dirty="0">
                <a:solidFill>
                  <a:schemeClr val="tx1"/>
                </a:solidFill>
              </a:rPr>
              <a:t>Also among the benefits of this device is the possible connection of home cameras, for example when there is a foreign object or strange movement that calls the emergency and makes a sound to keep the thieves away from the house and also can put it in the child's room to sense his movement or when he moves out of his bed trying to get out of it by issuing an alert to the phone or a warning sound to alert Parents do so.</a:t>
            </a:r>
            <a:endParaRPr lang="en-JO" dirty="0">
              <a:solidFill>
                <a:schemeClr val="tx1"/>
              </a:solidFill>
            </a:endParaRPr>
          </a:p>
          <a:p>
            <a:pPr marL="342900" indent="-342900" defTabSz="457200" rtl="0" eaLnBrk="1" latinLnBrk="0" hangingPunct="1">
              <a:spcBef>
                <a:spcPts val="1000"/>
              </a:spcBef>
              <a:spcAft>
                <a:spcPts val="0"/>
              </a:spcAft>
              <a:buClr>
                <a:schemeClr val="accent1"/>
              </a:buClr>
              <a:buSzPct val="80000"/>
              <a:buFont typeface="Wingdings 3" charset="2"/>
              <a:buChar char=""/>
            </a:pPr>
            <a:endParaRPr lang="en-JO" dirty="0">
              <a:solidFill>
                <a:schemeClr val="tx1"/>
              </a:solidFill>
            </a:endParaRPr>
          </a:p>
        </p:txBody>
      </p:sp>
    </p:spTree>
    <p:extLst>
      <p:ext uri="{BB962C8B-B14F-4D97-AF65-F5344CB8AC3E}">
        <p14:creationId xmlns:p14="http://schemas.microsoft.com/office/powerpoint/2010/main" val="20903830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re extinguisher and hose reel in hotel corridor">
            <a:extLst>
              <a:ext uri="{FF2B5EF4-FFF2-40B4-BE49-F238E27FC236}">
                <a16:creationId xmlns:a16="http://schemas.microsoft.com/office/drawing/2014/main" id="{76C35DCE-585C-4D41-BC1F-39BE281BA914}"/>
              </a:ext>
            </a:extLst>
          </p:cNvPr>
          <p:cNvPicPr>
            <a:picLocks noChangeAspect="1"/>
          </p:cNvPicPr>
          <p:nvPr/>
        </p:nvPicPr>
        <p:blipFill rotWithShape="1">
          <a:blip r:embed="rId2">
            <a:alphaModFix amt="40000"/>
          </a:blip>
          <a:srcRect t="7093" b="8637"/>
          <a:stretch/>
        </p:blipFill>
        <p:spPr>
          <a:xfrm>
            <a:off x="20" y="0"/>
            <a:ext cx="12191980" cy="6857990"/>
          </a:xfrm>
          <a:prstGeom prst="rect">
            <a:avLst/>
          </a:prstGeom>
        </p:spPr>
      </p:pic>
      <p:sp>
        <p:nvSpPr>
          <p:cNvPr id="2" name="Title 1">
            <a:extLst>
              <a:ext uri="{FF2B5EF4-FFF2-40B4-BE49-F238E27FC236}">
                <a16:creationId xmlns:a16="http://schemas.microsoft.com/office/drawing/2014/main" id="{3DEA8D58-FDBB-1F4E-BBE4-7325211ED22B}"/>
              </a:ext>
            </a:extLst>
          </p:cNvPr>
          <p:cNvSpPr>
            <a:spLocks noGrp="1"/>
          </p:cNvSpPr>
          <p:nvPr>
            <p:ph type="title"/>
          </p:nvPr>
        </p:nvSpPr>
        <p:spPr>
          <a:xfrm>
            <a:off x="1154954" y="973668"/>
            <a:ext cx="8761413" cy="706964"/>
          </a:xfrm>
        </p:spPr>
        <p:txBody>
          <a:bodyPr>
            <a:normAutofit/>
          </a:bodyPr>
          <a:lstStyle/>
          <a:p>
            <a:r>
              <a:rPr lang="en-US" dirty="0">
                <a:solidFill>
                  <a:schemeClr val="tx1"/>
                </a:solidFill>
                <a:effectLst>
                  <a:outerShdw blurRad="50800" dist="50800" dir="5400000" sx="104000" sy="104000" algn="ctr" rotWithShape="0">
                    <a:srgbClr val="000000"/>
                  </a:outerShdw>
                </a:effectLst>
              </a:rPr>
              <a:t>How the tank sensor works</a:t>
            </a:r>
            <a:endParaRPr lang="en-JO" dirty="0">
              <a:solidFill>
                <a:schemeClr val="tx1"/>
              </a:solidFill>
              <a:effectLst>
                <a:outerShdw blurRad="50800" dist="50800" dir="5400000" sx="104000" sy="104000" algn="ctr" rotWithShape="0">
                  <a:srgbClr val="000000"/>
                </a:outerShdw>
              </a:effectLst>
            </a:endParaRPr>
          </a:p>
        </p:txBody>
      </p:sp>
      <p:sp>
        <p:nvSpPr>
          <p:cNvPr id="3" name="Content Placeholder 2">
            <a:extLst>
              <a:ext uri="{FF2B5EF4-FFF2-40B4-BE49-F238E27FC236}">
                <a16:creationId xmlns:a16="http://schemas.microsoft.com/office/drawing/2014/main" id="{55EF4340-D8A8-5A4B-B580-0F3B4386E69C}"/>
              </a:ext>
            </a:extLst>
          </p:cNvPr>
          <p:cNvSpPr>
            <a:spLocks noGrp="1"/>
          </p:cNvSpPr>
          <p:nvPr>
            <p:ph idx="1"/>
          </p:nvPr>
        </p:nvSpPr>
        <p:spPr>
          <a:xfrm>
            <a:off x="1154954" y="2603500"/>
            <a:ext cx="8825659" cy="3416300"/>
          </a:xfrm>
        </p:spPr>
        <p:txBody>
          <a:bodyPr>
            <a:normAutofit/>
          </a:bodyPr>
          <a:lstStyle/>
          <a:p>
            <a:r>
              <a:rPr lang="en-US" dirty="0">
                <a:solidFill>
                  <a:schemeClr val="tx1"/>
                </a:solidFill>
              </a:rPr>
              <a:t>Where it is installed when installed in water tanks and linked either in a device that flashes with 3 colors, for example, green when full, blue when half the amount runs out, and red when the water is about to end, or linked to an application on a mobile phone that calculates these readings and determines the number of available liters and also this applies to owners Oil factories and petrol station owners</a:t>
            </a:r>
            <a:r>
              <a:rPr lang="ar-SA" dirty="0">
                <a:solidFill>
                  <a:schemeClr val="tx1"/>
                </a:solidFill>
              </a:rPr>
              <a:t>.</a:t>
            </a:r>
            <a:endParaRPr lang="en-JO" dirty="0">
              <a:solidFill>
                <a:schemeClr val="tx1"/>
              </a:solidFill>
            </a:endParaRPr>
          </a:p>
          <a:p>
            <a:endParaRPr lang="en-JO" dirty="0">
              <a:solidFill>
                <a:schemeClr val="tx1"/>
              </a:solidFill>
            </a:endParaRPr>
          </a:p>
          <a:p>
            <a:pPr marL="342900" indent="-342900" defTabSz="457200" rtl="0" eaLnBrk="1" latinLnBrk="0" hangingPunct="1">
              <a:spcBef>
                <a:spcPts val="1000"/>
              </a:spcBef>
              <a:spcAft>
                <a:spcPts val="0"/>
              </a:spcAft>
              <a:buClr>
                <a:schemeClr val="accent1"/>
              </a:buClr>
              <a:buSzPct val="80000"/>
              <a:buFont typeface="Wingdings 3" charset="2"/>
              <a:buChar char=""/>
            </a:pPr>
            <a:endParaRPr lang="en-JO" dirty="0">
              <a:solidFill>
                <a:schemeClr val="tx1"/>
              </a:solidFill>
            </a:endParaRPr>
          </a:p>
        </p:txBody>
      </p:sp>
    </p:spTree>
    <p:extLst>
      <p:ext uri="{BB962C8B-B14F-4D97-AF65-F5344CB8AC3E}">
        <p14:creationId xmlns:p14="http://schemas.microsoft.com/office/powerpoint/2010/main" val="3774374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421FBEF-DF00-5D47-B4BA-EE07A9145A14}"/>
              </a:ext>
            </a:extLst>
          </p:cNvPr>
          <p:cNvSpPr>
            <a:spLocks noGrp="1"/>
          </p:cNvSpPr>
          <p:nvPr>
            <p:ph type="title"/>
          </p:nvPr>
        </p:nvSpPr>
        <p:spPr>
          <a:xfrm>
            <a:off x="1154955" y="973667"/>
            <a:ext cx="2942210" cy="4833745"/>
          </a:xfrm>
        </p:spPr>
        <p:txBody>
          <a:bodyPr>
            <a:normAutofit/>
          </a:bodyPr>
          <a:lstStyle/>
          <a:p>
            <a:r>
              <a:rPr lang="en-US">
                <a:solidFill>
                  <a:srgbClr val="EBEBEB"/>
                </a:solidFill>
                <a:effectLst>
                  <a:outerShdw blurRad="50800" dist="50800" dir="5400000" sx="94000" sy="94000" algn="ctr" rotWithShape="0">
                    <a:srgbClr val="000000">
                      <a:alpha val="43137"/>
                    </a:srgbClr>
                  </a:outerShdw>
                </a:effectLst>
              </a:rPr>
              <a:t>Advantage</a:t>
            </a:r>
            <a:endParaRPr lang="en-JO">
              <a:solidFill>
                <a:srgbClr val="EBEBEB"/>
              </a:solidFill>
              <a:effectLst>
                <a:outerShdw blurRad="50800" dist="50800" dir="5400000" sx="94000" sy="94000" algn="ctr" rotWithShape="0">
                  <a:srgbClr val="000000">
                    <a:alpha val="43137"/>
                  </a:srgbClr>
                </a:outerShdw>
              </a:effectLst>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E22AA40-14B1-4A67-8DAC-4599C69C433D}"/>
              </a:ext>
            </a:extLst>
          </p:cNvPr>
          <p:cNvGraphicFramePr>
            <a:graphicFrameLocks noGrp="1"/>
          </p:cNvGraphicFramePr>
          <p:nvPr>
            <p:ph idx="1"/>
            <p:extLst>
              <p:ext uri="{D42A27DB-BD31-4B8C-83A1-F6EECF244321}">
                <p14:modId xmlns:p14="http://schemas.microsoft.com/office/powerpoint/2010/main" val="357965703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800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220CEFB-0EDA-0946-8BE2-80935CA928CA}"/>
              </a:ext>
            </a:extLst>
          </p:cNvPr>
          <p:cNvSpPr>
            <a:spLocks noGrp="1"/>
          </p:cNvSpPr>
          <p:nvPr>
            <p:ph type="title"/>
          </p:nvPr>
        </p:nvSpPr>
        <p:spPr>
          <a:xfrm>
            <a:off x="1128166" y="844846"/>
            <a:ext cx="3423161" cy="1069909"/>
          </a:xfrm>
        </p:spPr>
        <p:txBody>
          <a:bodyPr>
            <a:normAutofit/>
          </a:bodyPr>
          <a:lstStyle/>
          <a:p>
            <a:pPr algn="r"/>
            <a:r>
              <a:rPr lang="en-US" dirty="0">
                <a:solidFill>
                  <a:schemeClr val="tx1"/>
                </a:solidFill>
              </a:rPr>
              <a:t>Disadvantage </a:t>
            </a:r>
            <a:endParaRPr lang="en-JO" dirty="0">
              <a:solidFill>
                <a:schemeClr val="tx1"/>
              </a:solidFill>
            </a:endParaRPr>
          </a:p>
        </p:txBody>
      </p:sp>
      <p:sp>
        <p:nvSpPr>
          <p:cNvPr id="3" name="Content Placeholder 2">
            <a:extLst>
              <a:ext uri="{FF2B5EF4-FFF2-40B4-BE49-F238E27FC236}">
                <a16:creationId xmlns:a16="http://schemas.microsoft.com/office/drawing/2014/main" id="{64FE8B70-DDEC-0546-A715-51074C80EA4F}"/>
              </a:ext>
            </a:extLst>
          </p:cNvPr>
          <p:cNvSpPr>
            <a:spLocks noGrp="1"/>
          </p:cNvSpPr>
          <p:nvPr>
            <p:ph idx="1"/>
          </p:nvPr>
        </p:nvSpPr>
        <p:spPr>
          <a:xfrm>
            <a:off x="1128166" y="2202025"/>
            <a:ext cx="7645173" cy="3508310"/>
          </a:xfrm>
        </p:spPr>
        <p:txBody>
          <a:bodyPr anchor="t">
            <a:normAutofit/>
          </a:bodyPr>
          <a:lstStyle/>
          <a:p>
            <a:pPr>
              <a:buFont typeface="Wingdings" pitchFamily="2" charset="2"/>
              <a:buChar char="Ø"/>
            </a:pPr>
            <a:r>
              <a:rPr lang="en-JO">
                <a:solidFill>
                  <a:schemeClr val="tx1"/>
                </a:solidFill>
              </a:rPr>
              <a:t> </a:t>
            </a:r>
            <a:r>
              <a:rPr lang="en-US">
                <a:solidFill>
                  <a:schemeClr val="tx1"/>
                </a:solidFill>
              </a:rPr>
              <a:t>Narrow or limited temperature range </a:t>
            </a:r>
            <a:endParaRPr lang="en-JO">
              <a:solidFill>
                <a:schemeClr val="tx1"/>
              </a:solidFill>
            </a:endParaRPr>
          </a:p>
          <a:p>
            <a:pPr>
              <a:buFont typeface="Wingdings" pitchFamily="2" charset="2"/>
              <a:buChar char="Ø"/>
            </a:pPr>
            <a:r>
              <a:rPr lang="en-JO">
                <a:solidFill>
                  <a:schemeClr val="tx1"/>
                </a:solidFill>
              </a:rPr>
              <a:t>he greater the exposure to the target gas, the shorter the life span.</a:t>
            </a:r>
          </a:p>
          <a:p>
            <a:pPr>
              <a:buFont typeface="Wingdings" pitchFamily="2" charset="2"/>
              <a:buChar char="Ø"/>
            </a:pPr>
            <a:r>
              <a:rPr lang="en-JO">
                <a:solidFill>
                  <a:schemeClr val="tx1"/>
                </a:solidFill>
              </a:rPr>
              <a:t>Problems reading the data at times</a:t>
            </a:r>
          </a:p>
          <a:p>
            <a:pPr>
              <a:buFont typeface="Wingdings" pitchFamily="2" charset="2"/>
              <a:buChar char="Ø"/>
            </a:pPr>
            <a:endParaRPr lang="en-JO">
              <a:solidFill>
                <a:schemeClr val="tx1"/>
              </a:solidFill>
            </a:endParaRPr>
          </a:p>
        </p:txBody>
      </p:sp>
    </p:spTree>
    <p:extLst>
      <p:ext uri="{BB962C8B-B14F-4D97-AF65-F5344CB8AC3E}">
        <p14:creationId xmlns:p14="http://schemas.microsoft.com/office/powerpoint/2010/main" val="37220350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3">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C29826CF-0029-4C5A-986A-1137C4F303C0}"/>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E4B3123-BB38-6145-8EEE-3B086AD67C33}"/>
              </a:ext>
            </a:extLst>
          </p:cNvPr>
          <p:cNvSpPr>
            <a:spLocks noGrp="1"/>
          </p:cNvSpPr>
          <p:nvPr>
            <p:ph type="title"/>
          </p:nvPr>
        </p:nvSpPr>
        <p:spPr>
          <a:xfrm>
            <a:off x="1154954" y="973668"/>
            <a:ext cx="8761413" cy="706964"/>
          </a:xfrm>
        </p:spPr>
        <p:txBody>
          <a:bodyPr>
            <a:normAutofit/>
          </a:bodyPr>
          <a:lstStyle/>
          <a:p>
            <a:r>
              <a:rPr lang="en-US" dirty="0">
                <a:solidFill>
                  <a:schemeClr val="tx1"/>
                </a:solidFill>
              </a:rPr>
              <a:t>Conclusion </a:t>
            </a:r>
            <a:endParaRPr lang="en-JO" dirty="0">
              <a:solidFill>
                <a:schemeClr val="tx1"/>
              </a:solidFill>
            </a:endParaRPr>
          </a:p>
        </p:txBody>
      </p:sp>
      <p:sp>
        <p:nvSpPr>
          <p:cNvPr id="3" name="Content Placeholder 2">
            <a:extLst>
              <a:ext uri="{FF2B5EF4-FFF2-40B4-BE49-F238E27FC236}">
                <a16:creationId xmlns:a16="http://schemas.microsoft.com/office/drawing/2014/main" id="{A8114C83-ED8B-3949-B149-42C700927D7B}"/>
              </a:ext>
            </a:extLst>
          </p:cNvPr>
          <p:cNvSpPr>
            <a:spLocks noGrp="1"/>
          </p:cNvSpPr>
          <p:nvPr>
            <p:ph idx="1"/>
          </p:nvPr>
        </p:nvSpPr>
        <p:spPr>
          <a:xfrm>
            <a:off x="1154954" y="2603500"/>
            <a:ext cx="8825659" cy="3416300"/>
          </a:xfrm>
        </p:spPr>
        <p:txBody>
          <a:bodyPr>
            <a:normAutofit/>
          </a:bodyPr>
          <a:lstStyle/>
          <a:p>
            <a:pPr marL="0" indent="0">
              <a:buNone/>
            </a:pPr>
            <a:r>
              <a:rPr lang="en-US" dirty="0">
                <a:solidFill>
                  <a:schemeClr val="tx1"/>
                </a:solidFill>
              </a:rPr>
              <a:t>at the end of this simplified explanation about wireless motor control system provides wireless motor control system Many services that help us, save time and effort, and also warn us before any damage occurs and provide a high level of safety, for example when your car is stolen, stopping its activity and determining its location, and also when warning us when people come at late dates to the home or when we are not present and also warn us when our child does actions that may lead to Harming him and also when we were told about the percentage of water in our tanks, and he was careful about its approaching running out and for the owners of the oil factories.</a:t>
            </a:r>
            <a:endParaRPr lang="en-JO" dirty="0">
              <a:solidFill>
                <a:schemeClr val="tx1"/>
              </a:solidFill>
            </a:endParaRPr>
          </a:p>
        </p:txBody>
      </p:sp>
    </p:spTree>
    <p:extLst>
      <p:ext uri="{BB962C8B-B14F-4D97-AF65-F5344CB8AC3E}">
        <p14:creationId xmlns:p14="http://schemas.microsoft.com/office/powerpoint/2010/main" val="359536856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1172</Words>
  <Application>Microsoft Macintosh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ACADEMY ENGRAVED LET PLAIN:1.0</vt:lpstr>
      <vt:lpstr>Arial</vt:lpstr>
      <vt:lpstr>Century Gothic</vt:lpstr>
      <vt:lpstr>Wingdings</vt:lpstr>
      <vt:lpstr>Wingdings 3</vt:lpstr>
      <vt:lpstr>Ion Boardroom</vt:lpstr>
      <vt:lpstr>wireless Motor Monitoring System</vt:lpstr>
      <vt:lpstr>Introduction</vt:lpstr>
      <vt:lpstr>Introduction</vt:lpstr>
      <vt:lpstr>Provide safety</vt:lpstr>
      <vt:lpstr>Other uses</vt:lpstr>
      <vt:lpstr>How the tank sensor works</vt:lpstr>
      <vt:lpstr>Advantage</vt:lpstr>
      <vt:lpstr>Disadvantage </vt:lpstr>
      <vt:lpstr>Conclusion </vt:lpstr>
      <vt:lpstr>Development</vt:lpstr>
      <vt:lpstr>my opinion </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Motor Monitoring System</dc:title>
  <dc:creator>Khalid taiseer khalil froukh</dc:creator>
  <cp:lastModifiedBy>Khalid taiseer khalil froukh</cp:lastModifiedBy>
  <cp:revision>9</cp:revision>
  <dcterms:created xsi:type="dcterms:W3CDTF">2021-04-28T22:37:18Z</dcterms:created>
  <dcterms:modified xsi:type="dcterms:W3CDTF">2021-06-05T00:45:38Z</dcterms:modified>
</cp:coreProperties>
</file>