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nva Sans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2944" y="2781300"/>
            <a:ext cx="11482111" cy="6228945"/>
          </a:xfrm>
          <a:custGeom>
            <a:avLst/>
            <a:gdLst/>
            <a:ahLst/>
            <a:cxnLst/>
            <a:rect l="l" t="t" r="r" b="b"/>
            <a:pathLst>
              <a:path w="11482111" h="6228945">
                <a:moveTo>
                  <a:pt x="0" y="0"/>
                </a:moveTo>
                <a:lnTo>
                  <a:pt x="11482110" y="0"/>
                </a:lnTo>
                <a:lnTo>
                  <a:pt x="11482110" y="6228945"/>
                </a:lnTo>
                <a:lnTo>
                  <a:pt x="0" y="6228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838200" y="705255"/>
            <a:ext cx="17232988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800" dirty="0">
                <a:solidFill>
                  <a:srgbClr val="00BF63"/>
                </a:solidFill>
                <a:latin typeface="Canva Sans Bold"/>
              </a:rPr>
              <a:t>What is Database Replication?</a:t>
            </a:r>
          </a:p>
          <a:p>
            <a:pPr algn="ctr">
              <a:lnSpc>
                <a:spcPts val="12880"/>
              </a:lnSpc>
            </a:pPr>
            <a:endParaRPr lang="en-US" sz="8800" dirty="0">
              <a:solidFill>
                <a:srgbClr val="00BF63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27071" y="2095500"/>
            <a:ext cx="14233858" cy="7315200"/>
          </a:xfrm>
          <a:custGeom>
            <a:avLst/>
            <a:gdLst/>
            <a:ahLst/>
            <a:cxnLst/>
            <a:rect l="l" t="t" r="r" b="b"/>
            <a:pathLst>
              <a:path w="12684825" h="6711457">
                <a:moveTo>
                  <a:pt x="0" y="0"/>
                </a:moveTo>
                <a:lnTo>
                  <a:pt x="12684824" y="0"/>
                </a:lnTo>
                <a:lnTo>
                  <a:pt x="12684824" y="6711457"/>
                </a:lnTo>
                <a:lnTo>
                  <a:pt x="0" y="67114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055646" y="342900"/>
            <a:ext cx="14392311" cy="3222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94"/>
              </a:lnSpc>
            </a:pPr>
            <a:r>
              <a:rPr lang="en-US" sz="8800" dirty="0">
                <a:solidFill>
                  <a:srgbClr val="00BF63"/>
                </a:solidFill>
                <a:latin typeface="Canva Sans Bold"/>
              </a:rPr>
              <a:t>Data Replication Process</a:t>
            </a:r>
          </a:p>
          <a:p>
            <a:pPr algn="ctr">
              <a:lnSpc>
                <a:spcPts val="12994"/>
              </a:lnSpc>
            </a:pPr>
            <a:endParaRPr lang="en-US" sz="9281" dirty="0">
              <a:solidFill>
                <a:srgbClr val="00BF63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5355" y="389559"/>
            <a:ext cx="15457289" cy="2635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40"/>
              </a:lnSpc>
            </a:pPr>
            <a:r>
              <a:rPr lang="en-US" sz="7600">
                <a:solidFill>
                  <a:srgbClr val="00BF63"/>
                </a:solidFill>
                <a:latin typeface="Canva Sans Bold"/>
              </a:rPr>
              <a:t>Benefits of Database Replication</a:t>
            </a:r>
          </a:p>
          <a:p>
            <a:pPr algn="ctr">
              <a:lnSpc>
                <a:spcPts val="10640"/>
              </a:lnSpc>
            </a:pPr>
            <a:endParaRPr lang="en-US" sz="7600">
              <a:solidFill>
                <a:srgbClr val="00BF63"/>
              </a:solidFill>
              <a:latin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13209" y="1950088"/>
            <a:ext cx="16461581" cy="8877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7595" lvl="1" indent="-448797">
              <a:lnSpc>
                <a:spcPts val="5820"/>
              </a:lnSpc>
              <a:buFont typeface="Arial"/>
              <a:buChar char="•"/>
            </a:pPr>
            <a:r>
              <a:rPr lang="en-US" sz="4157" dirty="0">
                <a:solidFill>
                  <a:srgbClr val="0373FF"/>
                </a:solidFill>
                <a:latin typeface="Canva Sans Bold"/>
              </a:rPr>
              <a:t>Improves read performance</a:t>
            </a:r>
          </a:p>
          <a:p>
            <a:pPr>
              <a:lnSpc>
                <a:spcPts val="5820"/>
              </a:lnSpc>
            </a:pPr>
            <a:endParaRPr lang="en-US" sz="4157" dirty="0">
              <a:solidFill>
                <a:srgbClr val="0373FF"/>
              </a:solidFill>
              <a:latin typeface="Canva Sans Bold"/>
            </a:endParaRPr>
          </a:p>
          <a:p>
            <a:pPr marL="897595" lvl="1" indent="-448797">
              <a:lnSpc>
                <a:spcPts val="5820"/>
              </a:lnSpc>
              <a:buFont typeface="Arial"/>
              <a:buChar char="•"/>
            </a:pPr>
            <a:r>
              <a:rPr lang="en-US" sz="4157" dirty="0">
                <a:solidFill>
                  <a:srgbClr val="0373FF"/>
                </a:solidFill>
                <a:latin typeface="Canva Sans Bold"/>
              </a:rPr>
              <a:t>Reduced server load</a:t>
            </a:r>
          </a:p>
          <a:p>
            <a:pPr>
              <a:lnSpc>
                <a:spcPts val="5820"/>
              </a:lnSpc>
            </a:pPr>
            <a:endParaRPr lang="en-US" sz="4157" dirty="0">
              <a:solidFill>
                <a:srgbClr val="0373FF"/>
              </a:solidFill>
              <a:latin typeface="Canva Sans Bold"/>
            </a:endParaRPr>
          </a:p>
          <a:p>
            <a:pPr marL="897595" lvl="1" indent="-448797">
              <a:lnSpc>
                <a:spcPts val="5820"/>
              </a:lnSpc>
              <a:buFont typeface="Arial"/>
              <a:buChar char="•"/>
            </a:pPr>
            <a:r>
              <a:rPr lang="en-US" sz="4157" dirty="0">
                <a:solidFill>
                  <a:srgbClr val="0373FF"/>
                </a:solidFill>
                <a:latin typeface="Canva Sans Bold"/>
              </a:rPr>
              <a:t>Data more reliable, durable, and data systems more resilient</a:t>
            </a:r>
          </a:p>
          <a:p>
            <a:pPr>
              <a:lnSpc>
                <a:spcPts val="5820"/>
              </a:lnSpc>
            </a:pPr>
            <a:endParaRPr lang="en-US" sz="4157" dirty="0">
              <a:solidFill>
                <a:srgbClr val="0373FF"/>
              </a:solidFill>
              <a:latin typeface="Canva Sans Bold"/>
            </a:endParaRPr>
          </a:p>
          <a:p>
            <a:pPr marL="897595" lvl="1" indent="-448797">
              <a:lnSpc>
                <a:spcPts val="5820"/>
              </a:lnSpc>
              <a:buFont typeface="Arial"/>
              <a:buChar char="•"/>
            </a:pPr>
            <a:r>
              <a:rPr lang="en-US" sz="4157" dirty="0">
                <a:solidFill>
                  <a:srgbClr val="0373FF"/>
                </a:solidFill>
                <a:latin typeface="Canva Sans Bold"/>
              </a:rPr>
              <a:t>Disaster recovery</a:t>
            </a:r>
          </a:p>
          <a:p>
            <a:pPr>
              <a:lnSpc>
                <a:spcPts val="5820"/>
              </a:lnSpc>
            </a:pPr>
            <a:endParaRPr lang="en-US" sz="4157" dirty="0">
              <a:solidFill>
                <a:srgbClr val="0373FF"/>
              </a:solidFill>
              <a:latin typeface="Canva Sans Bold"/>
            </a:endParaRPr>
          </a:p>
          <a:p>
            <a:pPr marL="897595" lvl="1" indent="-448797">
              <a:lnSpc>
                <a:spcPts val="5820"/>
              </a:lnSpc>
              <a:buFont typeface="Arial"/>
              <a:buChar char="•"/>
            </a:pPr>
            <a:r>
              <a:rPr lang="en-US" sz="4157" dirty="0">
                <a:solidFill>
                  <a:srgbClr val="0373FF"/>
                </a:solidFill>
                <a:latin typeface="Canva Sans Bold"/>
              </a:rPr>
              <a:t>Easier to enable analytics</a:t>
            </a:r>
          </a:p>
          <a:p>
            <a:pPr>
              <a:lnSpc>
                <a:spcPts val="5820"/>
              </a:lnSpc>
            </a:pPr>
            <a:endParaRPr lang="en-US" sz="4157" dirty="0">
              <a:solidFill>
                <a:srgbClr val="0373FF"/>
              </a:solidFill>
              <a:latin typeface="Canva Sans Bold"/>
            </a:endParaRPr>
          </a:p>
          <a:p>
            <a:pPr marL="897595" lvl="1" indent="-448797">
              <a:lnSpc>
                <a:spcPts val="5820"/>
              </a:lnSpc>
              <a:buFont typeface="Arial"/>
              <a:buChar char="•"/>
            </a:pPr>
            <a:r>
              <a:rPr lang="en-US" sz="4157" dirty="0">
                <a:solidFill>
                  <a:srgbClr val="0373FF"/>
                </a:solidFill>
                <a:latin typeface="Canva Sans Bold"/>
              </a:rPr>
              <a:t>Lower ;</a:t>
            </a:r>
            <a:r>
              <a:rPr lang="en-US" sz="4157" dirty="0" err="1">
                <a:solidFill>
                  <a:srgbClr val="0373FF"/>
                </a:solidFill>
                <a:latin typeface="Canva Sans Bold"/>
              </a:rPr>
              <a:t>atency</a:t>
            </a:r>
            <a:endParaRPr lang="en-US" sz="4157" dirty="0">
              <a:solidFill>
                <a:srgbClr val="0373FF"/>
              </a:solidFill>
              <a:latin typeface="Canva Sans Bold"/>
            </a:endParaRPr>
          </a:p>
          <a:p>
            <a:pPr>
              <a:lnSpc>
                <a:spcPts val="5820"/>
              </a:lnSpc>
            </a:pPr>
            <a:endParaRPr lang="en-US" sz="4157" dirty="0">
              <a:solidFill>
                <a:srgbClr val="0373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8279" y="178842"/>
            <a:ext cx="16771441" cy="3091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77"/>
              </a:lnSpc>
            </a:pPr>
            <a:r>
              <a:rPr lang="en-US" sz="8912">
                <a:solidFill>
                  <a:srgbClr val="00BF63"/>
                </a:solidFill>
                <a:latin typeface="Canva Sans Bold"/>
              </a:rPr>
              <a:t>Types of Database Replication</a:t>
            </a:r>
          </a:p>
          <a:p>
            <a:pPr algn="ctr">
              <a:lnSpc>
                <a:spcPts val="12477"/>
              </a:lnSpc>
            </a:pPr>
            <a:endParaRPr lang="en-US" sz="8912">
              <a:solidFill>
                <a:srgbClr val="00BF63"/>
              </a:solidFill>
              <a:latin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000403"/>
            <a:ext cx="13525500" cy="7839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96007" lvl="1" indent="-798004">
              <a:lnSpc>
                <a:spcPts val="10349"/>
              </a:lnSpc>
              <a:buFont typeface="Arial"/>
              <a:buChar char="•"/>
            </a:pPr>
            <a:r>
              <a:rPr lang="en-US" sz="7392" dirty="0">
                <a:solidFill>
                  <a:srgbClr val="0373FF"/>
                </a:solidFill>
                <a:latin typeface="Canva Sans Bold"/>
              </a:rPr>
              <a:t>Full-table </a:t>
            </a:r>
          </a:p>
          <a:p>
            <a:pPr marL="1596007" lvl="1" indent="-798004">
              <a:lnSpc>
                <a:spcPts val="10349"/>
              </a:lnSpc>
              <a:buFont typeface="Arial"/>
              <a:buChar char="•"/>
            </a:pPr>
            <a:r>
              <a:rPr lang="en-US" sz="7392" dirty="0">
                <a:solidFill>
                  <a:srgbClr val="0373FF"/>
                </a:solidFill>
                <a:latin typeface="Canva Sans Bold"/>
              </a:rPr>
              <a:t>Snapshot </a:t>
            </a:r>
          </a:p>
          <a:p>
            <a:pPr marL="1596007" lvl="1" indent="-798004">
              <a:lnSpc>
                <a:spcPts val="10349"/>
              </a:lnSpc>
              <a:buFont typeface="Arial"/>
              <a:buChar char="•"/>
            </a:pPr>
            <a:r>
              <a:rPr lang="en-US" sz="7392" dirty="0">
                <a:solidFill>
                  <a:srgbClr val="0373FF"/>
                </a:solidFill>
                <a:latin typeface="Canva Sans Bold"/>
              </a:rPr>
              <a:t>Merge (server-to-client)</a:t>
            </a:r>
          </a:p>
          <a:p>
            <a:pPr marL="1596007" lvl="1" indent="-798004">
              <a:lnSpc>
                <a:spcPts val="10349"/>
              </a:lnSpc>
              <a:buFont typeface="Arial"/>
              <a:buChar char="•"/>
            </a:pPr>
            <a:r>
              <a:rPr lang="en-US" sz="7392" dirty="0">
                <a:solidFill>
                  <a:srgbClr val="0373FF"/>
                </a:solidFill>
                <a:latin typeface="Canva Sans Bold"/>
              </a:rPr>
              <a:t>Key-based incremental </a:t>
            </a:r>
          </a:p>
          <a:p>
            <a:pPr marL="1596007" lvl="1" indent="-798004">
              <a:lnSpc>
                <a:spcPts val="10349"/>
              </a:lnSpc>
              <a:buFont typeface="Arial"/>
              <a:buChar char="•"/>
            </a:pPr>
            <a:r>
              <a:rPr lang="en-US" sz="7392" dirty="0">
                <a:solidFill>
                  <a:srgbClr val="0373FF"/>
                </a:solidFill>
                <a:latin typeface="Canva Sans Bold"/>
              </a:rPr>
              <a:t>Log-based incremental </a:t>
            </a:r>
          </a:p>
          <a:p>
            <a:pPr marL="1596007" lvl="1" indent="-798004">
              <a:lnSpc>
                <a:spcPts val="10349"/>
              </a:lnSpc>
              <a:buFont typeface="Arial"/>
              <a:buChar char="•"/>
            </a:pPr>
            <a:r>
              <a:rPr lang="en-US" sz="7392" dirty="0">
                <a:solidFill>
                  <a:srgbClr val="0373FF"/>
                </a:solidFill>
                <a:latin typeface="Canva Sans Bold"/>
              </a:rPr>
              <a:t>Transactional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7662" y="270336"/>
            <a:ext cx="15692676" cy="267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00BF63"/>
                </a:solidFill>
                <a:latin typeface="Canva Sans Bold"/>
              </a:rPr>
              <a:t>Database Replication Challenges</a:t>
            </a:r>
          </a:p>
          <a:p>
            <a:pPr algn="ctr">
              <a:lnSpc>
                <a:spcPts val="10780"/>
              </a:lnSpc>
            </a:pPr>
            <a:endParaRPr lang="en-US" sz="7700">
              <a:solidFill>
                <a:srgbClr val="00BF63"/>
              </a:solidFill>
              <a:latin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3619500"/>
            <a:ext cx="15961638" cy="4373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6641" lvl="1" indent="-373320">
              <a:lnSpc>
                <a:spcPts val="4841"/>
              </a:lnSpc>
              <a:buFont typeface="Arial"/>
              <a:buChar char="•"/>
            </a:pPr>
            <a:r>
              <a:rPr lang="en-US" sz="6600" dirty="0">
                <a:solidFill>
                  <a:srgbClr val="0373FF"/>
                </a:solidFill>
                <a:latin typeface="Canva Sans Bold"/>
              </a:rPr>
              <a:t>High costs</a:t>
            </a:r>
          </a:p>
          <a:p>
            <a:pPr>
              <a:lnSpc>
                <a:spcPts val="4841"/>
              </a:lnSpc>
            </a:pPr>
            <a:endParaRPr lang="en-US" sz="6600" dirty="0">
              <a:solidFill>
                <a:srgbClr val="0373FF"/>
              </a:solidFill>
              <a:latin typeface="Canva Sans Bold"/>
            </a:endParaRPr>
          </a:p>
          <a:p>
            <a:pPr marL="746641" lvl="1" indent="-373320">
              <a:lnSpc>
                <a:spcPts val="4841"/>
              </a:lnSpc>
              <a:buFont typeface="Arial"/>
              <a:buChar char="•"/>
            </a:pPr>
            <a:r>
              <a:rPr lang="en-US" sz="6600" dirty="0">
                <a:solidFill>
                  <a:srgbClr val="0373FF"/>
                </a:solidFill>
                <a:latin typeface="Canva Sans Bold"/>
              </a:rPr>
              <a:t>High network bandwidth</a:t>
            </a:r>
          </a:p>
          <a:p>
            <a:pPr>
              <a:lnSpc>
                <a:spcPts val="4841"/>
              </a:lnSpc>
            </a:pPr>
            <a:endParaRPr lang="en-US" sz="6600" dirty="0">
              <a:solidFill>
                <a:srgbClr val="0373FF"/>
              </a:solidFill>
              <a:latin typeface="Canva Sans Bold"/>
            </a:endParaRPr>
          </a:p>
          <a:p>
            <a:pPr marL="746641" lvl="1" indent="-373320">
              <a:lnSpc>
                <a:spcPts val="4841"/>
              </a:lnSpc>
              <a:buFont typeface="Arial"/>
              <a:buChar char="•"/>
            </a:pPr>
            <a:r>
              <a:rPr lang="en-US" sz="6600" dirty="0">
                <a:solidFill>
                  <a:srgbClr val="0373FF"/>
                </a:solidFill>
                <a:latin typeface="Canva Sans Bold"/>
              </a:rPr>
              <a:t>Inconsistent data</a:t>
            </a:r>
          </a:p>
          <a:p>
            <a:pPr>
              <a:lnSpc>
                <a:spcPts val="4841"/>
              </a:lnSpc>
            </a:pPr>
            <a:endParaRPr lang="en-US" sz="6600" dirty="0">
              <a:solidFill>
                <a:srgbClr val="0373FF"/>
              </a:solidFill>
              <a:latin typeface="Canva Sans Bold"/>
            </a:endParaRPr>
          </a:p>
          <a:p>
            <a:pPr marL="746641" lvl="1" indent="-373320">
              <a:lnSpc>
                <a:spcPts val="4841"/>
              </a:lnSpc>
              <a:buFont typeface="Arial"/>
              <a:buChar char="•"/>
            </a:pPr>
            <a:r>
              <a:rPr lang="en-US" sz="6600" dirty="0">
                <a:solidFill>
                  <a:srgbClr val="0373FF"/>
                </a:solidFill>
                <a:latin typeface="Canva Sans Bold"/>
              </a:rPr>
              <a:t>Loss of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34482" y="2526522"/>
            <a:ext cx="10019036" cy="3897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35"/>
              </a:lnSpc>
            </a:pPr>
            <a:r>
              <a:rPr lang="en-US" sz="22810">
                <a:solidFill>
                  <a:srgbClr val="00BF63"/>
                </a:solidFill>
                <a:latin typeface="Canva Sans Bold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67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Database Replication?</dc:title>
  <cp:lastModifiedBy>khaled mahmoud</cp:lastModifiedBy>
  <cp:revision>5</cp:revision>
  <dcterms:created xsi:type="dcterms:W3CDTF">2006-08-16T00:00:00Z</dcterms:created>
  <dcterms:modified xsi:type="dcterms:W3CDTF">2024-02-28T10:34:22Z</dcterms:modified>
  <dc:identifier>DAF-EO6Lh-I</dc:identifier>
</cp:coreProperties>
</file>