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5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E0F20-4FAD-4135-83D3-AA69BB99C8C2}" v="21" dt="2023-02-16T16:34:02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F29385-901B-480D-9B8F-A104B14716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AE847DA2-4BAB-441E-BD7B-BBEDD88D85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(Controller Area Network) is the standard for internal transmissions of data between a vehicle's ECUs (Electronic Control Unit). </a:t>
          </a:r>
        </a:p>
      </dgm:t>
    </dgm:pt>
    <dgm:pt modelId="{296F602D-5EAC-4B61-A2ED-75975B0D9F0F}" type="parTrans" cxnId="{53156DAB-623F-4616-AC90-F5C19290F3E7}">
      <dgm:prSet/>
      <dgm:spPr/>
      <dgm:t>
        <a:bodyPr/>
        <a:lstStyle/>
        <a:p>
          <a:endParaRPr lang="en-US"/>
        </a:p>
      </dgm:t>
    </dgm:pt>
    <dgm:pt modelId="{46429E59-FCB6-47AC-B2B0-2814C758EB3D}" type="sibTrans" cxnId="{53156DAB-623F-4616-AC90-F5C19290F3E7}">
      <dgm:prSet/>
      <dgm:spPr/>
      <dgm:t>
        <a:bodyPr/>
        <a:lstStyle/>
        <a:p>
          <a:endParaRPr lang="en-US"/>
        </a:p>
      </dgm:t>
    </dgm:pt>
    <dgm:pt modelId="{13A83B55-2069-406E-B544-58167BDDBA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acts as a lower-level protocol for determining ECU to ECU (or node to node) communication. OBD2 acts as an upper-layer logical protocol.</a:t>
          </a:r>
        </a:p>
      </dgm:t>
    </dgm:pt>
    <dgm:pt modelId="{522AF421-FD9D-4F2F-A4C8-BBC0A6CA1B7D}" type="parTrans" cxnId="{99812E89-A190-4BF0-BD2C-8F55628E2B7A}">
      <dgm:prSet/>
      <dgm:spPr/>
      <dgm:t>
        <a:bodyPr/>
        <a:lstStyle/>
        <a:p>
          <a:endParaRPr lang="en-US"/>
        </a:p>
      </dgm:t>
    </dgm:pt>
    <dgm:pt modelId="{DA346551-2CDF-4763-B42B-E6E8C0C715DB}" type="sibTrans" cxnId="{99812E89-A190-4BF0-BD2C-8F55628E2B7A}">
      <dgm:prSet/>
      <dgm:spPr/>
      <dgm:t>
        <a:bodyPr/>
        <a:lstStyle/>
        <a:p>
          <a:endParaRPr lang="en-US"/>
        </a:p>
      </dgm:t>
    </dgm:pt>
    <dgm:pt modelId="{EEF3BCB2-619F-49AF-895F-EF3ECB6D5F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handles the transmission of CAN messages containing encapsulated OBD2 frames. OBD2 handles the encoding and decoding of OBD2 frames. </a:t>
          </a:r>
        </a:p>
      </dgm:t>
    </dgm:pt>
    <dgm:pt modelId="{21D0DDC2-E9AE-4B3E-B11F-670BD73C235D}" type="parTrans" cxnId="{9BD7E9CC-9054-43F5-AFC6-426F57DEB7AE}">
      <dgm:prSet/>
      <dgm:spPr/>
      <dgm:t>
        <a:bodyPr/>
        <a:lstStyle/>
        <a:p>
          <a:endParaRPr lang="en-US"/>
        </a:p>
      </dgm:t>
    </dgm:pt>
    <dgm:pt modelId="{172414BC-32FC-482B-A0DD-5523CF816592}" type="sibTrans" cxnId="{9BD7E9CC-9054-43F5-AFC6-426F57DEB7AE}">
      <dgm:prSet/>
      <dgm:spPr/>
      <dgm:t>
        <a:bodyPr/>
        <a:lstStyle/>
        <a:p>
          <a:endParaRPr lang="en-US"/>
        </a:p>
      </dgm:t>
    </dgm:pt>
    <dgm:pt modelId="{7C898557-F2DA-43C6-AFD0-02CD331BFD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 contained in the data field of a CAN message must be decoded using the decoding rules of the OBD2 protocol. </a:t>
          </a:r>
        </a:p>
      </dgm:t>
    </dgm:pt>
    <dgm:pt modelId="{14525EDB-992A-4FEC-8E07-5493F1CBDBFF}" type="parTrans" cxnId="{BA27F2F1-BDB6-4F06-9DA7-E18DAE5B2945}">
      <dgm:prSet/>
      <dgm:spPr/>
      <dgm:t>
        <a:bodyPr/>
        <a:lstStyle/>
        <a:p>
          <a:endParaRPr lang="en-US"/>
        </a:p>
      </dgm:t>
    </dgm:pt>
    <dgm:pt modelId="{2AA9AA4D-FD50-487F-9E44-A751BA9F3DC1}" type="sibTrans" cxnId="{BA27F2F1-BDB6-4F06-9DA7-E18DAE5B2945}">
      <dgm:prSet/>
      <dgm:spPr/>
      <dgm:t>
        <a:bodyPr/>
        <a:lstStyle/>
        <a:p>
          <a:endParaRPr lang="en-US"/>
        </a:p>
      </dgm:t>
    </dgm:pt>
    <dgm:pt modelId="{4CC240EF-F08F-4FF8-ABD3-FAE92E931AB9}" type="pres">
      <dgm:prSet presAssocID="{8CF29385-901B-480D-9B8F-A104B147164D}" presName="root" presStyleCnt="0">
        <dgm:presLayoutVars>
          <dgm:dir/>
          <dgm:resizeHandles val="exact"/>
        </dgm:presLayoutVars>
      </dgm:prSet>
      <dgm:spPr/>
    </dgm:pt>
    <dgm:pt modelId="{6B9D53B3-06DB-4B00-B0F8-E8E48809C5C2}" type="pres">
      <dgm:prSet presAssocID="{AE847DA2-4BAB-441E-BD7B-BBEDD88D8521}" presName="compNode" presStyleCnt="0"/>
      <dgm:spPr/>
    </dgm:pt>
    <dgm:pt modelId="{56182D00-FA94-4992-A4FD-9A67DCE252AC}" type="pres">
      <dgm:prSet presAssocID="{AE847DA2-4BAB-441E-BD7B-BBEDD88D8521}" presName="bgRect" presStyleLbl="bgShp" presStyleIdx="0" presStyleCnt="4"/>
      <dgm:spPr/>
    </dgm:pt>
    <dgm:pt modelId="{EA294720-D32C-42B7-A31D-DF4F4C9074A8}" type="pres">
      <dgm:prSet presAssocID="{AE847DA2-4BAB-441E-BD7B-BBEDD88D852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87582BCC-0435-4D9C-926C-C785D5BB3626}" type="pres">
      <dgm:prSet presAssocID="{AE847DA2-4BAB-441E-BD7B-BBEDD88D8521}" presName="spaceRect" presStyleCnt="0"/>
      <dgm:spPr/>
    </dgm:pt>
    <dgm:pt modelId="{F65710F6-9C1B-489A-82DE-785860BEFEF6}" type="pres">
      <dgm:prSet presAssocID="{AE847DA2-4BAB-441E-BD7B-BBEDD88D8521}" presName="parTx" presStyleLbl="revTx" presStyleIdx="0" presStyleCnt="4">
        <dgm:presLayoutVars>
          <dgm:chMax val="0"/>
          <dgm:chPref val="0"/>
        </dgm:presLayoutVars>
      </dgm:prSet>
      <dgm:spPr/>
    </dgm:pt>
    <dgm:pt modelId="{F825E134-26F2-47E9-A5FF-A8EC9CBE84B8}" type="pres">
      <dgm:prSet presAssocID="{46429E59-FCB6-47AC-B2B0-2814C758EB3D}" presName="sibTrans" presStyleCnt="0"/>
      <dgm:spPr/>
    </dgm:pt>
    <dgm:pt modelId="{3F4B2F35-9F72-4E6D-960C-7508E06B7927}" type="pres">
      <dgm:prSet presAssocID="{13A83B55-2069-406E-B544-58167BDDBA53}" presName="compNode" presStyleCnt="0"/>
      <dgm:spPr/>
    </dgm:pt>
    <dgm:pt modelId="{7F6C8025-B551-4E66-BC67-923114D900AC}" type="pres">
      <dgm:prSet presAssocID="{13A83B55-2069-406E-B544-58167BDDBA53}" presName="bgRect" presStyleLbl="bgShp" presStyleIdx="1" presStyleCnt="4"/>
      <dgm:spPr/>
    </dgm:pt>
    <dgm:pt modelId="{6595DBE9-F193-4835-A43A-1D4A7C8C54C9}" type="pres">
      <dgm:prSet presAssocID="{13A83B55-2069-406E-B544-58167BDDBA5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EF72A51-2EB1-4B2F-9BC0-37695C6322C9}" type="pres">
      <dgm:prSet presAssocID="{13A83B55-2069-406E-B544-58167BDDBA53}" presName="spaceRect" presStyleCnt="0"/>
      <dgm:spPr/>
    </dgm:pt>
    <dgm:pt modelId="{0C200B76-E122-41F3-B54F-4E89CA49BCA8}" type="pres">
      <dgm:prSet presAssocID="{13A83B55-2069-406E-B544-58167BDDBA53}" presName="parTx" presStyleLbl="revTx" presStyleIdx="1" presStyleCnt="4">
        <dgm:presLayoutVars>
          <dgm:chMax val="0"/>
          <dgm:chPref val="0"/>
        </dgm:presLayoutVars>
      </dgm:prSet>
      <dgm:spPr/>
    </dgm:pt>
    <dgm:pt modelId="{3FF1EE35-3FE8-49C5-AA02-872C6195E481}" type="pres">
      <dgm:prSet presAssocID="{DA346551-2CDF-4763-B42B-E6E8C0C715DB}" presName="sibTrans" presStyleCnt="0"/>
      <dgm:spPr/>
    </dgm:pt>
    <dgm:pt modelId="{27258980-ADBA-4240-8CD4-4C9D0A00691E}" type="pres">
      <dgm:prSet presAssocID="{EEF3BCB2-619F-49AF-895F-EF3ECB6D5FCC}" presName="compNode" presStyleCnt="0"/>
      <dgm:spPr/>
    </dgm:pt>
    <dgm:pt modelId="{6AA89ECA-D143-4CE0-8445-26FAA06F8418}" type="pres">
      <dgm:prSet presAssocID="{EEF3BCB2-619F-49AF-895F-EF3ECB6D5FCC}" presName="bgRect" presStyleLbl="bgShp" presStyleIdx="2" presStyleCnt="4"/>
      <dgm:spPr/>
    </dgm:pt>
    <dgm:pt modelId="{D9AA1FA9-1CF7-437D-8C8C-E1128DF98AA3}" type="pres">
      <dgm:prSet presAssocID="{EEF3BCB2-619F-49AF-895F-EF3ECB6D5FC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0B721D30-54AB-41A0-AEA7-1BC7B1CE6EDD}" type="pres">
      <dgm:prSet presAssocID="{EEF3BCB2-619F-49AF-895F-EF3ECB6D5FCC}" presName="spaceRect" presStyleCnt="0"/>
      <dgm:spPr/>
    </dgm:pt>
    <dgm:pt modelId="{98DADB7A-936C-40AB-BEF5-BAA332D83257}" type="pres">
      <dgm:prSet presAssocID="{EEF3BCB2-619F-49AF-895F-EF3ECB6D5FCC}" presName="parTx" presStyleLbl="revTx" presStyleIdx="2" presStyleCnt="4">
        <dgm:presLayoutVars>
          <dgm:chMax val="0"/>
          <dgm:chPref val="0"/>
        </dgm:presLayoutVars>
      </dgm:prSet>
      <dgm:spPr/>
    </dgm:pt>
    <dgm:pt modelId="{F1C02734-0CD6-4567-92D3-5B1D3E677BCB}" type="pres">
      <dgm:prSet presAssocID="{172414BC-32FC-482B-A0DD-5523CF816592}" presName="sibTrans" presStyleCnt="0"/>
      <dgm:spPr/>
    </dgm:pt>
    <dgm:pt modelId="{56D46EC0-A33E-47FA-8C28-6D7E2B593D94}" type="pres">
      <dgm:prSet presAssocID="{7C898557-F2DA-43C6-AFD0-02CD331BFDBA}" presName="compNode" presStyleCnt="0"/>
      <dgm:spPr/>
    </dgm:pt>
    <dgm:pt modelId="{6323E4B7-C6D9-416E-8D47-EA97455D8C99}" type="pres">
      <dgm:prSet presAssocID="{7C898557-F2DA-43C6-AFD0-02CD331BFDBA}" presName="bgRect" presStyleLbl="bgShp" presStyleIdx="3" presStyleCnt="4"/>
      <dgm:spPr/>
    </dgm:pt>
    <dgm:pt modelId="{67E6F698-EF7D-4D53-95A0-ECDE3BA80BDE}" type="pres">
      <dgm:prSet presAssocID="{7C898557-F2DA-43C6-AFD0-02CD331BFD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D9B5EEE-AC5B-49B0-B07B-63DE2FC746D3}" type="pres">
      <dgm:prSet presAssocID="{7C898557-F2DA-43C6-AFD0-02CD331BFDBA}" presName="spaceRect" presStyleCnt="0"/>
      <dgm:spPr/>
    </dgm:pt>
    <dgm:pt modelId="{3589D456-FE5E-4E23-ABF2-CCFE68E634DC}" type="pres">
      <dgm:prSet presAssocID="{7C898557-F2DA-43C6-AFD0-02CD331BFDB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A5E160C-810E-4450-BE7F-A807DA031610}" type="presOf" srcId="{AE847DA2-4BAB-441E-BD7B-BBEDD88D8521}" destId="{F65710F6-9C1B-489A-82DE-785860BEFEF6}" srcOrd="0" destOrd="0" presId="urn:microsoft.com/office/officeart/2018/2/layout/IconVerticalSolidList"/>
    <dgm:cxn modelId="{8A032D0E-3F0F-4F7D-9F2D-4EBECE6CCE3C}" type="presOf" srcId="{EEF3BCB2-619F-49AF-895F-EF3ECB6D5FCC}" destId="{98DADB7A-936C-40AB-BEF5-BAA332D83257}" srcOrd="0" destOrd="0" presId="urn:microsoft.com/office/officeart/2018/2/layout/IconVerticalSolidList"/>
    <dgm:cxn modelId="{04FCCB46-EACC-4536-9167-EA97DB7B9E75}" type="presOf" srcId="{8CF29385-901B-480D-9B8F-A104B147164D}" destId="{4CC240EF-F08F-4FF8-ABD3-FAE92E931AB9}" srcOrd="0" destOrd="0" presId="urn:microsoft.com/office/officeart/2018/2/layout/IconVerticalSolidList"/>
    <dgm:cxn modelId="{99812E89-A190-4BF0-BD2C-8F55628E2B7A}" srcId="{8CF29385-901B-480D-9B8F-A104B147164D}" destId="{13A83B55-2069-406E-B544-58167BDDBA53}" srcOrd="1" destOrd="0" parTransId="{522AF421-FD9D-4F2F-A4C8-BBC0A6CA1B7D}" sibTransId="{DA346551-2CDF-4763-B42B-E6E8C0C715DB}"/>
    <dgm:cxn modelId="{3C108BA4-DA6F-4373-94F5-776C21C20240}" type="presOf" srcId="{13A83B55-2069-406E-B544-58167BDDBA53}" destId="{0C200B76-E122-41F3-B54F-4E89CA49BCA8}" srcOrd="0" destOrd="0" presId="urn:microsoft.com/office/officeart/2018/2/layout/IconVerticalSolidList"/>
    <dgm:cxn modelId="{80E2A1A6-893F-4EAE-93D8-31362C79A5BB}" type="presOf" srcId="{7C898557-F2DA-43C6-AFD0-02CD331BFDBA}" destId="{3589D456-FE5E-4E23-ABF2-CCFE68E634DC}" srcOrd="0" destOrd="0" presId="urn:microsoft.com/office/officeart/2018/2/layout/IconVerticalSolidList"/>
    <dgm:cxn modelId="{53156DAB-623F-4616-AC90-F5C19290F3E7}" srcId="{8CF29385-901B-480D-9B8F-A104B147164D}" destId="{AE847DA2-4BAB-441E-BD7B-BBEDD88D8521}" srcOrd="0" destOrd="0" parTransId="{296F602D-5EAC-4B61-A2ED-75975B0D9F0F}" sibTransId="{46429E59-FCB6-47AC-B2B0-2814C758EB3D}"/>
    <dgm:cxn modelId="{9BD7E9CC-9054-43F5-AFC6-426F57DEB7AE}" srcId="{8CF29385-901B-480D-9B8F-A104B147164D}" destId="{EEF3BCB2-619F-49AF-895F-EF3ECB6D5FCC}" srcOrd="2" destOrd="0" parTransId="{21D0DDC2-E9AE-4B3E-B11F-670BD73C235D}" sibTransId="{172414BC-32FC-482B-A0DD-5523CF816592}"/>
    <dgm:cxn modelId="{BA27F2F1-BDB6-4F06-9DA7-E18DAE5B2945}" srcId="{8CF29385-901B-480D-9B8F-A104B147164D}" destId="{7C898557-F2DA-43C6-AFD0-02CD331BFDBA}" srcOrd="3" destOrd="0" parTransId="{14525EDB-992A-4FEC-8E07-5493F1CBDBFF}" sibTransId="{2AA9AA4D-FD50-487F-9E44-A751BA9F3DC1}"/>
    <dgm:cxn modelId="{A07B535F-3424-4906-B0AC-3D938EB0018B}" type="presParOf" srcId="{4CC240EF-F08F-4FF8-ABD3-FAE92E931AB9}" destId="{6B9D53B3-06DB-4B00-B0F8-E8E48809C5C2}" srcOrd="0" destOrd="0" presId="urn:microsoft.com/office/officeart/2018/2/layout/IconVerticalSolidList"/>
    <dgm:cxn modelId="{90F6B355-3C54-4DFE-A557-2C53D01CD62F}" type="presParOf" srcId="{6B9D53B3-06DB-4B00-B0F8-E8E48809C5C2}" destId="{56182D00-FA94-4992-A4FD-9A67DCE252AC}" srcOrd="0" destOrd="0" presId="urn:microsoft.com/office/officeart/2018/2/layout/IconVerticalSolidList"/>
    <dgm:cxn modelId="{61FBC0E1-55B2-4EB7-A0BE-36C301E18014}" type="presParOf" srcId="{6B9D53B3-06DB-4B00-B0F8-E8E48809C5C2}" destId="{EA294720-D32C-42B7-A31D-DF4F4C9074A8}" srcOrd="1" destOrd="0" presId="urn:microsoft.com/office/officeart/2018/2/layout/IconVerticalSolidList"/>
    <dgm:cxn modelId="{80761627-5160-4321-AAE9-2588B3884C4D}" type="presParOf" srcId="{6B9D53B3-06DB-4B00-B0F8-E8E48809C5C2}" destId="{87582BCC-0435-4D9C-926C-C785D5BB3626}" srcOrd="2" destOrd="0" presId="urn:microsoft.com/office/officeart/2018/2/layout/IconVerticalSolidList"/>
    <dgm:cxn modelId="{2F965736-6CAF-4460-8918-05A40A449037}" type="presParOf" srcId="{6B9D53B3-06DB-4B00-B0F8-E8E48809C5C2}" destId="{F65710F6-9C1B-489A-82DE-785860BEFEF6}" srcOrd="3" destOrd="0" presId="urn:microsoft.com/office/officeart/2018/2/layout/IconVerticalSolidList"/>
    <dgm:cxn modelId="{D76B6922-516D-4866-B837-169ABDE0761B}" type="presParOf" srcId="{4CC240EF-F08F-4FF8-ABD3-FAE92E931AB9}" destId="{F825E134-26F2-47E9-A5FF-A8EC9CBE84B8}" srcOrd="1" destOrd="0" presId="urn:microsoft.com/office/officeart/2018/2/layout/IconVerticalSolidList"/>
    <dgm:cxn modelId="{977EB573-9921-4DA9-A218-399586988A87}" type="presParOf" srcId="{4CC240EF-F08F-4FF8-ABD3-FAE92E931AB9}" destId="{3F4B2F35-9F72-4E6D-960C-7508E06B7927}" srcOrd="2" destOrd="0" presId="urn:microsoft.com/office/officeart/2018/2/layout/IconVerticalSolidList"/>
    <dgm:cxn modelId="{D615FCA5-2248-4DCE-A8FD-FFA203D9DF03}" type="presParOf" srcId="{3F4B2F35-9F72-4E6D-960C-7508E06B7927}" destId="{7F6C8025-B551-4E66-BC67-923114D900AC}" srcOrd="0" destOrd="0" presId="urn:microsoft.com/office/officeart/2018/2/layout/IconVerticalSolidList"/>
    <dgm:cxn modelId="{BF2F6ED5-B8DA-4DE2-9848-DA226BB816B8}" type="presParOf" srcId="{3F4B2F35-9F72-4E6D-960C-7508E06B7927}" destId="{6595DBE9-F193-4835-A43A-1D4A7C8C54C9}" srcOrd="1" destOrd="0" presId="urn:microsoft.com/office/officeart/2018/2/layout/IconVerticalSolidList"/>
    <dgm:cxn modelId="{4800208A-D037-4117-BE6E-020254A12E92}" type="presParOf" srcId="{3F4B2F35-9F72-4E6D-960C-7508E06B7927}" destId="{0EF72A51-2EB1-4B2F-9BC0-37695C6322C9}" srcOrd="2" destOrd="0" presId="urn:microsoft.com/office/officeart/2018/2/layout/IconVerticalSolidList"/>
    <dgm:cxn modelId="{DA80892C-41A0-4F12-93FC-88A4F1DA553D}" type="presParOf" srcId="{3F4B2F35-9F72-4E6D-960C-7508E06B7927}" destId="{0C200B76-E122-41F3-B54F-4E89CA49BCA8}" srcOrd="3" destOrd="0" presId="urn:microsoft.com/office/officeart/2018/2/layout/IconVerticalSolidList"/>
    <dgm:cxn modelId="{E70B2DEB-FA2B-465B-8BEA-7B298724E9E8}" type="presParOf" srcId="{4CC240EF-F08F-4FF8-ABD3-FAE92E931AB9}" destId="{3FF1EE35-3FE8-49C5-AA02-872C6195E481}" srcOrd="3" destOrd="0" presId="urn:microsoft.com/office/officeart/2018/2/layout/IconVerticalSolidList"/>
    <dgm:cxn modelId="{1D06926B-881C-4DE8-B85E-D38A5B6DC732}" type="presParOf" srcId="{4CC240EF-F08F-4FF8-ABD3-FAE92E931AB9}" destId="{27258980-ADBA-4240-8CD4-4C9D0A00691E}" srcOrd="4" destOrd="0" presId="urn:microsoft.com/office/officeart/2018/2/layout/IconVerticalSolidList"/>
    <dgm:cxn modelId="{E0B833FA-A9C0-4906-BE65-7E77EA407FD2}" type="presParOf" srcId="{27258980-ADBA-4240-8CD4-4C9D0A00691E}" destId="{6AA89ECA-D143-4CE0-8445-26FAA06F8418}" srcOrd="0" destOrd="0" presId="urn:microsoft.com/office/officeart/2018/2/layout/IconVerticalSolidList"/>
    <dgm:cxn modelId="{F81241B9-366C-445B-86DC-C6E061A999C3}" type="presParOf" srcId="{27258980-ADBA-4240-8CD4-4C9D0A00691E}" destId="{D9AA1FA9-1CF7-437D-8C8C-E1128DF98AA3}" srcOrd="1" destOrd="0" presId="urn:microsoft.com/office/officeart/2018/2/layout/IconVerticalSolidList"/>
    <dgm:cxn modelId="{F25FE6C1-940A-4819-8833-3FA4B5A58EAA}" type="presParOf" srcId="{27258980-ADBA-4240-8CD4-4C9D0A00691E}" destId="{0B721D30-54AB-41A0-AEA7-1BC7B1CE6EDD}" srcOrd="2" destOrd="0" presId="urn:microsoft.com/office/officeart/2018/2/layout/IconVerticalSolidList"/>
    <dgm:cxn modelId="{72CE9C9B-016B-4530-9EED-E2BC6916CF3F}" type="presParOf" srcId="{27258980-ADBA-4240-8CD4-4C9D0A00691E}" destId="{98DADB7A-936C-40AB-BEF5-BAA332D83257}" srcOrd="3" destOrd="0" presId="urn:microsoft.com/office/officeart/2018/2/layout/IconVerticalSolidList"/>
    <dgm:cxn modelId="{BA83FF9E-296B-4C9A-80D3-2191F7DC0C30}" type="presParOf" srcId="{4CC240EF-F08F-4FF8-ABD3-FAE92E931AB9}" destId="{F1C02734-0CD6-4567-92D3-5B1D3E677BCB}" srcOrd="5" destOrd="0" presId="urn:microsoft.com/office/officeart/2018/2/layout/IconVerticalSolidList"/>
    <dgm:cxn modelId="{A9C38F95-1001-48E6-8B74-DA89A7C94C26}" type="presParOf" srcId="{4CC240EF-F08F-4FF8-ABD3-FAE92E931AB9}" destId="{56D46EC0-A33E-47FA-8C28-6D7E2B593D94}" srcOrd="6" destOrd="0" presId="urn:microsoft.com/office/officeart/2018/2/layout/IconVerticalSolidList"/>
    <dgm:cxn modelId="{DFCF0C09-2221-4AD6-9BBB-C6F7165A7E48}" type="presParOf" srcId="{56D46EC0-A33E-47FA-8C28-6D7E2B593D94}" destId="{6323E4B7-C6D9-416E-8D47-EA97455D8C99}" srcOrd="0" destOrd="0" presId="urn:microsoft.com/office/officeart/2018/2/layout/IconVerticalSolidList"/>
    <dgm:cxn modelId="{DAEC9F5F-429A-4E19-BED6-7370AF6ADEC5}" type="presParOf" srcId="{56D46EC0-A33E-47FA-8C28-6D7E2B593D94}" destId="{67E6F698-EF7D-4D53-95A0-ECDE3BA80BDE}" srcOrd="1" destOrd="0" presId="urn:microsoft.com/office/officeart/2018/2/layout/IconVerticalSolidList"/>
    <dgm:cxn modelId="{32E9EC1A-988D-4D97-989E-6BF9F8B1B87A}" type="presParOf" srcId="{56D46EC0-A33E-47FA-8C28-6D7E2B593D94}" destId="{CD9B5EEE-AC5B-49B0-B07B-63DE2FC746D3}" srcOrd="2" destOrd="0" presId="urn:microsoft.com/office/officeart/2018/2/layout/IconVerticalSolidList"/>
    <dgm:cxn modelId="{6D253659-9235-4283-8E5B-D2701DB2BABA}" type="presParOf" srcId="{56D46EC0-A33E-47FA-8C28-6D7E2B593D94}" destId="{3589D456-FE5E-4E23-ABF2-CCFE68E634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82D00-FA94-4992-A4FD-9A67DCE252AC}">
      <dsp:nvSpPr>
        <dsp:cNvPr id="0" name=""/>
        <dsp:cNvSpPr/>
      </dsp:nvSpPr>
      <dsp:spPr>
        <a:xfrm>
          <a:off x="0" y="1698"/>
          <a:ext cx="9618133" cy="861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94720-D32C-42B7-A31D-DF4F4C9074A8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710F6-9C1B-489A-82DE-785860BEFEF6}">
      <dsp:nvSpPr>
        <dsp:cNvPr id="0" name=""/>
        <dsp:cNvSpPr/>
      </dsp:nvSpPr>
      <dsp:spPr>
        <a:xfrm>
          <a:off x="994536" y="1698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CAN (Controller Area Network) is the standard for internal transmissions of data between a vehicle's ECUs (Electronic Control Unit). </a:t>
          </a:r>
        </a:p>
      </dsp:txBody>
      <dsp:txXfrm>
        <a:off x="994536" y="1698"/>
        <a:ext cx="8623596" cy="861070"/>
      </dsp:txXfrm>
    </dsp:sp>
    <dsp:sp modelId="{7F6C8025-B551-4E66-BC67-923114D900AC}">
      <dsp:nvSpPr>
        <dsp:cNvPr id="0" name=""/>
        <dsp:cNvSpPr/>
      </dsp:nvSpPr>
      <dsp:spPr>
        <a:xfrm>
          <a:off x="0" y="1078036"/>
          <a:ext cx="9618133" cy="861070"/>
        </a:xfrm>
        <a:prstGeom prst="roundRect">
          <a:avLst>
            <a:gd name="adj" fmla="val 10000"/>
          </a:avLst>
        </a:prstGeom>
        <a:solidFill>
          <a:schemeClr val="accent2">
            <a:hueOff val="-904150"/>
            <a:satOff val="-552"/>
            <a:lumOff val="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5DBE9-F193-4835-A43A-1D4A7C8C54C9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00B76-E122-41F3-B54F-4E89CA49BCA8}">
      <dsp:nvSpPr>
        <dsp:cNvPr id="0" name=""/>
        <dsp:cNvSpPr/>
      </dsp:nvSpPr>
      <dsp:spPr>
        <a:xfrm>
          <a:off x="994536" y="1078036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CAN acts as a lower-level protocol for determining ECU to ECU (or node to node) communication. OBD2 acts as an upper-layer logical protocol.</a:t>
          </a:r>
        </a:p>
      </dsp:txBody>
      <dsp:txXfrm>
        <a:off x="994536" y="1078036"/>
        <a:ext cx="8623596" cy="861070"/>
      </dsp:txXfrm>
    </dsp:sp>
    <dsp:sp modelId="{6AA89ECA-D143-4CE0-8445-26FAA06F8418}">
      <dsp:nvSpPr>
        <dsp:cNvPr id="0" name=""/>
        <dsp:cNvSpPr/>
      </dsp:nvSpPr>
      <dsp:spPr>
        <a:xfrm>
          <a:off x="0" y="2154374"/>
          <a:ext cx="9618133" cy="861070"/>
        </a:xfrm>
        <a:prstGeom prst="roundRect">
          <a:avLst>
            <a:gd name="adj" fmla="val 10000"/>
          </a:avLst>
        </a:prstGeom>
        <a:solidFill>
          <a:schemeClr val="accent2">
            <a:hueOff val="-1808300"/>
            <a:satOff val="-110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A1FA9-1CF7-437D-8C8C-E1128DF98AA3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ADB7A-936C-40AB-BEF5-BAA332D83257}">
      <dsp:nvSpPr>
        <dsp:cNvPr id="0" name=""/>
        <dsp:cNvSpPr/>
      </dsp:nvSpPr>
      <dsp:spPr>
        <a:xfrm>
          <a:off x="994536" y="2154374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CAN handles the transmission of CAN messages containing encapsulated OBD2 frames. OBD2 handles the encoding and decoding of OBD2 frames. </a:t>
          </a:r>
        </a:p>
      </dsp:txBody>
      <dsp:txXfrm>
        <a:off x="994536" y="2154374"/>
        <a:ext cx="8623596" cy="861070"/>
      </dsp:txXfrm>
    </dsp:sp>
    <dsp:sp modelId="{6323E4B7-C6D9-416E-8D47-EA97455D8C99}">
      <dsp:nvSpPr>
        <dsp:cNvPr id="0" name=""/>
        <dsp:cNvSpPr/>
      </dsp:nvSpPr>
      <dsp:spPr>
        <a:xfrm>
          <a:off x="0" y="3230712"/>
          <a:ext cx="9618133" cy="861070"/>
        </a:xfrm>
        <a:prstGeom prst="roundRect">
          <a:avLst>
            <a:gd name="adj" fmla="val 10000"/>
          </a:avLst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6F698-EF7D-4D53-95A0-ECDE3BA80BDE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9D456-FE5E-4E23-ABF2-CCFE68E634DC}">
      <dsp:nvSpPr>
        <dsp:cNvPr id="0" name=""/>
        <dsp:cNvSpPr/>
      </dsp:nvSpPr>
      <dsp:spPr>
        <a:xfrm>
          <a:off x="994536" y="3230712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data contained in the data field of a CAN message must be decoded using the decoding rules of the OBD2 protocol. </a:t>
          </a:r>
        </a:p>
      </dsp:txBody>
      <dsp:txXfrm>
        <a:off x="994536" y="3230712"/>
        <a:ext cx="8623596" cy="861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5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7669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90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508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7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34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1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25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5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2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3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0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0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6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selectronics.com/pages/obd2-explained-simple-intro" TargetMode="External"/><Relationship Id="rId7" Type="http://schemas.openxmlformats.org/officeDocument/2006/relationships/hyperlink" Target="https://en.wikipedia.org/wiki/OBD-II_PIDs" TargetMode="External"/><Relationship Id="rId2" Type="http://schemas.openxmlformats.org/officeDocument/2006/relationships/hyperlink" Target="https://www.csselectronics.com/pages/can-bus-simple-intro-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AN_bus" TargetMode="External"/><Relationship Id="rId5" Type="http://schemas.openxmlformats.org/officeDocument/2006/relationships/hyperlink" Target="https://en.wikipedia.org/wiki/On-board_diagnostics" TargetMode="External"/><Relationship Id="rId4" Type="http://schemas.openxmlformats.org/officeDocument/2006/relationships/hyperlink" Target="https://www.csselectronics.com/pages/can-dbc-file-database-intr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45C14-6142-1D8A-800F-AA5DB4317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/>
              <a:t>On-board Diagnostics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E48B-EAAC-D420-13E1-11F5FA75E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971" y="999460"/>
            <a:ext cx="3123620" cy="4479852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OBD2 Overview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663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0A94-3791-BE4F-CC89-7E5D1AEB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OBD2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6BAD5-451B-E152-E127-CD9D8D10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853" y="1785381"/>
            <a:ext cx="4445425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To get an OBD2 response message, an OBD2 request message must be sent.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Request example: 7DF 02 01 0C 00 00 00 00 00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7DF: The standard CAN ID for an OBD2 request.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02: The additional number of bytes of data used.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01: The service mode of the request (Show Current Data).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0C: The parameter ID of the value requested (Engine RPM).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00 00 00 00 00: Padding, which will be discarded.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4" descr="Programming data on computer monitor">
            <a:extLst>
              <a:ext uri="{FF2B5EF4-FFF2-40B4-BE49-F238E27FC236}">
                <a16:creationId xmlns:a16="http://schemas.microsoft.com/office/drawing/2014/main" id="{23CFEC9D-0144-4DDC-A15C-D6F6F2DE88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17" r="18772" b="-2"/>
          <a:stretch/>
        </p:blipFill>
        <p:spPr>
          <a:xfrm>
            <a:off x="21" y="-1"/>
            <a:ext cx="5066832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2145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3C2A2-A1F7-9DF4-E7F4-9D833CCE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OBD2 Response</a:t>
            </a:r>
            <a:endParaRPr lang="en-CA" dirty="0"/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428AB95C-7C27-CB4D-95D7-515FC7891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8158" y="1784669"/>
            <a:ext cx="4819268" cy="495499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An OBD2 response message is sent in response to an OBD2 request message.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OBD2 response messages contain the requested physical values.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OBD2 response example: 7E8 04 41 0C 0B 1A 00 00 00 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7E8: The standard CAN ID for an OBD2 response.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04: The additional number of bytes of data used.</a:t>
            </a:r>
          </a:p>
          <a:p>
            <a:pPr>
              <a:lnSpc>
                <a:spcPct val="90000"/>
              </a:lnSpc>
            </a:pPr>
            <a:r>
              <a:rPr lang="en-CA" sz="1400" dirty="0"/>
              <a:t>41: Represents the service mode requested (Show Current Data).</a:t>
            </a:r>
          </a:p>
          <a:p>
            <a:pPr>
              <a:lnSpc>
                <a:spcPct val="90000"/>
              </a:lnSpc>
            </a:pPr>
            <a:r>
              <a:rPr lang="en-CA" sz="1400" dirty="0"/>
              <a:t>0C: The parameter ID of the value requested (Engine RPM).</a:t>
            </a:r>
          </a:p>
          <a:p>
            <a:pPr>
              <a:lnSpc>
                <a:spcPct val="90000"/>
              </a:lnSpc>
            </a:pPr>
            <a:r>
              <a:rPr lang="en-CA" sz="1400" dirty="0"/>
              <a:t>0B 1A: The encoded value of the requested data.</a:t>
            </a:r>
          </a:p>
          <a:p>
            <a:pPr>
              <a:lnSpc>
                <a:spcPct val="90000"/>
              </a:lnSpc>
            </a:pPr>
            <a:r>
              <a:rPr lang="en-CA" sz="1400" dirty="0"/>
              <a:t>00 00 00: Padding, which will be discarded.</a:t>
            </a:r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0E683-D982-0E88-F568-5FCB25D8C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077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4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C7160-1F49-F4EF-52A6-A1EC3AF6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OBD2 Future</a:t>
            </a:r>
            <a:endParaRPr lang="en-CA">
              <a:solidFill>
                <a:srgbClr val="FFFFFF"/>
              </a:solidFill>
            </a:endParaRPr>
          </a:p>
        </p:txBody>
      </p:sp>
      <p:pic>
        <p:nvPicPr>
          <p:cNvPr id="36" name="Graphic 6" descr="Electric Car">
            <a:extLst>
              <a:ext uri="{FF2B5EF4-FFF2-40B4-BE49-F238E27FC236}">
                <a16:creationId xmlns:a16="http://schemas.microsoft.com/office/drawing/2014/main" id="{5CE8A346-58DD-1C37-984C-5A25EF6D8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03CE36B-4FB4-6DF0-F157-7919C7A4B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OBD2 was originally developed to track emissions data for gas-powered vehicles.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As many vehicles move to being electrically powered, OBD2 is seeing a decline in adoption.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OBD2 may see competition, modification or reduction, or replacement.</a:t>
            </a:r>
            <a:endParaRPr lang="en-C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17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6BD12-1AF6-3643-1774-4703010E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OBD2 Overview</a:t>
            </a:r>
          </a:p>
        </p:txBody>
      </p:sp>
      <p:pic>
        <p:nvPicPr>
          <p:cNvPr id="29" name="Graphic 6" descr="Network Diagram">
            <a:extLst>
              <a:ext uri="{FF2B5EF4-FFF2-40B4-BE49-F238E27FC236}">
                <a16:creationId xmlns:a16="http://schemas.microsoft.com/office/drawing/2014/main" id="{490D4083-19B3-A142-090F-774A8944F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754D-768D-E708-CF43-11A46A5F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OBD2 (On-board Diagnostics 2) is an upper-layer protocol for the Controller Area Network (CAN) for the encoding and decoding of engine health values.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Physical engine values are first encoded and transmitted in the data field of a CAN message, where it is read by any listening node or device. 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To decode the data field, the decoding rules for the protocol must be obtained from a DBC file. OBD2 decoding rules are standardized. 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Once decoded, the OBD2 physical values can be used for engine diagnostics, vehicle performance measurement, online telematics, or more.</a:t>
            </a:r>
          </a:p>
        </p:txBody>
      </p:sp>
    </p:spTree>
    <p:extLst>
      <p:ext uri="{BB962C8B-B14F-4D97-AF65-F5344CB8AC3E}">
        <p14:creationId xmlns:p14="http://schemas.microsoft.com/office/powerpoint/2010/main" val="2980089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1D86-8C60-7CDB-7648-CCF3B149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78AE-55EB-DF84-16BB-B76B03E59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https://www.csselectronics.com/pages/can-bus-simple-intro-tutorial</a:t>
            </a:r>
            <a:endParaRPr lang="en-C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https://www.csselectronics.com/pages/obd2-explained-simple-intro</a:t>
            </a:r>
            <a:endParaRPr lang="en-C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https://www.csselectronics.com/pages/can-dbc-file-database-intro </a:t>
            </a:r>
            <a:endParaRPr lang="en-C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https://en.wikipedia.org/wiki/On-board_diagnostics</a:t>
            </a:r>
            <a:endParaRPr lang="en-C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https://en.wikipedia.org/wiki/CAN_bus</a:t>
            </a:r>
            <a:endParaRPr lang="en-US" sz="18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https://en.wikipedia.org/wiki/OBD-II_PIDs</a:t>
            </a:r>
            <a:endParaRPr lang="en-US" u="sng" dirty="0">
              <a:solidFill>
                <a:srgbClr val="0563C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550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9B89B-0250-6533-BDB6-3ED587D35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On-board Diagnostics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2A19-D690-B8B0-DB64-395CB6BEB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On-board Diagnostics (OBD2): A higher-layer protocol for encoding and decoding a vehicle's health parameters and engine values. </a:t>
            </a:r>
          </a:p>
          <a:p>
            <a:pPr>
              <a:lnSpc>
                <a:spcPct val="90000"/>
              </a:lnSpc>
            </a:pPr>
            <a:r>
              <a:rPr lang="en-US" dirty="0"/>
              <a:t>Parameters are read from the vehicles OBD2 connector port, usually located underneath the dashboard. </a:t>
            </a:r>
          </a:p>
          <a:p>
            <a:pPr>
              <a:lnSpc>
                <a:spcPct val="90000"/>
              </a:lnSpc>
            </a:pPr>
            <a:r>
              <a:rPr lang="en-US" dirty="0"/>
              <a:t>Used for emissions control, engine error diagnosis, predictive maintenance, and vehicle performance tracking.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81E790F8-5282-61E2-FF0E-D13A8296C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29" r="18620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156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9734D-4762-FF2A-BA2E-FFBCE611D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6155266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Possible fields for an OBD2 data frame include but are not limited to:</a:t>
            </a:r>
          </a:p>
          <a:p>
            <a:pPr lvl="1">
              <a:lnSpc>
                <a:spcPct val="90000"/>
              </a:lnSpc>
              <a:buAutoNum type="arabicPeriod"/>
            </a:pPr>
            <a:r>
              <a:rPr lang="en-US" sz="1500"/>
              <a:t>Fuel Pressure: </a:t>
            </a:r>
            <a:r>
              <a:rPr lang="en-US" sz="1500">
                <a:ea typeface="+mn-lt"/>
                <a:cs typeface="+mn-lt"/>
              </a:rPr>
              <a:t>Pressure exerted on fuel as it moves through the fuel system of the engine.</a:t>
            </a:r>
          </a:p>
          <a:p>
            <a:pPr lvl="1">
              <a:lnSpc>
                <a:spcPct val="90000"/>
              </a:lnSpc>
              <a:buAutoNum type="arabicPeriod"/>
            </a:pPr>
            <a:r>
              <a:rPr lang="en-US" sz="1500"/>
              <a:t>Engine Load: </a:t>
            </a:r>
            <a:r>
              <a:rPr lang="en-US" sz="1500">
                <a:ea typeface="+mn-lt"/>
                <a:cs typeface="+mn-lt"/>
              </a:rPr>
              <a:t>Determines the maximum load of the engine on a scale of 0 to 100%.</a:t>
            </a:r>
          </a:p>
          <a:p>
            <a:pPr lvl="1">
              <a:lnSpc>
                <a:spcPct val="90000"/>
              </a:lnSpc>
              <a:buAutoNum type="arabicPeriod"/>
            </a:pPr>
            <a:r>
              <a:rPr lang="en-US" sz="1500"/>
              <a:t>Coolant Temperature: </a:t>
            </a:r>
            <a:r>
              <a:rPr lang="en-US" sz="1500">
                <a:ea typeface="+mn-lt"/>
                <a:cs typeface="+mn-lt"/>
              </a:rPr>
              <a:t>The temperature of the engine's coolant. Used to alter the fuel injection parameters and activate the cooling fan when needed. </a:t>
            </a:r>
          </a:p>
          <a:p>
            <a:pPr lvl="1">
              <a:lnSpc>
                <a:spcPct val="90000"/>
              </a:lnSpc>
              <a:buAutoNum type="arabicPeriod"/>
            </a:pPr>
            <a:r>
              <a:rPr lang="en-US" sz="1500"/>
              <a:t>Engine RPM: </a:t>
            </a:r>
            <a:r>
              <a:rPr lang="en-US" sz="1500">
                <a:ea typeface="+mn-lt"/>
                <a:cs typeface="+mn-lt"/>
              </a:rPr>
              <a:t>Number of time the engine's crankshaft rotates in one minute.</a:t>
            </a:r>
          </a:p>
          <a:p>
            <a:pPr lvl="1">
              <a:lnSpc>
                <a:spcPct val="90000"/>
              </a:lnSpc>
              <a:buAutoNum type="arabicPeriod"/>
            </a:pPr>
            <a:r>
              <a:rPr lang="en-US" sz="1500"/>
              <a:t>Oil Temperature: </a:t>
            </a:r>
            <a:r>
              <a:rPr lang="en-US" sz="1500">
                <a:ea typeface="+mn-lt"/>
                <a:cs typeface="+mn-lt"/>
              </a:rPr>
              <a:t>The temperature of the engine oil. Must be kept within a certain range for optimal performance depending on oil type.</a:t>
            </a:r>
          </a:p>
          <a:p>
            <a:pPr lvl="1">
              <a:lnSpc>
                <a:spcPct val="90000"/>
              </a:lnSpc>
              <a:buAutoNum type="arabicPeriod"/>
            </a:pPr>
            <a:r>
              <a:rPr lang="en-US" sz="1500"/>
              <a:t>Oxygen Sensor Data: </a:t>
            </a:r>
            <a:r>
              <a:rPr lang="en-US" sz="1500">
                <a:ea typeface="+mn-lt"/>
                <a:cs typeface="+mn-lt"/>
              </a:rPr>
              <a:t>A measurement of the oxygen in the vehicle's exhaust. Used to ensure the engine is running optimally.</a:t>
            </a:r>
          </a:p>
          <a:p>
            <a:pPr>
              <a:lnSpc>
                <a:spcPct val="90000"/>
              </a:lnSpc>
              <a:buAutoNum type="arabicPeriod"/>
            </a:pPr>
            <a:endParaRPr lang="en-US" sz="15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9A209-1E39-8160-8264-ECA20053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Examples of OBD2 Parameters</a:t>
            </a:r>
          </a:p>
        </p:txBody>
      </p:sp>
    </p:spTree>
    <p:extLst>
      <p:ext uri="{BB962C8B-B14F-4D97-AF65-F5344CB8AC3E}">
        <p14:creationId xmlns:p14="http://schemas.microsoft.com/office/powerpoint/2010/main" val="118552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DF883-C58B-C929-8426-6D94F4F9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The CAN Bus and CAN</a:t>
            </a:r>
          </a:p>
        </p:txBody>
      </p:sp>
      <p:sp>
        <p:nvSpPr>
          <p:cNvPr id="43" name="Isosceles Triangle 28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9DE73E7-68DA-D95C-B638-DCB10FA9FA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65971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330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2FEE-846A-1E7D-F99E-564E24C6A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Decoding CAN Data</a:t>
            </a:r>
          </a:p>
        </p:txBody>
      </p:sp>
      <p:pic>
        <p:nvPicPr>
          <p:cNvPr id="31" name="Picture 4" descr="Complex maths formulae on a blackboard">
            <a:extLst>
              <a:ext uri="{FF2B5EF4-FFF2-40B4-BE49-F238E27FC236}">
                <a16:creationId xmlns:a16="http://schemas.microsoft.com/office/drawing/2014/main" id="{2ABA01AD-59AD-69CC-96CE-B29A636BBC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03" t="9091" r="39614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32" name="Isosceles Triangle 8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236B7AE0-E070-9D2A-9D0B-6B2E3FB56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rules for decoding a CAN message's encoded data field are stored in a database file format called a DBC file. </a:t>
            </a:r>
          </a:p>
          <a:p>
            <a:r>
              <a:rPr lang="en-US" dirty="0"/>
              <a:t>DBC files contain the decoding rules for decoding hexadecimal values of a CAN message into the original physical engineering values (rpm, </a:t>
            </a:r>
            <a:r>
              <a:rPr lang="en-US" dirty="0" err="1"/>
              <a:t>degC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The decoding rules for most of a vehicle's CAN bus communications are proprietary; decoding these messages is difficult.</a:t>
            </a:r>
          </a:p>
          <a:p>
            <a:r>
              <a:rPr lang="en-US" dirty="0"/>
              <a:t>Most communications used in OBD2 are standardized. Anyone with access can decode  the diagnostic data from a vehicle's CAN bus.</a:t>
            </a:r>
          </a:p>
        </p:txBody>
      </p:sp>
    </p:spTree>
    <p:extLst>
      <p:ext uri="{BB962C8B-B14F-4D97-AF65-F5344CB8AC3E}">
        <p14:creationId xmlns:p14="http://schemas.microsoft.com/office/powerpoint/2010/main" val="71301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5683-A613-70F8-C932-67B04935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Frame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D5631-C376-4B30-5A4A-311BBFD8B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2933"/>
            <a:ext cx="8596668" cy="14518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CAN frames follow a standardized format of ordered bits:</a:t>
            </a:r>
          </a:p>
        </p:txBody>
      </p:sp>
      <p:pic>
        <p:nvPicPr>
          <p:cNvPr id="4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4727483-397A-8B9A-30ED-E4AE05092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91" y="2785519"/>
            <a:ext cx="6946106" cy="178022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F9C461-F8A5-673F-FFB7-F06F9A6043B8}"/>
              </a:ext>
            </a:extLst>
          </p:cNvPr>
          <p:cNvSpPr txBox="1">
            <a:spLocks/>
          </p:cNvSpPr>
          <p:nvPr/>
        </p:nvSpPr>
        <p:spPr>
          <a:xfrm>
            <a:off x="674953" y="4884738"/>
            <a:ext cx="8596668" cy="1451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most relevant fields are: </a:t>
            </a:r>
          </a:p>
          <a:p>
            <a:pPr lvl="1"/>
            <a:r>
              <a:rPr lang="en-US" dirty="0"/>
              <a:t>ID: Used to determine the priority (lower-values take priority) and to identify the correct decoding rules to use from the DBC file.</a:t>
            </a:r>
          </a:p>
          <a:p>
            <a:pPr lvl="1"/>
            <a:r>
              <a:rPr lang="en-US" dirty="0"/>
              <a:t>Data: Contains the encoded data (such as OBD2 physical values).</a:t>
            </a:r>
          </a:p>
        </p:txBody>
      </p:sp>
    </p:spTree>
    <p:extLst>
      <p:ext uri="{BB962C8B-B14F-4D97-AF65-F5344CB8AC3E}">
        <p14:creationId xmlns:p14="http://schemas.microsoft.com/office/powerpoint/2010/main" val="123279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4254-3076-13CD-2CB6-CE0E4078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 File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8B60-B870-05F7-06EA-340097FF8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8620"/>
            <a:ext cx="8596668" cy="1618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DBC files contain the decoding rules for CAN messages. Example: </a:t>
            </a: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FEA49BC7-4F23-59F4-A1E3-6535F0823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06" y="2287429"/>
            <a:ext cx="7720011" cy="221170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3AB26F-F3D5-B3CD-D17F-DBE432168F14}"/>
              </a:ext>
            </a:extLst>
          </p:cNvPr>
          <p:cNvSpPr txBox="1">
            <a:spLocks/>
          </p:cNvSpPr>
          <p:nvPr/>
        </p:nvSpPr>
        <p:spPr>
          <a:xfrm>
            <a:off x="674952" y="4813301"/>
            <a:ext cx="8596668" cy="1618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above fields each represent the rules for decoding a CAN message: </a:t>
            </a:r>
          </a:p>
          <a:p>
            <a:pPr lvl="1"/>
            <a:r>
              <a:rPr lang="en-US" dirty="0"/>
              <a:t>BO_: Represents a CAN message identified by ID. Messages are composed of signals which each represent one physical value.</a:t>
            </a:r>
          </a:p>
          <a:p>
            <a:pPr lvl="1"/>
            <a:r>
              <a:rPr lang="en-US" dirty="0"/>
              <a:t>SG_: Represents a possible signal. Located below the related message ID and are the rules for decoding a CAN message's physical values.</a:t>
            </a:r>
          </a:p>
        </p:txBody>
      </p:sp>
    </p:spTree>
    <p:extLst>
      <p:ext uri="{BB962C8B-B14F-4D97-AF65-F5344CB8AC3E}">
        <p14:creationId xmlns:p14="http://schemas.microsoft.com/office/powerpoint/2010/main" val="352215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C026-90C5-54D1-8D40-746D59CF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 File Format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A113A-C00E-767D-0A0D-5952C3E18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structure for a CAN message's decoding rules in a DBC file are as follows: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DC16F1-D18C-7CCD-6A24-F67508D2C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84" y="2805476"/>
            <a:ext cx="8410575" cy="20616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CDA4AC-FE69-5AB2-FEAF-414B44BDCD22}"/>
              </a:ext>
            </a:extLst>
          </p:cNvPr>
          <p:cNvSpPr txBox="1">
            <a:spLocks/>
          </p:cNvSpPr>
          <p:nvPr/>
        </p:nvSpPr>
        <p:spPr>
          <a:xfrm>
            <a:off x="772584" y="5172870"/>
            <a:ext cx="8596668" cy="1618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fields in a DBC file contain instructions for deriving the signal values.</a:t>
            </a:r>
          </a:p>
          <a:p>
            <a:r>
              <a:rPr lang="en-US" dirty="0"/>
              <a:t>A single DBC file may contain the decoding rules for many messages.</a:t>
            </a:r>
          </a:p>
        </p:txBody>
      </p:sp>
    </p:spTree>
    <p:extLst>
      <p:ext uri="{BB962C8B-B14F-4D97-AF65-F5344CB8AC3E}">
        <p14:creationId xmlns:p14="http://schemas.microsoft.com/office/powerpoint/2010/main" val="138377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05B4-8471-BC16-78F7-E7BB1AE5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OBD2 Frame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07873-689F-622E-665D-25FA8F05C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9399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OBD2 frames contain important metadata, such as the mode (or service) field, which are used to determine the correct signal decoding rules to use.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4830012-F75C-FF0B-BAD1-8EFD87A55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369" y="2977515"/>
            <a:ext cx="6803232" cy="153400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B8BD0D-C05E-A433-9BB9-492C675DC214}"/>
              </a:ext>
            </a:extLst>
          </p:cNvPr>
          <p:cNvSpPr txBox="1">
            <a:spLocks/>
          </p:cNvSpPr>
          <p:nvPr/>
        </p:nvSpPr>
        <p:spPr>
          <a:xfrm>
            <a:off x="674953" y="4658520"/>
            <a:ext cx="8596668" cy="9399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OBD2 frames contain important metadata, such as the mode (or service) field, which are used to determine the correct signal decoding rules to use.</a:t>
            </a:r>
          </a:p>
          <a:p>
            <a:r>
              <a:rPr lang="en-US" dirty="0"/>
              <a:t>The data bytes are contained in the four data byte fields, labelled A, B, C, and 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002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97C022B717B146BA0446DF4C6D9077" ma:contentTypeVersion="11" ma:contentTypeDescription="Create a new document." ma:contentTypeScope="" ma:versionID="f35ae54484225a40072e40124085e407">
  <xsd:schema xmlns:xsd="http://www.w3.org/2001/XMLSchema" xmlns:xs="http://www.w3.org/2001/XMLSchema" xmlns:p="http://schemas.microsoft.com/office/2006/metadata/properties" xmlns:ns2="6da562d3-036b-4d9a-a9c9-43c62c07c12f" targetNamespace="http://schemas.microsoft.com/office/2006/metadata/properties" ma:root="true" ma:fieldsID="0b0e3b844739d001d8ad94a47efe5f31" ns2:_="">
    <xsd:import namespace="6da562d3-036b-4d9a-a9c9-43c62c07c1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a562d3-036b-4d9a-a9c9-43c62c07c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6DA6B7-FD66-4BF2-B978-25CB64BC21A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6da562d3-036b-4d9a-a9c9-43c62c07c12f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4A00773-8F98-4B6E-AA5D-D255335A7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a562d3-036b-4d9a-a9c9-43c62c07c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154632-594E-4911-A18D-7A59CBD3FE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1083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 3</vt:lpstr>
      <vt:lpstr>Facet</vt:lpstr>
      <vt:lpstr>On-board Diagnostics II</vt:lpstr>
      <vt:lpstr>On-board Diagnostics II</vt:lpstr>
      <vt:lpstr>Examples of OBD2 Parameters</vt:lpstr>
      <vt:lpstr>The CAN Bus and CAN</vt:lpstr>
      <vt:lpstr>Decoding CAN Data</vt:lpstr>
      <vt:lpstr>CAN Frame Structure</vt:lpstr>
      <vt:lpstr>DBC File Format</vt:lpstr>
      <vt:lpstr>DBC File Format (continued)</vt:lpstr>
      <vt:lpstr>OBD2 Frame Structure</vt:lpstr>
      <vt:lpstr>OBD2 Request</vt:lpstr>
      <vt:lpstr>OBD2 Response</vt:lpstr>
      <vt:lpstr>OBD2 Future</vt:lpstr>
      <vt:lpstr>OBD2 Overview</vt:lpstr>
      <vt:lpstr>Additional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</dc:creator>
  <cp:lastModifiedBy>Kyle Galway</cp:lastModifiedBy>
  <cp:revision>300</cp:revision>
  <dcterms:created xsi:type="dcterms:W3CDTF">2013-07-15T20:26:40Z</dcterms:created>
  <dcterms:modified xsi:type="dcterms:W3CDTF">2023-02-16T16:34:02Z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0x0101006F97C022B717B146BA0446DF4C6D9077</vt:lpwstr>
  </property>
</Properties>
</file>