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6" r:id="rId2"/>
    <p:sldId id="257" r:id="rId3"/>
    <p:sldId id="258" r:id="rId4"/>
    <p:sldId id="259" r:id="rId5"/>
    <p:sldId id="260" r:id="rId6"/>
    <p:sldId id="261" r:id="rId7"/>
    <p:sldId id="270" r:id="rId8"/>
    <p:sldId id="303" r:id="rId9"/>
    <p:sldId id="271" r:id="rId10"/>
    <p:sldId id="304" r:id="rId11"/>
    <p:sldId id="273" r:id="rId12"/>
    <p:sldId id="306" r:id="rId13"/>
    <p:sldId id="305" r:id="rId14"/>
    <p:sldId id="275" r:id="rId15"/>
    <p:sldId id="276" r:id="rId16"/>
    <p:sldId id="307" r:id="rId17"/>
    <p:sldId id="274" r:id="rId18"/>
    <p:sldId id="278" r:id="rId19"/>
    <p:sldId id="279" r:id="rId20"/>
    <p:sldId id="280" r:id="rId21"/>
    <p:sldId id="282" r:id="rId22"/>
    <p:sldId id="281" r:id="rId23"/>
    <p:sldId id="283" r:id="rId24"/>
    <p:sldId id="285" r:id="rId25"/>
    <p:sldId id="290" r:id="rId26"/>
    <p:sldId id="289" r:id="rId27"/>
    <p:sldId id="288" r:id="rId28"/>
    <p:sldId id="287" r:id="rId29"/>
    <p:sldId id="286" r:id="rId30"/>
    <p:sldId id="277" r:id="rId31"/>
    <p:sldId id="301" r:id="rId32"/>
    <p:sldId id="300" r:id="rId33"/>
    <p:sldId id="299" r:id="rId34"/>
    <p:sldId id="298" r:id="rId35"/>
    <p:sldId id="297" r:id="rId36"/>
    <p:sldId id="296" r:id="rId37"/>
    <p:sldId id="295" r:id="rId38"/>
    <p:sldId id="294" r:id="rId39"/>
    <p:sldId id="302" r:id="rId40"/>
    <p:sldId id="293" r:id="rId41"/>
    <p:sldId id="264" r:id="rId42"/>
    <p:sldId id="292" r:id="rId43"/>
    <p:sldId id="309" r:id="rId44"/>
    <p:sldId id="310" r:id="rId45"/>
    <p:sldId id="308" r:id="rId46"/>
    <p:sldId id="291"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A5C"/>
    <a:srgbClr val="737491"/>
    <a:srgbClr val="535579"/>
    <a:srgbClr val="EE8374"/>
    <a:srgbClr val="F29B8F"/>
    <a:srgbClr val="F2DCDB"/>
    <a:srgbClr val="CDCDD7"/>
    <a:srgbClr val="D60C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2" d="100"/>
          <a:sy n="72" d="100"/>
        </p:scale>
        <p:origin x="66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Sheet1!$F$6</c:f>
              <c:strCache>
                <c:ptCount val="1"/>
                <c:pt idx="0">
                  <c:v>Accuracy</c:v>
                </c:pt>
              </c:strCache>
            </c:strRef>
          </c:tx>
          <c:spPr>
            <a:solidFill>
              <a:schemeClr val="accent1"/>
            </a:solidFill>
            <a:ln>
              <a:noFill/>
            </a:ln>
            <a:effectLst/>
          </c:spPr>
          <c:invertIfNegative val="0"/>
          <c:cat>
            <c:strRef>
              <c:f>Sheet1!$E$7:$E$13</c:f>
              <c:strCache>
                <c:ptCount val="7"/>
                <c:pt idx="0">
                  <c:v>K-Nearest Neighbors</c:v>
                </c:pt>
                <c:pt idx="1">
                  <c:v>Logistic Regression</c:v>
                </c:pt>
                <c:pt idx="2">
                  <c:v>Support Vector Machine</c:v>
                </c:pt>
                <c:pt idx="3">
                  <c:v>Decision Tree</c:v>
                </c:pt>
                <c:pt idx="4">
                  <c:v>Neural Network</c:v>
                </c:pt>
                <c:pt idx="5">
                  <c:v>Random Forest</c:v>
                </c:pt>
                <c:pt idx="6">
                  <c:v>XGBClassifier</c:v>
                </c:pt>
              </c:strCache>
            </c:strRef>
          </c:cat>
          <c:val>
            <c:numRef>
              <c:f>Sheet1!$F$7:$F$13</c:f>
              <c:numCache>
                <c:formatCode>General</c:formatCode>
                <c:ptCount val="7"/>
                <c:pt idx="0">
                  <c:v>63.49</c:v>
                </c:pt>
                <c:pt idx="1">
                  <c:v>98.41</c:v>
                </c:pt>
                <c:pt idx="2">
                  <c:v>96.83</c:v>
                </c:pt>
                <c:pt idx="3">
                  <c:v>96.83</c:v>
                </c:pt>
                <c:pt idx="4">
                  <c:v>95.24</c:v>
                </c:pt>
                <c:pt idx="5">
                  <c:v>96.83</c:v>
                </c:pt>
                <c:pt idx="6">
                  <c:v>96.83</c:v>
                </c:pt>
              </c:numCache>
            </c:numRef>
          </c:val>
          <c:extLst>
            <c:ext xmlns:c16="http://schemas.microsoft.com/office/drawing/2014/chart" uri="{C3380CC4-5D6E-409C-BE32-E72D297353CC}">
              <c16:uniqueId val="{00000000-848F-4D2B-A148-1D3D23E01DB6}"/>
            </c:ext>
          </c:extLst>
        </c:ser>
        <c:dLbls>
          <c:showLegendKey val="0"/>
          <c:showVal val="0"/>
          <c:showCatName val="0"/>
          <c:showSerName val="0"/>
          <c:showPercent val="0"/>
          <c:showBubbleSize val="0"/>
        </c:dLbls>
        <c:gapWidth val="219"/>
        <c:overlap val="-27"/>
        <c:axId val="1793523663"/>
        <c:axId val="1793514095"/>
      </c:barChart>
      <c:catAx>
        <c:axId val="1793523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514095"/>
        <c:crosses val="autoZero"/>
        <c:auto val="1"/>
        <c:lblAlgn val="ctr"/>
        <c:lblOffset val="100"/>
        <c:noMultiLvlLbl val="0"/>
      </c:catAx>
      <c:valAx>
        <c:axId val="1793514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5236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0E7EC7-3C6C-4E9F-BC2E-8F950C726F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5" name="Slide Number Placeholder 4">
            <a:extLst>
              <a:ext uri="{FF2B5EF4-FFF2-40B4-BE49-F238E27FC236}">
                <a16:creationId xmlns:a16="http://schemas.microsoft.com/office/drawing/2014/main" id="{74FBFCB8-EDEC-4F65-BCC0-55878247AF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D7DD8-9D38-41F6-8EE7-376875D78A66}" type="slidenum">
              <a:rPr lang="en-US" smtClean="0"/>
              <a:t>‹#›</a:t>
            </a:fld>
            <a:endParaRPr lang="en-US"/>
          </a:p>
        </p:txBody>
      </p:sp>
    </p:spTree>
    <p:extLst>
      <p:ext uri="{BB962C8B-B14F-4D97-AF65-F5344CB8AC3E}">
        <p14:creationId xmlns:p14="http://schemas.microsoft.com/office/powerpoint/2010/main" val="1896961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985A2-4F86-48F2-A857-B10F15BF03BF}"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FAAD3F-83FF-4E8F-AA0C-46EF92ACE100}" type="slidenum">
              <a:rPr lang="en-US" smtClean="0"/>
              <a:t>‹#›</a:t>
            </a:fld>
            <a:endParaRPr lang="en-US"/>
          </a:p>
        </p:txBody>
      </p:sp>
    </p:spTree>
    <p:extLst>
      <p:ext uri="{BB962C8B-B14F-4D97-AF65-F5344CB8AC3E}">
        <p14:creationId xmlns:p14="http://schemas.microsoft.com/office/powerpoint/2010/main" val="285493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FAAD3F-83FF-4E8F-AA0C-46EF92ACE100}" type="slidenum">
              <a:rPr lang="en-US" smtClean="0"/>
              <a:t>1</a:t>
            </a:fld>
            <a:endParaRPr lang="en-US"/>
          </a:p>
        </p:txBody>
      </p:sp>
    </p:spTree>
    <p:extLst>
      <p:ext uri="{BB962C8B-B14F-4D97-AF65-F5344CB8AC3E}">
        <p14:creationId xmlns:p14="http://schemas.microsoft.com/office/powerpoint/2010/main" val="328291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l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8F0B5A-A9C2-4FE4-ACD7-E115741EA07E}"/>
              </a:ext>
            </a:extLst>
          </p:cNvPr>
          <p:cNvSpPr>
            <a:spLocks noGrp="1"/>
          </p:cNvSpPr>
          <p:nvPr>
            <p:ph type="subTitle" idx="1"/>
          </p:nvPr>
        </p:nvSpPr>
        <p:spPr>
          <a:xfrm>
            <a:off x="1059977" y="4311723"/>
            <a:ext cx="9144000" cy="1655762"/>
          </a:xfrm>
          <a:prstGeom prst="rect">
            <a:avLst/>
          </a:prstGeo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Tree>
    <p:extLst>
      <p:ext uri="{BB962C8B-B14F-4D97-AF65-F5344CB8AC3E}">
        <p14:creationId xmlns:p14="http://schemas.microsoft.com/office/powerpoint/2010/main" val="327200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FAD8-851A-49CC-A1DA-9C40B16656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619515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092B-AD67-47F7-97F0-D6F57ADD77A7}"/>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C77BCE22-A7D5-4BD3-9F36-57EDBA04ACF8}"/>
              </a:ext>
            </a:extLst>
          </p:cNvPr>
          <p:cNvSpPr>
            <a:spLocks noGrp="1"/>
          </p:cNvSpPr>
          <p:nvPr>
            <p:ph type="body" sz="quarter" idx="12"/>
          </p:nvPr>
        </p:nvSpPr>
        <p:spPr>
          <a:xfrm>
            <a:off x="1119188" y="2238375"/>
            <a:ext cx="9702800" cy="356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468215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CF53-41C6-43BF-9F04-59EFD68A2450}"/>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EB058DA8-AAED-4867-A7EE-5F8D7D0A45E2}"/>
              </a:ext>
            </a:extLst>
          </p:cNvPr>
          <p:cNvSpPr>
            <a:spLocks noGrp="1"/>
          </p:cNvSpPr>
          <p:nvPr>
            <p:ph type="body" sz="quarter" idx="12"/>
          </p:nvPr>
        </p:nvSpPr>
        <p:spPr>
          <a:xfrm>
            <a:off x="838200" y="1924050"/>
            <a:ext cx="10639425" cy="3849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88440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E4C0-4E4A-4CA0-AD73-B7CDB85637E0}"/>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0E3EF6CF-AC1F-4F84-AC1B-F0862AABE95D}"/>
              </a:ext>
            </a:extLst>
          </p:cNvPr>
          <p:cNvSpPr>
            <a:spLocks noGrp="1"/>
          </p:cNvSpPr>
          <p:nvPr>
            <p:ph type="sldNum" sz="quarter" idx="11"/>
          </p:nvPr>
        </p:nvSpPr>
        <p:spPr/>
        <p:txBody>
          <a:bodyPr/>
          <a:lstStyle/>
          <a:p>
            <a:fld id="{F068093F-9E17-4EFA-B781-E663DF26D7EA}" type="slidenum">
              <a:rPr lang="en-US" smtClean="0"/>
              <a:t>‹#›</a:t>
            </a:fld>
            <a:endParaRPr lang="en-US"/>
          </a:p>
        </p:txBody>
      </p:sp>
    </p:spTree>
    <p:extLst>
      <p:ext uri="{BB962C8B-B14F-4D97-AF65-F5344CB8AC3E}">
        <p14:creationId xmlns:p14="http://schemas.microsoft.com/office/powerpoint/2010/main" val="29690171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6960-F673-407B-B156-DD6CBC83BED9}"/>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0844D112-D90E-4383-89FF-1EA8E0F09505}"/>
              </a:ext>
            </a:extLst>
          </p:cNvPr>
          <p:cNvSpPr>
            <a:spLocks noGrp="1"/>
          </p:cNvSpPr>
          <p:nvPr>
            <p:ph type="sldNum" sz="quarter" idx="11"/>
          </p:nvPr>
        </p:nvSpPr>
        <p:spPr/>
        <p:txBody>
          <a:bodyPr/>
          <a:lstStyle/>
          <a:p>
            <a:fld id="{F068093F-9E17-4EFA-B781-E663DF26D7EA}" type="slidenum">
              <a:rPr lang="en-US" smtClean="0"/>
              <a:t>‹#›</a:t>
            </a:fld>
            <a:endParaRPr lang="en-US"/>
          </a:p>
        </p:txBody>
      </p:sp>
    </p:spTree>
    <p:extLst>
      <p:ext uri="{BB962C8B-B14F-4D97-AF65-F5344CB8AC3E}">
        <p14:creationId xmlns:p14="http://schemas.microsoft.com/office/powerpoint/2010/main" val="294703118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8D7498-3767-43A4-9C61-6C9407BC22C1}"/>
              </a:ext>
            </a:extLst>
          </p:cNvPr>
          <p:cNvSpPr>
            <a:spLocks noGrp="1"/>
          </p:cNvSpPr>
          <p:nvPr>
            <p:ph type="sldNum" sz="quarter" idx="11"/>
          </p:nvPr>
        </p:nvSpPr>
        <p:spPr/>
        <p:txBody>
          <a:bodyPr/>
          <a:lstStyle/>
          <a:p>
            <a:fld id="{F068093F-9E17-4EFA-B781-E663DF26D7EA}" type="slidenum">
              <a:rPr lang="en-US" smtClean="0"/>
              <a:t>‹#›</a:t>
            </a:fld>
            <a:endParaRPr lang="en-US"/>
          </a:p>
        </p:txBody>
      </p:sp>
    </p:spTree>
    <p:extLst>
      <p:ext uri="{BB962C8B-B14F-4D97-AF65-F5344CB8AC3E}">
        <p14:creationId xmlns:p14="http://schemas.microsoft.com/office/powerpoint/2010/main" val="302816569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pic>
        <p:nvPicPr>
          <p:cNvPr id="9" name="Picture 8">
            <a:extLst>
              <a:ext uri="{FF2B5EF4-FFF2-40B4-BE49-F238E27FC236}">
                <a16:creationId xmlns:a16="http://schemas.microsoft.com/office/drawing/2014/main" id="{F7BDFD77-8741-429D-A4B5-09D1EB831FE4}"/>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863618" y="5529618"/>
            <a:ext cx="1328382" cy="1328382"/>
          </a:xfrm>
          <a:prstGeom prst="rect">
            <a:avLst/>
          </a:prstGeom>
        </p:spPr>
      </p:pic>
      <p:sp>
        <p:nvSpPr>
          <p:cNvPr id="10" name="Title Placeholder 9">
            <a:extLst>
              <a:ext uri="{FF2B5EF4-FFF2-40B4-BE49-F238E27FC236}">
                <a16:creationId xmlns:a16="http://schemas.microsoft.com/office/drawing/2014/main" id="{8DC85B9B-F851-4B91-9A76-E351B2C8D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1" name="Text Placeholder 10">
            <a:extLst>
              <a:ext uri="{FF2B5EF4-FFF2-40B4-BE49-F238E27FC236}">
                <a16:creationId xmlns:a16="http://schemas.microsoft.com/office/drawing/2014/main" id="{5318FD1D-E483-45D3-9124-EEF5E8D11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p:txBody>
      </p:sp>
      <p:sp>
        <p:nvSpPr>
          <p:cNvPr id="12" name="Footer Placeholder 11">
            <a:extLst>
              <a:ext uri="{FF2B5EF4-FFF2-40B4-BE49-F238E27FC236}">
                <a16:creationId xmlns:a16="http://schemas.microsoft.com/office/drawing/2014/main" id="{315480E7-9612-4386-B43A-5F5311B5EB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3" name="Slide Number Placeholder 12">
            <a:extLst>
              <a:ext uri="{FF2B5EF4-FFF2-40B4-BE49-F238E27FC236}">
                <a16:creationId xmlns:a16="http://schemas.microsoft.com/office/drawing/2014/main" id="{A2B94E68-9295-4315-94FB-9E949726F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8093F-9E17-4EFA-B781-E663DF26D7EA}" type="slidenum">
              <a:rPr lang="en-US" smtClean="0"/>
              <a:t>‹#›</a:t>
            </a:fld>
            <a:endParaRPr lang="en-US"/>
          </a:p>
        </p:txBody>
      </p:sp>
      <p:sp>
        <p:nvSpPr>
          <p:cNvPr id="14" name="Google Shape;33;p5">
            <a:extLst>
              <a:ext uri="{FF2B5EF4-FFF2-40B4-BE49-F238E27FC236}">
                <a16:creationId xmlns:a16="http://schemas.microsoft.com/office/drawing/2014/main" id="{5752ED0F-8809-486E-AC65-D17251CA2330}"/>
              </a:ext>
            </a:extLst>
          </p:cNvPr>
          <p:cNvSpPr/>
          <p:nvPr userDrawn="1"/>
        </p:nvSpPr>
        <p:spPr>
          <a:xfrm>
            <a:off x="0" y="0"/>
            <a:ext cx="329600" cy="1064392"/>
          </a:xfrm>
          <a:prstGeom prst="rect">
            <a:avLst/>
          </a:prstGeom>
          <a:solidFill>
            <a:srgbClr val="535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114454"/>
              </a:solidFill>
            </a:endParaRPr>
          </a:p>
        </p:txBody>
      </p:sp>
      <p:sp>
        <p:nvSpPr>
          <p:cNvPr id="15" name="Google Shape;35;p5">
            <a:extLst>
              <a:ext uri="{FF2B5EF4-FFF2-40B4-BE49-F238E27FC236}">
                <a16:creationId xmlns:a16="http://schemas.microsoft.com/office/drawing/2014/main" id="{52099514-9568-40EC-9EF2-22D5AC87AB61}"/>
              </a:ext>
            </a:extLst>
          </p:cNvPr>
          <p:cNvSpPr/>
          <p:nvPr userDrawn="1"/>
        </p:nvSpPr>
        <p:spPr>
          <a:xfrm>
            <a:off x="-67" y="3234519"/>
            <a:ext cx="329600" cy="1213050"/>
          </a:xfrm>
          <a:prstGeom prst="rect">
            <a:avLst/>
          </a:prstGeom>
          <a:solidFill>
            <a:srgbClr val="F2D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rgbClr val="F29B8F"/>
              </a:solidFill>
            </a:endParaRPr>
          </a:p>
        </p:txBody>
      </p:sp>
      <p:sp>
        <p:nvSpPr>
          <p:cNvPr id="16" name="Google Shape;36;p5">
            <a:extLst>
              <a:ext uri="{FF2B5EF4-FFF2-40B4-BE49-F238E27FC236}">
                <a16:creationId xmlns:a16="http://schemas.microsoft.com/office/drawing/2014/main" id="{47A93596-E3ED-4EB8-8BF2-346E9F4AC3A9}"/>
              </a:ext>
            </a:extLst>
          </p:cNvPr>
          <p:cNvSpPr/>
          <p:nvPr userDrawn="1"/>
        </p:nvSpPr>
        <p:spPr>
          <a:xfrm>
            <a:off x="0" y="4447702"/>
            <a:ext cx="329600" cy="1197115"/>
          </a:xfrm>
          <a:prstGeom prst="rect">
            <a:avLst/>
          </a:prstGeom>
          <a:solidFill>
            <a:srgbClr val="F29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37;p5">
            <a:extLst>
              <a:ext uri="{FF2B5EF4-FFF2-40B4-BE49-F238E27FC236}">
                <a16:creationId xmlns:a16="http://schemas.microsoft.com/office/drawing/2014/main" id="{29EAD4C1-818D-40E3-984B-D007625FA05C}"/>
              </a:ext>
            </a:extLst>
          </p:cNvPr>
          <p:cNvSpPr/>
          <p:nvPr userDrawn="1"/>
        </p:nvSpPr>
        <p:spPr>
          <a:xfrm>
            <a:off x="0" y="5644818"/>
            <a:ext cx="329600" cy="1213182"/>
          </a:xfrm>
          <a:prstGeom prst="rect">
            <a:avLst/>
          </a:prstGeom>
          <a:solidFill>
            <a:srgbClr val="EE8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35;p5">
            <a:extLst>
              <a:ext uri="{FF2B5EF4-FFF2-40B4-BE49-F238E27FC236}">
                <a16:creationId xmlns:a16="http://schemas.microsoft.com/office/drawing/2014/main" id="{E43D5034-D771-435E-8370-6511EA69A2FD}"/>
              </a:ext>
            </a:extLst>
          </p:cNvPr>
          <p:cNvSpPr/>
          <p:nvPr userDrawn="1"/>
        </p:nvSpPr>
        <p:spPr>
          <a:xfrm>
            <a:off x="-67" y="2209336"/>
            <a:ext cx="329600" cy="1025050"/>
          </a:xfrm>
          <a:prstGeom prst="rect">
            <a:avLst/>
          </a:prstGeom>
          <a:solidFill>
            <a:srgbClr val="CDC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29B8F"/>
              </a:solidFill>
            </a:endParaRPr>
          </a:p>
        </p:txBody>
      </p:sp>
      <p:sp>
        <p:nvSpPr>
          <p:cNvPr id="19" name="Google Shape;33;p5">
            <a:extLst>
              <a:ext uri="{FF2B5EF4-FFF2-40B4-BE49-F238E27FC236}">
                <a16:creationId xmlns:a16="http://schemas.microsoft.com/office/drawing/2014/main" id="{F2DD38BF-14F4-4A99-B044-4208C07B7021}"/>
              </a:ext>
            </a:extLst>
          </p:cNvPr>
          <p:cNvSpPr/>
          <p:nvPr userDrawn="1"/>
        </p:nvSpPr>
        <p:spPr>
          <a:xfrm>
            <a:off x="-67" y="1064525"/>
            <a:ext cx="329600" cy="1144678"/>
          </a:xfrm>
          <a:prstGeom prst="rect">
            <a:avLst/>
          </a:prstGeom>
          <a:solidFill>
            <a:srgbClr val="737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114454"/>
              </a:solidFill>
            </a:endParaRPr>
          </a:p>
        </p:txBody>
      </p:sp>
    </p:spTree>
    <p:extLst>
      <p:ext uri="{BB962C8B-B14F-4D97-AF65-F5344CB8AC3E}">
        <p14:creationId xmlns:p14="http://schemas.microsoft.com/office/powerpoint/2010/main" val="2257531261"/>
      </p:ext>
    </p:extLst>
  </p:cSld>
  <p:clrMap bg1="lt1" tx1="dk1" bg2="dk2" tx2="lt2" accent1="accent1" accent2="accent2" accent3="accent3" accent4="accent4" accent5="accent5" accent6="accent6" hlink="hlink" folHlink="folHlink"/>
  <p:sldLayoutIdLst>
    <p:sldLayoutId id="2147483672" r:id="rId1"/>
    <p:sldLayoutId id="2147483679" r:id="rId2"/>
    <p:sldLayoutId id="2147483681" r:id="rId3"/>
    <p:sldLayoutId id="2147483680" r:id="rId4"/>
    <p:sldLayoutId id="2147483682" r:id="rId5"/>
    <p:sldLayoutId id="2147483683" r:id="rId6"/>
    <p:sldLayoutId id="2147483684" r:id="rId7"/>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79E84A-5993-4D81-84E3-B3A968AD959B}"/>
              </a:ext>
            </a:extLst>
          </p:cNvPr>
          <p:cNvSpPr>
            <a:spLocks noGrp="1"/>
          </p:cNvSpPr>
          <p:nvPr>
            <p:ph type="subTitle" idx="1"/>
          </p:nvPr>
        </p:nvSpPr>
        <p:spPr>
          <a:xfrm>
            <a:off x="1431038" y="3821392"/>
            <a:ext cx="9144000" cy="830121"/>
          </a:xfrm>
        </p:spPr>
        <p:txBody>
          <a:bodyPr/>
          <a:lstStyle/>
          <a:p>
            <a:pPr marL="0" lvl="0" indent="0" algn="ctr" rtl="0">
              <a:spcBef>
                <a:spcPts val="0"/>
              </a:spcBef>
              <a:spcAft>
                <a:spcPts val="0"/>
              </a:spcAft>
              <a:buNone/>
            </a:pPr>
            <a:r>
              <a:rPr lang="en-US" dirty="0"/>
              <a:t>By: Khaled Mohamed Abdelnaby</a:t>
            </a:r>
          </a:p>
          <a:p>
            <a:pPr marL="0" lvl="0" indent="0" algn="ctr" rtl="0">
              <a:spcBef>
                <a:spcPts val="0"/>
              </a:spcBef>
              <a:spcAft>
                <a:spcPts val="0"/>
              </a:spcAft>
              <a:buNone/>
            </a:pPr>
            <a:r>
              <a:rPr lang="en-US" dirty="0"/>
              <a:t>Data scientist </a:t>
            </a:r>
          </a:p>
          <a:p>
            <a:endParaRPr lang="en-US" dirty="0"/>
          </a:p>
        </p:txBody>
      </p:sp>
      <p:sp>
        <p:nvSpPr>
          <p:cNvPr id="2" name="Title 1">
            <a:extLst>
              <a:ext uri="{FF2B5EF4-FFF2-40B4-BE49-F238E27FC236}">
                <a16:creationId xmlns:a16="http://schemas.microsoft.com/office/drawing/2014/main" id="{D0652771-3652-463F-AF5B-B5182B6C34CB}"/>
              </a:ext>
            </a:extLst>
          </p:cNvPr>
          <p:cNvSpPr>
            <a:spLocks noGrp="1"/>
          </p:cNvSpPr>
          <p:nvPr>
            <p:ph type="title" idx="4294967295"/>
          </p:nvPr>
        </p:nvSpPr>
        <p:spPr>
          <a:xfrm>
            <a:off x="1802296" y="879882"/>
            <a:ext cx="9144000" cy="1790700"/>
          </a:xfrm>
        </p:spPr>
        <p:txBody>
          <a:bodyPr>
            <a:normAutofit/>
          </a:bodyPr>
          <a:lstStyle/>
          <a:p>
            <a:r>
              <a:rPr lang="en-US" sz="2400" b="1" i="0" u="none" strike="noStrike" dirty="0">
                <a:solidFill>
                  <a:schemeClr val="tx1"/>
                </a:solidFill>
                <a:effectLst/>
                <a:latin typeface="Times New Roman" panose="02020603050405020304" pitchFamily="18" charset="0"/>
                <a:cs typeface="Times New Roman" panose="02020603050405020304" pitchFamily="18" charset="0"/>
              </a:rPr>
              <a:t>Human Resources Data Set</a:t>
            </a:r>
            <a:r>
              <a:rPr lang="en-US" sz="2400" b="1" dirty="0">
                <a:solidFill>
                  <a:schemeClr val="tx1"/>
                </a:solidFill>
                <a:latin typeface="Times New Roman" panose="02020603050405020304" pitchFamily="18" charset="0"/>
                <a:cs typeface="Times New Roman" panose="02020603050405020304" pitchFamily="18" charset="0"/>
              </a:rPr>
              <a:t> and Employee Termination Prediction</a:t>
            </a:r>
            <a:br>
              <a:rPr lang="en-US" sz="2400" b="1" i="0" dirty="0">
                <a:solidFill>
                  <a:schemeClr val="tx1"/>
                </a:solidFill>
                <a:effectLst/>
                <a:latin typeface="Times New Roman" panose="02020603050405020304" pitchFamily="18" charset="0"/>
                <a:cs typeface="Times New Roman" panose="02020603050405020304" pitchFamily="18" charset="0"/>
              </a:rPr>
            </a:br>
            <a:br>
              <a:rPr lang="en-US" sz="2400" b="1" dirty="0">
                <a:solidFill>
                  <a:schemeClr val="tx1"/>
                </a:solidFill>
                <a:latin typeface="Times New Roman" panose="02020603050405020304" pitchFamily="18" charset="0"/>
                <a:cs typeface="Times New Roman" panose="02020603050405020304" pitchFamily="18" charset="0"/>
              </a:rPr>
            </a:br>
            <a:r>
              <a:rPr lang="en-US" sz="2400" b="1" i="0" u="none" strike="noStrike" dirty="0">
                <a:solidFill>
                  <a:schemeClr val="tx1"/>
                </a:solidFill>
                <a:effectLst/>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65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Exploratory Data Analysis</a:t>
            </a:r>
            <a:br>
              <a:rPr lang="en-US" sz="2800" b="1" dirty="0">
                <a:solidFill>
                  <a:schemeClr val="tx1"/>
                </a:solidFill>
                <a:latin typeface="Times New Roman" panose="02020603050405020304" pitchFamily="18" charset="0"/>
                <a:cs typeface="Times New Roman" panose="02020603050405020304" pitchFamily="18" charset="0"/>
              </a:rPr>
            </a:br>
            <a:endParaRPr lang="en-US" sz="2800" dirty="0"/>
          </a:p>
        </p:txBody>
      </p:sp>
      <p:sp>
        <p:nvSpPr>
          <p:cNvPr id="5" name="TextBox 4">
            <a:extLst>
              <a:ext uri="{FF2B5EF4-FFF2-40B4-BE49-F238E27FC236}">
                <a16:creationId xmlns:a16="http://schemas.microsoft.com/office/drawing/2014/main" id="{E78E43C1-B8D4-4D71-985C-FD4AD389BFDE}"/>
              </a:ext>
            </a:extLst>
          </p:cNvPr>
          <p:cNvSpPr txBox="1"/>
          <p:nvPr/>
        </p:nvSpPr>
        <p:spPr>
          <a:xfrm>
            <a:off x="742122" y="6089172"/>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Performance Score distributed in different Department</a:t>
            </a:r>
          </a:p>
        </p:txBody>
      </p:sp>
      <p:pic>
        <p:nvPicPr>
          <p:cNvPr id="45058" name="Picture 2">
            <a:extLst>
              <a:ext uri="{FF2B5EF4-FFF2-40B4-BE49-F238E27FC236}">
                <a16:creationId xmlns:a16="http://schemas.microsoft.com/office/drawing/2014/main" id="{C419A565-9CE7-432C-9E46-35E3FDFEA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339" y="892318"/>
            <a:ext cx="9581321" cy="50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757348"/>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742122" y="149891"/>
            <a:ext cx="10611678" cy="844023"/>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Marital Description</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14338" name="Picture 2">
            <a:extLst>
              <a:ext uri="{FF2B5EF4-FFF2-40B4-BE49-F238E27FC236}">
                <a16:creationId xmlns:a16="http://schemas.microsoft.com/office/drawing/2014/main" id="{2764F86A-C608-48B6-AA09-013C88036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3914"/>
            <a:ext cx="5257800" cy="45530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C0D62C-E684-420D-AB5B-E6E101058890}"/>
              </a:ext>
            </a:extLst>
          </p:cNvPr>
          <p:cNvSpPr txBox="1"/>
          <p:nvPr/>
        </p:nvSpPr>
        <p:spPr>
          <a:xfrm>
            <a:off x="742122" y="5864085"/>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Distribution of Marital Description  with gender type </a:t>
            </a:r>
          </a:p>
        </p:txBody>
      </p:sp>
      <p:pic>
        <p:nvPicPr>
          <p:cNvPr id="14340" name="Picture 4">
            <a:extLst>
              <a:ext uri="{FF2B5EF4-FFF2-40B4-BE49-F238E27FC236}">
                <a16:creationId xmlns:a16="http://schemas.microsoft.com/office/drawing/2014/main" id="{70EB203B-1F78-4811-856D-EE8E5A049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441" y="993914"/>
            <a:ext cx="5981559" cy="45530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E0882B-A19B-4537-9D49-06C02E967451}"/>
              </a:ext>
            </a:extLst>
          </p:cNvPr>
          <p:cNvSpPr txBox="1"/>
          <p:nvPr/>
        </p:nvSpPr>
        <p:spPr>
          <a:xfrm>
            <a:off x="6210441" y="5864085"/>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Distribution of Marital Description  with Citizen Description</a:t>
            </a:r>
          </a:p>
        </p:txBody>
      </p:sp>
    </p:spTree>
    <p:extLst>
      <p:ext uri="{BB962C8B-B14F-4D97-AF65-F5344CB8AC3E}">
        <p14:creationId xmlns:p14="http://schemas.microsoft.com/office/powerpoint/2010/main" val="3422575700"/>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742122" y="149891"/>
            <a:ext cx="10611678" cy="844023"/>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Marital Description</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D0C0D62C-E684-420D-AB5B-E6E101058890}"/>
              </a:ext>
            </a:extLst>
          </p:cNvPr>
          <p:cNvSpPr txBox="1"/>
          <p:nvPr/>
        </p:nvSpPr>
        <p:spPr>
          <a:xfrm>
            <a:off x="742122" y="5864085"/>
            <a:ext cx="9932504"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Distribution of Marital Description  which termed or not</a:t>
            </a:r>
          </a:p>
        </p:txBody>
      </p:sp>
      <p:pic>
        <p:nvPicPr>
          <p:cNvPr id="47106" name="Picture 2">
            <a:extLst>
              <a:ext uri="{FF2B5EF4-FFF2-40B4-BE49-F238E27FC236}">
                <a16:creationId xmlns:a16="http://schemas.microsoft.com/office/drawing/2014/main" id="{2BFE1A41-6BF6-4ED4-8965-20680B7C0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74" y="880441"/>
            <a:ext cx="9157252" cy="484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760037"/>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742122" y="149891"/>
            <a:ext cx="10611678" cy="844023"/>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Marital Description</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46082" name="Picture 2">
            <a:extLst>
              <a:ext uri="{FF2B5EF4-FFF2-40B4-BE49-F238E27FC236}">
                <a16:creationId xmlns:a16="http://schemas.microsoft.com/office/drawing/2014/main" id="{88170AC4-7D82-4979-9675-070351338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41" y="1332469"/>
            <a:ext cx="12192000" cy="453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802363"/>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735495" y="165506"/>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2400" b="1" i="1" dirty="0">
                <a:solidFill>
                  <a:schemeClr val="tx1"/>
                </a:solidFill>
                <a:latin typeface="Times New Roman" panose="02020603050405020304" pitchFamily="18" charset="0"/>
                <a:cs typeface="Times New Roman" panose="02020603050405020304" pitchFamily="18" charset="0"/>
              </a:rPr>
              <a:t>Department</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12290" name="Picture 2">
            <a:extLst>
              <a:ext uri="{FF2B5EF4-FFF2-40B4-BE49-F238E27FC236}">
                <a16:creationId xmlns:a16="http://schemas.microsoft.com/office/drawing/2014/main" id="{2E6ED0DE-CEA9-4F12-9D3F-05CC1A52D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22" y="672895"/>
            <a:ext cx="10661374" cy="27561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032F7A-FEDA-463F-8D41-32281D95D692}"/>
              </a:ext>
            </a:extLst>
          </p:cNvPr>
          <p:cNvSpPr txBox="1"/>
          <p:nvPr/>
        </p:nvSpPr>
        <p:spPr>
          <a:xfrm>
            <a:off x="589722" y="6004538"/>
            <a:ext cx="11436625"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The sales department needs to be watched since it's the department which requires the most performance improvement plan (PIP). These have been set to address failures to meet specific job goals or to ameliorate behavior-related concerns.</a:t>
            </a:r>
          </a:p>
        </p:txBody>
      </p:sp>
      <p:pic>
        <p:nvPicPr>
          <p:cNvPr id="5" name="Picture 2">
            <a:extLst>
              <a:ext uri="{FF2B5EF4-FFF2-40B4-BE49-F238E27FC236}">
                <a16:creationId xmlns:a16="http://schemas.microsoft.com/office/drawing/2014/main" id="{47DC048B-53C4-484E-B694-0B3E30759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60" y="3463435"/>
            <a:ext cx="10537135" cy="258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29399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199" y="200096"/>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2400" b="1" i="1" dirty="0">
                <a:solidFill>
                  <a:schemeClr val="tx1"/>
                </a:solidFill>
                <a:latin typeface="Times New Roman" panose="02020603050405020304" pitchFamily="18" charset="0"/>
                <a:cs typeface="Times New Roman" panose="02020603050405020304" pitchFamily="18" charset="0"/>
              </a:rPr>
              <a:t>Department</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745433" y="6479622"/>
            <a:ext cx="6795053"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Distribution of Races and Recruitment Source in different Department </a:t>
            </a:r>
          </a:p>
        </p:txBody>
      </p:sp>
      <p:pic>
        <p:nvPicPr>
          <p:cNvPr id="11268" name="Picture 4">
            <a:extLst>
              <a:ext uri="{FF2B5EF4-FFF2-40B4-BE49-F238E27FC236}">
                <a16:creationId xmlns:a16="http://schemas.microsoft.com/office/drawing/2014/main" id="{80FCCAEF-DAD5-45D4-AE49-B5E0B10DC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20" y="887173"/>
            <a:ext cx="11469761" cy="288969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6FAA8B5C-2050-4918-A1AB-A24F821FD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19" y="3866945"/>
            <a:ext cx="11469761" cy="261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30784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199" y="200096"/>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2400" b="1" i="1" dirty="0">
                <a:solidFill>
                  <a:schemeClr val="tx1"/>
                </a:solidFill>
                <a:latin typeface="Times New Roman" panose="02020603050405020304" pitchFamily="18" charset="0"/>
                <a:cs typeface="Times New Roman" panose="02020603050405020304" pitchFamily="18" charset="0"/>
              </a:rPr>
              <a:t>Department</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838199" y="6015864"/>
            <a:ext cx="6795053"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Distribution of Department count with termination  </a:t>
            </a:r>
          </a:p>
        </p:txBody>
      </p:sp>
      <p:pic>
        <p:nvPicPr>
          <p:cNvPr id="48130" name="Picture 2">
            <a:extLst>
              <a:ext uri="{FF2B5EF4-FFF2-40B4-BE49-F238E27FC236}">
                <a16:creationId xmlns:a16="http://schemas.microsoft.com/office/drawing/2014/main" id="{074ECFF1-5F6A-4B34-8593-59C6FD645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33" y="954869"/>
            <a:ext cx="10942984" cy="494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3296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9B28C07D-B2E9-4DE5-9772-FFB6B211454A}"/>
              </a:ext>
            </a:extLst>
          </p:cNvPr>
          <p:cNvSpPr txBox="1"/>
          <p:nvPr/>
        </p:nvSpPr>
        <p:spPr>
          <a:xfrm>
            <a:off x="838200" y="5975176"/>
            <a:ext cx="11137982" cy="830997"/>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The histogram allows us to see the conditional probability of Department given Performance Score. It's a way to grasp the overall performance of the company but knowing the fact the production department is much bigger than other departments, we can do better taking the performance score given the department.</a:t>
            </a:r>
          </a:p>
        </p:txBody>
      </p:sp>
      <p:pic>
        <p:nvPicPr>
          <p:cNvPr id="13314" name="Picture 2">
            <a:extLst>
              <a:ext uri="{FF2B5EF4-FFF2-40B4-BE49-F238E27FC236}">
                <a16:creationId xmlns:a16="http://schemas.microsoft.com/office/drawing/2014/main" id="{848145A6-57DD-453F-987C-701E07284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09" y="762552"/>
            <a:ext cx="11137982" cy="521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37382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500268" y="282817"/>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907773" y="5398582"/>
            <a:ext cx="10982739"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It's also interesting to see the distribution of salaries between individuals having different performance scores and different Department supervising them :</a:t>
            </a:r>
          </a:p>
        </p:txBody>
      </p:sp>
      <p:pic>
        <p:nvPicPr>
          <p:cNvPr id="22530" name="Picture 2">
            <a:extLst>
              <a:ext uri="{FF2B5EF4-FFF2-40B4-BE49-F238E27FC236}">
                <a16:creationId xmlns:a16="http://schemas.microsoft.com/office/drawing/2014/main" id="{2E949215-CDB7-44CD-BD74-3F8282C0B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68" y="1142925"/>
            <a:ext cx="11572462" cy="403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351372"/>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4" name="Picture 4">
            <a:extLst>
              <a:ext uri="{FF2B5EF4-FFF2-40B4-BE49-F238E27FC236}">
                <a16:creationId xmlns:a16="http://schemas.microsoft.com/office/drawing/2014/main" id="{DF079495-D5D5-49B5-9E9F-F7AEA277B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73" y="993914"/>
            <a:ext cx="11224592" cy="46842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A25AC6-F002-41F6-974F-3B231CD96592}"/>
              </a:ext>
            </a:extLst>
          </p:cNvPr>
          <p:cNvSpPr txBox="1"/>
          <p:nvPr/>
        </p:nvSpPr>
        <p:spPr>
          <a:xfrm>
            <a:off x="838200" y="5777603"/>
            <a:ext cx="10982739"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It's also interesting to see the distribution of salaries between individuals having different performance scores and different Department supervising them :</a:t>
            </a:r>
          </a:p>
        </p:txBody>
      </p:sp>
    </p:spTree>
    <p:extLst>
      <p:ext uri="{BB962C8B-B14F-4D97-AF65-F5344CB8AC3E}">
        <p14:creationId xmlns:p14="http://schemas.microsoft.com/office/powerpoint/2010/main" val="4046279709"/>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DC96-A6E5-459C-B560-B3215070C5F1}"/>
              </a:ext>
            </a:extLst>
          </p:cNvPr>
          <p:cNvSpPr>
            <a:spLocks noGrp="1"/>
          </p:cNvSpPr>
          <p:nvPr>
            <p:ph type="title"/>
          </p:nvPr>
        </p:nvSpPr>
        <p:spPr/>
        <p:txBody>
          <a:bodyPr>
            <a:normAutofit/>
          </a:bodyPr>
          <a:lstStyle/>
          <a:p>
            <a:r>
              <a:rPr lang="en-US" sz="4000" b="1" dirty="0"/>
              <a:t>Agenda</a:t>
            </a:r>
          </a:p>
        </p:txBody>
      </p:sp>
      <p:sp>
        <p:nvSpPr>
          <p:cNvPr id="4" name="TextBox 3">
            <a:extLst>
              <a:ext uri="{FF2B5EF4-FFF2-40B4-BE49-F238E27FC236}">
                <a16:creationId xmlns:a16="http://schemas.microsoft.com/office/drawing/2014/main" id="{915E32BF-21C6-49DA-B819-EEA44D136AF8}"/>
              </a:ext>
            </a:extLst>
          </p:cNvPr>
          <p:cNvSpPr txBox="1"/>
          <p:nvPr/>
        </p:nvSpPr>
        <p:spPr>
          <a:xfrm>
            <a:off x="838200" y="2090172"/>
            <a:ext cx="7629939" cy="3108543"/>
          </a:xfrm>
          <a:prstGeom prst="rect">
            <a:avLst/>
          </a:prstGeom>
          <a:noFill/>
        </p:spPr>
        <p:txBody>
          <a:bodyPr wrap="square">
            <a:spAutoFit/>
          </a:bodyPr>
          <a:lstStyle/>
          <a:p>
            <a:pPr marL="514350" indent="-514350" algn="l">
              <a:buFont typeface="+mj-lt"/>
              <a:buAutoNum type="arabicPeriod"/>
            </a:pPr>
            <a:r>
              <a:rPr lang="en-US" sz="2800" b="1" dirty="0">
                <a:solidFill>
                  <a:schemeClr val="tx1"/>
                </a:solidFill>
                <a:latin typeface="Times New Roman" panose="02020603050405020304" pitchFamily="18" charset="0"/>
                <a:cs typeface="Times New Roman" panose="02020603050405020304" pitchFamily="18" charset="0"/>
              </a:rPr>
              <a:t>Introduction</a:t>
            </a:r>
          </a:p>
          <a:p>
            <a:pPr marL="514350" indent="-514350" algn="l">
              <a:buFont typeface="+mj-lt"/>
              <a:buAutoNum type="arabicPeriod"/>
            </a:pPr>
            <a:r>
              <a:rPr lang="en-US" sz="2800" b="1" dirty="0">
                <a:solidFill>
                  <a:schemeClr val="tx1"/>
                </a:solidFill>
                <a:latin typeface="Times New Roman" panose="02020603050405020304" pitchFamily="18" charset="0"/>
                <a:cs typeface="Times New Roman" panose="02020603050405020304" pitchFamily="18" charset="0"/>
              </a:rPr>
              <a:t>Problem Statement and Business</a:t>
            </a:r>
          </a:p>
          <a:p>
            <a:pPr marL="514350" indent="-514350" algn="l">
              <a:buFont typeface="+mj-lt"/>
              <a:buAutoNum type="arabicPeriod"/>
            </a:pPr>
            <a:r>
              <a:rPr lang="en-US" sz="2800" b="1" dirty="0">
                <a:solidFill>
                  <a:schemeClr val="tx1"/>
                </a:solidFill>
                <a:latin typeface="Times New Roman" panose="02020603050405020304" pitchFamily="18" charset="0"/>
                <a:cs typeface="Times New Roman" panose="02020603050405020304" pitchFamily="18" charset="0"/>
              </a:rPr>
              <a:t>Objectives Data problems and cleaning</a:t>
            </a:r>
          </a:p>
          <a:p>
            <a:pPr marL="514350" indent="-514350" algn="l">
              <a:buFont typeface="+mj-lt"/>
              <a:buAutoNum type="arabicPeriod"/>
            </a:pPr>
            <a:r>
              <a:rPr lang="en-US" sz="2800" b="1" dirty="0">
                <a:solidFill>
                  <a:schemeClr val="tx1"/>
                </a:solidFill>
                <a:latin typeface="Times New Roman" panose="02020603050405020304" pitchFamily="18" charset="0"/>
                <a:cs typeface="Times New Roman" panose="02020603050405020304" pitchFamily="18" charset="0"/>
              </a:rPr>
              <a:t>Dataset</a:t>
            </a:r>
          </a:p>
          <a:p>
            <a:pPr marL="514350" indent="-514350" algn="l">
              <a:buFont typeface="+mj-lt"/>
              <a:buAutoNum type="arabicPeriod"/>
            </a:pPr>
            <a:r>
              <a:rPr lang="en-US" sz="2800" b="1" dirty="0">
                <a:solidFill>
                  <a:schemeClr val="tx1"/>
                </a:solidFill>
                <a:latin typeface="Times New Roman" panose="02020603050405020304" pitchFamily="18" charset="0"/>
                <a:cs typeface="Times New Roman" panose="02020603050405020304" pitchFamily="18" charset="0"/>
              </a:rPr>
              <a:t>Exploratory Data Analysis</a:t>
            </a:r>
          </a:p>
          <a:p>
            <a:pPr marL="514350" indent="-514350" algn="l">
              <a:buFont typeface="+mj-lt"/>
              <a:buAutoNum type="arabicPeriod"/>
            </a:pPr>
            <a:r>
              <a:rPr lang="en-US" sz="2800" b="1" dirty="0">
                <a:solidFill>
                  <a:schemeClr val="tx1"/>
                </a:solidFill>
                <a:latin typeface="Times New Roman" panose="02020603050405020304" pitchFamily="18" charset="0"/>
                <a:cs typeface="Times New Roman" panose="02020603050405020304" pitchFamily="18" charset="0"/>
              </a:rPr>
              <a:t>Modelling and Accuracy</a:t>
            </a:r>
          </a:p>
          <a:p>
            <a:pPr marL="514350" indent="-514350" algn="l">
              <a:buFont typeface="+mj-lt"/>
              <a:buAutoNum type="arabicPeriod"/>
            </a:pPr>
            <a:r>
              <a:rPr lang="en-US" sz="2800" b="1" dirty="0">
                <a:solidFill>
                  <a:schemeClr val="tx1"/>
                </a:solidFill>
                <a:latin typeface="Times New Roman" panose="02020603050405020304" pitchFamily="18" charset="0"/>
                <a:cs typeface="Times New Roman" panose="02020603050405020304" pitchFamily="18" charset="0"/>
              </a:rPr>
              <a:t>Improvements</a:t>
            </a:r>
          </a:p>
        </p:txBody>
      </p:sp>
    </p:spTree>
    <p:extLst>
      <p:ext uri="{BB962C8B-B14F-4D97-AF65-F5344CB8AC3E}">
        <p14:creationId xmlns:p14="http://schemas.microsoft.com/office/powerpoint/2010/main" val="4048518581"/>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675860" y="257261"/>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2400" b="1" i="1" dirty="0">
                <a:solidFill>
                  <a:schemeClr val="tx1"/>
                </a:solidFill>
                <a:latin typeface="Times New Roman" panose="02020603050405020304" pitchFamily="18" charset="0"/>
                <a:cs typeface="Times New Roman" panose="02020603050405020304" pitchFamily="18" charset="0"/>
              </a:rPr>
              <a:t>Position Data</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675860" y="6336849"/>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Count Distribution in different positions with Gender</a:t>
            </a:r>
          </a:p>
        </p:txBody>
      </p:sp>
      <p:pic>
        <p:nvPicPr>
          <p:cNvPr id="20482" name="Picture 2">
            <a:extLst>
              <a:ext uri="{FF2B5EF4-FFF2-40B4-BE49-F238E27FC236}">
                <a16:creationId xmlns:a16="http://schemas.microsoft.com/office/drawing/2014/main" id="{4321D0D0-02F8-49DA-A476-C5BF3835E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99301"/>
            <a:ext cx="11277600" cy="553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71487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103051"/>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838200" y="6336849"/>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The Performance Score  Distribution in different positions</a:t>
            </a:r>
          </a:p>
        </p:txBody>
      </p:sp>
      <p:pic>
        <p:nvPicPr>
          <p:cNvPr id="18434" name="Picture 2">
            <a:extLst>
              <a:ext uri="{FF2B5EF4-FFF2-40B4-BE49-F238E27FC236}">
                <a16:creationId xmlns:a16="http://schemas.microsoft.com/office/drawing/2014/main" id="{4DB80CB5-6AD0-4AB5-88EC-EEF60355E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39" y="530087"/>
            <a:ext cx="11379838" cy="555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58870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419100" y="6336848"/>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This fig show count of each position which termed or not</a:t>
            </a:r>
          </a:p>
        </p:txBody>
      </p:sp>
      <p:pic>
        <p:nvPicPr>
          <p:cNvPr id="19458" name="Picture 2">
            <a:extLst>
              <a:ext uri="{FF2B5EF4-FFF2-40B4-BE49-F238E27FC236}">
                <a16:creationId xmlns:a16="http://schemas.microsoft.com/office/drawing/2014/main" id="{5B3FB9CA-47E6-4715-B3DB-84B2CD4B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700136"/>
            <a:ext cx="11353800" cy="5457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724915"/>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472109" y="708990"/>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br>
              <a:rPr lang="en-US" sz="2400" b="1" dirty="0">
                <a:solidFill>
                  <a:schemeClr val="tx1"/>
                </a:solidFill>
                <a:latin typeface="Times New Roman" panose="02020603050405020304" pitchFamily="18" charset="0"/>
                <a:cs typeface="Times New Roman" panose="02020603050405020304" pitchFamily="18" charset="0"/>
              </a:rPr>
            </a:br>
            <a:r>
              <a:rPr lang="en-US" sz="2400" b="1" i="1" dirty="0">
                <a:latin typeface="Times New Roman" panose="02020603050405020304" pitchFamily="18" charset="0"/>
                <a:cs typeface="Times New Roman" panose="02020603050405020304" pitchFamily="18" charset="0"/>
              </a:rPr>
              <a:t>Managers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472109" y="1658840"/>
            <a:ext cx="6617804"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How many managers are there in the company ?</a:t>
            </a:r>
          </a:p>
        </p:txBody>
      </p:sp>
      <p:sp>
        <p:nvSpPr>
          <p:cNvPr id="3" name="Rectangle 1">
            <a:extLst>
              <a:ext uri="{FF2B5EF4-FFF2-40B4-BE49-F238E27FC236}">
                <a16:creationId xmlns:a16="http://schemas.microsoft.com/office/drawing/2014/main" id="{1DC7E4E6-5295-49CA-A849-7811888C8682}"/>
              </a:ext>
            </a:extLst>
          </p:cNvPr>
          <p:cNvSpPr>
            <a:spLocks noChangeArrowheads="1"/>
          </p:cNvSpPr>
          <p:nvPr/>
        </p:nvSpPr>
        <p:spPr bwMode="auto">
          <a:xfrm>
            <a:off x="472109" y="2674537"/>
            <a:ext cx="10885004"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21 unique managers are currently working in the company :</a:t>
            </a:r>
          </a:p>
          <a:p>
            <a:pPr marR="0" lvl="0" algn="just"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['Michael Albert' 'Simon </a:t>
            </a:r>
            <a:r>
              <a:rPr kumimoji="0" lang="en-US" altLang="en-US" sz="200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Roup</a:t>
            </a: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'Kissy Sullivan' '</a:t>
            </a:r>
            <a:r>
              <a:rPr kumimoji="0" lang="en-US" altLang="en-US" sz="200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Elijiah</a:t>
            </a: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Gray’ 'Webster Butler' 'Amy Dunn' 'Alex Sweetwater' '</a:t>
            </a:r>
            <a:r>
              <a:rPr kumimoji="0" lang="en-US" altLang="en-US" sz="200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Ketsia</a:t>
            </a: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Liebig’  'Brannon Miller' 'Peter Monroe' 'David Stanley' 'Kelley Spirea’</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'Brandon R. LeBlanc' 'Janet King' 'John Smith' 'Jennifer Zamora’ ‘Lynn </a:t>
            </a:r>
            <a:r>
              <a:rPr kumimoji="0" lang="en-US" altLang="en-US" sz="200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Daneault</a:t>
            </a: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'Eric </a:t>
            </a:r>
            <a:r>
              <a:rPr kumimoji="0" lang="en-US" altLang="en-US" sz="200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Dougall</a:t>
            </a: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'Debra Houlihan' 'Brian </a:t>
            </a:r>
            <a:r>
              <a:rPr kumimoji="0" lang="en-US" altLang="en-US" sz="200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Champaigne</a:t>
            </a:r>
            <a:r>
              <a:rPr kumimoji="0" lang="en-US"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'Board of Directors']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39987086"/>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6448839" y="824637"/>
            <a:ext cx="5743161"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Which managers supervise the most in the company ?</a:t>
            </a:r>
          </a:p>
        </p:txBody>
      </p:sp>
      <p:pic>
        <p:nvPicPr>
          <p:cNvPr id="28674" name="Picture 2">
            <a:extLst>
              <a:ext uri="{FF2B5EF4-FFF2-40B4-BE49-F238E27FC236}">
                <a16:creationId xmlns:a16="http://schemas.microsoft.com/office/drawing/2014/main" id="{FAF4D839-1140-4775-A307-51FC20FEC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93" y="1332468"/>
            <a:ext cx="11795607" cy="541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468096"/>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458856" y="6336849"/>
            <a:ext cx="7624969"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This fig show of Special project count for all manager which gender data</a:t>
            </a:r>
          </a:p>
        </p:txBody>
      </p:sp>
      <p:pic>
        <p:nvPicPr>
          <p:cNvPr id="23554" name="Picture 2">
            <a:extLst>
              <a:ext uri="{FF2B5EF4-FFF2-40B4-BE49-F238E27FC236}">
                <a16:creationId xmlns:a16="http://schemas.microsoft.com/office/drawing/2014/main" id="{CC3D4DC3-75FF-4BBF-A12C-3164EB426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993915"/>
            <a:ext cx="11102010" cy="491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791555"/>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24578" name="Picture 2">
            <a:extLst>
              <a:ext uri="{FF2B5EF4-FFF2-40B4-BE49-F238E27FC236}">
                <a16:creationId xmlns:a16="http://schemas.microsoft.com/office/drawing/2014/main" id="{E5987FED-A483-4216-9B1B-41B85952D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61" y="1212249"/>
            <a:ext cx="11449878" cy="44335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F05EBF-8DD2-4AC7-B4A1-5D080571A828}"/>
              </a:ext>
            </a:extLst>
          </p:cNvPr>
          <p:cNvSpPr txBox="1"/>
          <p:nvPr/>
        </p:nvSpPr>
        <p:spPr>
          <a:xfrm>
            <a:off x="551621" y="6018797"/>
            <a:ext cx="7624969"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This fig show Absence for all manager which gender data</a:t>
            </a:r>
          </a:p>
        </p:txBody>
      </p:sp>
    </p:spTree>
    <p:extLst>
      <p:ext uri="{BB962C8B-B14F-4D97-AF65-F5344CB8AC3E}">
        <p14:creationId xmlns:p14="http://schemas.microsoft.com/office/powerpoint/2010/main" val="482525073"/>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419100" y="6336848"/>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This fig show salary for Managers with Gender </a:t>
            </a:r>
          </a:p>
        </p:txBody>
      </p:sp>
      <p:pic>
        <p:nvPicPr>
          <p:cNvPr id="25602" name="Picture 2">
            <a:extLst>
              <a:ext uri="{FF2B5EF4-FFF2-40B4-BE49-F238E27FC236}">
                <a16:creationId xmlns:a16="http://schemas.microsoft.com/office/drawing/2014/main" id="{7E7AA718-840B-431E-9817-3EE9EEAE1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3914"/>
            <a:ext cx="10320130" cy="526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25629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474593" y="885525"/>
            <a:ext cx="11242813"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It's also interesting to see the distribution of salaries between individuals having different performance scores and different managers supervising them :</a:t>
            </a:r>
          </a:p>
        </p:txBody>
      </p:sp>
      <p:pic>
        <p:nvPicPr>
          <p:cNvPr id="26626" name="Picture 2">
            <a:extLst>
              <a:ext uri="{FF2B5EF4-FFF2-40B4-BE49-F238E27FC236}">
                <a16:creationId xmlns:a16="http://schemas.microsoft.com/office/drawing/2014/main" id="{81C8A244-6F78-40DC-9823-DB037FD88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42" y="1437169"/>
            <a:ext cx="11926957" cy="506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569854"/>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B067E921-7D22-4C62-BD86-B0C6FB29D45A}"/>
              </a:ext>
            </a:extLst>
          </p:cNvPr>
          <p:cNvSpPr txBox="1"/>
          <p:nvPr/>
        </p:nvSpPr>
        <p:spPr>
          <a:xfrm>
            <a:off x="366091" y="6336849"/>
            <a:ext cx="8804413"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This fig present the 3 factor for Manager (</a:t>
            </a:r>
            <a:r>
              <a:rPr lang="en-US" sz="1600" b="1" dirty="0" err="1">
                <a:latin typeface="Times New Roman" panose="02020603050405020304" pitchFamily="18" charset="0"/>
                <a:cs typeface="Times New Roman" panose="02020603050405020304" pitchFamily="18" charset="0"/>
              </a:rPr>
              <a:t>Manager_ID</a:t>
            </a:r>
            <a:r>
              <a:rPr lang="en-US" sz="1600" b="1" dirty="0">
                <a:latin typeface="Times New Roman" panose="02020603050405020304" pitchFamily="18" charset="0"/>
                <a:cs typeface="Times New Roman" panose="02020603050405020304" pitchFamily="18" charset="0"/>
              </a:rPr>
              <a:t>, his Salary and his Status )</a:t>
            </a:r>
          </a:p>
        </p:txBody>
      </p:sp>
      <p:pic>
        <p:nvPicPr>
          <p:cNvPr id="27650" name="Picture 2">
            <a:extLst>
              <a:ext uri="{FF2B5EF4-FFF2-40B4-BE49-F238E27FC236}">
                <a16:creationId xmlns:a16="http://schemas.microsoft.com/office/drawing/2014/main" id="{4EDC4DF8-E9A8-4CE5-A26E-16634027C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47" y="848140"/>
            <a:ext cx="10515600" cy="536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12941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FC37-E788-41E3-9823-D306D780C272}"/>
              </a:ext>
            </a:extLst>
          </p:cNvPr>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Introduction</a:t>
            </a:r>
            <a:endParaRPr lang="en-US" sz="2400" dirty="0"/>
          </a:p>
        </p:txBody>
      </p:sp>
      <p:sp>
        <p:nvSpPr>
          <p:cNvPr id="4" name="TextBox 3">
            <a:extLst>
              <a:ext uri="{FF2B5EF4-FFF2-40B4-BE49-F238E27FC236}">
                <a16:creationId xmlns:a16="http://schemas.microsoft.com/office/drawing/2014/main" id="{FEEF6E42-FB42-4611-9070-20808B49CA50}"/>
              </a:ext>
            </a:extLst>
          </p:cNvPr>
          <p:cNvSpPr txBox="1"/>
          <p:nvPr/>
        </p:nvSpPr>
        <p:spPr>
          <a:xfrm>
            <a:off x="838199" y="1690687"/>
            <a:ext cx="10956235" cy="3518912"/>
          </a:xfrm>
          <a:prstGeom prst="rect">
            <a:avLst/>
          </a:prstGeom>
          <a:noFill/>
        </p:spPr>
        <p:txBody>
          <a:bodyPr wrap="square">
            <a:spAutoFit/>
          </a:bodyPr>
          <a:lstStyle/>
          <a:p>
            <a:pPr marL="0" lvl="0" indent="0" algn="l" rtl="0">
              <a:spcBef>
                <a:spcPts val="0"/>
              </a:spcBef>
              <a:spcAft>
                <a:spcPts val="1600"/>
              </a:spcAft>
              <a:buNone/>
            </a:pPr>
            <a:r>
              <a:rPr lang="en-US" sz="2800" b="0" i="0" dirty="0">
                <a:effectLst/>
                <a:latin typeface="Times New Roman" panose="02020603050405020304" pitchFamily="18" charset="0"/>
                <a:cs typeface="Times New Roman" panose="02020603050405020304" pitchFamily="18" charset="0"/>
              </a:rPr>
              <a:t>HR data can be hard to come by, and HR professionals generally lag with respect to analytics and data visualization competency. </a:t>
            </a:r>
          </a:p>
          <a:p>
            <a:pPr marL="0" lvl="0" indent="0" algn="l" rtl="0">
              <a:spcBef>
                <a:spcPts val="0"/>
              </a:spcBef>
              <a:spcAft>
                <a:spcPts val="1600"/>
              </a:spcAft>
              <a:buNone/>
            </a:pPr>
            <a:r>
              <a:rPr lang="en-US" sz="2800" b="0" i="0" dirty="0">
                <a:effectLst/>
                <a:latin typeface="Times New Roman" panose="02020603050405020304" pitchFamily="18" charset="0"/>
                <a:cs typeface="Times New Roman" panose="02020603050405020304" pitchFamily="18" charset="0"/>
              </a:rPr>
              <a:t>Thus, Dr. Carla </a:t>
            </a:r>
            <a:r>
              <a:rPr lang="en-US" sz="2800" b="0" i="0" dirty="0" err="1">
                <a:effectLst/>
                <a:latin typeface="Times New Roman" panose="02020603050405020304" pitchFamily="18" charset="0"/>
                <a:cs typeface="Times New Roman" panose="02020603050405020304" pitchFamily="18" charset="0"/>
              </a:rPr>
              <a:t>Patalano</a:t>
            </a:r>
            <a:r>
              <a:rPr lang="en-US" sz="2800" b="0" i="0" dirty="0">
                <a:effectLst/>
                <a:latin typeface="Times New Roman" panose="02020603050405020304" pitchFamily="18" charset="0"/>
                <a:cs typeface="Times New Roman" panose="02020603050405020304" pitchFamily="18" charset="0"/>
              </a:rPr>
              <a:t> set out to create HR-related dataset, which is used in one of graduate courses called HR Metrics and Analytics.</a:t>
            </a:r>
          </a:p>
          <a:p>
            <a:pPr marL="0" lvl="0" indent="0" algn="l" rtl="0">
              <a:spcBef>
                <a:spcPts val="0"/>
              </a:spcBef>
              <a:spcAft>
                <a:spcPts val="1600"/>
              </a:spcAft>
              <a:buNone/>
            </a:pPr>
            <a:r>
              <a:rPr lang="en-US" sz="2800" b="0" i="0" dirty="0">
                <a:effectLst/>
                <a:latin typeface="Times New Roman" panose="02020603050405020304" pitchFamily="18" charset="0"/>
                <a:cs typeface="Times New Roman" panose="02020603050405020304" pitchFamily="18" charset="0"/>
              </a:rPr>
              <a:t>Dr. Carla </a:t>
            </a:r>
            <a:r>
              <a:rPr lang="en-US" sz="2800" b="0" i="0" dirty="0" err="1">
                <a:effectLst/>
                <a:latin typeface="Times New Roman" panose="02020603050405020304" pitchFamily="18" charset="0"/>
                <a:cs typeface="Times New Roman" panose="02020603050405020304" pitchFamily="18" charset="0"/>
              </a:rPr>
              <a:t>Patalano</a:t>
            </a:r>
            <a:r>
              <a:rPr lang="en-US" sz="2800" b="0" i="0" dirty="0">
                <a:effectLst/>
                <a:latin typeface="Times New Roman" panose="02020603050405020304" pitchFamily="18" charset="0"/>
                <a:cs typeface="Times New Roman" panose="02020603050405020304" pitchFamily="18" charset="0"/>
              </a:rPr>
              <a:t> provided the baseline idea for creating this synthetic data set, which has been used now by over 200 Human Resource Management students at the college.</a:t>
            </a: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268814"/>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107798"/>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3A60011D-8F4E-4A2C-8994-0CBF31A9AEB3}"/>
              </a:ext>
            </a:extLst>
          </p:cNvPr>
          <p:cNvSpPr txBox="1"/>
          <p:nvPr/>
        </p:nvSpPr>
        <p:spPr>
          <a:xfrm>
            <a:off x="6904382" y="641042"/>
            <a:ext cx="5075582" cy="307777"/>
          </a:xfrm>
          <a:prstGeom prst="rect">
            <a:avLst/>
          </a:prstGeom>
          <a:noFill/>
        </p:spPr>
        <p:txBody>
          <a:bodyPr wrap="square">
            <a:spAutoFit/>
          </a:bodyPr>
          <a:lstStyle/>
          <a:p>
            <a:r>
              <a:rPr lang="en-US" dirty="0"/>
              <a:t>What is the overall diversity profile of the organization ?</a:t>
            </a:r>
          </a:p>
        </p:txBody>
      </p:sp>
      <p:pic>
        <p:nvPicPr>
          <p:cNvPr id="10242" name="Picture 2">
            <a:extLst>
              <a:ext uri="{FF2B5EF4-FFF2-40B4-BE49-F238E27FC236}">
                <a16:creationId xmlns:a16="http://schemas.microsoft.com/office/drawing/2014/main" id="{10EC1B86-A570-4639-8DB4-88B9C3B9D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10955"/>
            <a:ext cx="11141764" cy="278545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CAFADDE-9B9E-4BC3-AE61-ED3021F0E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597427"/>
            <a:ext cx="1114176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52975"/>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31746" name="Picture 2">
            <a:extLst>
              <a:ext uri="{FF2B5EF4-FFF2-40B4-BE49-F238E27FC236}">
                <a16:creationId xmlns:a16="http://schemas.microsoft.com/office/drawing/2014/main" id="{AC3E3812-B4BE-44AC-A926-6088C8316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69" y="993914"/>
            <a:ext cx="6291470" cy="5807405"/>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a:extLst>
              <a:ext uri="{FF2B5EF4-FFF2-40B4-BE49-F238E27FC236}">
                <a16:creationId xmlns:a16="http://schemas.microsoft.com/office/drawing/2014/main" id="{A5E6937A-2422-4862-9023-7A7CC0F52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339" y="993914"/>
            <a:ext cx="5204791"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16514"/>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32770" name="Picture 2">
            <a:extLst>
              <a:ext uri="{FF2B5EF4-FFF2-40B4-BE49-F238E27FC236}">
                <a16:creationId xmlns:a16="http://schemas.microsoft.com/office/drawing/2014/main" id="{7A25A19F-38C9-4891-ADC5-D21AB128A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72893"/>
            <a:ext cx="10903226" cy="56248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23C449-8CB3-46A0-B034-D9A1E598581A}"/>
              </a:ext>
            </a:extLst>
          </p:cNvPr>
          <p:cNvSpPr txBox="1"/>
          <p:nvPr/>
        </p:nvSpPr>
        <p:spPr>
          <a:xfrm>
            <a:off x="324678" y="6297750"/>
            <a:ext cx="11542644"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The histogram allows us to see the conditional probability of Races given sex data. </a:t>
            </a:r>
          </a:p>
        </p:txBody>
      </p:sp>
    </p:spTree>
    <p:extLst>
      <p:ext uri="{BB962C8B-B14F-4D97-AF65-F5344CB8AC3E}">
        <p14:creationId xmlns:p14="http://schemas.microsoft.com/office/powerpoint/2010/main" val="4204936644"/>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33794" name="Picture 2">
            <a:extLst>
              <a:ext uri="{FF2B5EF4-FFF2-40B4-BE49-F238E27FC236}">
                <a16:creationId xmlns:a16="http://schemas.microsoft.com/office/drawing/2014/main" id="{6DB088D2-F7F9-4EB1-9998-B64B05E66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993914"/>
            <a:ext cx="11128513" cy="5115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FC41F6-320E-4C86-89BA-5AE57AF5A741}"/>
              </a:ext>
            </a:extLst>
          </p:cNvPr>
          <p:cNvSpPr txBox="1"/>
          <p:nvPr/>
        </p:nvSpPr>
        <p:spPr>
          <a:xfrm>
            <a:off x="324678" y="6297750"/>
            <a:ext cx="9495183"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The histogram allows us to see the conditional probability of </a:t>
            </a:r>
            <a:r>
              <a:rPr lang="en-US" b="1" dirty="0">
                <a:latin typeface="Times New Roman" panose="02020603050405020304" pitchFamily="18" charset="0"/>
                <a:cs typeface="Times New Roman" panose="02020603050405020304" pitchFamily="18" charset="0"/>
              </a:rPr>
              <a:t>Department</a:t>
            </a:r>
            <a:r>
              <a:rPr lang="en-US" sz="1400" b="1" dirty="0">
                <a:latin typeface="Times New Roman" panose="02020603050405020304" pitchFamily="18" charset="0"/>
                <a:cs typeface="Times New Roman" panose="02020603050405020304" pitchFamily="18" charset="0"/>
              </a:rPr>
              <a:t> Races data. </a:t>
            </a:r>
          </a:p>
        </p:txBody>
      </p:sp>
    </p:spTree>
    <p:extLst>
      <p:ext uri="{BB962C8B-B14F-4D97-AF65-F5344CB8AC3E}">
        <p14:creationId xmlns:p14="http://schemas.microsoft.com/office/powerpoint/2010/main" val="2815421929"/>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506896" y="197985"/>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038272D3-8702-4852-B0B9-3EB9B1283621}"/>
              </a:ext>
            </a:extLst>
          </p:cNvPr>
          <p:cNvSpPr txBox="1"/>
          <p:nvPr/>
        </p:nvSpPr>
        <p:spPr>
          <a:xfrm>
            <a:off x="5340626" y="840025"/>
            <a:ext cx="6851374" cy="307777"/>
          </a:xfrm>
          <a:prstGeom prst="rect">
            <a:avLst/>
          </a:prstGeom>
          <a:noFill/>
        </p:spPr>
        <p:txBody>
          <a:bodyPr wrap="square">
            <a:spAutoFit/>
          </a:bodyPr>
          <a:lstStyle/>
          <a:p>
            <a:r>
              <a:rPr lang="en-US" b="0" i="0" dirty="0">
                <a:solidFill>
                  <a:srgbClr val="000000"/>
                </a:solidFill>
                <a:effectLst/>
                <a:latin typeface="Helvetica Neue"/>
              </a:rPr>
              <a:t>What are our best recruiting sources if we want to ensure a diverse organization ?</a:t>
            </a:r>
            <a:endParaRPr lang="en-US" dirty="0"/>
          </a:p>
        </p:txBody>
      </p:sp>
      <p:pic>
        <p:nvPicPr>
          <p:cNvPr id="34818" name="Picture 2">
            <a:extLst>
              <a:ext uri="{FF2B5EF4-FFF2-40B4-BE49-F238E27FC236}">
                <a16:creationId xmlns:a16="http://schemas.microsoft.com/office/drawing/2014/main" id="{8ED1280D-3DDD-4D61-AAF7-B4FAD5AF5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96" y="1147802"/>
            <a:ext cx="5724525"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365697"/>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r>
              <a:rPr lang="en-US" sz="2400" b="1" dirty="0">
                <a:solidFill>
                  <a:srgbClr val="FF0000"/>
                </a:solidFill>
                <a:latin typeface="Vodafone Rg" panose="020B0606080202020204" pitchFamily="34" charset="0"/>
              </a:rPr>
              <a:t>  </a:t>
            </a:r>
            <a:r>
              <a:rPr lang="en-US" sz="2200" b="1" i="1" dirty="0">
                <a:solidFill>
                  <a:schemeClr val="tx1"/>
                </a:solidFill>
                <a:latin typeface="Times New Roman" panose="02020603050405020304" pitchFamily="18" charset="0"/>
                <a:cs typeface="Times New Roman" panose="02020603050405020304" pitchFamily="18" charset="0"/>
              </a:rPr>
              <a:t>distribution of salaries in the company</a:t>
            </a: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59904DDC-465B-4D35-82EC-C566F2B7F409}"/>
              </a:ext>
            </a:extLst>
          </p:cNvPr>
          <p:cNvSpPr txBox="1"/>
          <p:nvPr/>
        </p:nvSpPr>
        <p:spPr>
          <a:xfrm>
            <a:off x="5910468" y="763689"/>
            <a:ext cx="6096000" cy="338554"/>
          </a:xfrm>
          <a:prstGeom prst="rect">
            <a:avLst/>
          </a:prstGeom>
          <a:noFill/>
        </p:spPr>
        <p:txBody>
          <a:bodyPr wrap="square">
            <a:spAutoFit/>
          </a:bodyPr>
          <a:lstStyle/>
          <a:p>
            <a:r>
              <a:rPr lang="en-US" sz="1600" b="1" i="1" dirty="0">
                <a:solidFill>
                  <a:srgbClr val="000000"/>
                </a:solidFill>
                <a:effectLst/>
                <a:latin typeface="Times New Roman" panose="02020603050405020304" pitchFamily="18" charset="0"/>
                <a:cs typeface="Times New Roman" panose="02020603050405020304" pitchFamily="18" charset="0"/>
              </a:rPr>
              <a:t>Are there areas of the company where pay is not equitable ?</a:t>
            </a:r>
            <a:endParaRPr lang="en-US" sz="1600" b="1" i="1" dirty="0">
              <a:latin typeface="Times New Roman" panose="02020603050405020304" pitchFamily="18" charset="0"/>
              <a:cs typeface="Times New Roman" panose="02020603050405020304" pitchFamily="18" charset="0"/>
            </a:endParaRPr>
          </a:p>
        </p:txBody>
      </p:sp>
      <p:pic>
        <p:nvPicPr>
          <p:cNvPr id="35842" name="Picture 2">
            <a:extLst>
              <a:ext uri="{FF2B5EF4-FFF2-40B4-BE49-F238E27FC236}">
                <a16:creationId xmlns:a16="http://schemas.microsoft.com/office/drawing/2014/main" id="{C391E474-D940-410C-9063-AFF26CBAA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751" y="1354031"/>
            <a:ext cx="9180497" cy="465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01334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36866" name="Picture 2">
            <a:extLst>
              <a:ext uri="{FF2B5EF4-FFF2-40B4-BE49-F238E27FC236}">
                <a16:creationId xmlns:a16="http://schemas.microsoft.com/office/drawing/2014/main" id="{E1480504-E7F8-44B7-91C9-A8F2A299F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993914"/>
            <a:ext cx="5764532" cy="5512212"/>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a:extLst>
              <a:ext uri="{FF2B5EF4-FFF2-40B4-BE49-F238E27FC236}">
                <a16:creationId xmlns:a16="http://schemas.microsoft.com/office/drawing/2014/main" id="{BC936F12-86BC-4B11-B24C-46892D425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682" y="993914"/>
            <a:ext cx="5972175" cy="551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330832"/>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37890" name="Picture 2">
            <a:extLst>
              <a:ext uri="{FF2B5EF4-FFF2-40B4-BE49-F238E27FC236}">
                <a16:creationId xmlns:a16="http://schemas.microsoft.com/office/drawing/2014/main" id="{3D731808-6785-4915-812E-6118768A8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21" y="831920"/>
            <a:ext cx="11088758" cy="58640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B71D10-92E9-4453-916C-33CED950A23E}"/>
              </a:ext>
            </a:extLst>
          </p:cNvPr>
          <p:cNvSpPr txBox="1"/>
          <p:nvPr/>
        </p:nvSpPr>
        <p:spPr>
          <a:xfrm>
            <a:off x="6453809" y="524143"/>
            <a:ext cx="6096000" cy="307777"/>
          </a:xfrm>
          <a:prstGeom prst="rect">
            <a:avLst/>
          </a:prstGeom>
          <a:noFill/>
        </p:spPr>
        <p:txBody>
          <a:bodyPr wrap="square">
            <a:spAutoFit/>
          </a:bodyPr>
          <a:lstStyle/>
          <a:p>
            <a:r>
              <a:rPr lang="en-US" sz="1400" b="1" i="1" dirty="0">
                <a:solidFill>
                  <a:schemeClr val="tx1"/>
                </a:solidFill>
                <a:latin typeface="Times New Roman" panose="02020603050405020304" pitchFamily="18" charset="0"/>
                <a:cs typeface="Times New Roman" panose="02020603050405020304" pitchFamily="18" charset="0"/>
              </a:rPr>
              <a:t>distribution of salaries in the company</a:t>
            </a:r>
            <a:endParaRPr lang="en-US" dirty="0"/>
          </a:p>
        </p:txBody>
      </p:sp>
    </p:spTree>
    <p:extLst>
      <p:ext uri="{BB962C8B-B14F-4D97-AF65-F5344CB8AC3E}">
        <p14:creationId xmlns:p14="http://schemas.microsoft.com/office/powerpoint/2010/main" val="1195728276"/>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38914" name="Picture 2">
            <a:extLst>
              <a:ext uri="{FF2B5EF4-FFF2-40B4-BE49-F238E27FC236}">
                <a16:creationId xmlns:a16="http://schemas.microsoft.com/office/drawing/2014/main" id="{01213260-48A6-497A-A91A-3F310AA35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22" y="1037068"/>
            <a:ext cx="10781755" cy="54690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58FD4F-9ACA-4A3E-8046-5C93D8BCF1E9}"/>
              </a:ext>
            </a:extLst>
          </p:cNvPr>
          <p:cNvSpPr txBox="1"/>
          <p:nvPr/>
        </p:nvSpPr>
        <p:spPr>
          <a:xfrm>
            <a:off x="6096000" y="672894"/>
            <a:ext cx="6096000" cy="307777"/>
          </a:xfrm>
          <a:prstGeom prst="rect">
            <a:avLst/>
          </a:prstGeom>
          <a:noFill/>
        </p:spPr>
        <p:txBody>
          <a:bodyPr wrap="square">
            <a:spAutoFit/>
          </a:bodyPr>
          <a:lstStyle/>
          <a:p>
            <a:r>
              <a:rPr lang="en-US" sz="1400" b="1" i="1" dirty="0">
                <a:solidFill>
                  <a:schemeClr val="tx1"/>
                </a:solidFill>
                <a:latin typeface="Times New Roman" panose="02020603050405020304" pitchFamily="18" charset="0"/>
                <a:cs typeface="Times New Roman" panose="02020603050405020304" pitchFamily="18" charset="0"/>
              </a:rPr>
              <a:t>distribution of salaries in the company</a:t>
            </a:r>
            <a:endParaRPr lang="en-US" dirty="0"/>
          </a:p>
        </p:txBody>
      </p:sp>
    </p:spTree>
    <p:extLst>
      <p:ext uri="{BB962C8B-B14F-4D97-AF65-F5344CB8AC3E}">
        <p14:creationId xmlns:p14="http://schemas.microsoft.com/office/powerpoint/2010/main" val="1006303716"/>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43010" name="Picture 2">
            <a:extLst>
              <a:ext uri="{FF2B5EF4-FFF2-40B4-BE49-F238E27FC236}">
                <a16:creationId xmlns:a16="http://schemas.microsoft.com/office/drawing/2014/main" id="{7D8456BD-A526-48CF-AA4E-8DA8432B3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3914"/>
            <a:ext cx="10515600" cy="53793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E264F3-0CB0-4149-91F2-4B1E405A272A}"/>
              </a:ext>
            </a:extLst>
          </p:cNvPr>
          <p:cNvSpPr txBox="1"/>
          <p:nvPr/>
        </p:nvSpPr>
        <p:spPr>
          <a:xfrm>
            <a:off x="5698435" y="686137"/>
            <a:ext cx="6096000" cy="307777"/>
          </a:xfrm>
          <a:prstGeom prst="rect">
            <a:avLst/>
          </a:prstGeom>
          <a:noFill/>
        </p:spPr>
        <p:txBody>
          <a:bodyPr wrap="square">
            <a:spAutoFit/>
          </a:bodyPr>
          <a:lstStyle/>
          <a:p>
            <a:r>
              <a:rPr lang="en-US" sz="1400" b="1" i="1" dirty="0">
                <a:solidFill>
                  <a:schemeClr val="tx1"/>
                </a:solidFill>
                <a:latin typeface="Times New Roman" panose="02020603050405020304" pitchFamily="18" charset="0"/>
                <a:cs typeface="Times New Roman" panose="02020603050405020304" pitchFamily="18" charset="0"/>
              </a:rPr>
              <a:t>distribution of salaries in the company</a:t>
            </a:r>
            <a:endParaRPr lang="en-US" dirty="0"/>
          </a:p>
        </p:txBody>
      </p:sp>
    </p:spTree>
    <p:extLst>
      <p:ext uri="{BB962C8B-B14F-4D97-AF65-F5344CB8AC3E}">
        <p14:creationId xmlns:p14="http://schemas.microsoft.com/office/powerpoint/2010/main" val="346984285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35C3-AB53-47A2-99D1-3BB91DA325E3}"/>
              </a:ext>
            </a:extLst>
          </p:cNvPr>
          <p:cNvSpPr>
            <a:spLocks noGrp="1"/>
          </p:cNvSpPr>
          <p:nvPr>
            <p:ph type="title"/>
          </p:nvPr>
        </p:nvSpPr>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 and Business</a:t>
            </a:r>
            <a:br>
              <a:rPr lang="en-US" sz="3200" b="1" dirty="0">
                <a:solidFill>
                  <a:schemeClr val="tx1"/>
                </a:solidFill>
                <a:latin typeface="Times New Roman" panose="02020603050405020304" pitchFamily="18" charset="0"/>
                <a:cs typeface="Times New Roman" panose="02020603050405020304" pitchFamily="18" charset="0"/>
              </a:rPr>
            </a:br>
            <a:endParaRPr lang="en-US" sz="3200" dirty="0"/>
          </a:p>
        </p:txBody>
      </p:sp>
      <p:sp>
        <p:nvSpPr>
          <p:cNvPr id="4" name="TextBox 3">
            <a:extLst>
              <a:ext uri="{FF2B5EF4-FFF2-40B4-BE49-F238E27FC236}">
                <a16:creationId xmlns:a16="http://schemas.microsoft.com/office/drawing/2014/main" id="{02C03F75-EB5F-4384-BE79-056F02FF2D55}"/>
              </a:ext>
            </a:extLst>
          </p:cNvPr>
          <p:cNvSpPr txBox="1"/>
          <p:nvPr/>
        </p:nvSpPr>
        <p:spPr>
          <a:xfrm>
            <a:off x="838200" y="1690688"/>
            <a:ext cx="10929730" cy="3416320"/>
          </a:xfrm>
          <a:prstGeom prst="rect">
            <a:avLst/>
          </a:prstGeom>
          <a:noFill/>
        </p:spPr>
        <p:txBody>
          <a:bodyPr wrap="square">
            <a:spAutoFit/>
          </a:bodyPr>
          <a:lstStyle/>
          <a:p>
            <a:pPr algn="l" fontAlgn="base"/>
            <a:r>
              <a:rPr lang="en-US" sz="2400" b="0" i="0" dirty="0">
                <a:effectLst/>
                <a:latin typeface="Times New Roman" panose="02020603050405020304" pitchFamily="18" charset="0"/>
                <a:cs typeface="Times New Roman" panose="02020603050405020304" pitchFamily="18" charset="0"/>
              </a:rPr>
              <a:t>We've included some open-ended questions that we can explore and try to address through creating Tableau visualizations, or R or Python analyses.</a:t>
            </a:r>
          </a:p>
          <a:p>
            <a:pPr algn="l" fontAlgn="base"/>
            <a:endParaRPr lang="en-US" sz="24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Is there any relationship between who a person works for and their performance score?</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What is the overall diversity profile of the organization?</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What are our best recruiting sources if we want to ensure a diverse organization?</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Can we predict who is going to terminate and who isn't? What level of accuracy can we achieve on this?</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Are there areas of the company where pay is not equitable?</a:t>
            </a:r>
          </a:p>
        </p:txBody>
      </p:sp>
    </p:spTree>
    <p:extLst>
      <p:ext uri="{BB962C8B-B14F-4D97-AF65-F5344CB8AC3E}">
        <p14:creationId xmlns:p14="http://schemas.microsoft.com/office/powerpoint/2010/main" val="1403823323"/>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39938" name="Picture 2">
            <a:extLst>
              <a:ext uri="{FF2B5EF4-FFF2-40B4-BE49-F238E27FC236}">
                <a16:creationId xmlns:a16="http://schemas.microsoft.com/office/drawing/2014/main" id="{C1C8FB76-6585-4FC3-A435-7A43D5A82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057" y="1126434"/>
            <a:ext cx="9847885" cy="50225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65C6AB-8C5C-4B17-8EBD-9D8623B9DD55}"/>
              </a:ext>
            </a:extLst>
          </p:cNvPr>
          <p:cNvSpPr txBox="1"/>
          <p:nvPr/>
        </p:nvSpPr>
        <p:spPr>
          <a:xfrm>
            <a:off x="6891131" y="840025"/>
            <a:ext cx="6096000" cy="307777"/>
          </a:xfrm>
          <a:prstGeom prst="rect">
            <a:avLst/>
          </a:prstGeom>
          <a:noFill/>
        </p:spPr>
        <p:txBody>
          <a:bodyPr wrap="square">
            <a:spAutoFit/>
          </a:bodyPr>
          <a:lstStyle/>
          <a:p>
            <a:r>
              <a:rPr lang="en-US" sz="1400" b="1" i="1" dirty="0">
                <a:solidFill>
                  <a:schemeClr val="tx1"/>
                </a:solidFill>
                <a:latin typeface="Times New Roman" panose="02020603050405020304" pitchFamily="18" charset="0"/>
                <a:cs typeface="Times New Roman" panose="02020603050405020304" pitchFamily="18" charset="0"/>
              </a:rPr>
              <a:t>distribution of salaries in the company</a:t>
            </a:r>
            <a:endParaRPr lang="en-US" dirty="0"/>
          </a:p>
        </p:txBody>
      </p:sp>
    </p:spTree>
    <p:extLst>
      <p:ext uri="{BB962C8B-B14F-4D97-AF65-F5344CB8AC3E}">
        <p14:creationId xmlns:p14="http://schemas.microsoft.com/office/powerpoint/2010/main" val="3899078766"/>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745435" y="248823"/>
            <a:ext cx="10515600" cy="404192"/>
          </a:xfrm>
        </p:spPr>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Feature Selection</a:t>
            </a:r>
            <a:br>
              <a:rPr lang="en-US" sz="2400" b="1" dirty="0">
                <a:solidFill>
                  <a:srgbClr val="FF0000"/>
                </a:solidFill>
                <a:latin typeface="Vodafone Rg" panose="020B0606080202020204" pitchFamily="34" charset="0"/>
              </a:rPr>
            </a:b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7170" name="Picture 2">
            <a:extLst>
              <a:ext uri="{FF2B5EF4-FFF2-40B4-BE49-F238E27FC236}">
                <a16:creationId xmlns:a16="http://schemas.microsoft.com/office/drawing/2014/main" id="{62727575-2AAF-483F-820B-31515AE5B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72894"/>
            <a:ext cx="11049000" cy="6085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182076"/>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rmAutofit/>
          </a:bodyPr>
          <a:lstStyle/>
          <a:p>
            <a:r>
              <a:rPr lang="en-US" sz="3200" dirty="0"/>
              <a:t>Machine learning Model</a:t>
            </a:r>
            <a:endParaRPr lang="en-US" dirty="0"/>
          </a:p>
        </p:txBody>
      </p:sp>
      <p:sp>
        <p:nvSpPr>
          <p:cNvPr id="4" name="TextBox 3">
            <a:extLst>
              <a:ext uri="{FF2B5EF4-FFF2-40B4-BE49-F238E27FC236}">
                <a16:creationId xmlns:a16="http://schemas.microsoft.com/office/drawing/2014/main" id="{218929B4-1F1F-498E-BB34-CC1FEA155CAE}"/>
              </a:ext>
            </a:extLst>
          </p:cNvPr>
          <p:cNvSpPr txBox="1"/>
          <p:nvPr/>
        </p:nvSpPr>
        <p:spPr>
          <a:xfrm>
            <a:off x="675861" y="1656522"/>
            <a:ext cx="4492487" cy="2677656"/>
          </a:xfrm>
          <a:prstGeom prst="rect">
            <a:avLst/>
          </a:prstGeom>
          <a:noFill/>
        </p:spPr>
        <p:txBody>
          <a:bodyPr wrap="square">
            <a:spAutoFit/>
          </a:bodyPr>
          <a:lstStyle/>
          <a:p>
            <a:pPr marL="342900" indent="-342900">
              <a:buFont typeface="+mj-lt"/>
              <a:buAutoNum type="arabicPeriod"/>
            </a:pPr>
            <a:r>
              <a:rPr lang="en-US" sz="2400" i="1" dirty="0">
                <a:latin typeface="Times New Roman" panose="02020603050405020304" pitchFamily="18" charset="0"/>
                <a:cs typeface="Times New Roman" panose="02020603050405020304" pitchFamily="18" charset="0"/>
              </a:rPr>
              <a:t>K-Nearest Neighbors</a:t>
            </a:r>
          </a:p>
          <a:p>
            <a:pPr marL="342900" indent="-342900">
              <a:buFont typeface="+mj-lt"/>
              <a:buAutoNum type="arabicPeriod"/>
            </a:pPr>
            <a:r>
              <a:rPr lang="en-US" sz="2400" i="1" dirty="0">
                <a:latin typeface="Times New Roman" panose="02020603050405020304" pitchFamily="18" charset="0"/>
                <a:cs typeface="Times New Roman" panose="02020603050405020304" pitchFamily="18" charset="0"/>
              </a:rPr>
              <a:t>Logistic Regression</a:t>
            </a:r>
          </a:p>
          <a:p>
            <a:pPr marL="342900" indent="-342900">
              <a:buFont typeface="+mj-lt"/>
              <a:buAutoNum type="arabicPeriod"/>
            </a:pPr>
            <a:r>
              <a:rPr lang="en-US" sz="2400" i="1" dirty="0">
                <a:latin typeface="Times New Roman" panose="02020603050405020304" pitchFamily="18" charset="0"/>
                <a:cs typeface="Times New Roman" panose="02020603050405020304" pitchFamily="18" charset="0"/>
              </a:rPr>
              <a:t>Support Vector Machine</a:t>
            </a:r>
          </a:p>
          <a:p>
            <a:pPr marL="342900" indent="-342900">
              <a:buFont typeface="+mj-lt"/>
              <a:buAutoNum type="arabicPeriod"/>
            </a:pPr>
            <a:r>
              <a:rPr lang="en-US" sz="2400" i="1" dirty="0">
                <a:latin typeface="Times New Roman" panose="02020603050405020304" pitchFamily="18" charset="0"/>
                <a:cs typeface="Times New Roman" panose="02020603050405020304" pitchFamily="18" charset="0"/>
              </a:rPr>
              <a:t>Decision Tree"</a:t>
            </a:r>
          </a:p>
          <a:p>
            <a:pPr marL="342900" indent="-342900">
              <a:buFont typeface="+mj-lt"/>
              <a:buAutoNum type="arabicPeriod"/>
            </a:pPr>
            <a:r>
              <a:rPr lang="en-US" sz="2400" i="1" dirty="0">
                <a:latin typeface="Times New Roman" panose="02020603050405020304" pitchFamily="18" charset="0"/>
                <a:cs typeface="Times New Roman" panose="02020603050405020304" pitchFamily="18" charset="0"/>
              </a:rPr>
              <a:t>Neural Network"</a:t>
            </a:r>
          </a:p>
          <a:p>
            <a:pPr marL="342900" indent="-342900">
              <a:buFont typeface="+mj-lt"/>
              <a:buAutoNum type="arabicPeriod"/>
            </a:pPr>
            <a:r>
              <a:rPr lang="en-US" sz="2400" i="1" dirty="0">
                <a:latin typeface="Times New Roman" panose="02020603050405020304" pitchFamily="18" charset="0"/>
                <a:cs typeface="Times New Roman" panose="02020603050405020304" pitchFamily="18" charset="0"/>
              </a:rPr>
              <a:t>Random Forest</a:t>
            </a:r>
          </a:p>
          <a:p>
            <a:pPr marL="342900" indent="-342900">
              <a:buFont typeface="+mj-lt"/>
              <a:buAutoNum type="arabicPeriod"/>
            </a:pPr>
            <a:r>
              <a:rPr lang="en-US" sz="2400" i="1" dirty="0">
                <a:latin typeface="Times New Roman" panose="02020603050405020304" pitchFamily="18" charset="0"/>
                <a:cs typeface="Times New Roman" panose="02020603050405020304" pitchFamily="18" charset="0"/>
              </a:rPr>
              <a:t>XGB Classifier</a:t>
            </a:r>
          </a:p>
        </p:txBody>
      </p:sp>
      <p:graphicFrame>
        <p:nvGraphicFramePr>
          <p:cNvPr id="6" name="Chart 5">
            <a:extLst>
              <a:ext uri="{FF2B5EF4-FFF2-40B4-BE49-F238E27FC236}">
                <a16:creationId xmlns:a16="http://schemas.microsoft.com/office/drawing/2014/main" id="{7476CEE9-46B5-4E12-9805-F61DF7AC243E}"/>
              </a:ext>
            </a:extLst>
          </p:cNvPr>
          <p:cNvGraphicFramePr>
            <a:graphicFrameLocks/>
          </p:cNvGraphicFramePr>
          <p:nvPr>
            <p:extLst>
              <p:ext uri="{D42A27DB-BD31-4B8C-83A1-F6EECF244321}">
                <p14:modId xmlns:p14="http://schemas.microsoft.com/office/powerpoint/2010/main" val="1417440782"/>
              </p:ext>
            </p:extLst>
          </p:nvPr>
        </p:nvGraphicFramePr>
        <p:xfrm>
          <a:off x="5645426" y="599660"/>
          <a:ext cx="6016487" cy="43036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3743057"/>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6962EBD5-1BE2-4AAA-A00C-3AEBEF14ECB3}"/>
              </a:ext>
            </a:extLst>
          </p:cNvPr>
          <p:cNvPicPr>
            <a:picLocks noChangeAspect="1"/>
          </p:cNvPicPr>
          <p:nvPr/>
        </p:nvPicPr>
        <p:blipFill>
          <a:blip r:embed="rId2"/>
          <a:stretch>
            <a:fillRect/>
          </a:stretch>
        </p:blipFill>
        <p:spPr>
          <a:xfrm>
            <a:off x="878371" y="757133"/>
            <a:ext cx="5217630" cy="5343733"/>
          </a:xfrm>
          <a:prstGeom prst="rect">
            <a:avLst/>
          </a:prstGeom>
        </p:spPr>
      </p:pic>
      <p:pic>
        <p:nvPicPr>
          <p:cNvPr id="8" name="Picture 7" descr="Table&#10;&#10;Description automatically generated">
            <a:extLst>
              <a:ext uri="{FF2B5EF4-FFF2-40B4-BE49-F238E27FC236}">
                <a16:creationId xmlns:a16="http://schemas.microsoft.com/office/drawing/2014/main" id="{9D30A6EA-AD59-4B79-A6C9-BD6A9DA8DCF5}"/>
              </a:ext>
            </a:extLst>
          </p:cNvPr>
          <p:cNvPicPr>
            <a:picLocks noChangeAspect="1"/>
          </p:cNvPicPr>
          <p:nvPr/>
        </p:nvPicPr>
        <p:blipFill>
          <a:blip r:embed="rId3"/>
          <a:stretch>
            <a:fillRect/>
          </a:stretch>
        </p:blipFill>
        <p:spPr>
          <a:xfrm>
            <a:off x="6096000" y="757133"/>
            <a:ext cx="5217629" cy="5195525"/>
          </a:xfrm>
          <a:prstGeom prst="rect">
            <a:avLst/>
          </a:prstGeom>
        </p:spPr>
      </p:pic>
    </p:spTree>
    <p:extLst>
      <p:ext uri="{BB962C8B-B14F-4D97-AF65-F5344CB8AC3E}">
        <p14:creationId xmlns:p14="http://schemas.microsoft.com/office/powerpoint/2010/main" val="2194481100"/>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receipt&#10;&#10;Description automatically generated">
            <a:extLst>
              <a:ext uri="{FF2B5EF4-FFF2-40B4-BE49-F238E27FC236}">
                <a16:creationId xmlns:a16="http://schemas.microsoft.com/office/drawing/2014/main" id="{539A4B58-C98D-49C8-B49A-BA77880B35BD}"/>
              </a:ext>
            </a:extLst>
          </p:cNvPr>
          <p:cNvPicPr>
            <a:picLocks noChangeAspect="1"/>
          </p:cNvPicPr>
          <p:nvPr/>
        </p:nvPicPr>
        <p:blipFill>
          <a:blip r:embed="rId2"/>
          <a:stretch>
            <a:fillRect/>
          </a:stretch>
        </p:blipFill>
        <p:spPr>
          <a:xfrm>
            <a:off x="1265168" y="566530"/>
            <a:ext cx="4830832" cy="5724939"/>
          </a:xfrm>
          <a:prstGeom prst="rect">
            <a:avLst/>
          </a:prstGeom>
        </p:spPr>
      </p:pic>
      <p:pic>
        <p:nvPicPr>
          <p:cNvPr id="6" name="Picture 5" descr="Table&#10;&#10;Description automatically generated">
            <a:extLst>
              <a:ext uri="{FF2B5EF4-FFF2-40B4-BE49-F238E27FC236}">
                <a16:creationId xmlns:a16="http://schemas.microsoft.com/office/drawing/2014/main" id="{8A844C5C-70D0-42E3-A98E-A0250F66BB68}"/>
              </a:ext>
            </a:extLst>
          </p:cNvPr>
          <p:cNvPicPr>
            <a:picLocks noChangeAspect="1"/>
          </p:cNvPicPr>
          <p:nvPr/>
        </p:nvPicPr>
        <p:blipFill>
          <a:blip r:embed="rId3"/>
          <a:stretch>
            <a:fillRect/>
          </a:stretch>
        </p:blipFill>
        <p:spPr>
          <a:xfrm>
            <a:off x="6341426" y="566530"/>
            <a:ext cx="5447418" cy="2998305"/>
          </a:xfrm>
          <a:prstGeom prst="rect">
            <a:avLst/>
          </a:prstGeom>
        </p:spPr>
      </p:pic>
    </p:spTree>
    <p:extLst>
      <p:ext uri="{BB962C8B-B14F-4D97-AF65-F5344CB8AC3E}">
        <p14:creationId xmlns:p14="http://schemas.microsoft.com/office/powerpoint/2010/main" val="2642936781"/>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2CE15D-8F3A-4CD1-B12F-E8CA392AF4CB}"/>
              </a:ext>
            </a:extLst>
          </p:cNvPr>
          <p:cNvSpPr txBox="1"/>
          <p:nvPr/>
        </p:nvSpPr>
        <p:spPr>
          <a:xfrm>
            <a:off x="8428382" y="686137"/>
            <a:ext cx="2451652" cy="307777"/>
          </a:xfrm>
          <a:prstGeom prst="rect">
            <a:avLst/>
          </a:prstGeom>
          <a:noFill/>
        </p:spPr>
        <p:txBody>
          <a:bodyPr wrap="square">
            <a:spAutoFit/>
          </a:bodyPr>
          <a:lstStyle/>
          <a:p>
            <a:r>
              <a:rPr lang="en-US" sz="1400" b="1" dirty="0">
                <a:solidFill>
                  <a:schemeClr val="tx1"/>
                </a:solidFill>
                <a:latin typeface="Times New Roman" panose="02020603050405020304" pitchFamily="18" charset="0"/>
                <a:cs typeface="Times New Roman" panose="02020603050405020304" pitchFamily="18" charset="0"/>
              </a:rPr>
              <a:t>Visualize important feature </a:t>
            </a:r>
            <a:endParaRPr lang="en-US" dirty="0"/>
          </a:p>
        </p:txBody>
      </p:sp>
      <p:pic>
        <p:nvPicPr>
          <p:cNvPr id="8" name="Picture 7">
            <a:extLst>
              <a:ext uri="{FF2B5EF4-FFF2-40B4-BE49-F238E27FC236}">
                <a16:creationId xmlns:a16="http://schemas.microsoft.com/office/drawing/2014/main" id="{D1207DD4-2114-4BAE-8396-5B4A7CA56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348" y="993914"/>
            <a:ext cx="6742045" cy="46544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chart&#10;&#10;Description automatically generated">
            <a:extLst>
              <a:ext uri="{FF2B5EF4-FFF2-40B4-BE49-F238E27FC236}">
                <a16:creationId xmlns:a16="http://schemas.microsoft.com/office/drawing/2014/main" id="{EBB1CF9D-5C0F-403C-A0BD-53DE9A097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07" y="1209606"/>
            <a:ext cx="4893661" cy="3257343"/>
          </a:xfrm>
          <a:prstGeom prst="rect">
            <a:avLst/>
          </a:prstGeom>
        </p:spPr>
      </p:pic>
      <p:sp>
        <p:nvSpPr>
          <p:cNvPr id="12" name="TextBox 11">
            <a:extLst>
              <a:ext uri="{FF2B5EF4-FFF2-40B4-BE49-F238E27FC236}">
                <a16:creationId xmlns:a16="http://schemas.microsoft.com/office/drawing/2014/main" id="{1CCA5CFB-72F4-4A52-B9BD-77CA97032F1B}"/>
              </a:ext>
            </a:extLst>
          </p:cNvPr>
          <p:cNvSpPr txBox="1"/>
          <p:nvPr/>
        </p:nvSpPr>
        <p:spPr>
          <a:xfrm>
            <a:off x="1669774" y="4620837"/>
            <a:ext cx="6096000" cy="369332"/>
          </a:xfrm>
          <a:prstGeom prst="rect">
            <a:avLst/>
          </a:prstGeom>
          <a:noFill/>
        </p:spPr>
        <p:txBody>
          <a:bodyPr wrap="square">
            <a:spAutoFit/>
          </a:bodyPr>
          <a:lstStyle/>
          <a:p>
            <a:r>
              <a:rPr lang="en-US" sz="1800" b="1" i="1" dirty="0">
                <a:latin typeface="Times New Roman" panose="02020603050405020304" pitchFamily="18" charset="0"/>
                <a:cs typeface="Times New Roman" panose="02020603050405020304" pitchFamily="18" charset="0"/>
              </a:rPr>
              <a:t>Logistic Regression</a:t>
            </a:r>
          </a:p>
        </p:txBody>
      </p:sp>
      <p:sp>
        <p:nvSpPr>
          <p:cNvPr id="14" name="TextBox 13">
            <a:extLst>
              <a:ext uri="{FF2B5EF4-FFF2-40B4-BE49-F238E27FC236}">
                <a16:creationId xmlns:a16="http://schemas.microsoft.com/office/drawing/2014/main" id="{4750827C-67E2-4BE1-9A3B-3E8E2E6F4202}"/>
              </a:ext>
            </a:extLst>
          </p:cNvPr>
          <p:cNvSpPr txBox="1"/>
          <p:nvPr/>
        </p:nvSpPr>
        <p:spPr>
          <a:xfrm>
            <a:off x="755374" y="5802282"/>
            <a:ext cx="9422296" cy="369332"/>
          </a:xfrm>
          <a:prstGeom prst="rect">
            <a:avLst/>
          </a:prstGeom>
          <a:noFill/>
        </p:spPr>
        <p:txBody>
          <a:bodyPr wrap="square">
            <a:spAutoFit/>
          </a:bodyPr>
          <a:lstStyle/>
          <a:p>
            <a:r>
              <a:rPr lang="en-US" sz="1800" b="1" i="1" dirty="0">
                <a:latin typeface="Times New Roman" panose="02020603050405020304" pitchFamily="18" charset="0"/>
                <a:cs typeface="Times New Roman" panose="02020603050405020304" pitchFamily="18" charset="0"/>
              </a:rPr>
              <a:t>Logistic Regression did a great work and achieve better accuracy .</a:t>
            </a:r>
          </a:p>
        </p:txBody>
      </p:sp>
    </p:spTree>
    <p:extLst>
      <p:ext uri="{BB962C8B-B14F-4D97-AF65-F5344CB8AC3E}">
        <p14:creationId xmlns:p14="http://schemas.microsoft.com/office/powerpoint/2010/main" val="1740569892"/>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219353"/>
            <a:ext cx="10515600" cy="642040"/>
          </a:xfrm>
        </p:spPr>
        <p:txBody>
          <a:bodyPr>
            <a:normAutofit/>
          </a:bodyPr>
          <a:lstStyle/>
          <a:p>
            <a:r>
              <a:rPr lang="en-US" sz="3200" b="1" dirty="0">
                <a:latin typeface="Times New Roman" panose="02020603050405020304" pitchFamily="18" charset="0"/>
                <a:cs typeface="Times New Roman" panose="02020603050405020304" pitchFamily="18" charset="0"/>
              </a:rPr>
              <a:t>Improvements</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00C7FD-F8F5-434A-BBFF-3074A1DB638C}"/>
              </a:ext>
            </a:extLst>
          </p:cNvPr>
          <p:cNvSpPr txBox="1"/>
          <p:nvPr/>
        </p:nvSpPr>
        <p:spPr>
          <a:xfrm>
            <a:off x="838200" y="1431236"/>
            <a:ext cx="11062252" cy="1323439"/>
          </a:xfrm>
          <a:prstGeom prst="rect">
            <a:avLst/>
          </a:prstGeom>
          <a:noFill/>
        </p:spPr>
        <p:txBody>
          <a:bodyPr wrap="square">
            <a:spAutoFit/>
          </a:bodyPr>
          <a:lstStyle/>
          <a:p>
            <a:pPr marL="285750" indent="-28575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Deeper dive into data analysis and cleaning (wasn’t done due to the time limitation) </a:t>
            </a:r>
          </a:p>
          <a:p>
            <a:pPr marL="285750" indent="-285750">
              <a:buFont typeface="Arial" panose="020B0604020202020204" pitchFamily="34" charset="0"/>
              <a:buChar char="•"/>
            </a:pPr>
            <a:endParaRPr lang="en-US" sz="2000"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Logistic Regression did a great work and achieve better accuracy .</a:t>
            </a:r>
          </a:p>
        </p:txBody>
      </p:sp>
    </p:spTree>
    <p:extLst>
      <p:ext uri="{BB962C8B-B14F-4D97-AF65-F5344CB8AC3E}">
        <p14:creationId xmlns:p14="http://schemas.microsoft.com/office/powerpoint/2010/main" val="98861325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5A48-7316-48F7-B3CA-F998EC0C79C8}"/>
              </a:ext>
            </a:extLst>
          </p:cNvPr>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Objectives Data problems and cleaning</a:t>
            </a:r>
            <a:br>
              <a:rPr lang="en-US" sz="2400" b="1" dirty="0">
                <a:solidFill>
                  <a:schemeClr val="tx1"/>
                </a:solidFill>
                <a:latin typeface="Times New Roman" panose="02020603050405020304" pitchFamily="18" charset="0"/>
                <a:cs typeface="Times New Roman" panose="02020603050405020304" pitchFamily="18" charset="0"/>
              </a:rPr>
            </a:br>
            <a:endParaRPr lang="en-US" sz="2400" dirty="0"/>
          </a:p>
        </p:txBody>
      </p:sp>
      <p:sp>
        <p:nvSpPr>
          <p:cNvPr id="4" name="TextBox 3">
            <a:extLst>
              <a:ext uri="{FF2B5EF4-FFF2-40B4-BE49-F238E27FC236}">
                <a16:creationId xmlns:a16="http://schemas.microsoft.com/office/drawing/2014/main" id="{6EEDB868-31D6-45AA-85FA-95FA9433C8B9}"/>
              </a:ext>
            </a:extLst>
          </p:cNvPr>
          <p:cNvSpPr txBox="1"/>
          <p:nvPr/>
        </p:nvSpPr>
        <p:spPr>
          <a:xfrm>
            <a:off x="675861" y="1690688"/>
            <a:ext cx="11423374" cy="1569660"/>
          </a:xfrm>
          <a:prstGeom prst="rect">
            <a:avLst/>
          </a:prstGeom>
          <a:noFill/>
        </p:spPr>
        <p:txBody>
          <a:bodyPr wrap="square">
            <a:spAutoFit/>
          </a:bodyPr>
          <a:lstStyle/>
          <a:p>
            <a:pPr marL="171360" indent="-170280">
              <a:lnSpc>
                <a:spcPct val="100000"/>
              </a:lnSpc>
              <a:buClr>
                <a:srgbClr val="000000"/>
              </a:buClr>
              <a:buFont typeface="Arial"/>
              <a:buChar char="•"/>
            </a:pPr>
            <a:r>
              <a:rPr lang="en-US" sz="2400" spc="-1" dirty="0">
                <a:uFill>
                  <a:solidFill>
                    <a:srgbClr val="FFFFFF"/>
                  </a:solidFill>
                </a:uFill>
                <a:latin typeface="Times New Roman" panose="02020603050405020304" pitchFamily="18" charset="0"/>
                <a:cs typeface="Times New Roman" panose="02020603050405020304" pitchFamily="18" charset="0"/>
              </a:rPr>
              <a:t>Analysis a variety of features that are useful for both data visualization and creating machine learning / predictive analytics models</a:t>
            </a:r>
          </a:p>
          <a:p>
            <a:pPr marL="171360" indent="-170280">
              <a:buFont typeface="Arial"/>
              <a:buChar char="•"/>
            </a:pPr>
            <a:r>
              <a:rPr lang="en-US" sz="2400" b="0"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Maximize HR’s return on investments and make the business case for HR’s objectives</a:t>
            </a:r>
            <a:r>
              <a:rPr lang="en-US" sz="2400" spc="-1" dirty="0">
                <a:uFill>
                  <a:solidFill>
                    <a:srgbClr val="FFFFFF"/>
                  </a:solidFill>
                </a:uFill>
                <a:latin typeface="Times New Roman" panose="02020603050405020304" pitchFamily="18" charset="0"/>
                <a:ea typeface="DejaVu Sans"/>
                <a:cs typeface="Times New Roman" panose="02020603050405020304" pitchFamily="18" charset="0"/>
              </a:rPr>
              <a:t>.</a:t>
            </a:r>
          </a:p>
          <a:p>
            <a:pPr marL="171360" indent="-170280">
              <a:buFont typeface="Arial"/>
              <a:buChar char="•"/>
            </a:pPr>
            <a:r>
              <a:rPr lang="en-US" sz="2400" b="0"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Quantify the value of HR dataset </a:t>
            </a:r>
            <a:r>
              <a:rPr lang="en-US" sz="2400" spc="-1" dirty="0">
                <a:uFill>
                  <a:solidFill>
                    <a:srgbClr val="FFFFFF"/>
                  </a:solidFill>
                </a:uFill>
                <a:latin typeface="Times New Roman" panose="02020603050405020304" pitchFamily="18" charset="0"/>
                <a:ea typeface="DejaVu Sans"/>
                <a:cs typeface="Times New Roman" panose="02020603050405020304" pitchFamily="18" charset="0"/>
              </a:rPr>
              <a:t> </a:t>
            </a:r>
          </a:p>
        </p:txBody>
      </p:sp>
    </p:spTree>
    <p:extLst>
      <p:ext uri="{BB962C8B-B14F-4D97-AF65-F5344CB8AC3E}">
        <p14:creationId xmlns:p14="http://schemas.microsoft.com/office/powerpoint/2010/main" val="2671560035"/>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91324"/>
            <a:ext cx="10515600" cy="1325563"/>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Dataset</a:t>
            </a:r>
            <a:br>
              <a:rPr lang="en-US" sz="1400"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D060BC86-5F49-4491-A527-6281FFED68B6}"/>
              </a:ext>
            </a:extLst>
          </p:cNvPr>
          <p:cNvSpPr txBox="1"/>
          <p:nvPr/>
        </p:nvSpPr>
        <p:spPr>
          <a:xfrm>
            <a:off x="838200" y="1083269"/>
            <a:ext cx="11353800" cy="923330"/>
          </a:xfrm>
          <a:prstGeom prst="rect">
            <a:avLst/>
          </a:prstGeom>
          <a:noFill/>
        </p:spPr>
        <p:txBody>
          <a:bodyPr wrap="square">
            <a:spAutoFit/>
          </a:bodyPr>
          <a:lstStyle/>
          <a:p>
            <a:r>
              <a:rPr lang="en-US" sz="1800" i="0" dirty="0">
                <a:effectLst/>
                <a:latin typeface="Times New Roman" panose="02020603050405020304" pitchFamily="18" charset="0"/>
                <a:cs typeface="Times New Roman" panose="02020603050405020304" pitchFamily="18" charset="0"/>
              </a:rPr>
              <a:t>HR dataset down to a single data file (v14). The CSV revolves around a fictitious company and the core data set contains names, DOBs, age, gender, marital status, date of hire, reasons for termination, department, whether they are active or terminated, position title, pay rate, manager name, and performance score.</a:t>
            </a:r>
            <a:endParaRPr lang="en-US" sz="1800" dirty="0">
              <a:latin typeface="Times New Roman" panose="02020603050405020304" pitchFamily="18" charset="0"/>
              <a:cs typeface="Times New Roman" panose="02020603050405020304" pitchFamily="18" charset="0"/>
            </a:endParaRPr>
          </a:p>
        </p:txBody>
      </p:sp>
      <p:pic>
        <p:nvPicPr>
          <p:cNvPr id="9" name="Picture 8" descr="Graphical user interface, table&#10;&#10;Description automatically generated with medium confidence">
            <a:extLst>
              <a:ext uri="{FF2B5EF4-FFF2-40B4-BE49-F238E27FC236}">
                <a16:creationId xmlns:a16="http://schemas.microsoft.com/office/drawing/2014/main" id="{DFC181DD-8DE0-4176-A591-614AFFDA3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84280"/>
            <a:ext cx="4658375" cy="4077269"/>
          </a:xfrm>
          <a:prstGeom prst="rect">
            <a:avLst/>
          </a:prstGeom>
        </p:spPr>
      </p:pic>
      <p:pic>
        <p:nvPicPr>
          <p:cNvPr id="10" name="Picture 9" descr="Graphical user interface, text, table&#10;&#10;Description automatically generated">
            <a:extLst>
              <a:ext uri="{FF2B5EF4-FFF2-40B4-BE49-F238E27FC236}">
                <a16:creationId xmlns:a16="http://schemas.microsoft.com/office/drawing/2014/main" id="{E4CD3AC8-78EC-4436-90EF-B660CD411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109" y="2522651"/>
            <a:ext cx="4772691" cy="3915321"/>
          </a:xfrm>
          <a:prstGeom prst="rect">
            <a:avLst/>
          </a:prstGeom>
        </p:spPr>
      </p:pic>
    </p:spTree>
    <p:extLst>
      <p:ext uri="{BB962C8B-B14F-4D97-AF65-F5344CB8AC3E}">
        <p14:creationId xmlns:p14="http://schemas.microsoft.com/office/powerpoint/2010/main" val="1336195739"/>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567014"/>
            <a:ext cx="10515600" cy="642040"/>
          </a:xfrm>
        </p:spPr>
        <p:txBody>
          <a:bodyPr vert="horz" lIns="91440" tIns="45720" rIns="91440" bIns="45720" rtlCol="0" anchor="ctr">
            <a:noAutofit/>
          </a:bodyPr>
          <a:lstStyle/>
          <a:p>
            <a:r>
              <a:rPr lang="en-US" sz="2800" b="1" dirty="0">
                <a:solidFill>
                  <a:schemeClr val="tx1"/>
                </a:solidFill>
                <a:latin typeface="Times New Roman" panose="02020603050405020304" pitchFamily="18" charset="0"/>
                <a:cs typeface="Times New Roman" panose="02020603050405020304" pitchFamily="18" charset="0"/>
              </a:rPr>
              <a:t>Exploratory Data Analysis</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Performance Score</a:t>
            </a:r>
            <a:br>
              <a:rPr lang="en-US" sz="2800" b="1" dirty="0">
                <a:solidFill>
                  <a:schemeClr val="tx1"/>
                </a:solidFill>
                <a:latin typeface="Times New Roman" panose="02020603050405020304" pitchFamily="18" charset="0"/>
                <a:cs typeface="Times New Roman" panose="02020603050405020304" pitchFamily="18" charset="0"/>
              </a:rPr>
            </a:b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17414" name="Picture 6">
            <a:extLst>
              <a:ext uri="{FF2B5EF4-FFF2-40B4-BE49-F238E27FC236}">
                <a16:creationId xmlns:a16="http://schemas.microsoft.com/office/drawing/2014/main" id="{7A9366A3-BD56-4BA1-A9D4-2D62B4F31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722" y="1681817"/>
            <a:ext cx="9139917" cy="48396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6DF84A5-0ABE-45F5-858D-48413B8759FC}"/>
              </a:ext>
            </a:extLst>
          </p:cNvPr>
          <p:cNvSpPr txBox="1"/>
          <p:nvPr/>
        </p:nvSpPr>
        <p:spPr>
          <a:xfrm>
            <a:off x="6934200" y="1039777"/>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How is Performance Score distributed in the dataset ?</a:t>
            </a:r>
          </a:p>
        </p:txBody>
      </p:sp>
    </p:spTree>
    <p:extLst>
      <p:ext uri="{BB962C8B-B14F-4D97-AF65-F5344CB8AC3E}">
        <p14:creationId xmlns:p14="http://schemas.microsoft.com/office/powerpoint/2010/main" val="2309078970"/>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a:extLst>
              <a:ext uri="{FF2B5EF4-FFF2-40B4-BE49-F238E27FC236}">
                <a16:creationId xmlns:a16="http://schemas.microsoft.com/office/drawing/2014/main" id="{AC95404F-4D7B-4377-8746-F81CF1F84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618" y="1453039"/>
            <a:ext cx="8243887" cy="436518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20AAB134-A374-4545-A83B-07C77D05B5C9}"/>
              </a:ext>
            </a:extLst>
          </p:cNvPr>
          <p:cNvSpPr>
            <a:spLocks noGrp="1"/>
          </p:cNvSpPr>
          <p:nvPr>
            <p:ph type="title"/>
          </p:nvPr>
        </p:nvSpPr>
        <p:spPr>
          <a:xfrm>
            <a:off x="546652" y="381484"/>
            <a:ext cx="10515600" cy="642040"/>
          </a:xfrm>
        </p:spPr>
        <p:txBody>
          <a:bodyPr vert="horz" lIns="91440" tIns="45720" rIns="91440" bIns="45720" rtlCol="0" anchor="ctr">
            <a:noAutofit/>
          </a:bodyPr>
          <a:lstStyle/>
          <a:p>
            <a:r>
              <a:rPr lang="en-US" sz="2800" b="1" dirty="0">
                <a:solidFill>
                  <a:schemeClr val="tx1"/>
                </a:solidFill>
                <a:latin typeface="Times New Roman" panose="02020603050405020304" pitchFamily="18" charset="0"/>
                <a:cs typeface="Times New Roman" panose="02020603050405020304" pitchFamily="18" charset="0"/>
              </a:rPr>
              <a:t>Exploratory Data Analysis</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Performance Score</a:t>
            </a:r>
            <a:br>
              <a:rPr lang="en-US" sz="2800" b="1" dirty="0">
                <a:solidFill>
                  <a:schemeClr val="tx1"/>
                </a:solidFill>
                <a:latin typeface="Times New Roman" panose="02020603050405020304" pitchFamily="18" charset="0"/>
                <a:cs typeface="Times New Roman" panose="02020603050405020304" pitchFamily="18" charset="0"/>
              </a:rPr>
            </a:b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043489-A138-44E3-9424-40386547692D}"/>
              </a:ext>
            </a:extLst>
          </p:cNvPr>
          <p:cNvSpPr txBox="1"/>
          <p:nvPr/>
        </p:nvSpPr>
        <p:spPr>
          <a:xfrm>
            <a:off x="6934200" y="1039777"/>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How is Performance Score distributed in the dataset ?</a:t>
            </a:r>
          </a:p>
        </p:txBody>
      </p:sp>
    </p:spTree>
    <p:extLst>
      <p:ext uri="{BB962C8B-B14F-4D97-AF65-F5344CB8AC3E}">
        <p14:creationId xmlns:p14="http://schemas.microsoft.com/office/powerpoint/2010/main" val="3841400698"/>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191-A955-4FFD-808C-C1307DF5DCC2}"/>
              </a:ext>
            </a:extLst>
          </p:cNvPr>
          <p:cNvSpPr>
            <a:spLocks noGrp="1"/>
          </p:cNvSpPr>
          <p:nvPr>
            <p:ph type="title"/>
          </p:nvPr>
        </p:nvSpPr>
        <p:spPr>
          <a:xfrm>
            <a:off x="838200" y="351874"/>
            <a:ext cx="10515600" cy="642040"/>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Exploratory Data Analysis</a:t>
            </a:r>
            <a:br>
              <a:rPr lang="en-US" sz="2800" b="1" dirty="0">
                <a:solidFill>
                  <a:schemeClr val="tx1"/>
                </a:solidFill>
                <a:latin typeface="Times New Roman" panose="02020603050405020304" pitchFamily="18" charset="0"/>
                <a:cs typeface="Times New Roman" panose="02020603050405020304" pitchFamily="18" charset="0"/>
              </a:rPr>
            </a:br>
            <a:endParaRPr lang="en-US" sz="2800" dirty="0"/>
          </a:p>
        </p:txBody>
      </p:sp>
      <p:pic>
        <p:nvPicPr>
          <p:cNvPr id="16386" name="Picture 2">
            <a:extLst>
              <a:ext uri="{FF2B5EF4-FFF2-40B4-BE49-F238E27FC236}">
                <a16:creationId xmlns:a16="http://schemas.microsoft.com/office/drawing/2014/main" id="{82E59863-DEB6-497A-A8F4-ACFF48B5E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468" y="993914"/>
            <a:ext cx="9087064" cy="48116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8E43C1-B8D4-4D71-985C-FD4AD389BFDE}"/>
              </a:ext>
            </a:extLst>
          </p:cNvPr>
          <p:cNvSpPr txBox="1"/>
          <p:nvPr/>
        </p:nvSpPr>
        <p:spPr>
          <a:xfrm>
            <a:off x="742122" y="6089172"/>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Performance Score distributed in different Department</a:t>
            </a:r>
          </a:p>
        </p:txBody>
      </p:sp>
    </p:spTree>
    <p:extLst>
      <p:ext uri="{BB962C8B-B14F-4D97-AF65-F5344CB8AC3E}">
        <p14:creationId xmlns:p14="http://schemas.microsoft.com/office/powerpoint/2010/main" val="3239146667"/>
      </p:ext>
    </p:extLst>
  </p:cSld>
  <p:clrMapOvr>
    <a:masterClrMapping/>
  </p:clrMapOvr>
  <p:transition>
    <p:fade thruBlk="1"/>
  </p:transition>
</p:sld>
</file>

<file path=ppt/theme/theme1.xml><?xml version="1.0" encoding="utf-8"?>
<a:theme xmlns:a="http://schemas.openxmlformats.org/drawingml/2006/main" name="Warwick template">
  <a:themeElements>
    <a:clrScheme name="Custom 2">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F9B459"/>
      </a:accent5>
      <a:accent6>
        <a:srgbClr val="D54773"/>
      </a:accent6>
      <a:hlink>
        <a:srgbClr val="E16DE4"/>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Warwick · SlidesCarnival</Template>
  <TotalTime>491</TotalTime>
  <Words>1099</Words>
  <Application>Microsoft Office PowerPoint</Application>
  <PresentationFormat>Widescreen</PresentationFormat>
  <Paragraphs>118</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Helvetica Neue</vt:lpstr>
      <vt:lpstr>Times New Roman</vt:lpstr>
      <vt:lpstr>Vodafone Rg</vt:lpstr>
      <vt:lpstr>Warwick template</vt:lpstr>
      <vt:lpstr>Human Resources Data Set and Employee Termination Prediction   </vt:lpstr>
      <vt:lpstr>Agenda</vt:lpstr>
      <vt:lpstr>Introduction</vt:lpstr>
      <vt:lpstr>Problem Statement and Business </vt:lpstr>
      <vt:lpstr>Objectives Data problems and cleaning </vt:lpstr>
      <vt:lpstr>Dataset </vt:lpstr>
      <vt:lpstr>Exploratory Data Analysis    Performance Score </vt:lpstr>
      <vt:lpstr>Exploratory Data Analysis    Performance Score </vt:lpstr>
      <vt:lpstr>Exploratory Data Analysis </vt:lpstr>
      <vt:lpstr>Exploratory Data Analysis </vt:lpstr>
      <vt:lpstr>Exploratory Data Analysis    Marital Description  </vt:lpstr>
      <vt:lpstr>Exploratory Data Analysis    Marital Description  </vt:lpstr>
      <vt:lpstr>Exploratory Data Analysis    Marital Description  </vt:lpstr>
      <vt:lpstr>Exploratory Data Analysis   Department  </vt:lpstr>
      <vt:lpstr>Exploratory Data Analysis      Department  </vt:lpstr>
      <vt:lpstr>Exploratory Data Analysis      Department  </vt:lpstr>
      <vt:lpstr>Exploratory Data Analysis  </vt:lpstr>
      <vt:lpstr>Exploratory Data Analysis  </vt:lpstr>
      <vt:lpstr>Exploratory Data Analysis  </vt:lpstr>
      <vt:lpstr>Exploratory Data Analysis     Position Data  </vt:lpstr>
      <vt:lpstr>Exploratory Data Analysis  </vt:lpstr>
      <vt:lpstr>Exploratory Data Analysis  </vt:lpstr>
      <vt:lpstr>Exploratory Data Analysis      Managers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distribution of salaries in the company </vt:lpstr>
      <vt:lpstr>Exploratory Data Analysis  </vt:lpstr>
      <vt:lpstr>Exploratory Data Analysis  </vt:lpstr>
      <vt:lpstr>Exploratory Data Analysis  </vt:lpstr>
      <vt:lpstr>Exploratory Data Analysis  </vt:lpstr>
      <vt:lpstr>Exploratory Data Analysis  </vt:lpstr>
      <vt:lpstr>Feature Selection  </vt:lpstr>
      <vt:lpstr>Machine learning Model</vt:lpstr>
      <vt:lpstr>PowerPoint Presentation</vt:lpstr>
      <vt:lpstr>PowerPoint Presentation</vt:lpstr>
      <vt:lpstr>PowerPoint Presentation</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Doaa Mahmoud</dc:creator>
  <cp:lastModifiedBy>Khaled Mohamed Soliman</cp:lastModifiedBy>
  <cp:revision>34</cp:revision>
  <dcterms:created xsi:type="dcterms:W3CDTF">2021-07-29T18:00:15Z</dcterms:created>
  <dcterms:modified xsi:type="dcterms:W3CDTF">2021-08-10T18:53:43Z</dcterms:modified>
</cp:coreProperties>
</file>