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OmBtk5DbvnkierGKxpb4ZbKw0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0" name="Google Shape;40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11512" y="330213"/>
            <a:ext cx="1284576" cy="637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17" y="0"/>
            <a:ext cx="1489765" cy="1386637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63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11512" y="330213"/>
            <a:ext cx="1284576" cy="63775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/>
          <p:nvPr/>
        </p:nvSpPr>
        <p:spPr>
          <a:xfrm>
            <a:off x="838200" y="6338919"/>
            <a:ext cx="2743200" cy="382556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8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1" name="Google Shape;51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317" y="0"/>
            <a:ext cx="1489765" cy="1386637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8"/>
          <p:cNvSpPr/>
          <p:nvPr/>
        </p:nvSpPr>
        <p:spPr>
          <a:xfrm>
            <a:off x="10933155" y="6344015"/>
            <a:ext cx="466090" cy="431923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0711512" y="330213"/>
            <a:ext cx="1284576" cy="63775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3"/>
          <p:cNvSpPr/>
          <p:nvPr/>
        </p:nvSpPr>
        <p:spPr>
          <a:xfrm>
            <a:off x="838200" y="6338919"/>
            <a:ext cx="2743200" cy="382556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pic>
        <p:nvPicPr>
          <p:cNvPr id="13" name="Google Shape;13;p1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93317" y="0"/>
            <a:ext cx="1489765" cy="138663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3"/>
          <p:cNvSpPr/>
          <p:nvPr/>
        </p:nvSpPr>
        <p:spPr>
          <a:xfrm>
            <a:off x="10974189" y="6344015"/>
            <a:ext cx="466090" cy="431923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sp>
        <p:nvSpPr>
          <p:cNvPr id="15" name="Google Shape;15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haledMoheyD/Sales-Forecasting-and-Demand-Predict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 txBox="1">
            <a:spLocks noGrp="1"/>
          </p:cNvSpPr>
          <p:nvPr>
            <p:ph type="ctrTitle"/>
          </p:nvPr>
        </p:nvSpPr>
        <p:spPr>
          <a:xfrm>
            <a:off x="1300065" y="403906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/>
            <a:r>
              <a:rPr lang="en-US" sz="5400" b="1" dirty="0">
                <a:solidFill>
                  <a:schemeClr val="accent1"/>
                </a:solidFill>
              </a:rPr>
              <a:t>SALES FORECASTING</a:t>
            </a:r>
            <a:br>
              <a:rPr lang="en-US" sz="5400" b="1" dirty="0">
                <a:solidFill>
                  <a:schemeClr val="accent1"/>
                </a:solidFill>
              </a:rPr>
            </a:br>
            <a:r>
              <a:rPr lang="en-US" sz="5400" b="1" dirty="0">
                <a:solidFill>
                  <a:schemeClr val="accent1"/>
                </a:solidFill>
              </a:rPr>
              <a:t>AND DEMAND PREDICTION</a:t>
            </a:r>
            <a:endParaRPr sz="5400" b="1" dirty="0">
              <a:solidFill>
                <a:schemeClr val="accent1"/>
              </a:solidFill>
            </a:endParaRPr>
          </a:p>
        </p:txBody>
      </p:sp>
      <p:sp>
        <p:nvSpPr>
          <p:cNvPr id="161" name="Google Shape;161;p6"/>
          <p:cNvSpPr txBox="1">
            <a:spLocks noGrp="1"/>
          </p:cNvSpPr>
          <p:nvPr>
            <p:ph type="subTitle" idx="1"/>
          </p:nvPr>
        </p:nvSpPr>
        <p:spPr>
          <a:xfrm>
            <a:off x="1635967" y="356664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l">
              <a:spcBef>
                <a:spcPts val="0"/>
              </a:spcBef>
            </a:pPr>
            <a:r>
              <a:rPr lang="en-US" sz="2800" b="1" dirty="0"/>
              <a:t>Presenters:</a:t>
            </a:r>
            <a:br>
              <a:rPr lang="en-US" sz="2800" b="1" dirty="0"/>
            </a:br>
            <a:endParaRPr lang="en-US" sz="2800" b="1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Adel </a:t>
            </a:r>
            <a:r>
              <a:rPr lang="en-US" sz="2800" dirty="0" err="1"/>
              <a:t>Madgy</a:t>
            </a:r>
            <a:endParaRPr lang="en-US" sz="2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Mohamed Ismail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Khaled </a:t>
            </a:r>
            <a:r>
              <a:rPr lang="en-US" sz="2800" dirty="0" err="1"/>
              <a:t>Mohey</a:t>
            </a:r>
            <a:r>
              <a:rPr lang="en-US" sz="2800" dirty="0"/>
              <a:t> Elden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Mohamed Hany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162" name="Google Shape;16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10/14/24</a:t>
            </a:r>
            <a:endParaRPr/>
          </a:p>
        </p:txBody>
      </p:sp>
      <p:sp>
        <p:nvSpPr>
          <p:cNvPr id="163" name="Google Shape;163;p6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165" name="Google Shape;165;p6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9118" y="-949359"/>
            <a:ext cx="9144000" cy="2387600"/>
          </a:xfrm>
        </p:spPr>
        <p:txBody>
          <a:bodyPr/>
          <a:lstStyle/>
          <a:p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7C77894-E895-5435-C762-32FB3C228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4278"/>
            <a:ext cx="12192000" cy="493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542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-375092"/>
            <a:ext cx="9280849" cy="2387600"/>
          </a:xfrm>
        </p:spPr>
        <p:txBody>
          <a:bodyPr/>
          <a:lstStyle/>
          <a:p>
            <a:r>
              <a:rPr lang="en-US" dirty="0" err="1"/>
              <a:t>Timeseries</a:t>
            </a:r>
            <a:r>
              <a:rPr lang="en-US" dirty="0"/>
              <a:t> Analysis Decomposition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8BD470A-967B-6EB8-CC00-D20FF9914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241" y="2012508"/>
            <a:ext cx="12391053" cy="426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034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8686" y="-277229"/>
            <a:ext cx="9144000" cy="2387600"/>
          </a:xfrm>
        </p:spPr>
        <p:txBody>
          <a:bodyPr/>
          <a:lstStyle/>
          <a:p>
            <a:r>
              <a:rPr lang="en-GB" dirty="0"/>
              <a:t>08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MACHINE </a:t>
            </a:r>
            <a:r>
              <a:rPr lang="en-GB" dirty="0">
                <a:solidFill>
                  <a:schemeClr val="accent2"/>
                </a:solidFill>
              </a:rPr>
              <a:t>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4303" y="2577598"/>
            <a:ext cx="9144000" cy="1655762"/>
          </a:xfrm>
        </p:spPr>
        <p:txBody>
          <a:bodyPr>
            <a:normAutofit/>
          </a:bodyPr>
          <a:lstStyle/>
          <a:p>
            <a:pPr fontAlgn="t"/>
            <a:endParaRPr lang="en-US" dirty="0"/>
          </a:p>
          <a:p>
            <a:pPr marL="50800" indent="0" algn="l"/>
            <a:endParaRPr lang="en-US" sz="7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043079"/>
              </p:ext>
            </p:extLst>
          </p:nvPr>
        </p:nvGraphicFramePr>
        <p:xfrm>
          <a:off x="2237273" y="2277879"/>
          <a:ext cx="8127999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129313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3300341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14251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err="1" smtClean="0"/>
                        <a:t>RandomForest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6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6659709.63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7314846.08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179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0.97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0.96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90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Custom Success Rate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64.29%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64.29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00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6744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6596" y="-712917"/>
            <a:ext cx="9144000" cy="2387600"/>
          </a:xfrm>
        </p:spPr>
        <p:txBody>
          <a:bodyPr/>
          <a:lstStyle/>
          <a:p>
            <a:r>
              <a:rPr lang="en-GB" dirty="0"/>
              <a:t>DELIVERABLES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8562" y="2323323"/>
            <a:ext cx="9144000" cy="3778898"/>
          </a:xfrm>
        </p:spPr>
        <p:txBody>
          <a:bodyPr>
            <a:normAutofit/>
          </a:bodyPr>
          <a:lstStyle/>
          <a:p>
            <a:pPr marL="285750" lvl="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report containing project details including procedure, techniques, and results.</a:t>
            </a:r>
          </a:p>
          <a:p>
            <a:pPr marL="285750" lvl="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PowerPoint presentation</a:t>
            </a:r>
          </a:p>
          <a:p>
            <a:pPr marL="285750" lvl="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 err="1"/>
              <a:t>Github</a:t>
            </a:r>
            <a:r>
              <a:rPr lang="en-US" sz="2800" dirty="0"/>
              <a:t> link to the project files and the python code</a:t>
            </a:r>
            <a:br>
              <a:rPr lang="en-US" sz="2800" dirty="0"/>
            </a:br>
            <a:r>
              <a:rPr lang="en-US" sz="2800" dirty="0"/>
              <a:t>Project Link: </a:t>
            </a:r>
            <a:r>
              <a:rPr lang="en-US" sz="2800" dirty="0" err="1">
                <a:hlinkClick r:id="rId2"/>
              </a:rPr>
              <a:t>KhaledMoheyD</a:t>
            </a:r>
            <a:r>
              <a:rPr lang="en-US" sz="2800" dirty="0">
                <a:hlinkClick r:id="rId2"/>
              </a:rPr>
              <a:t>/Sales-Forecasting-and-Demand-Prediction: This is a team project in data science track in Digital Egypt Pioneers Initiative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90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298" y="-902380"/>
            <a:ext cx="9144000" cy="2387600"/>
          </a:xfrm>
        </p:spPr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168327"/>
              </p:ext>
            </p:extLst>
          </p:nvPr>
        </p:nvGraphicFramePr>
        <p:xfrm>
          <a:off x="1446244" y="2179955"/>
          <a:ext cx="958254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1270">
                  <a:extLst>
                    <a:ext uri="{9D8B030D-6E8A-4147-A177-3AD203B41FA5}">
                      <a16:colId xmlns:a16="http://schemas.microsoft.com/office/drawing/2014/main" val="2998416069"/>
                    </a:ext>
                  </a:extLst>
                </a:gridCol>
                <a:gridCol w="4791270">
                  <a:extLst>
                    <a:ext uri="{9D8B030D-6E8A-4147-A177-3AD203B41FA5}">
                      <a16:colId xmlns:a16="http://schemas.microsoft.com/office/drawing/2014/main" val="30589675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Team Member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703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Mohamed Ismail (Team Leader)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 smtClean="0"/>
                        <a:t>Feature engineering, and model training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701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 smtClean="0"/>
                        <a:t>Khaled </a:t>
                      </a:r>
                      <a:r>
                        <a:rPr lang="en-US" sz="1400" dirty="0" err="1" smtClean="0"/>
                        <a:t>Mohey</a:t>
                      </a:r>
                      <a:endParaRPr lang="en-US" sz="1400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 smtClean="0"/>
                        <a:t>Data Exploration, analysis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83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 smtClean="0"/>
                        <a:t>Adel </a:t>
                      </a:r>
                      <a:r>
                        <a:rPr lang="en-US" sz="1400" dirty="0" err="1" smtClean="0"/>
                        <a:t>Magdy</a:t>
                      </a:r>
                      <a:endParaRPr lang="en-US" sz="1400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Model Selection and evaluation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52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 smtClean="0"/>
                        <a:t>Ahmed Hassan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MLops</a:t>
                      </a:r>
                      <a:r>
                        <a:rPr lang="en-US" sz="1400" dirty="0" smtClean="0"/>
                        <a:t> and model deployment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082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 smtClean="0"/>
                        <a:t>Youssef Adel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hyperparameter</a:t>
                      </a:r>
                      <a:r>
                        <a:rPr lang="en-US" sz="1400" dirty="0" smtClean="0"/>
                        <a:t> tuning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89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Mohamed Hany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 smtClean="0"/>
                        <a:t>Data Visualization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180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22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10/14/24</a:t>
            </a:r>
            <a:endParaRPr/>
          </a:p>
        </p:txBody>
      </p:sp>
      <p:sp>
        <p:nvSpPr>
          <p:cNvPr id="172" name="Google Shape;172;p7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174" name="Google Shape;17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7763" y="1677910"/>
            <a:ext cx="3913971" cy="314580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 cmpd="sng">
            <a:solidFill>
              <a:srgbClr val="336EA8"/>
            </a:solidFill>
            <a:prstDash val="solid"/>
            <a:miter lim="800000"/>
            <a:headEnd type="none" w="sm" len="sm"/>
            <a:tailEnd type="none" w="sm" len="sm"/>
          </a:ln>
          <a:effectLst>
            <a:reflection stA="28000" endPos="28000" dist="5000" dir="5400000" sy="-100000" algn="bl" rotWithShape="0"/>
          </a:effectLst>
        </p:spPr>
      </p:pic>
      <p:pic>
        <p:nvPicPr>
          <p:cNvPr id="175" name="Google Shape;175;p7" title="downloa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774;p36"/>
          <p:cNvPicPr preferRelativeResize="0"/>
          <p:nvPr/>
        </p:nvPicPr>
        <p:blipFill rotWithShape="1">
          <a:blip r:embed="rId5"/>
          <a:srcRect l="15592" r="15598"/>
          <a:stretch>
            <a:fillRect/>
          </a:stretch>
        </p:blipFill>
        <p:spPr>
          <a:xfrm>
            <a:off x="1180948" y="1885664"/>
            <a:ext cx="2727600" cy="2730300"/>
          </a:xfrm>
          <a:prstGeom prst="ellipse">
            <a:avLst/>
          </a:prstGeom>
          <a:noFill/>
          <a:ln>
            <a:noFill/>
          </a:ln>
          <a:effectLst>
            <a:outerShdw blurRad="657225" algn="bl" rotWithShape="0">
              <a:schemeClr val="accent2">
                <a:alpha val="40000"/>
              </a:schemeClr>
            </a:outerShdw>
          </a:effectLst>
        </p:spPr>
      </p:pic>
      <p:sp>
        <p:nvSpPr>
          <p:cNvPr id="9" name="Google Shape;2772;p36"/>
          <p:cNvSpPr txBox="1">
            <a:spLocks noGrp="1"/>
          </p:cNvSpPr>
          <p:nvPr>
            <p:ph type="title"/>
          </p:nvPr>
        </p:nvSpPr>
        <p:spPr>
          <a:xfrm>
            <a:off x="4719606" y="-237550"/>
            <a:ext cx="6559550" cy="44481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</a:rPr>
              <a:t>01</a:t>
            </a:r>
            <a:br>
              <a:rPr lang="en-GB" dirty="0">
                <a:solidFill>
                  <a:schemeClr val="accent2"/>
                </a:solidFill>
              </a:rPr>
            </a:br>
            <a:r>
              <a:rPr lang="en-GB" dirty="0"/>
              <a:t>PROJECT </a:t>
            </a:r>
            <a:r>
              <a:rPr lang="en-GB" dirty="0">
                <a:solidFill>
                  <a:schemeClr val="accent2"/>
                </a:solidFill>
              </a:rPr>
              <a:t>IDEA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0" name="Google Shape;2773;p36"/>
          <p:cNvSpPr txBox="1">
            <a:spLocks/>
          </p:cNvSpPr>
          <p:nvPr/>
        </p:nvSpPr>
        <p:spPr>
          <a:xfrm>
            <a:off x="6185223" y="3063814"/>
            <a:ext cx="4401600" cy="1552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 smtClean="0"/>
              <a:t>The objective aims to build a machine learning model that predicts future sales and demand for products based on historical data. </a:t>
            </a:r>
          </a:p>
          <a:p>
            <a:endParaRPr lang="en-US" sz="1800" dirty="0" smtClean="0"/>
          </a:p>
          <a:p>
            <a:r>
              <a:rPr lang="en-US" sz="1800" dirty="0" smtClean="0"/>
              <a:t>We are using </a:t>
            </a:r>
            <a:r>
              <a:rPr lang="en-US" sz="1800" dirty="0" err="1" smtClean="0"/>
              <a:t>XGBoost</a:t>
            </a:r>
            <a:r>
              <a:rPr lang="en-US" sz="1800" dirty="0" smtClean="0"/>
              <a:t> for forecasting and a Dash dashboard for visualization.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 txBox="1">
            <a:spLocks noGrp="1"/>
          </p:cNvSpPr>
          <p:nvPr>
            <p:ph type="title"/>
          </p:nvPr>
        </p:nvSpPr>
        <p:spPr>
          <a:xfrm>
            <a:off x="6016869" y="1609001"/>
            <a:ext cx="6559550" cy="444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GB" dirty="0">
                <a:solidFill>
                  <a:schemeClr val="accent2"/>
                </a:solidFill>
              </a:rPr>
              <a:t>02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PROJECT </a:t>
            </a:r>
            <a:r>
              <a:rPr lang="en-GB" dirty="0" smtClean="0">
                <a:solidFill>
                  <a:schemeClr val="accent2"/>
                </a:solidFill>
              </a:rPr>
              <a:t>WIREFRAME</a:t>
            </a:r>
            <a:br>
              <a:rPr lang="en-GB" dirty="0" smtClean="0">
                <a:solidFill>
                  <a:schemeClr val="accent2"/>
                </a:solidFill>
              </a:rPr>
            </a:br>
            <a:r>
              <a:rPr lang="en-GB" dirty="0" smtClean="0">
                <a:solidFill>
                  <a:schemeClr val="accent2"/>
                </a:solidFill>
              </a:rPr>
              <a:t/>
            </a:r>
            <a:br>
              <a:rPr lang="en-GB" dirty="0" smtClean="0">
                <a:solidFill>
                  <a:schemeClr val="accent2"/>
                </a:solidFill>
              </a:rPr>
            </a:br>
            <a:r>
              <a:rPr lang="en-GB" dirty="0">
                <a:solidFill>
                  <a:schemeClr val="accent2"/>
                </a:solidFill>
              </a:rPr>
              <a:t/>
            </a:r>
            <a:br>
              <a:rPr lang="en-GB" dirty="0">
                <a:solidFill>
                  <a:schemeClr val="accent2"/>
                </a:solidFill>
              </a:rPr>
            </a:br>
            <a:r>
              <a:rPr lang="en-US" b="1" dirty="0" smtClean="0"/>
              <a:t>User </a:t>
            </a:r>
            <a:r>
              <a:rPr lang="en-US" b="1" dirty="0"/>
              <a:t>Journey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700" dirty="0" smtClean="0"/>
              <a:t>1- Select </a:t>
            </a:r>
            <a:r>
              <a:rPr lang="en-US" sz="2700" dirty="0"/>
              <a:t>product.</a:t>
            </a:r>
            <a:br>
              <a:rPr lang="en-US" sz="2700" dirty="0"/>
            </a:br>
            <a:r>
              <a:rPr lang="en-US" sz="2700" dirty="0" smtClean="0"/>
              <a:t>2-View </a:t>
            </a:r>
            <a:r>
              <a:rPr lang="en-US" sz="2700" dirty="0"/>
              <a:t>demand trends, actual vs. predicted, and forecast.</a:t>
            </a:r>
            <a:br>
              <a:rPr lang="en-US" sz="2700" dirty="0"/>
            </a:br>
            <a:r>
              <a:rPr lang="en-GB" sz="2700" dirty="0">
                <a:solidFill>
                  <a:schemeClr val="accent2"/>
                </a:solidFill>
              </a:rPr>
              <a:t/>
            </a:r>
            <a:br>
              <a:rPr lang="en-GB" sz="2700" dirty="0">
                <a:solidFill>
                  <a:schemeClr val="accent2"/>
                </a:solidFill>
              </a:rPr>
            </a:br>
            <a:r>
              <a:rPr lang="en-GB" dirty="0" smtClean="0">
                <a:solidFill>
                  <a:schemeClr val="accent2"/>
                </a:solidFill>
              </a:rPr>
              <a:t/>
            </a:r>
            <a:br>
              <a:rPr lang="en-GB" dirty="0" smtClean="0">
                <a:solidFill>
                  <a:schemeClr val="accent2"/>
                </a:solidFill>
              </a:rPr>
            </a:br>
            <a:endParaRPr dirty="0"/>
          </a:p>
        </p:txBody>
      </p:sp>
      <p:sp>
        <p:nvSpPr>
          <p:cNvPr id="181" name="Google Shape;18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10/14/24</a:t>
            </a:r>
            <a:endParaRPr/>
          </a:p>
        </p:txBody>
      </p:sp>
      <p:sp>
        <p:nvSpPr>
          <p:cNvPr id="182" name="Google Shape;182;p8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84" name="Google Shape;18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6517" y="2063376"/>
            <a:ext cx="2645893" cy="2731245"/>
          </a:xfrm>
          <a:prstGeom prst="ellipse">
            <a:avLst/>
          </a:prstGeom>
          <a:noFill/>
          <a:ln w="63500" cap="rnd" cmpd="sng">
            <a:solidFill>
              <a:srgbClr val="336EA8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  <p:sp>
        <p:nvSpPr>
          <p:cNvPr id="185" name="Google Shape;185;p8"/>
          <p:cNvSpPr/>
          <p:nvPr/>
        </p:nvSpPr>
        <p:spPr>
          <a:xfrm rot="5400000">
            <a:off x="-965997" y="4069881"/>
            <a:ext cx="1942680" cy="1469097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94B9D6"/>
          </a:solidFill>
          <a:ln w="12700" cap="flat" cmpd="sng">
            <a:solidFill>
              <a:srgbClr val="94B9D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8" title="downloa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159B74E-F058-7FB2-2C64-DBEA86CB94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3" y="1138335"/>
            <a:ext cx="6011526" cy="50478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 txBox="1">
            <a:spLocks noGrp="1"/>
          </p:cNvSpPr>
          <p:nvPr>
            <p:ph type="title"/>
          </p:nvPr>
        </p:nvSpPr>
        <p:spPr>
          <a:xfrm>
            <a:off x="5632450" y="-980777"/>
            <a:ext cx="6559550" cy="444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03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END USERS &amp; </a:t>
            </a:r>
            <a:r>
              <a:rPr lang="en-US" dirty="0" smtClean="0">
                <a:solidFill>
                  <a:schemeClr val="accent2"/>
                </a:solidFill>
              </a:rPr>
              <a:t>FEATURES</a:t>
            </a:r>
            <a:br>
              <a:rPr lang="en-US" dirty="0" smtClean="0">
                <a:solidFill>
                  <a:schemeClr val="accent2"/>
                </a:solidFill>
              </a:rPr>
            </a:br>
            <a:endParaRPr dirty="0"/>
          </a:p>
        </p:txBody>
      </p:sp>
      <p:sp>
        <p:nvSpPr>
          <p:cNvPr id="192" name="Google Shape;19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10/14/24</a:t>
            </a:r>
            <a:endParaRPr/>
          </a:p>
        </p:txBody>
      </p:sp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96" name="Google Shape;196;p9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985;p40"/>
          <p:cNvSpPr/>
          <p:nvPr/>
        </p:nvSpPr>
        <p:spPr>
          <a:xfrm>
            <a:off x="2412547" y="2441834"/>
            <a:ext cx="2621998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GB" sz="2400" dirty="0"/>
              <a:t>Users</a:t>
            </a:r>
            <a:endParaRPr sz="2400" dirty="0"/>
          </a:p>
        </p:txBody>
      </p:sp>
      <p:sp>
        <p:nvSpPr>
          <p:cNvPr id="9" name="Google Shape;2985;p40"/>
          <p:cNvSpPr/>
          <p:nvPr/>
        </p:nvSpPr>
        <p:spPr>
          <a:xfrm>
            <a:off x="1547588" y="3350452"/>
            <a:ext cx="2621998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GB" sz="2400" dirty="0"/>
              <a:t>Key Features</a:t>
            </a:r>
          </a:p>
        </p:txBody>
      </p:sp>
      <p:sp>
        <p:nvSpPr>
          <p:cNvPr id="10" name="Google Shape;2985;p40"/>
          <p:cNvSpPr/>
          <p:nvPr/>
        </p:nvSpPr>
        <p:spPr>
          <a:xfrm>
            <a:off x="898801" y="4352418"/>
            <a:ext cx="2621998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User Value</a:t>
            </a:r>
          </a:p>
        </p:txBody>
      </p:sp>
      <p:sp>
        <p:nvSpPr>
          <p:cNvPr id="11" name="Google Shape;2988;p40"/>
          <p:cNvSpPr txBox="1">
            <a:spLocks/>
          </p:cNvSpPr>
          <p:nvPr/>
        </p:nvSpPr>
        <p:spPr>
          <a:xfrm>
            <a:off x="6016869" y="2441834"/>
            <a:ext cx="3863066" cy="553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Retail Managers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Supply Chain Planners</a:t>
            </a:r>
            <a:endParaRPr lang="en-US" sz="1600" dirty="0"/>
          </a:p>
        </p:txBody>
      </p:sp>
      <p:sp>
        <p:nvSpPr>
          <p:cNvPr id="12" name="Google Shape;2988;p40"/>
          <p:cNvSpPr txBox="1">
            <a:spLocks/>
          </p:cNvSpPr>
          <p:nvPr/>
        </p:nvSpPr>
        <p:spPr>
          <a:xfrm>
            <a:off x="5142498" y="3350452"/>
            <a:ext cx="3863066" cy="553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dirty="0"/>
              <a:t>Demand visualization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dirty="0"/>
              <a:t>Predicted vs Actual comparison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dirty="0"/>
              <a:t>Future sales forecast</a:t>
            </a:r>
          </a:p>
        </p:txBody>
      </p:sp>
      <p:sp>
        <p:nvSpPr>
          <p:cNvPr id="2" name="Rectangle 1"/>
          <p:cNvSpPr/>
          <p:nvPr/>
        </p:nvSpPr>
        <p:spPr>
          <a:xfrm>
            <a:off x="3902260" y="4439838"/>
            <a:ext cx="47083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9700"/>
            <a:r>
              <a:rPr lang="en-US" sz="1600" dirty="0"/>
              <a:t>Optimize stock and reduce shortages/overstock.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 txBox="1">
            <a:spLocks noGrp="1"/>
          </p:cNvSpPr>
          <p:nvPr>
            <p:ph type="body" idx="1"/>
          </p:nvPr>
        </p:nvSpPr>
        <p:spPr>
          <a:xfrm>
            <a:off x="2918069" y="1806963"/>
            <a:ext cx="6197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>
              <a:spcBef>
                <a:spcPts val="0"/>
              </a:spcBef>
              <a:buSzPts val="2800"/>
              <a:buNone/>
            </a:pPr>
            <a:endParaRPr lang="en-GB" dirty="0">
              <a:solidFill>
                <a:schemeClr val="accent2"/>
              </a:solidFill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Dataset Name:</a:t>
            </a:r>
            <a:r>
              <a:rPr lang="en-US" sz="2000" dirty="0"/>
              <a:t> Historical Product Demand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Total Records:</a:t>
            </a:r>
            <a:r>
              <a:rPr lang="en-US" sz="2000" dirty="0"/>
              <a:t> 1,048,575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Columns:</a:t>
            </a:r>
            <a:endParaRPr lang="en-US" sz="2000" dirty="0"/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   Product </a:t>
            </a:r>
            <a:r>
              <a:rPr lang="en-US" sz="2000" dirty="0"/>
              <a:t>Code (2160 unique values)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Warehouse (4 unique values)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Product Category (33 unique values)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Date (Some missing values: 11,239)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Order Demand (Contains non-numeric characters)</a:t>
            </a: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endParaRPr dirty="0"/>
          </a:p>
        </p:txBody>
      </p:sp>
      <p:sp>
        <p:nvSpPr>
          <p:cNvPr id="202" name="Google Shape;20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10/14/24</a:t>
            </a:r>
            <a:endParaRPr/>
          </a:p>
        </p:txBody>
      </p:sp>
      <p:sp>
        <p:nvSpPr>
          <p:cNvPr id="203" name="Google Shape;203;p10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08" name="Google Shape;208;p10"/>
          <p:cNvSpPr txBox="1">
            <a:spLocks noGrp="1"/>
          </p:cNvSpPr>
          <p:nvPr>
            <p:ph type="title"/>
          </p:nvPr>
        </p:nvSpPr>
        <p:spPr>
          <a:xfrm>
            <a:off x="3056184" y="781822"/>
            <a:ext cx="4196424" cy="827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228600" indent="-50800"/>
            <a:r>
              <a:rPr lang="en-GB" sz="4000" dirty="0"/>
              <a:t>04</a:t>
            </a:r>
            <a:br>
              <a:rPr lang="en-GB" sz="4000" dirty="0"/>
            </a:br>
            <a:r>
              <a:rPr lang="en-GB" sz="4000" dirty="0"/>
              <a:t>DATA </a:t>
            </a:r>
            <a:r>
              <a:rPr lang="en-GB" sz="4000" dirty="0">
                <a:solidFill>
                  <a:schemeClr val="accent2"/>
                </a:solidFill>
              </a:rPr>
              <a:t>STRUCTURE</a:t>
            </a:r>
            <a:r>
              <a:rPr lang="en-GB" sz="1800" dirty="0">
                <a:solidFill>
                  <a:schemeClr val="accent2"/>
                </a:solidFill>
              </a:rPr>
              <a:t/>
            </a:r>
            <a:br>
              <a:rPr lang="en-GB" sz="1800" dirty="0">
                <a:solidFill>
                  <a:schemeClr val="accent2"/>
                </a:solidFill>
              </a:rPr>
            </a:br>
            <a:endParaRPr sz="1800" dirty="0">
              <a:solidFill>
                <a:schemeClr val="lt1"/>
              </a:solidFill>
            </a:endParaRPr>
          </a:p>
        </p:txBody>
      </p:sp>
      <p:pic>
        <p:nvPicPr>
          <p:cNvPr id="209" name="Google Shape;209;p10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"/>
          <p:cNvSpPr txBox="1">
            <a:spLocks noGrp="1"/>
          </p:cNvSpPr>
          <p:nvPr>
            <p:ph type="body" idx="1"/>
          </p:nvPr>
        </p:nvSpPr>
        <p:spPr>
          <a:xfrm>
            <a:off x="1565988" y="67680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50800">
              <a:spcBef>
                <a:spcPts val="0"/>
              </a:spcBef>
              <a:buSzPts val="2800"/>
              <a:buNone/>
            </a:pPr>
            <a:r>
              <a:rPr lang="en-US" dirty="0">
                <a:solidFill>
                  <a:schemeClr val="accent2"/>
                </a:solidFill>
              </a:rPr>
              <a:t>05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DATA </a:t>
            </a:r>
            <a:r>
              <a:rPr lang="en-US" dirty="0">
                <a:solidFill>
                  <a:schemeClr val="accent2"/>
                </a:solidFill>
              </a:rPr>
              <a:t>PREPROCESSING</a:t>
            </a: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en-GB" dirty="0" smtClean="0"/>
              <a:t>Typecasting</a:t>
            </a: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endParaRPr lang="en-GB" dirty="0"/>
          </a:p>
          <a:p>
            <a:pPr marL="228600" indent="-50800">
              <a:spcBef>
                <a:spcPts val="0"/>
              </a:spcBef>
              <a:buSzPts val="2800"/>
              <a:buNone/>
            </a:pPr>
            <a:r>
              <a:rPr lang="en-US" sz="2400" dirty="0" smtClean="0"/>
              <a:t>                            Convert </a:t>
            </a:r>
            <a:r>
              <a:rPr lang="en-US" sz="2400" dirty="0"/>
              <a:t>Date to date/ time format and drop NA values </a:t>
            </a: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endParaRPr dirty="0"/>
          </a:p>
        </p:txBody>
      </p:sp>
      <p:sp>
        <p:nvSpPr>
          <p:cNvPr id="215" name="Google Shape;21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10/14/24</a:t>
            </a:r>
            <a:endParaRPr/>
          </a:p>
        </p:txBody>
      </p:sp>
      <p:sp>
        <p:nvSpPr>
          <p:cNvPr id="216" name="Google Shape;216;p11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218" name="Google Shape;218;p11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985;p40"/>
          <p:cNvSpPr/>
          <p:nvPr/>
        </p:nvSpPr>
        <p:spPr>
          <a:xfrm>
            <a:off x="959402" y="4828193"/>
            <a:ext cx="2621998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Feature Engineering</a:t>
            </a:r>
          </a:p>
        </p:txBody>
      </p:sp>
      <p:sp>
        <p:nvSpPr>
          <p:cNvPr id="8" name="Google Shape;2985;p40"/>
          <p:cNvSpPr/>
          <p:nvPr/>
        </p:nvSpPr>
        <p:spPr>
          <a:xfrm>
            <a:off x="898801" y="3400891"/>
            <a:ext cx="2621998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GB" dirty="0"/>
              <a:t>Order-Demand Cleaning</a:t>
            </a:r>
          </a:p>
        </p:txBody>
      </p:sp>
      <p:sp>
        <p:nvSpPr>
          <p:cNvPr id="9" name="Google Shape;2985;p40"/>
          <p:cNvSpPr/>
          <p:nvPr/>
        </p:nvSpPr>
        <p:spPr>
          <a:xfrm>
            <a:off x="959402" y="2261909"/>
            <a:ext cx="2621998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/>
              <a:t>Typecasting</a:t>
            </a:r>
            <a:endParaRPr dirty="0"/>
          </a:p>
        </p:txBody>
      </p:sp>
      <p:sp>
        <p:nvSpPr>
          <p:cNvPr id="10" name="Google Shape;2990;p40"/>
          <p:cNvSpPr txBox="1">
            <a:spLocks/>
          </p:cNvSpPr>
          <p:nvPr/>
        </p:nvSpPr>
        <p:spPr>
          <a:xfrm>
            <a:off x="3908995" y="3400891"/>
            <a:ext cx="5598899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Remove non-numeric characters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Convert to numeric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Drop missing and zero/negative values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3908995" y="4828193"/>
            <a:ext cx="52476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Year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Month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Weekday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Lag and rolling features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10/14/24</a:t>
            </a:r>
            <a:endParaRPr/>
          </a:p>
        </p:txBody>
      </p:sp>
      <p:sp>
        <p:nvSpPr>
          <p:cNvPr id="224" name="Google Shape;224;p12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226" name="Google Shape;226;p12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2796073" y="58281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06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PROGRAMMING </a:t>
            </a:r>
            <a:r>
              <a:rPr lang="en-US" sz="2400" dirty="0">
                <a:solidFill>
                  <a:schemeClr val="accent2"/>
                </a:solidFill>
              </a:rPr>
              <a:t>LANGUAGES</a:t>
            </a:r>
          </a:p>
        </p:txBody>
      </p:sp>
      <p:sp>
        <p:nvSpPr>
          <p:cNvPr id="3" name="Rectangle 2"/>
          <p:cNvSpPr/>
          <p:nvPr/>
        </p:nvSpPr>
        <p:spPr>
          <a:xfrm>
            <a:off x="5457260" y="3144484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Google Shape;2985;p40">
            <a:extLst>
              <a:ext uri="{FF2B5EF4-FFF2-40B4-BE49-F238E27FC236}">
                <a16:creationId xmlns:a16="http://schemas.microsoft.com/office/drawing/2014/main" id="{356F3522-10F6-ED81-217B-0FF238625FD8}"/>
              </a:ext>
            </a:extLst>
          </p:cNvPr>
          <p:cNvSpPr/>
          <p:nvPr/>
        </p:nvSpPr>
        <p:spPr>
          <a:xfrm>
            <a:off x="2835262" y="2035244"/>
            <a:ext cx="2621998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Languages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16869" y="2020558"/>
            <a:ext cx="9829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/>
              <a:t>Python</a:t>
            </a:r>
          </a:p>
        </p:txBody>
      </p:sp>
      <p:sp>
        <p:nvSpPr>
          <p:cNvPr id="5" name="Rectangle 4"/>
          <p:cNvSpPr/>
          <p:nvPr/>
        </p:nvSpPr>
        <p:spPr>
          <a:xfrm>
            <a:off x="6724262" y="3277702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Dash</a:t>
            </a:r>
            <a:endParaRPr lang="ar-E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Plotly</a:t>
            </a:r>
            <a:endParaRPr lang="ar-E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XGBoost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46037" y="327327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RandomForest</a:t>
            </a:r>
            <a:endParaRPr lang="ar-EG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Mlflow</a:t>
            </a:r>
            <a:endParaRPr lang="ar-EG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Flask</a:t>
            </a:r>
          </a:p>
        </p:txBody>
      </p:sp>
      <p:sp>
        <p:nvSpPr>
          <p:cNvPr id="14" name="Google Shape;2985;p40">
            <a:extLst>
              <a:ext uri="{FF2B5EF4-FFF2-40B4-BE49-F238E27FC236}">
                <a16:creationId xmlns:a16="http://schemas.microsoft.com/office/drawing/2014/main" id="{356F3522-10F6-ED81-217B-0FF238625FD8}"/>
              </a:ext>
            </a:extLst>
          </p:cNvPr>
          <p:cNvSpPr/>
          <p:nvPr/>
        </p:nvSpPr>
        <p:spPr>
          <a:xfrm>
            <a:off x="1597401" y="3247134"/>
            <a:ext cx="2621998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Frameworks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5462" y="4762508"/>
            <a:ext cx="29603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Joblib</a:t>
            </a:r>
            <a:r>
              <a:rPr lang="en-US" sz="1600" dirty="0"/>
              <a:t> for model storage</a:t>
            </a:r>
          </a:p>
        </p:txBody>
      </p:sp>
      <p:sp>
        <p:nvSpPr>
          <p:cNvPr id="17" name="Google Shape;2985;p40">
            <a:extLst>
              <a:ext uri="{FF2B5EF4-FFF2-40B4-BE49-F238E27FC236}">
                <a16:creationId xmlns:a16="http://schemas.microsoft.com/office/drawing/2014/main" id="{356F3522-10F6-ED81-217B-0FF238625FD8}"/>
              </a:ext>
            </a:extLst>
          </p:cNvPr>
          <p:cNvSpPr/>
          <p:nvPr/>
        </p:nvSpPr>
        <p:spPr>
          <a:xfrm>
            <a:off x="1127449" y="4601792"/>
            <a:ext cx="2621998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Supporting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2702" y="394575"/>
            <a:ext cx="9144000" cy="2387600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07</a:t>
            </a:r>
            <a:br>
              <a:rPr lang="en-GB" dirty="0">
                <a:solidFill>
                  <a:schemeClr val="accent2"/>
                </a:solidFill>
              </a:rPr>
            </a:br>
            <a:r>
              <a:rPr lang="en-GB" dirty="0"/>
              <a:t>DATA </a:t>
            </a:r>
            <a:r>
              <a:rPr lang="en-GB" dirty="0">
                <a:solidFill>
                  <a:schemeClr val="accent2"/>
                </a:solidFill>
              </a:rPr>
              <a:t>VISUALIZATION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73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A white screen with black text&#10;&#10;AI-generated content may be incorrect.">
            <a:extLst>
              <a:ext uri="{FF2B5EF4-FFF2-40B4-BE49-F238E27FC236}">
                <a16:creationId xmlns:a16="http://schemas.microsoft.com/office/drawing/2014/main" id="{378ED350-A956-D949-08BF-749B8031B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314" y="1122363"/>
            <a:ext cx="12335069" cy="497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82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370</Words>
  <Application>Microsoft Office PowerPoint</Application>
  <PresentationFormat>Widescreen</PresentationFormat>
  <Paragraphs>115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Arial</vt:lpstr>
      <vt:lpstr>Office Theme</vt:lpstr>
      <vt:lpstr>SALES FORECASTING AND DEMAND PREDICTION</vt:lpstr>
      <vt:lpstr>01 PROJECT IDEA</vt:lpstr>
      <vt:lpstr>02 PROJECT WIREFRAME   User Journey:  1- Select product. 2-View demand trends, actual vs. predicted, and forecast.   </vt:lpstr>
      <vt:lpstr>03 END USERS &amp; FEATURES </vt:lpstr>
      <vt:lpstr>04 DATA STRUCTURE </vt:lpstr>
      <vt:lpstr>PowerPoint Presentation</vt:lpstr>
      <vt:lpstr>PowerPoint Presentation</vt:lpstr>
      <vt:lpstr>07 DATA VISUALIZATION</vt:lpstr>
      <vt:lpstr>PowerPoint Presentation</vt:lpstr>
      <vt:lpstr>dashboard</vt:lpstr>
      <vt:lpstr>Timeseries Analysis Decomposition</vt:lpstr>
      <vt:lpstr>08  MACHINE LEARNING</vt:lpstr>
      <vt:lpstr>DELIVERABLES</vt:lpstr>
      <vt:lpstr>Team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FORECASTING AND DEMAND PREDICTION</dc:title>
  <dc:creator>SAMA</dc:creator>
  <cp:lastModifiedBy>admin</cp:lastModifiedBy>
  <cp:revision>15</cp:revision>
  <dcterms:created xsi:type="dcterms:W3CDTF">2024-03-14T10:03:54Z</dcterms:created>
  <dcterms:modified xsi:type="dcterms:W3CDTF">2025-04-22T17:45:27Z</dcterms:modified>
</cp:coreProperties>
</file>