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71" r:id="rId5"/>
    <p:sldId id="27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SAS\Projet\Programme\Graph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SAS\Projet\Programme\Nouveau%20Feuille%20de%20calcul%20Microsoft%20Exce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SAS\Projet\Programme\Nouveau%20Feuille%20de%20calcul%20Microsoft%20Exce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SAS\Projet\Programme\Graph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SAS\Projet\Programme\Nouveau%20Feuille%20de%20calcul%20Microsoft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SAS\Projet\Programme\Nouveau%20Feuille%20de%20calcul%20Microsoft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SAS\Projet\Programme\Nouveau%20Feuille%20de%20calcul%20Microsoft%20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SAS\Projet\Programme\Nouveau%20Feuille%20de%20calcul%20Microsoft%20Exc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SAS\Projet\Programme\Graph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SAS\Projet\Programme\Nouveau%20Feuille%20de%20calcul%20Microsoft%20Exce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SAS\Projet\Programme\Nouveau%20Feuille%20de%20calcul%20Microsoft%20Exce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CA </a:t>
            </a:r>
            <a:r>
              <a:rPr lang="en-US" sz="1800" dirty="0" err="1"/>
              <a:t>annuel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Feuil10!$B$1</c:f>
              <c:strCache>
                <c:ptCount val="1"/>
                <c:pt idx="0">
                  <c:v>CA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Feuil10!$A$2:$A$6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Feuil10!$B$2:$B$6</c:f>
              <c:numCache>
                <c:formatCode>General</c:formatCode>
                <c:ptCount val="5"/>
                <c:pt idx="0">
                  <c:v>6047.6</c:v>
                </c:pt>
                <c:pt idx="1">
                  <c:v>77717.600000000006</c:v>
                </c:pt>
                <c:pt idx="2">
                  <c:v>104891.3</c:v>
                </c:pt>
                <c:pt idx="3">
                  <c:v>228716.3</c:v>
                </c:pt>
                <c:pt idx="4">
                  <c:v>1460.4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D5-4D35-9316-4D3667A63D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7977215"/>
        <c:axId val="827974303"/>
      </c:lineChart>
      <c:catAx>
        <c:axId val="82797721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27974303"/>
        <c:crosses val="autoZero"/>
        <c:auto val="1"/>
        <c:lblAlgn val="ctr"/>
        <c:lblOffset val="100"/>
        <c:noMultiLvlLbl val="0"/>
      </c:catAx>
      <c:valAx>
        <c:axId val="82797430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27977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Mean CA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Feuil9!$A$5:$C$5</c:f>
              <c:strCache>
                <c:ptCount val="3"/>
                <c:pt idx="0">
                  <c:v>mean_pizza_eu</c:v>
                </c:pt>
                <c:pt idx="1">
                  <c:v>mean_sandwich_eu</c:v>
                </c:pt>
                <c:pt idx="2">
                  <c:v>mean_escalope_eu</c:v>
                </c:pt>
              </c:strCache>
            </c:strRef>
          </c:cat>
          <c:val>
            <c:numRef>
              <c:f>Feuil9!$A$6:$C$6</c:f>
              <c:numCache>
                <c:formatCode>General</c:formatCode>
                <c:ptCount val="3"/>
                <c:pt idx="0">
                  <c:v>25.412929999999999</c:v>
                </c:pt>
                <c:pt idx="1">
                  <c:v>16.25094</c:v>
                </c:pt>
                <c:pt idx="2">
                  <c:v>18.93121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B4-4ABB-9D95-A541D8B1DC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15702464"/>
        <c:axId val="315703712"/>
      </c:barChart>
      <c:catAx>
        <c:axId val="3157024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15703712"/>
        <c:crosses val="autoZero"/>
        <c:auto val="1"/>
        <c:lblAlgn val="ctr"/>
        <c:lblOffset val="100"/>
        <c:noMultiLvlLbl val="0"/>
      </c:catAx>
      <c:valAx>
        <c:axId val="3157037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15702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Mean quantité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Feuil9!$A$1:$C$1</c:f>
              <c:strCache>
                <c:ptCount val="3"/>
                <c:pt idx="0">
                  <c:v>mean_pizza</c:v>
                </c:pt>
                <c:pt idx="1">
                  <c:v>mean_sandwich</c:v>
                </c:pt>
                <c:pt idx="2">
                  <c:v>mean_escalope</c:v>
                </c:pt>
              </c:strCache>
            </c:strRef>
          </c:cat>
          <c:val>
            <c:numRef>
              <c:f>Feuil9!$A$2:$C$2</c:f>
              <c:numCache>
                <c:formatCode>General</c:formatCode>
                <c:ptCount val="3"/>
                <c:pt idx="0">
                  <c:v>2.4914640000000001</c:v>
                </c:pt>
                <c:pt idx="1">
                  <c:v>2.5001449999999998</c:v>
                </c:pt>
                <c:pt idx="2">
                  <c:v>2.5241609999999999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67-44F5-AFDD-D6DD648B4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23696320"/>
        <c:axId val="323698816"/>
      </c:barChart>
      <c:catAx>
        <c:axId val="3236963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3698816"/>
        <c:crosses val="autoZero"/>
        <c:auto val="1"/>
        <c:lblAlgn val="ctr"/>
        <c:lblOffset val="100"/>
        <c:noMultiLvlLbl val="0"/>
      </c:catAx>
      <c:valAx>
        <c:axId val="32369881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3696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CA mensuel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Feuil11!$B$1</c:f>
              <c:strCache>
                <c:ptCount val="1"/>
                <c:pt idx="0">
                  <c:v>total_vente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square"/>
            <c:size val="9"/>
            <c:spPr>
              <a:solidFill>
                <a:schemeClr val="accent1">
                  <a:lumMod val="60000"/>
                  <a:lumOff val="40000"/>
                </a:schemeClr>
              </a:solidFill>
              <a:ln w="9525" cap="rnd">
                <a:solidFill>
                  <a:srgbClr val="FFFF0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Feuil11!$A$2:$A$13</c:f>
              <c:numCache>
                <c:formatCode>General</c:formatCode>
                <c:ptCount val="12"/>
                <c:pt idx="0">
                  <c:v>12</c:v>
                </c:pt>
                <c:pt idx="1">
                  <c:v>11</c:v>
                </c:pt>
                <c:pt idx="2">
                  <c:v>10</c:v>
                </c:pt>
                <c:pt idx="3">
                  <c:v>8</c:v>
                </c:pt>
                <c:pt idx="4">
                  <c:v>9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3</c:v>
                </c:pt>
                <c:pt idx="9">
                  <c:v>4</c:v>
                </c:pt>
                <c:pt idx="10">
                  <c:v>1</c:v>
                </c:pt>
                <c:pt idx="11">
                  <c:v>2</c:v>
                </c:pt>
              </c:numCache>
            </c:numRef>
          </c:xVal>
          <c:yVal>
            <c:numRef>
              <c:f>Feuil11!$B$2:$B$13</c:f>
              <c:numCache>
                <c:formatCode>General</c:formatCode>
                <c:ptCount val="12"/>
                <c:pt idx="0">
                  <c:v>53137.9</c:v>
                </c:pt>
                <c:pt idx="1">
                  <c:v>43926.7</c:v>
                </c:pt>
                <c:pt idx="2">
                  <c:v>41608.9</c:v>
                </c:pt>
                <c:pt idx="3">
                  <c:v>37634.800000000003</c:v>
                </c:pt>
                <c:pt idx="4">
                  <c:v>35981.4</c:v>
                </c:pt>
                <c:pt idx="5">
                  <c:v>35147.199999999997</c:v>
                </c:pt>
                <c:pt idx="6">
                  <c:v>31528.799999999999</c:v>
                </c:pt>
                <c:pt idx="7">
                  <c:v>30734.9</c:v>
                </c:pt>
                <c:pt idx="8">
                  <c:v>29692.400000000001</c:v>
                </c:pt>
                <c:pt idx="9">
                  <c:v>28330.7</c:v>
                </c:pt>
                <c:pt idx="10">
                  <c:v>27106.400000000001</c:v>
                </c:pt>
                <c:pt idx="11">
                  <c:v>24003.1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E4-4BA0-A289-EF68F727C4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7976383"/>
        <c:axId val="827976799"/>
      </c:scatterChart>
      <c:valAx>
        <c:axId val="827976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27976799"/>
        <c:crosses val="autoZero"/>
        <c:crossBetween val="midCat"/>
      </c:valAx>
      <c:valAx>
        <c:axId val="827976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279763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817147856517939E-2"/>
          <c:y val="0.13930555555555554"/>
          <c:w val="0.8966272965879265"/>
          <c:h val="0.576210629921259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Feuil2!$B$1:$B$2</c:f>
              <c:strCache>
                <c:ptCount val="2"/>
                <c:pt idx="1">
                  <c:v>moy_pizza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Feuil2!$A$3:$A$7</c:f>
              <c:strCache>
                <c:ptCount val="5"/>
                <c:pt idx="0">
                  <c:v>Bezannes</c:v>
                </c:pt>
                <c:pt idx="1">
                  <c:v>Champfleury</c:v>
                </c:pt>
                <c:pt idx="2">
                  <c:v>Cormontreuil</c:v>
                </c:pt>
                <c:pt idx="3">
                  <c:v>Reims</c:v>
                </c:pt>
                <c:pt idx="4">
                  <c:v>Tinqueux</c:v>
                </c:pt>
              </c:strCache>
            </c:strRef>
          </c:cat>
          <c:val>
            <c:numRef>
              <c:f>Feuil2!$B$3:$B$7</c:f>
              <c:numCache>
                <c:formatCode>0.00</c:formatCode>
                <c:ptCount val="5"/>
                <c:pt idx="0">
                  <c:v>2.553299</c:v>
                </c:pt>
                <c:pt idx="1">
                  <c:v>2.5064760000000001</c:v>
                </c:pt>
                <c:pt idx="2">
                  <c:v>2.4074680000000002</c:v>
                </c:pt>
                <c:pt idx="3">
                  <c:v>2.4917090000000002</c:v>
                </c:pt>
                <c:pt idx="4">
                  <c:v>2.4969239999999999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6-4836-9E89-A37D40938568}"/>
            </c:ext>
          </c:extLst>
        </c:ser>
        <c:ser>
          <c:idx val="1"/>
          <c:order val="1"/>
          <c:tx>
            <c:strRef>
              <c:f>Feuil2!$C$1:$C$2</c:f>
              <c:strCache>
                <c:ptCount val="2"/>
                <c:pt idx="1">
                  <c:v>moy_sandwich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Feuil2!$A$3:$A$7</c:f>
              <c:strCache>
                <c:ptCount val="5"/>
                <c:pt idx="0">
                  <c:v>Bezannes</c:v>
                </c:pt>
                <c:pt idx="1">
                  <c:v>Champfleury</c:v>
                </c:pt>
                <c:pt idx="2">
                  <c:v>Cormontreuil</c:v>
                </c:pt>
                <c:pt idx="3">
                  <c:v>Reims</c:v>
                </c:pt>
                <c:pt idx="4">
                  <c:v>Tinqueux</c:v>
                </c:pt>
              </c:strCache>
            </c:strRef>
          </c:cat>
          <c:val>
            <c:numRef>
              <c:f>Feuil2!$C$3:$C$7</c:f>
              <c:numCache>
                <c:formatCode>0.00</c:formatCode>
                <c:ptCount val="5"/>
                <c:pt idx="0">
                  <c:v>2.4932319999999999</c:v>
                </c:pt>
                <c:pt idx="1">
                  <c:v>2.4294479999999998</c:v>
                </c:pt>
                <c:pt idx="2">
                  <c:v>2.5584419999999999</c:v>
                </c:pt>
                <c:pt idx="3">
                  <c:v>2.5153059999999998</c:v>
                </c:pt>
                <c:pt idx="4">
                  <c:v>2.5112779999999999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E6-4836-9E89-A37D40938568}"/>
            </c:ext>
          </c:extLst>
        </c:ser>
        <c:ser>
          <c:idx val="2"/>
          <c:order val="2"/>
          <c:tx>
            <c:strRef>
              <c:f>Feuil2!$D$1:$D$2</c:f>
              <c:strCache>
                <c:ptCount val="2"/>
                <c:pt idx="1">
                  <c:v>moy_escalope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Feuil2!$A$3:$A$7</c:f>
              <c:strCache>
                <c:ptCount val="5"/>
                <c:pt idx="0">
                  <c:v>Bezannes</c:v>
                </c:pt>
                <c:pt idx="1">
                  <c:v>Champfleury</c:v>
                </c:pt>
                <c:pt idx="2">
                  <c:v>Cormontreuil</c:v>
                </c:pt>
                <c:pt idx="3">
                  <c:v>Reims</c:v>
                </c:pt>
                <c:pt idx="4">
                  <c:v>Tinqueux</c:v>
                </c:pt>
              </c:strCache>
            </c:strRef>
          </c:cat>
          <c:val>
            <c:numRef>
              <c:f>Feuil2!$D$3:$D$7</c:f>
              <c:numCache>
                <c:formatCode>0.00</c:formatCode>
                <c:ptCount val="5"/>
                <c:pt idx="0">
                  <c:v>2.5177659999999999</c:v>
                </c:pt>
                <c:pt idx="1">
                  <c:v>2.5276070000000002</c:v>
                </c:pt>
                <c:pt idx="2">
                  <c:v>2.579545</c:v>
                </c:pt>
                <c:pt idx="3">
                  <c:v>2.5076529999999999</c:v>
                </c:pt>
                <c:pt idx="4">
                  <c:v>2.4969239999999999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E6-4836-9E89-A37D409385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23622912"/>
        <c:axId val="323618752"/>
      </c:barChart>
      <c:catAx>
        <c:axId val="3236229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3618752"/>
        <c:crosses val="autoZero"/>
        <c:auto val="1"/>
        <c:lblAlgn val="ctr"/>
        <c:lblOffset val="100"/>
        <c:noMultiLvlLbl val="0"/>
      </c:catAx>
      <c:valAx>
        <c:axId val="3236187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3622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Feuil3!$B$1</c:f>
              <c:strCache>
                <c:ptCount val="1"/>
                <c:pt idx="0">
                  <c:v>moy_pizza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Feuil3!$A$2:$A$6</c:f>
              <c:strCache>
                <c:ptCount val="5"/>
                <c:pt idx="0">
                  <c:v>Bezannes</c:v>
                </c:pt>
                <c:pt idx="1">
                  <c:v>Champfleury</c:v>
                </c:pt>
                <c:pt idx="2">
                  <c:v>Cormontreuil</c:v>
                </c:pt>
                <c:pt idx="3">
                  <c:v>Reims</c:v>
                </c:pt>
                <c:pt idx="4">
                  <c:v>Tinqueux</c:v>
                </c:pt>
              </c:strCache>
            </c:strRef>
          </c:cat>
          <c:val>
            <c:numRef>
              <c:f>Feuil3!$B$2:$B$6</c:f>
              <c:numCache>
                <c:formatCode>General</c:formatCode>
                <c:ptCount val="5"/>
                <c:pt idx="0">
                  <c:v>26.04365</c:v>
                </c:pt>
                <c:pt idx="1">
                  <c:v>25.566050000000001</c:v>
                </c:pt>
                <c:pt idx="2">
                  <c:v>24.556170000000002</c:v>
                </c:pt>
                <c:pt idx="3">
                  <c:v>25.415430000000001</c:v>
                </c:pt>
                <c:pt idx="4">
                  <c:v>25.468630000000001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D7-4A50-A5B3-C40195701C84}"/>
            </c:ext>
          </c:extLst>
        </c:ser>
        <c:ser>
          <c:idx val="1"/>
          <c:order val="1"/>
          <c:tx>
            <c:strRef>
              <c:f>Feuil3!$C$1</c:f>
              <c:strCache>
                <c:ptCount val="1"/>
                <c:pt idx="0">
                  <c:v>moy_sandwich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Feuil3!$A$2:$A$6</c:f>
              <c:strCache>
                <c:ptCount val="5"/>
                <c:pt idx="0">
                  <c:v>Bezannes</c:v>
                </c:pt>
                <c:pt idx="1">
                  <c:v>Champfleury</c:v>
                </c:pt>
                <c:pt idx="2">
                  <c:v>Cormontreuil</c:v>
                </c:pt>
                <c:pt idx="3">
                  <c:v>Reims</c:v>
                </c:pt>
                <c:pt idx="4">
                  <c:v>Tinqueux</c:v>
                </c:pt>
              </c:strCache>
            </c:strRef>
          </c:cat>
          <c:val>
            <c:numRef>
              <c:f>Feuil3!$C$2:$C$6</c:f>
              <c:numCache>
                <c:formatCode>General</c:formatCode>
                <c:ptCount val="5"/>
                <c:pt idx="0">
                  <c:v>16.206009999999999</c:v>
                </c:pt>
                <c:pt idx="1">
                  <c:v>15.791410000000001</c:v>
                </c:pt>
                <c:pt idx="2">
                  <c:v>16.62987</c:v>
                </c:pt>
                <c:pt idx="3">
                  <c:v>16.349489999999999</c:v>
                </c:pt>
                <c:pt idx="4">
                  <c:v>16.323309999999999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D7-4A50-A5B3-C40195701C84}"/>
            </c:ext>
          </c:extLst>
        </c:ser>
        <c:ser>
          <c:idx val="2"/>
          <c:order val="2"/>
          <c:tx>
            <c:strRef>
              <c:f>Feuil3!$D$1</c:f>
              <c:strCache>
                <c:ptCount val="1"/>
                <c:pt idx="0">
                  <c:v>moy_escalope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Feuil3!$A$2:$A$6</c:f>
              <c:strCache>
                <c:ptCount val="5"/>
                <c:pt idx="0">
                  <c:v>Bezannes</c:v>
                </c:pt>
                <c:pt idx="1">
                  <c:v>Champfleury</c:v>
                </c:pt>
                <c:pt idx="2">
                  <c:v>Cormontreuil</c:v>
                </c:pt>
                <c:pt idx="3">
                  <c:v>Reims</c:v>
                </c:pt>
                <c:pt idx="4">
                  <c:v>Tinqueux</c:v>
                </c:pt>
              </c:strCache>
            </c:strRef>
          </c:cat>
          <c:val>
            <c:numRef>
              <c:f>Feuil3!$D$2:$D$6</c:f>
              <c:numCache>
                <c:formatCode>General</c:formatCode>
                <c:ptCount val="5"/>
                <c:pt idx="0">
                  <c:v>18.88325</c:v>
                </c:pt>
                <c:pt idx="1">
                  <c:v>18.957059999999998</c:v>
                </c:pt>
                <c:pt idx="2">
                  <c:v>19.346589999999999</c:v>
                </c:pt>
                <c:pt idx="3">
                  <c:v>18.807400000000001</c:v>
                </c:pt>
                <c:pt idx="4">
                  <c:v>18.726929999999999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D7-4A50-A5B3-C40195701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40014704"/>
        <c:axId val="440005552"/>
      </c:barChart>
      <c:catAx>
        <c:axId val="4400147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40005552"/>
        <c:crosses val="autoZero"/>
        <c:auto val="1"/>
        <c:lblAlgn val="ctr"/>
        <c:lblOffset val="100"/>
        <c:noMultiLvlLbl val="0"/>
      </c:catAx>
      <c:valAx>
        <c:axId val="4400055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4001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Feuil4!$F$2</c:f>
              <c:strCache>
                <c:ptCount val="1"/>
                <c:pt idx="0">
                  <c:v>adwords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Feuil4!$E$3:$E$7</c:f>
              <c:strCache>
                <c:ptCount val="5"/>
                <c:pt idx="0">
                  <c:v>Bezannes</c:v>
                </c:pt>
                <c:pt idx="1">
                  <c:v>Champfleury</c:v>
                </c:pt>
                <c:pt idx="2">
                  <c:v>Cormontreuil</c:v>
                </c:pt>
                <c:pt idx="3">
                  <c:v>Reims</c:v>
                </c:pt>
                <c:pt idx="4">
                  <c:v>Tinqueux</c:v>
                </c:pt>
              </c:strCache>
            </c:strRef>
          </c:cat>
          <c:val>
            <c:numRef>
              <c:f>Feuil4!$F$3:$F$7</c:f>
              <c:numCache>
                <c:formatCode>General</c:formatCode>
                <c:ptCount val="5"/>
                <c:pt idx="0">
                  <c:v>140</c:v>
                </c:pt>
                <c:pt idx="1">
                  <c:v>170</c:v>
                </c:pt>
                <c:pt idx="2">
                  <c:v>173</c:v>
                </c:pt>
                <c:pt idx="3">
                  <c:v>211</c:v>
                </c:pt>
                <c:pt idx="4">
                  <c:v>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D3-4371-A838-75FB144374A7}"/>
            </c:ext>
          </c:extLst>
        </c:ser>
        <c:ser>
          <c:idx val="1"/>
          <c:order val="1"/>
          <c:tx>
            <c:strRef>
              <c:f>Feuil4!$G$2</c:f>
              <c:strCache>
                <c:ptCount val="1"/>
                <c:pt idx="0">
                  <c:v>direct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Feuil4!$E$3:$E$7</c:f>
              <c:strCache>
                <c:ptCount val="5"/>
                <c:pt idx="0">
                  <c:v>Bezannes</c:v>
                </c:pt>
                <c:pt idx="1">
                  <c:v>Champfleury</c:v>
                </c:pt>
                <c:pt idx="2">
                  <c:v>Cormontreuil</c:v>
                </c:pt>
                <c:pt idx="3">
                  <c:v>Reims</c:v>
                </c:pt>
                <c:pt idx="4">
                  <c:v>Tinqueux</c:v>
                </c:pt>
              </c:strCache>
            </c:strRef>
          </c:cat>
          <c:val>
            <c:numRef>
              <c:f>Feuil4!$G$3:$G$7</c:f>
              <c:numCache>
                <c:formatCode>General</c:formatCode>
                <c:ptCount val="5"/>
                <c:pt idx="0">
                  <c:v>901</c:v>
                </c:pt>
                <c:pt idx="1">
                  <c:v>1123</c:v>
                </c:pt>
                <c:pt idx="2">
                  <c:v>938</c:v>
                </c:pt>
                <c:pt idx="3">
                  <c:v>1196</c:v>
                </c:pt>
                <c:pt idx="4">
                  <c:v>1140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D3-4371-A838-75FB144374A7}"/>
            </c:ext>
          </c:extLst>
        </c:ser>
        <c:ser>
          <c:idx val="2"/>
          <c:order val="2"/>
          <c:tx>
            <c:strRef>
              <c:f>Feuil4!$H$2</c:f>
              <c:strCache>
                <c:ptCount val="1"/>
                <c:pt idx="0">
                  <c:v>facebook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Feuil4!$E$3:$E$7</c:f>
              <c:strCache>
                <c:ptCount val="5"/>
                <c:pt idx="0">
                  <c:v>Bezannes</c:v>
                </c:pt>
                <c:pt idx="1">
                  <c:v>Champfleury</c:v>
                </c:pt>
                <c:pt idx="2">
                  <c:v>Cormontreuil</c:v>
                </c:pt>
                <c:pt idx="3">
                  <c:v>Reims</c:v>
                </c:pt>
                <c:pt idx="4">
                  <c:v>Tinqueux</c:v>
                </c:pt>
              </c:strCache>
            </c:strRef>
          </c:cat>
          <c:val>
            <c:numRef>
              <c:f>Feuil4!$H$3:$H$7</c:f>
              <c:numCache>
                <c:formatCode>General</c:formatCode>
                <c:ptCount val="5"/>
                <c:pt idx="0">
                  <c:v>386</c:v>
                </c:pt>
                <c:pt idx="1">
                  <c:v>506</c:v>
                </c:pt>
                <c:pt idx="2">
                  <c:v>428</c:v>
                </c:pt>
                <c:pt idx="3">
                  <c:v>532</c:v>
                </c:pt>
                <c:pt idx="4">
                  <c:v>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D3-4371-A838-75FB144374A7}"/>
            </c:ext>
          </c:extLst>
        </c:ser>
        <c:ser>
          <c:idx val="3"/>
          <c:order val="3"/>
          <c:tx>
            <c:strRef>
              <c:f>Feuil4!$I$2</c:f>
              <c:strCache>
                <c:ptCount val="1"/>
                <c:pt idx="0">
                  <c:v>twitter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Feuil4!$E$3:$E$7</c:f>
              <c:strCache>
                <c:ptCount val="5"/>
                <c:pt idx="0">
                  <c:v>Bezannes</c:v>
                </c:pt>
                <c:pt idx="1">
                  <c:v>Champfleury</c:v>
                </c:pt>
                <c:pt idx="2">
                  <c:v>Cormontreuil</c:v>
                </c:pt>
                <c:pt idx="3">
                  <c:v>Reims</c:v>
                </c:pt>
                <c:pt idx="4">
                  <c:v>Tinqueux</c:v>
                </c:pt>
              </c:strCache>
            </c:strRef>
          </c:cat>
          <c:val>
            <c:numRef>
              <c:f>Feuil4!$I$3:$I$7</c:f>
              <c:numCache>
                <c:formatCode>General</c:formatCode>
                <c:ptCount val="5"/>
                <c:pt idx="0">
                  <c:v>64</c:v>
                </c:pt>
                <c:pt idx="1">
                  <c:v>106</c:v>
                </c:pt>
                <c:pt idx="2">
                  <c:v>100</c:v>
                </c:pt>
                <c:pt idx="3">
                  <c:v>102</c:v>
                </c:pt>
                <c:pt idx="4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D3-4371-A838-75FB14437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260219408"/>
        <c:axId val="260214832"/>
      </c:barChart>
      <c:catAx>
        <c:axId val="2602194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60214832"/>
        <c:crosses val="autoZero"/>
        <c:auto val="1"/>
        <c:lblAlgn val="ctr"/>
        <c:lblOffset val="100"/>
        <c:noMultiLvlLbl val="0"/>
      </c:catAx>
      <c:valAx>
        <c:axId val="2602148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6021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Feuil6!$B$1</c:f>
              <c:strCache>
                <c:ptCount val="1"/>
                <c:pt idx="0">
                  <c:v>NBR visites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FE-4BF9-96AD-3D928E0E10BB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FE-4BF9-96AD-3D928E0E10BB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FE-4BF9-96AD-3D928E0E10BB}"/>
              </c:ext>
            </c:extLst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FE-4BF9-96AD-3D928E0E10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Feuil6!$A$2:$A$5</c:f>
              <c:strCache>
                <c:ptCount val="4"/>
                <c:pt idx="0">
                  <c:v>adwords</c:v>
                </c:pt>
                <c:pt idx="1">
                  <c:v>direct</c:v>
                </c:pt>
                <c:pt idx="2">
                  <c:v>facebook</c:v>
                </c:pt>
                <c:pt idx="3">
                  <c:v>twitter</c:v>
                </c:pt>
              </c:strCache>
            </c:strRef>
          </c:cat>
          <c:val>
            <c:numRef>
              <c:f>Feuil6!$B$2:$B$5</c:f>
              <c:numCache>
                <c:formatCode>General</c:formatCode>
                <c:ptCount val="4"/>
                <c:pt idx="0">
                  <c:v>906</c:v>
                </c:pt>
                <c:pt idx="1">
                  <c:v>5298</c:v>
                </c:pt>
                <c:pt idx="2">
                  <c:v>2395</c:v>
                </c:pt>
                <c:pt idx="3">
                  <c:v>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0FE-4BF9-96AD-3D928E0E10BB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moy_visite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Feuil1!$A$2:$A$5</c:f>
              <c:strCache>
                <c:ptCount val="4"/>
                <c:pt idx="0">
                  <c:v>direct</c:v>
                </c:pt>
                <c:pt idx="1">
                  <c:v>facebook</c:v>
                </c:pt>
                <c:pt idx="2">
                  <c:v>adwords</c:v>
                </c:pt>
                <c:pt idx="3">
                  <c:v>twitter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170.9032</c:v>
                </c:pt>
                <c:pt idx="1">
                  <c:v>31.25806</c:v>
                </c:pt>
                <c:pt idx="2">
                  <c:v>11.225809999999999</c:v>
                </c:pt>
                <c:pt idx="3">
                  <c:v>5.2903200000000004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3A-478A-948D-B8A87029D5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617389167"/>
        <c:axId val="617391663"/>
      </c:barChart>
      <c:catAx>
        <c:axId val="61738916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7391663"/>
        <c:crosses val="autoZero"/>
        <c:auto val="1"/>
        <c:lblAlgn val="ctr"/>
        <c:lblOffset val="100"/>
        <c:noMultiLvlLbl val="0"/>
      </c:catAx>
      <c:valAx>
        <c:axId val="61739166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7389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645805605356103"/>
          <c:y val="0.13902008434989083"/>
          <c:w val="0.49115748031496065"/>
          <c:h val="0.81859580052493441"/>
        </c:manualLayout>
      </c:layout>
      <c:radarChart>
        <c:radarStyle val="marker"/>
        <c:varyColors val="0"/>
        <c:ser>
          <c:idx val="0"/>
          <c:order val="0"/>
          <c:tx>
            <c:strRef>
              <c:f>Feuil7!$C$1</c:f>
              <c:strCache>
                <c:ptCount val="1"/>
                <c:pt idx="0">
                  <c:v>nbr visites</c:v>
                </c:pt>
              </c:strCache>
            </c:strRef>
          </c:tx>
          <c:spPr>
            <a:ln w="28575" cap="rnd">
              <a:solidFill>
                <a:schemeClr val="accent1"/>
              </a:solidFill>
            </a:ln>
            <a:effectLst>
              <a:glow rad="76200">
                <a:schemeClr val="accent1">
                  <a:satMod val="175000"/>
                  <a:alpha val="34000"/>
                </a:schemeClr>
              </a:glow>
            </a:effectLst>
          </c:spPr>
          <c:marker>
            <c:symbol val="none"/>
          </c:marker>
          <c:cat>
            <c:strRef>
              <c:f>Feuil7!$B$2:$B$5</c:f>
              <c:strCache>
                <c:ptCount val="4"/>
                <c:pt idx="0">
                  <c:v>direct</c:v>
                </c:pt>
                <c:pt idx="1">
                  <c:v>facebook</c:v>
                </c:pt>
                <c:pt idx="2">
                  <c:v>adwords</c:v>
                </c:pt>
                <c:pt idx="3">
                  <c:v>twitter</c:v>
                </c:pt>
              </c:strCache>
            </c:strRef>
          </c:cat>
          <c:val>
            <c:numRef>
              <c:f>Feuil7!$C$2:$C$5</c:f>
              <c:numCache>
                <c:formatCode>General</c:formatCode>
                <c:ptCount val="4"/>
                <c:pt idx="0">
                  <c:v>52</c:v>
                </c:pt>
                <c:pt idx="1">
                  <c:v>18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B6-46DB-A029-56EFBCFA25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7279728"/>
        <c:axId val="437274736"/>
      </c:radarChart>
      <c:catAx>
        <c:axId val="437279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7274736"/>
        <c:crosses val="autoZero"/>
        <c:auto val="1"/>
        <c:lblAlgn val="ctr"/>
        <c:lblOffset val="100"/>
        <c:noMultiLvlLbl val="0"/>
      </c:catAx>
      <c:valAx>
        <c:axId val="43727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727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Feuil8!$F$10</c:f>
              <c:strCache>
                <c:ptCount val="1"/>
                <c:pt idx="0">
                  <c:v>livraison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Feuil8!$E$11:$E$15</c:f>
              <c:strCache>
                <c:ptCount val="5"/>
                <c:pt idx="0">
                  <c:v>Bezannes</c:v>
                </c:pt>
                <c:pt idx="1">
                  <c:v>Champfleury</c:v>
                </c:pt>
                <c:pt idx="2">
                  <c:v>Cormontreuil</c:v>
                </c:pt>
                <c:pt idx="3">
                  <c:v>Reims</c:v>
                </c:pt>
                <c:pt idx="4">
                  <c:v>Tinqueux</c:v>
                </c:pt>
              </c:strCache>
            </c:strRef>
          </c:cat>
          <c:val>
            <c:numRef>
              <c:f>Feuil8!$F$11:$F$15</c:f>
              <c:numCache>
                <c:formatCode>General</c:formatCode>
                <c:ptCount val="5"/>
                <c:pt idx="0">
                  <c:v>37347.199999999997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C-4AEA-9661-321BD831BE48}"/>
            </c:ext>
          </c:extLst>
        </c:ser>
        <c:ser>
          <c:idx val="1"/>
          <c:order val="1"/>
          <c:tx>
            <c:strRef>
              <c:f>Feuil8!$G$10</c:f>
              <c:strCache>
                <c:ptCount val="1"/>
                <c:pt idx="0">
                  <c:v>SP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Feuil8!$E$11:$E$15</c:f>
              <c:strCache>
                <c:ptCount val="5"/>
                <c:pt idx="0">
                  <c:v>Bezannes</c:v>
                </c:pt>
                <c:pt idx="1">
                  <c:v>Champfleury</c:v>
                </c:pt>
                <c:pt idx="2">
                  <c:v>Cormontreuil</c:v>
                </c:pt>
                <c:pt idx="3">
                  <c:v>Reims</c:v>
                </c:pt>
                <c:pt idx="4">
                  <c:v>Tinqueux</c:v>
                </c:pt>
              </c:strCache>
            </c:strRef>
          </c:cat>
          <c:val>
            <c:numRef>
              <c:f>Feuil8!$G$11:$G$15</c:f>
              <c:numCache>
                <c:formatCode>General</c:formatCode>
                <c:ptCount val="5"/>
                <c:pt idx="0">
                  <c:v>0</c:v>
                </c:pt>
                <c:pt idx="1">
                  <c:v>45599.199999999997</c:v>
                </c:pt>
                <c:pt idx="2">
                  <c:v>38060.6</c:v>
                </c:pt>
                <c:pt idx="3">
                  <c:v>48507.8</c:v>
                </c:pt>
                <c:pt idx="4">
                  <c:v>44425.5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AC-4AEA-9661-321BD831BE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23610016"/>
        <c:axId val="323624992"/>
      </c:barChart>
      <c:catAx>
        <c:axId val="3236100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3624992"/>
        <c:crosses val="autoZero"/>
        <c:auto val="1"/>
        <c:lblAlgn val="ctr"/>
        <c:lblOffset val="100"/>
        <c:noMultiLvlLbl val="0"/>
      </c:catAx>
      <c:valAx>
        <c:axId val="32362499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361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>
      <cs:styleClr val="0"/>
    </cs:lnRef>
    <cs:fillRef idx="0"/>
    <cs:effectRef idx="0"/>
    <cs:fontRef idx="minor">
      <cs:styleClr val="0"/>
    </cs:fontRef>
    <cs:defRPr sz="900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E0CB4-46D2-4AED-B708-306F5B16B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BC92D8-1372-45BA-B272-E68F66FB6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5D69B0-26FB-4D29-9B30-9E00CC26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8E2A-B5A7-4AB7-B25B-126D8180CEDD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049704-3A78-454C-9388-5906FB70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2603F9-1A01-4823-B782-A505001E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EEB3-8E31-461A-BB65-59112E485C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35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43C89-32B3-46CE-9519-D176A7B0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AFD918-8659-47CB-9B91-88C77AF84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3F58F3-0B4A-405F-A3B5-4F1E4E4F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8E2A-B5A7-4AB7-B25B-126D8180CEDD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00134A-ABBD-4E06-9BA4-4E373A7C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62EE84-AC26-46C5-8F86-85881234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EEB3-8E31-461A-BB65-59112E485C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35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B56F0D-23A5-449A-868C-E5BF042B3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3876A8-7289-466A-BBBD-9782B9447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A18C4-9885-43AD-AC52-D988631B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8E2A-B5A7-4AB7-B25B-126D8180CEDD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1D330A-545D-430E-A5C6-0FFA5622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671AE4-B444-4FD0-B7D9-9B3E4E90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EEB3-8E31-461A-BB65-59112E485C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77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4A36C-6BC7-4485-BE62-04756369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6F3751-0941-470F-AB7A-8DC9FEC33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8039E-9258-4A3C-B955-177F3C9C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8E2A-B5A7-4AB7-B25B-126D8180CEDD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55393A-8B21-4931-B56B-D8A17BFD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68FE28-B739-407E-88FD-00C3C775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EEB3-8E31-461A-BB65-59112E485C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7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2BC25-7CE8-477E-B266-AC4AC022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C70D92-8C4A-4E18-8E13-DB1ED6F2E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BED7B6-5E42-44CA-A3CE-DE121976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8E2A-B5A7-4AB7-B25B-126D8180CEDD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2C2D70-4C53-4D61-8074-47FA1D37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CEBFE1-89E6-43E9-A05C-EE3E6744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EEB3-8E31-461A-BB65-59112E485C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98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BAB74-AFFB-4D53-A0FB-4F95DFAA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FD8953-B668-4E3F-9805-E3BF48A40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15C331-F873-46E3-8507-B4057C598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9D3E33-0788-40B5-9859-BCAD87F4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8E2A-B5A7-4AB7-B25B-126D8180CEDD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C11537-FE58-4913-B348-0C42230E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2E62C8-FD2B-46AD-B503-2C063EDD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EEB3-8E31-461A-BB65-59112E485C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44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7E7AEC-A858-425E-B178-148DF9F1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3BF4BC-D78A-434D-A242-B937D020C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349541-18C0-4DF5-8C15-97C329FF1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71195A-6F07-489A-A957-DA798DFF0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59D1B7-33A3-40ED-974E-83F0E0005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5378B5-859F-4370-A0DB-675940C8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8E2A-B5A7-4AB7-B25B-126D8180CEDD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840120-B1BD-4E45-83A7-4BC47E64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9F4468-DE06-4A57-9870-A1C3E6BC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EEB3-8E31-461A-BB65-59112E485C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9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7B5D4-E4C0-4C04-BF92-B8129CFF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E1CF7D-A959-4FDE-B2BF-1D31E2CF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8E2A-B5A7-4AB7-B25B-126D8180CEDD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44E52F-1B8F-486B-AFA5-FBCB4CBA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C56B64-FB7A-4B2F-8FD3-65129869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EEB3-8E31-461A-BB65-59112E485C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7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D898DD-D22A-42D9-9CB1-50353EA7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8E2A-B5A7-4AB7-B25B-126D8180CEDD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3BB763-93A3-49CB-8A97-B9D0A76D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1E6473-52AE-45FD-B647-8FE8895A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EEB3-8E31-461A-BB65-59112E485C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28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F1A0D-CCE7-4F3B-A879-052012E3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88B8B2-5928-446B-8DB6-99C0213E3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BEEE9A-4CA5-469B-B654-C075D4E71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1A8E5B-6037-4CB5-A6A0-0128B07B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8E2A-B5A7-4AB7-B25B-126D8180CEDD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8FB1C0-5DA3-479F-861A-AD479F61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4142AF-6248-4C1C-9BA4-FE479879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EEB3-8E31-461A-BB65-59112E485C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61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FCE2D-3EA1-4520-A139-8F5EBAD9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7221A3-5ED5-485D-A742-E306029E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AF1986-E01A-4138-83CC-2B7ED64F8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2DD8B0-1236-422C-A479-E9BD929E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8E2A-B5A7-4AB7-B25B-126D8180CEDD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FD0FA4-CDFB-45DE-9E0A-58DBE048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3A1952-3160-42F3-AF1D-F64A103B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EEB3-8E31-461A-BB65-59112E485C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14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9532-E266-4F69-8456-4AB4870E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4DE1A4-F733-4D71-921D-63F0261D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BD72A1-9744-49BD-AB5A-9F13042AC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C8E2A-B5A7-4AB7-B25B-126D8180CEDD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38896C-50B4-450A-8365-DF747CF7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60228B-8DA7-4977-8774-5A3A78A5D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EEB3-8E31-461A-BB65-59112E485C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55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F29FFE7-738B-47C0-A21D-E3B655043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9" r="1138"/>
          <a:stretch/>
        </p:blipFill>
        <p:spPr>
          <a:xfrm>
            <a:off x="3242695" y="10"/>
            <a:ext cx="8949307" cy="7540092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1A0FA4-7E56-46BC-90DE-7681B6FA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200" dirty="0"/>
              <a:t>Etude des </a:t>
            </a:r>
            <a:r>
              <a:rPr lang="en-US" sz="2200" dirty="0" err="1"/>
              <a:t>facteurs</a:t>
            </a:r>
            <a:r>
              <a:rPr lang="en-US" sz="2200" dirty="0"/>
              <a:t> </a:t>
            </a:r>
            <a:r>
              <a:rPr lang="en-US" sz="2200" dirty="0" err="1"/>
              <a:t>majeurs</a:t>
            </a:r>
            <a:r>
              <a:rPr lang="en-US" sz="2200" dirty="0"/>
              <a:t> qui </a:t>
            </a:r>
            <a:r>
              <a:rPr lang="en-US" sz="2200" dirty="0" err="1"/>
              <a:t>influencent</a:t>
            </a:r>
            <a:r>
              <a:rPr lang="en-US" sz="2200" dirty="0"/>
              <a:t> le chiffre </a:t>
            </a:r>
            <a:r>
              <a:rPr lang="en-US" sz="2200" dirty="0" err="1"/>
              <a:t>d’affaires</a:t>
            </a:r>
            <a:r>
              <a:rPr lang="en-US" sz="2200" dirty="0"/>
              <a:t> </a:t>
            </a:r>
            <a:r>
              <a:rPr lang="en-US" sz="2200" dirty="0" err="1"/>
              <a:t>d’une</a:t>
            </a:r>
            <a:r>
              <a:rPr lang="en-US" sz="2200" dirty="0"/>
              <a:t> </a:t>
            </a:r>
            <a:r>
              <a:rPr lang="en-US" sz="2200" dirty="0" err="1"/>
              <a:t>série</a:t>
            </a:r>
            <a:r>
              <a:rPr lang="en-US" sz="2200" dirty="0"/>
              <a:t> de restaurants à Reims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1A29E1-BA76-4718-A631-FE479BA03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5402891"/>
            <a:ext cx="3438906" cy="2938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KHALED Nabil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63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F9877-EF65-44C3-955B-B8A745FE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Moyens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communication et de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publicite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200EEA-E797-4736-9DB0-AA36D7453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Le canal qui a </a:t>
            </a:r>
            <a:r>
              <a:rPr lang="en-US" sz="1400" dirty="0" err="1">
                <a:solidFill>
                  <a:srgbClr val="FFFFFF"/>
                </a:solidFill>
              </a:rPr>
              <a:t>été</a:t>
            </a:r>
            <a:r>
              <a:rPr lang="en-US" sz="1400" dirty="0">
                <a:solidFill>
                  <a:srgbClr val="FFFFFF"/>
                </a:solidFill>
              </a:rPr>
              <a:t> le plus </a:t>
            </a:r>
            <a:r>
              <a:rPr lang="en-US" sz="1400" dirty="0" err="1">
                <a:solidFill>
                  <a:srgbClr val="FFFFFF"/>
                </a:solidFill>
              </a:rPr>
              <a:t>fréquemment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utilisé</a:t>
            </a:r>
            <a:r>
              <a:rPr lang="en-US" sz="1400" dirty="0">
                <a:solidFill>
                  <a:srgbClr val="FFFFFF"/>
                </a:solidFill>
              </a:rPr>
              <a:t> par la </a:t>
            </a:r>
            <a:r>
              <a:rPr lang="en-US" sz="1400" dirty="0" err="1">
                <a:solidFill>
                  <a:srgbClr val="FFFFFF"/>
                </a:solidFill>
              </a:rPr>
              <a:t>plupart</a:t>
            </a:r>
            <a:r>
              <a:rPr lang="en-US" sz="1400" dirty="0">
                <a:solidFill>
                  <a:srgbClr val="FFFFFF"/>
                </a:solidFill>
              </a:rPr>
              <a:t> des </a:t>
            </a:r>
            <a:r>
              <a:rPr lang="en-US" sz="1400" dirty="0" err="1">
                <a:solidFill>
                  <a:srgbClr val="FFFFFF"/>
                </a:solidFill>
              </a:rPr>
              <a:t>comptes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Proc </a:t>
            </a:r>
            <a:r>
              <a:rPr lang="en-US" sz="1400" dirty="0" err="1">
                <a:solidFill>
                  <a:srgbClr val="FFFFFF"/>
                </a:solidFill>
              </a:rPr>
              <a:t>sql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outobs</a:t>
            </a:r>
            <a:r>
              <a:rPr lang="en-US" sz="1400" dirty="0">
                <a:solidFill>
                  <a:srgbClr val="FFFFFF"/>
                </a:solidFill>
              </a:rPr>
              <a:t>=10;</a:t>
            </a:r>
          </a:p>
          <a:p>
            <a:r>
              <a:rPr lang="en-US" sz="1400" dirty="0">
                <a:solidFill>
                  <a:srgbClr val="FFFFFF"/>
                </a:solidFill>
              </a:rPr>
              <a:t>	SELECT c.id, </a:t>
            </a:r>
            <a:r>
              <a:rPr lang="en-US" sz="1400" dirty="0" err="1">
                <a:solidFill>
                  <a:srgbClr val="FFFFFF"/>
                </a:solidFill>
              </a:rPr>
              <a:t>p.canal</a:t>
            </a:r>
            <a:r>
              <a:rPr lang="en-US" sz="1400" dirty="0">
                <a:solidFill>
                  <a:srgbClr val="FFFFFF"/>
                </a:solidFill>
              </a:rPr>
              <a:t>, COUNT(*) as </a:t>
            </a:r>
            <a:r>
              <a:rPr lang="en-US" sz="1400" dirty="0" err="1">
                <a:solidFill>
                  <a:srgbClr val="FFFFFF"/>
                </a:solidFill>
              </a:rPr>
              <a:t>utilisation_canal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	FROM client c</a:t>
            </a:r>
          </a:p>
          <a:p>
            <a:r>
              <a:rPr lang="en-US" sz="1400" dirty="0">
                <a:solidFill>
                  <a:srgbClr val="FFFFFF"/>
                </a:solidFill>
              </a:rPr>
              <a:t>	JOIN </a:t>
            </a:r>
            <a:r>
              <a:rPr lang="en-US" sz="1400" dirty="0" err="1">
                <a:solidFill>
                  <a:srgbClr val="FFFFFF"/>
                </a:solidFill>
              </a:rPr>
              <a:t>publicite</a:t>
            </a:r>
            <a:r>
              <a:rPr lang="en-US" sz="1400" dirty="0">
                <a:solidFill>
                  <a:srgbClr val="FFFFFF"/>
                </a:solidFill>
              </a:rPr>
              <a:t> p</a:t>
            </a:r>
          </a:p>
          <a:p>
            <a:r>
              <a:rPr lang="en-US" sz="1400" dirty="0">
                <a:solidFill>
                  <a:srgbClr val="FFFFFF"/>
                </a:solidFill>
              </a:rPr>
              <a:t>	ON c.id = </a:t>
            </a:r>
            <a:r>
              <a:rPr lang="en-US" sz="1400" dirty="0" err="1">
                <a:solidFill>
                  <a:srgbClr val="FFFFFF"/>
                </a:solidFill>
              </a:rPr>
              <a:t>p.client_id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	GROUP BY c.id, </a:t>
            </a:r>
            <a:r>
              <a:rPr lang="en-US" sz="1400" dirty="0" err="1">
                <a:solidFill>
                  <a:srgbClr val="FFFFFF"/>
                </a:solidFill>
              </a:rPr>
              <a:t>p.canal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	ORDER BY </a:t>
            </a:r>
            <a:r>
              <a:rPr lang="en-US" sz="1400" dirty="0" err="1">
                <a:solidFill>
                  <a:srgbClr val="FFFFFF"/>
                </a:solidFill>
              </a:rPr>
              <a:t>utilisation_canal</a:t>
            </a:r>
            <a:r>
              <a:rPr lang="en-US" sz="1400" dirty="0">
                <a:solidFill>
                  <a:srgbClr val="FFFFFF"/>
                </a:solidFill>
              </a:rPr>
              <a:t> DESC;</a:t>
            </a:r>
          </a:p>
          <a:p>
            <a:r>
              <a:rPr lang="en-US" sz="1400" dirty="0">
                <a:solidFill>
                  <a:srgbClr val="FFFFFF"/>
                </a:solidFill>
              </a:rPr>
              <a:t>Quit;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DA3911E2-88FB-4290-BE78-8BD4DABB1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943885"/>
              </p:ext>
            </p:extLst>
          </p:nvPr>
        </p:nvGraphicFramePr>
        <p:xfrm>
          <a:off x="6433073" y="2173287"/>
          <a:ext cx="4670742" cy="4003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581">
                  <a:extLst>
                    <a:ext uri="{9D8B030D-6E8A-4147-A177-3AD203B41FA5}">
                      <a16:colId xmlns:a16="http://schemas.microsoft.com/office/drawing/2014/main" val="2071059437"/>
                    </a:ext>
                  </a:extLst>
                </a:gridCol>
                <a:gridCol w="1254467">
                  <a:extLst>
                    <a:ext uri="{9D8B030D-6E8A-4147-A177-3AD203B41FA5}">
                      <a16:colId xmlns:a16="http://schemas.microsoft.com/office/drawing/2014/main" val="1025994906"/>
                    </a:ext>
                  </a:extLst>
                </a:gridCol>
                <a:gridCol w="2280694">
                  <a:extLst>
                    <a:ext uri="{9D8B030D-6E8A-4147-A177-3AD203B41FA5}">
                      <a16:colId xmlns:a16="http://schemas.microsoft.com/office/drawing/2014/main" val="4177190142"/>
                    </a:ext>
                  </a:extLst>
                </a:gridCol>
              </a:tblGrid>
              <a:tr h="36397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u="none" strike="noStrike" dirty="0">
                          <a:effectLst/>
                        </a:rPr>
                        <a:t>id</a:t>
                      </a:r>
                      <a:endParaRPr lang="fr-F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07" marR="14107" marT="14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u="none" strike="noStrike">
                          <a:effectLst/>
                        </a:rPr>
                        <a:t>canal</a:t>
                      </a:r>
                      <a:endParaRPr lang="fr-FR" sz="1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07" marR="14107" marT="14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u="none" strike="noStrike">
                          <a:effectLst/>
                        </a:rPr>
                        <a:t>utilisation_canal</a:t>
                      </a:r>
                      <a:endParaRPr lang="fr-FR" sz="1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07" marR="14107" marT="14107" marB="0" anchor="ctr"/>
                </a:tc>
                <a:extLst>
                  <a:ext uri="{0D108BD9-81ED-4DB2-BD59-A6C34878D82A}">
                    <a16:rowId xmlns:a16="http://schemas.microsoft.com/office/drawing/2014/main" val="3028675760"/>
                  </a:ext>
                </a:extLst>
              </a:tr>
              <a:tr h="363971"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 dirty="0">
                          <a:effectLst/>
                        </a:rPr>
                        <a:t>3411</a:t>
                      </a:r>
                      <a:endParaRPr lang="fr-FR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 dirty="0">
                          <a:effectLst/>
                        </a:rPr>
                        <a:t>direct</a:t>
                      </a:r>
                      <a:endParaRPr lang="fr-FR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 dirty="0">
                          <a:effectLst/>
                        </a:rPr>
                        <a:t>52</a:t>
                      </a:r>
                      <a:endParaRPr lang="fr-FR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extLst>
                  <a:ext uri="{0D108BD9-81ED-4DB2-BD59-A6C34878D82A}">
                    <a16:rowId xmlns:a16="http://schemas.microsoft.com/office/drawing/2014/main" val="3367555759"/>
                  </a:ext>
                </a:extLst>
              </a:tr>
              <a:tr h="363971"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>
                          <a:effectLst/>
                        </a:rPr>
                        <a:t>1601</a:t>
                      </a:r>
                      <a:endParaRPr lang="fr-FR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>
                          <a:effectLst/>
                        </a:rPr>
                        <a:t>direct</a:t>
                      </a:r>
                      <a:endParaRPr lang="fr-FR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 dirty="0">
                          <a:effectLst/>
                        </a:rPr>
                        <a:t>51</a:t>
                      </a:r>
                      <a:endParaRPr lang="fr-FR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extLst>
                  <a:ext uri="{0D108BD9-81ED-4DB2-BD59-A6C34878D82A}">
                    <a16:rowId xmlns:a16="http://schemas.microsoft.com/office/drawing/2014/main" val="903426733"/>
                  </a:ext>
                </a:extLst>
              </a:tr>
              <a:tr h="363971"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>
                          <a:effectLst/>
                        </a:rPr>
                        <a:t>2731</a:t>
                      </a:r>
                      <a:endParaRPr lang="fr-FR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>
                          <a:effectLst/>
                        </a:rPr>
                        <a:t>direct</a:t>
                      </a:r>
                      <a:endParaRPr lang="fr-FR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 dirty="0">
                          <a:effectLst/>
                        </a:rPr>
                        <a:t>51</a:t>
                      </a:r>
                      <a:endParaRPr lang="fr-FR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extLst>
                  <a:ext uri="{0D108BD9-81ED-4DB2-BD59-A6C34878D82A}">
                    <a16:rowId xmlns:a16="http://schemas.microsoft.com/office/drawing/2014/main" val="3006290735"/>
                  </a:ext>
                </a:extLst>
              </a:tr>
              <a:tr h="363971"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>
                          <a:effectLst/>
                        </a:rPr>
                        <a:t>2051</a:t>
                      </a:r>
                      <a:endParaRPr lang="fr-FR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>
                          <a:effectLst/>
                        </a:rPr>
                        <a:t>direct</a:t>
                      </a:r>
                      <a:endParaRPr lang="fr-FR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 dirty="0">
                          <a:effectLst/>
                        </a:rPr>
                        <a:t>49</a:t>
                      </a:r>
                      <a:endParaRPr lang="fr-FR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extLst>
                  <a:ext uri="{0D108BD9-81ED-4DB2-BD59-A6C34878D82A}">
                    <a16:rowId xmlns:a16="http://schemas.microsoft.com/office/drawing/2014/main" val="233660578"/>
                  </a:ext>
                </a:extLst>
              </a:tr>
              <a:tr h="363971"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>
                          <a:effectLst/>
                        </a:rPr>
                        <a:t>3911</a:t>
                      </a:r>
                      <a:endParaRPr lang="fr-FR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>
                          <a:effectLst/>
                        </a:rPr>
                        <a:t>direct</a:t>
                      </a:r>
                      <a:endParaRPr lang="fr-FR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 dirty="0">
                          <a:effectLst/>
                        </a:rPr>
                        <a:t>48</a:t>
                      </a:r>
                      <a:endParaRPr lang="fr-FR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extLst>
                  <a:ext uri="{0D108BD9-81ED-4DB2-BD59-A6C34878D82A}">
                    <a16:rowId xmlns:a16="http://schemas.microsoft.com/office/drawing/2014/main" val="3722571612"/>
                  </a:ext>
                </a:extLst>
              </a:tr>
              <a:tr h="363971"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>
                          <a:effectLst/>
                        </a:rPr>
                        <a:t>3471</a:t>
                      </a:r>
                      <a:endParaRPr lang="fr-FR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>
                          <a:effectLst/>
                        </a:rPr>
                        <a:t>direct</a:t>
                      </a:r>
                      <a:endParaRPr lang="fr-FR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 dirty="0">
                          <a:effectLst/>
                        </a:rPr>
                        <a:t>48</a:t>
                      </a:r>
                      <a:endParaRPr lang="fr-FR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extLst>
                  <a:ext uri="{0D108BD9-81ED-4DB2-BD59-A6C34878D82A}">
                    <a16:rowId xmlns:a16="http://schemas.microsoft.com/office/drawing/2014/main" val="586917214"/>
                  </a:ext>
                </a:extLst>
              </a:tr>
              <a:tr h="363971"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>
                          <a:effectLst/>
                        </a:rPr>
                        <a:t>2871</a:t>
                      </a:r>
                      <a:endParaRPr lang="fr-FR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>
                          <a:effectLst/>
                        </a:rPr>
                        <a:t>direct</a:t>
                      </a:r>
                      <a:endParaRPr lang="fr-FR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 dirty="0">
                          <a:effectLst/>
                        </a:rPr>
                        <a:t>48</a:t>
                      </a:r>
                      <a:endParaRPr lang="fr-FR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extLst>
                  <a:ext uri="{0D108BD9-81ED-4DB2-BD59-A6C34878D82A}">
                    <a16:rowId xmlns:a16="http://schemas.microsoft.com/office/drawing/2014/main" val="173598763"/>
                  </a:ext>
                </a:extLst>
              </a:tr>
              <a:tr h="363971"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>
                          <a:effectLst/>
                        </a:rPr>
                        <a:t>2351</a:t>
                      </a:r>
                      <a:endParaRPr lang="fr-FR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>
                          <a:effectLst/>
                        </a:rPr>
                        <a:t>direct</a:t>
                      </a:r>
                      <a:endParaRPr lang="fr-FR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 dirty="0">
                          <a:effectLst/>
                        </a:rPr>
                        <a:t>48</a:t>
                      </a:r>
                      <a:endParaRPr lang="fr-FR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extLst>
                  <a:ext uri="{0D108BD9-81ED-4DB2-BD59-A6C34878D82A}">
                    <a16:rowId xmlns:a16="http://schemas.microsoft.com/office/drawing/2014/main" val="94292380"/>
                  </a:ext>
                </a:extLst>
              </a:tr>
              <a:tr h="363971"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>
                          <a:effectLst/>
                        </a:rPr>
                        <a:t>3491</a:t>
                      </a:r>
                      <a:endParaRPr lang="fr-FR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>
                          <a:effectLst/>
                        </a:rPr>
                        <a:t>direct</a:t>
                      </a:r>
                      <a:endParaRPr lang="fr-FR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 dirty="0">
                          <a:effectLst/>
                        </a:rPr>
                        <a:t>48</a:t>
                      </a:r>
                      <a:endParaRPr lang="fr-FR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extLst>
                  <a:ext uri="{0D108BD9-81ED-4DB2-BD59-A6C34878D82A}">
                    <a16:rowId xmlns:a16="http://schemas.microsoft.com/office/drawing/2014/main" val="3051830633"/>
                  </a:ext>
                </a:extLst>
              </a:tr>
              <a:tr h="363971"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>
                          <a:effectLst/>
                        </a:rPr>
                        <a:t>1571</a:t>
                      </a:r>
                      <a:endParaRPr lang="fr-FR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>
                          <a:effectLst/>
                        </a:rPr>
                        <a:t>direct</a:t>
                      </a:r>
                      <a:endParaRPr lang="fr-FR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900" u="none" strike="noStrike" dirty="0">
                          <a:effectLst/>
                        </a:rPr>
                        <a:t>47</a:t>
                      </a:r>
                      <a:endParaRPr lang="fr-FR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07" marR="14107" marT="14107" marB="0"/>
                </a:tc>
                <a:extLst>
                  <a:ext uri="{0D108BD9-81ED-4DB2-BD59-A6C34878D82A}">
                    <a16:rowId xmlns:a16="http://schemas.microsoft.com/office/drawing/2014/main" val="375554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08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2E928-3B1F-420C-BED4-9D2F2FDB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Moyens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communication et de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publicite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604A4-FB0F-4E39-B0E7-9AE209D59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Le </a:t>
            </a:r>
            <a:r>
              <a:rPr lang="en-US" sz="2000" dirty="0" err="1">
                <a:solidFill>
                  <a:srgbClr val="FFFFFF"/>
                </a:solidFill>
              </a:rPr>
              <a:t>nombre</a:t>
            </a:r>
            <a:r>
              <a:rPr lang="en-US" sz="2000" dirty="0">
                <a:solidFill>
                  <a:srgbClr val="FFFFFF"/>
                </a:solidFill>
              </a:rPr>
              <a:t> total de </a:t>
            </a:r>
            <a:r>
              <a:rPr lang="en-US" sz="2000" dirty="0" err="1">
                <a:solidFill>
                  <a:srgbClr val="FFFFFF"/>
                </a:solidFill>
              </a:rPr>
              <a:t>fois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ou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chaque</a:t>
            </a:r>
            <a:r>
              <a:rPr lang="en-US" sz="2000" dirty="0">
                <a:solidFill>
                  <a:srgbClr val="FFFFFF"/>
                </a:solidFill>
              </a:rPr>
              <a:t> type de canal de </a:t>
            </a:r>
            <a:r>
              <a:rPr lang="en-US" sz="2000" dirty="0" err="1">
                <a:solidFill>
                  <a:srgbClr val="FFFFFF"/>
                </a:solidFill>
              </a:rPr>
              <a:t>publicité</a:t>
            </a:r>
            <a:r>
              <a:rPr lang="en-US" sz="2000" dirty="0">
                <a:solidFill>
                  <a:srgbClr val="FFFFFF"/>
                </a:solidFill>
              </a:rPr>
              <a:t> a </a:t>
            </a:r>
            <a:r>
              <a:rPr lang="en-US" sz="2000" dirty="0" err="1">
                <a:solidFill>
                  <a:srgbClr val="FFFFFF"/>
                </a:solidFill>
              </a:rPr>
              <a:t>été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utilisé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Proc </a:t>
            </a:r>
            <a:r>
              <a:rPr lang="en-US" sz="2000" dirty="0" err="1">
                <a:solidFill>
                  <a:srgbClr val="FFFFFF"/>
                </a:solidFill>
              </a:rPr>
              <a:t>sql</a:t>
            </a:r>
            <a:r>
              <a:rPr lang="en-US" sz="2000" dirty="0">
                <a:solidFill>
                  <a:srgbClr val="FFFFFF"/>
                </a:solidFill>
              </a:rPr>
              <a:t>;</a:t>
            </a:r>
          </a:p>
          <a:p>
            <a:r>
              <a:rPr lang="en-US" sz="2000" dirty="0">
                <a:solidFill>
                  <a:srgbClr val="FFFFFF"/>
                </a:solidFill>
              </a:rPr>
              <a:t>	SELECT </a:t>
            </a:r>
            <a:r>
              <a:rPr lang="en-US" sz="2000" dirty="0" err="1">
                <a:solidFill>
                  <a:srgbClr val="FFFFFF"/>
                </a:solidFill>
              </a:rPr>
              <a:t>p.canal</a:t>
            </a:r>
            <a:r>
              <a:rPr lang="en-US" sz="2000" dirty="0">
                <a:solidFill>
                  <a:srgbClr val="FFFFFF"/>
                </a:solidFill>
              </a:rPr>
              <a:t>, COUNT(*)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	FROM </a:t>
            </a:r>
            <a:r>
              <a:rPr lang="en-US" sz="2000" dirty="0" err="1">
                <a:solidFill>
                  <a:srgbClr val="FFFFFF"/>
                </a:solidFill>
              </a:rPr>
              <a:t>publicite</a:t>
            </a:r>
            <a:r>
              <a:rPr lang="en-US" sz="2000" dirty="0">
                <a:solidFill>
                  <a:srgbClr val="FFFFFF"/>
                </a:solidFill>
              </a:rPr>
              <a:t> p</a:t>
            </a:r>
          </a:p>
          <a:p>
            <a:r>
              <a:rPr lang="en-US" sz="2000" dirty="0">
                <a:solidFill>
                  <a:srgbClr val="FFFFFF"/>
                </a:solidFill>
              </a:rPr>
              <a:t>	GROUP BY </a:t>
            </a:r>
            <a:r>
              <a:rPr lang="en-US" sz="2000" dirty="0" err="1">
                <a:solidFill>
                  <a:srgbClr val="FFFFFF"/>
                </a:solidFill>
              </a:rPr>
              <a:t>p.canal</a:t>
            </a:r>
            <a:r>
              <a:rPr lang="en-US" sz="2000" dirty="0">
                <a:solidFill>
                  <a:srgbClr val="FFFFFF"/>
                </a:solidFill>
              </a:rPr>
              <a:t>;</a:t>
            </a:r>
          </a:p>
          <a:p>
            <a:r>
              <a:rPr lang="en-US" sz="2000" dirty="0">
                <a:solidFill>
                  <a:srgbClr val="FFFFFF"/>
                </a:solidFill>
              </a:rPr>
              <a:t>Quit;</a:t>
            </a:r>
          </a:p>
        </p:txBody>
      </p:sp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30032C6F-F47A-4615-A1A9-EFAED281C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547173"/>
              </p:ext>
            </p:extLst>
          </p:nvPr>
        </p:nvGraphicFramePr>
        <p:xfrm>
          <a:off x="6551628" y="1706591"/>
          <a:ext cx="4476819" cy="1716272"/>
        </p:xfrm>
        <a:graphic>
          <a:graphicData uri="http://schemas.openxmlformats.org/drawingml/2006/table">
            <a:tbl>
              <a:tblPr firstRow="1" bandRow="1"/>
              <a:tblGrid>
                <a:gridCol w="2715729">
                  <a:extLst>
                    <a:ext uri="{9D8B030D-6E8A-4147-A177-3AD203B41FA5}">
                      <a16:colId xmlns:a16="http://schemas.microsoft.com/office/drawing/2014/main" val="3255582609"/>
                    </a:ext>
                  </a:extLst>
                </a:gridCol>
                <a:gridCol w="1761090">
                  <a:extLst>
                    <a:ext uri="{9D8B030D-6E8A-4147-A177-3AD203B41FA5}">
                      <a16:colId xmlns:a16="http://schemas.microsoft.com/office/drawing/2014/main" val="3827651041"/>
                    </a:ext>
                  </a:extLst>
                </a:gridCol>
              </a:tblGrid>
              <a:tr h="30226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canal</a:t>
                      </a:r>
                    </a:p>
                  </a:txBody>
                  <a:tcPr marL="80508" marR="80508" marT="40254" marB="40254" anchor="b">
                    <a:lnL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Nbr total de visites </a:t>
                      </a:r>
                    </a:p>
                  </a:txBody>
                  <a:tcPr marL="80508" marR="80508" marT="40254" marB="40254" anchor="b">
                    <a:lnL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436605"/>
                  </a:ext>
                </a:extLst>
              </a:tr>
              <a:tr h="302261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 dirty="0" err="1">
                          <a:effectLst/>
                          <a:latin typeface="Arial" panose="020B0604020202020204" pitchFamily="34" charset="0"/>
                        </a:rPr>
                        <a:t>adwords</a:t>
                      </a:r>
                      <a:endParaRPr lang="fr-FR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0" i="0" dirty="0">
                          <a:effectLst/>
                          <a:latin typeface="Arial" panose="020B0604020202020204" pitchFamily="34" charset="0"/>
                        </a:rPr>
                        <a:t>906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273370"/>
                  </a:ext>
                </a:extLst>
              </a:tr>
              <a:tr h="302261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direct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0" i="0" dirty="0">
                          <a:effectLst/>
                          <a:latin typeface="Arial" panose="020B0604020202020204" pitchFamily="34" charset="0"/>
                        </a:rPr>
                        <a:t>5298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3350"/>
                  </a:ext>
                </a:extLst>
              </a:tr>
              <a:tr h="302261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 dirty="0" err="1">
                          <a:effectLst/>
                          <a:latin typeface="Arial" panose="020B0604020202020204" pitchFamily="34" charset="0"/>
                        </a:rPr>
                        <a:t>facebook</a:t>
                      </a:r>
                      <a:endParaRPr lang="fr-FR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0" i="0" dirty="0">
                          <a:effectLst/>
                          <a:latin typeface="Arial" panose="020B0604020202020204" pitchFamily="34" charset="0"/>
                        </a:rPr>
                        <a:t>2395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575755"/>
                  </a:ext>
                </a:extLst>
              </a:tr>
              <a:tr h="302261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twitter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0" i="0" dirty="0">
                          <a:effectLst/>
                          <a:latin typeface="Arial" panose="020B0604020202020204" pitchFamily="34" charset="0"/>
                        </a:rPr>
                        <a:t>474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28653"/>
                  </a:ext>
                </a:extLst>
              </a:tr>
            </a:tbl>
          </a:graphicData>
        </a:graphic>
      </p:graphicFrame>
      <p:graphicFrame>
        <p:nvGraphicFramePr>
          <p:cNvPr id="18" name="Graphique 17">
            <a:extLst>
              <a:ext uri="{FF2B5EF4-FFF2-40B4-BE49-F238E27FC236}">
                <a16:creationId xmlns:a16="http://schemas.microsoft.com/office/drawing/2014/main" id="{8CEE3ED0-9605-40F2-A52F-5E0CEA3152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270635"/>
              </p:ext>
            </p:extLst>
          </p:nvPr>
        </p:nvGraphicFramePr>
        <p:xfrm>
          <a:off x="6178804" y="3520297"/>
          <a:ext cx="5265335" cy="3191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57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A4508F-9210-4DB9-A782-876C8AE9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Moyens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communication et de </a:t>
            </a: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publicite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FD98B2-CF4D-4B93-B5E3-FA7ADAEA2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742" y="2173288"/>
            <a:ext cx="4359630" cy="4133244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Le </a:t>
            </a:r>
            <a:r>
              <a:rPr lang="en-US" sz="1800" dirty="0" err="1">
                <a:solidFill>
                  <a:srgbClr val="FFFFFF"/>
                </a:solidFill>
              </a:rPr>
              <a:t>nombre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moyen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d'événements</a:t>
            </a:r>
            <a:r>
              <a:rPr lang="en-US" sz="1800" dirty="0">
                <a:solidFill>
                  <a:srgbClr val="FFFFFF"/>
                </a:solidFill>
              </a:rPr>
              <a:t> par jour pour </a:t>
            </a:r>
            <a:r>
              <a:rPr lang="en-US" sz="1800" dirty="0" err="1">
                <a:solidFill>
                  <a:srgbClr val="FFFFFF"/>
                </a:solidFill>
              </a:rPr>
              <a:t>chaque</a:t>
            </a:r>
            <a:r>
              <a:rPr lang="en-US" sz="1800" dirty="0">
                <a:solidFill>
                  <a:srgbClr val="FFFFFF"/>
                </a:solidFill>
              </a:rPr>
              <a:t> canal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Proc </a:t>
            </a:r>
            <a:r>
              <a:rPr lang="en-US" sz="1800" dirty="0" err="1">
                <a:solidFill>
                  <a:srgbClr val="FFFFFF"/>
                </a:solidFill>
              </a:rPr>
              <a:t>sql</a:t>
            </a:r>
            <a:r>
              <a:rPr lang="en-US" sz="1800" dirty="0">
                <a:solidFill>
                  <a:srgbClr val="FFFFFF"/>
                </a:solidFill>
              </a:rPr>
              <a:t> ;</a:t>
            </a:r>
          </a:p>
          <a:p>
            <a:r>
              <a:rPr lang="en-US" sz="1800" dirty="0">
                <a:solidFill>
                  <a:srgbClr val="FFFFFF"/>
                </a:solidFill>
              </a:rPr>
              <a:t>	SELECT canal, mean(</a:t>
            </a:r>
            <a:r>
              <a:rPr lang="en-US" sz="1800" dirty="0" err="1">
                <a:solidFill>
                  <a:srgbClr val="FFFFFF"/>
                </a:solidFill>
              </a:rPr>
              <a:t>visite</a:t>
            </a:r>
            <a:r>
              <a:rPr lang="en-US" sz="1800" dirty="0">
                <a:solidFill>
                  <a:srgbClr val="FFFFFF"/>
                </a:solidFill>
              </a:rPr>
              <a:t>) as </a:t>
            </a:r>
            <a:r>
              <a:rPr lang="en-US" sz="1800" dirty="0" err="1">
                <a:solidFill>
                  <a:srgbClr val="FFFFFF"/>
                </a:solidFill>
              </a:rPr>
              <a:t>moy_visite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	FROM (SELECT DAY(</a:t>
            </a:r>
            <a:r>
              <a:rPr lang="en-US" sz="1800" dirty="0" err="1">
                <a:solidFill>
                  <a:srgbClr val="FFFFFF"/>
                </a:solidFill>
              </a:rPr>
              <a:t>temps_visite</a:t>
            </a:r>
            <a:r>
              <a:rPr lang="en-US" sz="1800" dirty="0">
                <a:solidFill>
                  <a:srgbClr val="FFFFFF"/>
                </a:solidFill>
              </a:rPr>
              <a:t>) as day,</a:t>
            </a:r>
          </a:p>
          <a:p>
            <a:r>
              <a:rPr lang="en-US" sz="1800" dirty="0">
                <a:solidFill>
                  <a:srgbClr val="FFFFFF"/>
                </a:solidFill>
              </a:rPr>
              <a:t>	             canal, COUNT(*) as </a:t>
            </a:r>
            <a:r>
              <a:rPr lang="en-US" sz="1800" dirty="0" err="1">
                <a:solidFill>
                  <a:srgbClr val="FFFFFF"/>
                </a:solidFill>
              </a:rPr>
              <a:t>visite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	      	FROM </a:t>
            </a:r>
            <a:r>
              <a:rPr lang="en-US" sz="1800" dirty="0" err="1">
                <a:solidFill>
                  <a:srgbClr val="FFFFFF"/>
                </a:solidFill>
              </a:rPr>
              <a:t>publicite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	      	GROUP BY 1,2) sub</a:t>
            </a:r>
          </a:p>
          <a:p>
            <a:r>
              <a:rPr lang="en-US" sz="1800" dirty="0">
                <a:solidFill>
                  <a:srgbClr val="FFFFFF"/>
                </a:solidFill>
              </a:rPr>
              <a:t>	GROUP BY canal</a:t>
            </a:r>
          </a:p>
          <a:p>
            <a:r>
              <a:rPr lang="en-US" sz="1800" dirty="0">
                <a:solidFill>
                  <a:srgbClr val="FFFFFF"/>
                </a:solidFill>
              </a:rPr>
              <a:t>	ORDER BY 2 DESC;</a:t>
            </a:r>
          </a:p>
          <a:p>
            <a:r>
              <a:rPr lang="en-US" sz="1800" dirty="0">
                <a:solidFill>
                  <a:srgbClr val="FFFFFF"/>
                </a:solidFill>
              </a:rPr>
              <a:t>Quit;</a:t>
            </a:r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0A3E143F-E699-40DB-A2C4-B512C7E4DD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099531"/>
              </p:ext>
            </p:extLst>
          </p:nvPr>
        </p:nvGraphicFramePr>
        <p:xfrm>
          <a:off x="5811160" y="2854015"/>
          <a:ext cx="5931454" cy="2771790"/>
        </p:xfrm>
        <a:graphic>
          <a:graphicData uri="http://schemas.openxmlformats.org/drawingml/2006/table">
            <a:tbl>
              <a:tblPr firstRow="1" bandRow="1"/>
              <a:tblGrid>
                <a:gridCol w="2681750">
                  <a:extLst>
                    <a:ext uri="{9D8B030D-6E8A-4147-A177-3AD203B41FA5}">
                      <a16:colId xmlns:a16="http://schemas.microsoft.com/office/drawing/2014/main" val="2307784399"/>
                    </a:ext>
                  </a:extLst>
                </a:gridCol>
                <a:gridCol w="3249704">
                  <a:extLst>
                    <a:ext uri="{9D8B030D-6E8A-4147-A177-3AD203B41FA5}">
                      <a16:colId xmlns:a16="http://schemas.microsoft.com/office/drawing/2014/main" val="2958186395"/>
                    </a:ext>
                  </a:extLst>
                </a:gridCol>
              </a:tblGrid>
              <a:tr h="5543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canal</a:t>
                      </a:r>
                    </a:p>
                  </a:txBody>
                  <a:tcPr marL="80508" marR="80508" marT="40254" marB="40254" anchor="b">
                    <a:lnL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dirty="0" err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moy_visite</a:t>
                      </a:r>
                      <a:endParaRPr lang="fr-FR" sz="2000" b="1" i="0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508" marR="80508" marT="40254" marB="40254" anchor="b">
                    <a:lnL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073903"/>
                  </a:ext>
                </a:extLst>
              </a:tr>
              <a:tr h="554358">
                <a:tc>
                  <a:txBody>
                    <a:bodyPr/>
                    <a:lstStyle/>
                    <a:p>
                      <a:pPr algn="l" fontAlgn="t"/>
                      <a:r>
                        <a:rPr lang="fr-FR" sz="2000" b="0" i="0">
                          <a:effectLst/>
                          <a:latin typeface="Arial" panose="020B0604020202020204" pitchFamily="34" charset="0"/>
                        </a:rPr>
                        <a:t>direct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000" b="0" i="0" dirty="0">
                          <a:effectLst/>
                          <a:latin typeface="Arial" panose="020B0604020202020204" pitchFamily="34" charset="0"/>
                        </a:rPr>
                        <a:t>170.9032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92093"/>
                  </a:ext>
                </a:extLst>
              </a:tr>
              <a:tr h="554358">
                <a:tc>
                  <a:txBody>
                    <a:bodyPr/>
                    <a:lstStyle/>
                    <a:p>
                      <a:pPr algn="l" fontAlgn="t"/>
                      <a:r>
                        <a:rPr lang="fr-FR" sz="2000" b="0" i="0">
                          <a:effectLst/>
                          <a:latin typeface="Arial" panose="020B0604020202020204" pitchFamily="34" charset="0"/>
                        </a:rPr>
                        <a:t>facebook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000" b="0" i="0" dirty="0">
                          <a:effectLst/>
                          <a:latin typeface="Arial" panose="020B0604020202020204" pitchFamily="34" charset="0"/>
                        </a:rPr>
                        <a:t>31.25806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723145"/>
                  </a:ext>
                </a:extLst>
              </a:tr>
              <a:tr h="554358">
                <a:tc>
                  <a:txBody>
                    <a:bodyPr/>
                    <a:lstStyle/>
                    <a:p>
                      <a:pPr algn="l" fontAlgn="t"/>
                      <a:r>
                        <a:rPr lang="fr-FR" sz="2000" b="0" i="0">
                          <a:effectLst/>
                          <a:latin typeface="Arial" panose="020B0604020202020204" pitchFamily="34" charset="0"/>
                        </a:rPr>
                        <a:t>adwords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000" b="0" i="0" dirty="0">
                          <a:effectLst/>
                          <a:latin typeface="Arial" panose="020B0604020202020204" pitchFamily="34" charset="0"/>
                        </a:rPr>
                        <a:t>11.22581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702643"/>
                  </a:ext>
                </a:extLst>
              </a:tr>
              <a:tr h="554358">
                <a:tc>
                  <a:txBody>
                    <a:bodyPr/>
                    <a:lstStyle/>
                    <a:p>
                      <a:pPr algn="l" fontAlgn="t"/>
                      <a:r>
                        <a:rPr lang="fr-FR" sz="2000" b="0" i="0" dirty="0">
                          <a:effectLst/>
                          <a:latin typeface="Arial" panose="020B0604020202020204" pitchFamily="34" charset="0"/>
                        </a:rPr>
                        <a:t>twitter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000" b="0" i="0" dirty="0">
                          <a:effectLst/>
                          <a:latin typeface="Arial" panose="020B0604020202020204" pitchFamily="34" charset="0"/>
                        </a:rPr>
                        <a:t>5.29032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30614"/>
                  </a:ext>
                </a:extLst>
              </a:tr>
            </a:tbl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DED08D1A-BCB7-4786-B58F-3B43EBF0E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755077"/>
              </p:ext>
            </p:extLst>
          </p:nvPr>
        </p:nvGraphicFramePr>
        <p:xfrm>
          <a:off x="6038313" y="1918558"/>
          <a:ext cx="5781472" cy="4719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00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A9E46-4893-4C6C-91EB-B8DD4891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Moyens de communication et de publicite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9D95D0-9E5F-46E1-9F0D-E38BB8A2A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9007" y="2451369"/>
            <a:ext cx="3603171" cy="36396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Pour le client qui a </a:t>
            </a:r>
            <a:r>
              <a:rPr lang="en-US" sz="1000" dirty="0" err="1">
                <a:solidFill>
                  <a:srgbClr val="FFFFFF"/>
                </a:solidFill>
              </a:rPr>
              <a:t>dépensé</a:t>
            </a:r>
            <a:r>
              <a:rPr lang="en-US" sz="1000" dirty="0">
                <a:solidFill>
                  <a:srgbClr val="FFFFFF"/>
                </a:solidFill>
              </a:rPr>
              <a:t> le plus (au total au </a:t>
            </a:r>
            <a:r>
              <a:rPr lang="en-US" sz="1000" dirty="0" err="1">
                <a:solidFill>
                  <a:srgbClr val="FFFFFF"/>
                </a:solidFill>
              </a:rPr>
              <a:t>cours</a:t>
            </a:r>
            <a:r>
              <a:rPr lang="en-US" sz="1000" dirty="0">
                <a:solidFill>
                  <a:srgbClr val="FFFFFF"/>
                </a:solidFill>
              </a:rPr>
              <a:t> de </a:t>
            </a:r>
            <a:r>
              <a:rPr lang="en-US" sz="1000" dirty="0" err="1">
                <a:solidFill>
                  <a:srgbClr val="FFFFFF"/>
                </a:solidFill>
              </a:rPr>
              <a:t>sa</a:t>
            </a:r>
            <a:r>
              <a:rPr lang="en-US" sz="1000" dirty="0">
                <a:solidFill>
                  <a:srgbClr val="FFFFFF"/>
                </a:solidFill>
              </a:rPr>
              <a:t> vie </a:t>
            </a:r>
            <a:r>
              <a:rPr lang="en-US" sz="1000" dirty="0" err="1">
                <a:solidFill>
                  <a:srgbClr val="FFFFFF"/>
                </a:solidFill>
              </a:rPr>
              <a:t>en</a:t>
            </a:r>
            <a:r>
              <a:rPr lang="en-US" sz="1000" dirty="0">
                <a:solidFill>
                  <a:srgbClr val="FFFFFF"/>
                </a:solidFill>
              </a:rPr>
              <a:t> tant que client) </a:t>
            </a:r>
            <a:r>
              <a:rPr lang="en-US" sz="1000" dirty="0" err="1">
                <a:solidFill>
                  <a:srgbClr val="FFFFFF"/>
                </a:solidFill>
              </a:rPr>
              <a:t>total_eu</a:t>
            </a:r>
            <a:r>
              <a:rPr lang="en-US" sz="1000" dirty="0">
                <a:solidFill>
                  <a:srgbClr val="FFFFFF"/>
                </a:solidFill>
              </a:rPr>
              <a:t>, </a:t>
            </a:r>
            <a:r>
              <a:rPr lang="en-US" sz="1000" dirty="0" err="1">
                <a:solidFill>
                  <a:srgbClr val="FFFFFF"/>
                </a:solidFill>
              </a:rPr>
              <a:t>combien</a:t>
            </a:r>
            <a:r>
              <a:rPr lang="en-US" sz="1000" dirty="0">
                <a:solidFill>
                  <a:srgbClr val="FFFFFF"/>
                </a:solidFill>
              </a:rPr>
              <a:t> de </a:t>
            </a:r>
            <a:r>
              <a:rPr lang="en-US" sz="1000" dirty="0" err="1">
                <a:solidFill>
                  <a:srgbClr val="FFFFFF"/>
                </a:solidFill>
              </a:rPr>
              <a:t>visites</a:t>
            </a:r>
            <a:r>
              <a:rPr lang="en-US" sz="1000" dirty="0">
                <a:solidFill>
                  <a:srgbClr val="FFFFFF"/>
                </a:solidFill>
              </a:rPr>
              <a:t> a-t-il </a:t>
            </a:r>
            <a:r>
              <a:rPr lang="en-US" sz="1000" dirty="0" err="1">
                <a:solidFill>
                  <a:srgbClr val="FFFFFF"/>
                </a:solidFill>
              </a:rPr>
              <a:t>eu</a:t>
            </a:r>
            <a:r>
              <a:rPr lang="en-US" sz="1000" dirty="0">
                <a:solidFill>
                  <a:srgbClr val="FFFFFF"/>
                </a:solidFill>
              </a:rPr>
              <a:t> pour </a:t>
            </a:r>
            <a:r>
              <a:rPr lang="en-US" sz="1000" dirty="0" err="1">
                <a:solidFill>
                  <a:srgbClr val="FFFFFF"/>
                </a:solidFill>
              </a:rPr>
              <a:t>chaque</a:t>
            </a:r>
            <a:r>
              <a:rPr lang="en-US" sz="1000" dirty="0">
                <a:solidFill>
                  <a:srgbClr val="FFFFFF"/>
                </a:solidFill>
              </a:rPr>
              <a:t> canal</a:t>
            </a:r>
          </a:p>
          <a:p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>
                <a:solidFill>
                  <a:srgbClr val="FFFFFF"/>
                </a:solidFill>
              </a:rPr>
              <a:t>Proc </a:t>
            </a:r>
            <a:r>
              <a:rPr lang="en-US" sz="1000" dirty="0" err="1">
                <a:solidFill>
                  <a:srgbClr val="FFFFFF"/>
                </a:solidFill>
              </a:rPr>
              <a:t>sql</a:t>
            </a:r>
            <a:r>
              <a:rPr lang="en-US" sz="1000" dirty="0">
                <a:solidFill>
                  <a:srgbClr val="FFFFFF"/>
                </a:solidFill>
              </a:rPr>
              <a:t>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	SELECT c.id, </a:t>
            </a:r>
            <a:r>
              <a:rPr lang="en-US" sz="1000" dirty="0" err="1">
                <a:solidFill>
                  <a:srgbClr val="FFFFFF"/>
                </a:solidFill>
              </a:rPr>
              <a:t>p.canal</a:t>
            </a:r>
            <a:r>
              <a:rPr lang="en-US" sz="1000" dirty="0">
                <a:solidFill>
                  <a:srgbClr val="FFFFFF"/>
                </a:solidFill>
              </a:rPr>
              <a:t>, COUNT(*)</a:t>
            </a:r>
          </a:p>
          <a:p>
            <a:r>
              <a:rPr lang="en-US" sz="1000" dirty="0">
                <a:solidFill>
                  <a:srgbClr val="FFFFFF"/>
                </a:solidFill>
              </a:rPr>
              <a:t>	FROM client c</a:t>
            </a:r>
          </a:p>
          <a:p>
            <a:r>
              <a:rPr lang="en-US" sz="1000" dirty="0">
                <a:solidFill>
                  <a:srgbClr val="FFFFFF"/>
                </a:solidFill>
              </a:rPr>
              <a:t>	JOIN </a:t>
            </a:r>
            <a:r>
              <a:rPr lang="en-US" sz="1000" dirty="0" err="1">
                <a:solidFill>
                  <a:srgbClr val="FFFFFF"/>
                </a:solidFill>
              </a:rPr>
              <a:t>publicite</a:t>
            </a:r>
            <a:r>
              <a:rPr lang="en-US" sz="1000" dirty="0">
                <a:solidFill>
                  <a:srgbClr val="FFFFFF"/>
                </a:solidFill>
              </a:rPr>
              <a:t> p</a:t>
            </a:r>
          </a:p>
          <a:p>
            <a:r>
              <a:rPr lang="en-US" sz="1000" dirty="0">
                <a:solidFill>
                  <a:srgbClr val="FFFFFF"/>
                </a:solidFill>
              </a:rPr>
              <a:t>	ON c.id = </a:t>
            </a:r>
            <a:r>
              <a:rPr lang="en-US" sz="1000" dirty="0" err="1">
                <a:solidFill>
                  <a:srgbClr val="FFFFFF"/>
                </a:solidFill>
              </a:rPr>
              <a:t>p.client_id</a:t>
            </a:r>
            <a:r>
              <a:rPr lang="en-US" sz="1000" dirty="0">
                <a:solidFill>
                  <a:srgbClr val="FFFFFF"/>
                </a:solidFill>
              </a:rPr>
              <a:t> AND c.id =  (SELECT id</a:t>
            </a:r>
          </a:p>
          <a:p>
            <a:r>
              <a:rPr lang="en-US" sz="1000" dirty="0">
                <a:solidFill>
                  <a:srgbClr val="FFFFFF"/>
                </a:solidFill>
              </a:rPr>
              <a:t>	                     FROM (SELECT c.id, SUM(</a:t>
            </a:r>
            <a:r>
              <a:rPr lang="en-US" sz="1000" dirty="0" err="1">
                <a:solidFill>
                  <a:srgbClr val="FFFFFF"/>
                </a:solidFill>
              </a:rPr>
              <a:t>co.total_eu</a:t>
            </a:r>
            <a:r>
              <a:rPr lang="en-US" sz="1000" dirty="0">
                <a:solidFill>
                  <a:srgbClr val="FFFFFF"/>
                </a:solidFill>
              </a:rPr>
              <a:t>) as </a:t>
            </a:r>
            <a:r>
              <a:rPr lang="en-US" sz="1000" dirty="0" err="1">
                <a:solidFill>
                  <a:srgbClr val="FFFFFF"/>
                </a:solidFill>
              </a:rPr>
              <a:t>tot_dep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>
                <a:solidFill>
                  <a:srgbClr val="FFFFFF"/>
                </a:solidFill>
              </a:rPr>
              <a:t>	                           FROM </a:t>
            </a:r>
            <a:r>
              <a:rPr lang="en-US" sz="1000" dirty="0" err="1">
                <a:solidFill>
                  <a:srgbClr val="FFFFFF"/>
                </a:solidFill>
              </a:rPr>
              <a:t>commande</a:t>
            </a:r>
            <a:r>
              <a:rPr lang="en-US" sz="1000" dirty="0">
                <a:solidFill>
                  <a:srgbClr val="FFFFFF"/>
                </a:solidFill>
              </a:rPr>
              <a:t> co</a:t>
            </a:r>
          </a:p>
          <a:p>
            <a:r>
              <a:rPr lang="en-US" sz="1000" dirty="0">
                <a:solidFill>
                  <a:srgbClr val="FFFFFF"/>
                </a:solidFill>
              </a:rPr>
              <a:t>	                           JOIN client c</a:t>
            </a:r>
          </a:p>
          <a:p>
            <a:r>
              <a:rPr lang="en-US" sz="1000" dirty="0">
                <a:solidFill>
                  <a:srgbClr val="FFFFFF"/>
                </a:solidFill>
              </a:rPr>
              <a:t>	                           ON c.id = </a:t>
            </a:r>
            <a:r>
              <a:rPr lang="en-US" sz="1000" dirty="0" err="1">
                <a:solidFill>
                  <a:srgbClr val="FFFFFF"/>
                </a:solidFill>
              </a:rPr>
              <a:t>co.client_id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>
                <a:solidFill>
                  <a:srgbClr val="FFFFFF"/>
                </a:solidFill>
              </a:rPr>
              <a:t>	                           GROUP BY c.id</a:t>
            </a:r>
          </a:p>
          <a:p>
            <a:r>
              <a:rPr lang="en-US" sz="1000" dirty="0">
                <a:solidFill>
                  <a:srgbClr val="FFFFFF"/>
                </a:solidFill>
              </a:rPr>
              <a:t>	                           ORDER BY 2 DESC) </a:t>
            </a:r>
            <a:r>
              <a:rPr lang="en-US" sz="1000" dirty="0" err="1">
                <a:solidFill>
                  <a:srgbClr val="FFFFFF"/>
                </a:solidFill>
              </a:rPr>
              <a:t>inner_table</a:t>
            </a:r>
            <a:r>
              <a:rPr lang="en-US" sz="1000" dirty="0">
                <a:solidFill>
                  <a:srgbClr val="FFFFFF"/>
                </a:solidFill>
              </a:rPr>
              <a:t>)</a:t>
            </a:r>
          </a:p>
          <a:p>
            <a:r>
              <a:rPr lang="en-US" sz="1000" dirty="0">
                <a:solidFill>
                  <a:srgbClr val="FFFFFF"/>
                </a:solidFill>
              </a:rPr>
              <a:t>	GROUP BY 1, 2</a:t>
            </a:r>
          </a:p>
          <a:p>
            <a:r>
              <a:rPr lang="en-US" sz="1000" dirty="0">
                <a:solidFill>
                  <a:srgbClr val="FFFFFF"/>
                </a:solidFill>
              </a:rPr>
              <a:t>	ORDER BY 3 DESC;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Quit;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CCB0992B-AD34-4001-8097-42264E374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059976"/>
              </p:ext>
            </p:extLst>
          </p:nvPr>
        </p:nvGraphicFramePr>
        <p:xfrm>
          <a:off x="5931455" y="3241472"/>
          <a:ext cx="5787908" cy="2571500"/>
        </p:xfrm>
        <a:graphic>
          <a:graphicData uri="http://schemas.openxmlformats.org/drawingml/2006/table">
            <a:tbl>
              <a:tblPr firstRow="1" bandRow="1"/>
              <a:tblGrid>
                <a:gridCol w="1801899">
                  <a:extLst>
                    <a:ext uri="{9D8B030D-6E8A-4147-A177-3AD203B41FA5}">
                      <a16:colId xmlns:a16="http://schemas.microsoft.com/office/drawing/2014/main" val="1529029635"/>
                    </a:ext>
                  </a:extLst>
                </a:gridCol>
                <a:gridCol w="2778658">
                  <a:extLst>
                    <a:ext uri="{9D8B030D-6E8A-4147-A177-3AD203B41FA5}">
                      <a16:colId xmlns:a16="http://schemas.microsoft.com/office/drawing/2014/main" val="4217933198"/>
                    </a:ext>
                  </a:extLst>
                </a:gridCol>
                <a:gridCol w="1207351">
                  <a:extLst>
                    <a:ext uri="{9D8B030D-6E8A-4147-A177-3AD203B41FA5}">
                      <a16:colId xmlns:a16="http://schemas.microsoft.com/office/drawing/2014/main" val="3842016844"/>
                    </a:ext>
                  </a:extLst>
                </a:gridCol>
              </a:tblGrid>
              <a:tr h="48558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80508" marR="80508" marT="40254" marB="40254" anchor="b">
                    <a:lnL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canal</a:t>
                      </a:r>
                    </a:p>
                  </a:txBody>
                  <a:tcPr marL="80508" marR="80508" marT="40254" marB="40254" anchor="b">
                    <a:lnL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Nbr de visite </a:t>
                      </a:r>
                    </a:p>
                  </a:txBody>
                  <a:tcPr marL="80508" marR="80508" marT="40254" marB="40254" anchor="b">
                    <a:lnL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472094"/>
                  </a:ext>
                </a:extLst>
              </a:tr>
              <a:tr h="485588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0" i="0">
                          <a:effectLst/>
                          <a:latin typeface="Arial" panose="020B0604020202020204" pitchFamily="34" charset="0"/>
                        </a:rPr>
                        <a:t>3411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0" i="0" dirty="0">
                          <a:effectLst/>
                          <a:latin typeface="Arial" panose="020B0604020202020204" pitchFamily="34" charset="0"/>
                        </a:rPr>
                        <a:t>direct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0" i="0"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742143"/>
                  </a:ext>
                </a:extLst>
              </a:tr>
              <a:tr h="485588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0" i="0">
                          <a:effectLst/>
                          <a:latin typeface="Arial" panose="020B0604020202020204" pitchFamily="34" charset="0"/>
                        </a:rPr>
                        <a:t>3411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0" i="0">
                          <a:effectLst/>
                          <a:latin typeface="Arial" panose="020B0604020202020204" pitchFamily="34" charset="0"/>
                        </a:rPr>
                        <a:t>facebook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0" i="0" dirty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884806"/>
                  </a:ext>
                </a:extLst>
              </a:tr>
              <a:tr h="485588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0" i="0">
                          <a:effectLst/>
                          <a:latin typeface="Arial" panose="020B0604020202020204" pitchFamily="34" charset="0"/>
                        </a:rPr>
                        <a:t>3411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0" i="0">
                          <a:effectLst/>
                          <a:latin typeface="Arial" panose="020B0604020202020204" pitchFamily="34" charset="0"/>
                        </a:rPr>
                        <a:t>adwords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0" i="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089950"/>
                  </a:ext>
                </a:extLst>
              </a:tr>
              <a:tr h="485588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0" i="0">
                          <a:effectLst/>
                          <a:latin typeface="Arial" panose="020B0604020202020204" pitchFamily="34" charset="0"/>
                        </a:rPr>
                        <a:t>3411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0" i="0">
                          <a:effectLst/>
                          <a:latin typeface="Arial" panose="020B0604020202020204" pitchFamily="34" charset="0"/>
                        </a:rPr>
                        <a:t>twitter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0" i="0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0508" marR="80508" marT="40254" marB="4025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84845"/>
                  </a:ext>
                </a:extLst>
              </a:tr>
            </a:tbl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0AEE48B2-1728-43CB-8D1E-E92F243FC4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50802"/>
              </p:ext>
            </p:extLst>
          </p:nvPr>
        </p:nvGraphicFramePr>
        <p:xfrm>
          <a:off x="5846327" y="2451369"/>
          <a:ext cx="6235429" cy="401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36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401A9-45C3-4004-BC28-4D13F083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SERVICE OFFERT AUX CLIENTS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4ABCEC-0B4E-4983-8BD9-D47364911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94" y="1585609"/>
            <a:ext cx="5703650" cy="516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FFFFFF"/>
                </a:solidFill>
              </a:rPr>
              <a:t>Le type de service dans </a:t>
            </a:r>
            <a:r>
              <a:rPr lang="en-US" sz="1100" dirty="0" err="1">
                <a:solidFill>
                  <a:srgbClr val="FFFFFF"/>
                </a:solidFill>
              </a:rPr>
              <a:t>chaque</a:t>
            </a:r>
            <a:r>
              <a:rPr lang="en-US" sz="1100" dirty="0">
                <a:solidFill>
                  <a:srgbClr val="FFFFFF"/>
                </a:solidFill>
              </a:rPr>
              <a:t> point de vente avec le plus grand </a:t>
            </a:r>
            <a:r>
              <a:rPr lang="en-US" sz="1100" dirty="0" err="1">
                <a:solidFill>
                  <a:srgbClr val="FFFFFF"/>
                </a:solidFill>
              </a:rPr>
              <a:t>montant</a:t>
            </a:r>
            <a:r>
              <a:rPr lang="en-US" sz="1100" dirty="0">
                <a:solidFill>
                  <a:srgbClr val="FFFFFF"/>
                </a:solidFill>
              </a:rPr>
              <a:t> de ventes </a:t>
            </a:r>
            <a:r>
              <a:rPr lang="en-US" sz="1100" dirty="0" err="1">
                <a:solidFill>
                  <a:srgbClr val="FFFFFF"/>
                </a:solidFill>
              </a:rPr>
              <a:t>total_eu</a:t>
            </a:r>
            <a:endParaRPr lang="en-US" sz="1100" dirty="0">
              <a:solidFill>
                <a:srgbClr val="FFFFFF"/>
              </a:solidFill>
            </a:endParaRPr>
          </a:p>
          <a:p>
            <a:r>
              <a:rPr lang="en-US" sz="1100" dirty="0">
                <a:solidFill>
                  <a:srgbClr val="FFFFFF"/>
                </a:solidFill>
              </a:rPr>
              <a:t>Proc </a:t>
            </a:r>
            <a:r>
              <a:rPr lang="en-US" sz="1100" dirty="0" err="1">
                <a:solidFill>
                  <a:srgbClr val="FFFFFF"/>
                </a:solidFill>
              </a:rPr>
              <a:t>sql</a:t>
            </a:r>
            <a:r>
              <a:rPr lang="en-US" sz="1100" dirty="0">
                <a:solidFill>
                  <a:srgbClr val="FFFFFF"/>
                </a:solidFill>
              </a:rPr>
              <a:t> ;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WITH t1 AS (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 SELECT </a:t>
            </a:r>
            <a:r>
              <a:rPr lang="en-US" sz="1000" dirty="0" err="1">
                <a:solidFill>
                  <a:srgbClr val="FFFFFF"/>
                </a:solidFill>
              </a:rPr>
              <a:t>s.type</a:t>
            </a:r>
            <a:r>
              <a:rPr lang="en-US" sz="1000" dirty="0">
                <a:solidFill>
                  <a:srgbClr val="FFFFFF"/>
                </a:solidFill>
              </a:rPr>
              <a:t> as </a:t>
            </a:r>
            <a:r>
              <a:rPr lang="en-US" sz="1000" dirty="0" err="1">
                <a:solidFill>
                  <a:srgbClr val="FFFFFF"/>
                </a:solidFill>
              </a:rPr>
              <a:t>s_type</a:t>
            </a:r>
            <a:r>
              <a:rPr lang="en-US" sz="1000" dirty="0">
                <a:solidFill>
                  <a:srgbClr val="FFFFFF"/>
                </a:solidFill>
              </a:rPr>
              <a:t>, </a:t>
            </a:r>
            <a:r>
              <a:rPr lang="en-US" sz="1000" dirty="0" err="1">
                <a:solidFill>
                  <a:srgbClr val="FFFFFF"/>
                </a:solidFill>
              </a:rPr>
              <a:t>pv.nom</a:t>
            </a:r>
            <a:r>
              <a:rPr lang="en-US" sz="1000" dirty="0">
                <a:solidFill>
                  <a:srgbClr val="FFFFFF"/>
                </a:solidFill>
              </a:rPr>
              <a:t> as </a:t>
            </a:r>
            <a:r>
              <a:rPr lang="en-US" sz="1000" dirty="0" err="1">
                <a:solidFill>
                  <a:srgbClr val="FFFFFF"/>
                </a:solidFill>
              </a:rPr>
              <a:t>pv_nom</a:t>
            </a:r>
            <a:r>
              <a:rPr lang="en-US" sz="1000" dirty="0">
                <a:solidFill>
                  <a:srgbClr val="FFFFFF"/>
                </a:solidFill>
              </a:rPr>
              <a:t>, SUM(</a:t>
            </a:r>
            <a:r>
              <a:rPr lang="en-US" sz="1000" dirty="0" err="1">
                <a:solidFill>
                  <a:srgbClr val="FFFFFF"/>
                </a:solidFill>
              </a:rPr>
              <a:t>co.total_eu</a:t>
            </a:r>
            <a:r>
              <a:rPr lang="en-US" sz="1000" dirty="0">
                <a:solidFill>
                  <a:srgbClr val="FFFFFF"/>
                </a:solidFill>
              </a:rPr>
              <a:t>) as </a:t>
            </a:r>
            <a:r>
              <a:rPr lang="en-US" sz="1000" dirty="0" err="1">
                <a:solidFill>
                  <a:srgbClr val="FFFFFF"/>
                </a:solidFill>
              </a:rPr>
              <a:t>total_eu</a:t>
            </a:r>
            <a:endParaRPr lang="en-US" sz="1000" dirty="0">
              <a:solidFill>
                <a:srgbClr val="FFFFFF"/>
              </a:solidFill>
            </a:endParaRP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  FROM service s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  JOIN </a:t>
            </a:r>
            <a:r>
              <a:rPr lang="en-US" sz="1000" dirty="0" err="1">
                <a:solidFill>
                  <a:srgbClr val="FFFFFF"/>
                </a:solidFill>
              </a:rPr>
              <a:t>commande</a:t>
            </a:r>
            <a:r>
              <a:rPr lang="en-US" sz="1000" dirty="0">
                <a:solidFill>
                  <a:srgbClr val="FFFFFF"/>
                </a:solidFill>
              </a:rPr>
              <a:t> co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  ON </a:t>
            </a:r>
            <a:r>
              <a:rPr lang="en-US" sz="1000" dirty="0" err="1">
                <a:solidFill>
                  <a:srgbClr val="FFFFFF"/>
                </a:solidFill>
              </a:rPr>
              <a:t>s.commande_id</a:t>
            </a:r>
            <a:r>
              <a:rPr lang="en-US" sz="1000" dirty="0">
                <a:solidFill>
                  <a:srgbClr val="FFFFFF"/>
                </a:solidFill>
              </a:rPr>
              <a:t> = co.id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  JOIN client c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  ON </a:t>
            </a:r>
            <a:r>
              <a:rPr lang="en-US" sz="1000" dirty="0" err="1">
                <a:solidFill>
                  <a:srgbClr val="FFFFFF"/>
                </a:solidFill>
              </a:rPr>
              <a:t>co.client_id</a:t>
            </a:r>
            <a:r>
              <a:rPr lang="en-US" sz="1000" dirty="0">
                <a:solidFill>
                  <a:srgbClr val="FFFFFF"/>
                </a:solidFill>
              </a:rPr>
              <a:t> = c.id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  JOIN </a:t>
            </a:r>
            <a:r>
              <a:rPr lang="en-US" sz="1000" dirty="0" err="1">
                <a:solidFill>
                  <a:srgbClr val="FFFFFF"/>
                </a:solidFill>
              </a:rPr>
              <a:t>point_vente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pv</a:t>
            </a:r>
            <a:endParaRPr lang="en-US" sz="1000" dirty="0">
              <a:solidFill>
                <a:srgbClr val="FFFFFF"/>
              </a:solidFill>
            </a:endParaRP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  ON pv.id = </a:t>
            </a:r>
            <a:r>
              <a:rPr lang="en-US" sz="1000" dirty="0" err="1">
                <a:solidFill>
                  <a:srgbClr val="FFFFFF"/>
                </a:solidFill>
              </a:rPr>
              <a:t>c.point_vente_id</a:t>
            </a:r>
            <a:endParaRPr lang="en-US" sz="1000" dirty="0">
              <a:solidFill>
                <a:srgbClr val="FFFFFF"/>
              </a:solidFill>
            </a:endParaRP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  GROUP BY 1,2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  ORDER BY 3 DESC), 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t2 AS (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  SELECT </a:t>
            </a:r>
            <a:r>
              <a:rPr lang="en-US" sz="1000" dirty="0" err="1">
                <a:solidFill>
                  <a:srgbClr val="FFFFFF"/>
                </a:solidFill>
              </a:rPr>
              <a:t>pv_nom</a:t>
            </a:r>
            <a:r>
              <a:rPr lang="en-US" sz="1000" dirty="0">
                <a:solidFill>
                  <a:srgbClr val="FFFFFF"/>
                </a:solidFill>
              </a:rPr>
              <a:t>, MAX(</a:t>
            </a:r>
            <a:r>
              <a:rPr lang="en-US" sz="1000" dirty="0" err="1">
                <a:solidFill>
                  <a:srgbClr val="FFFFFF"/>
                </a:solidFill>
              </a:rPr>
              <a:t>total_eu</a:t>
            </a:r>
            <a:r>
              <a:rPr lang="en-US" sz="1000" dirty="0">
                <a:solidFill>
                  <a:srgbClr val="FFFFFF"/>
                </a:solidFill>
              </a:rPr>
              <a:t>) as </a:t>
            </a:r>
            <a:r>
              <a:rPr lang="en-US" sz="1000" dirty="0" err="1">
                <a:solidFill>
                  <a:srgbClr val="FFFFFF"/>
                </a:solidFill>
              </a:rPr>
              <a:t>total_eu</a:t>
            </a:r>
            <a:endParaRPr lang="en-US" sz="1000" dirty="0">
              <a:solidFill>
                <a:srgbClr val="FFFFFF"/>
              </a:solidFill>
            </a:endParaRP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  FROM t1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  GROUP BY 1)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SELECT t1.s_type, t1.pv_nom, t1.total_eu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FROM t1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JOIN t2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ON t1.pv_nom = t2.pv_nom AND t1.total_eu = t2.total_eu;</a:t>
            </a:r>
          </a:p>
          <a:p>
            <a:r>
              <a:rPr lang="en-US" sz="1100" dirty="0">
                <a:solidFill>
                  <a:srgbClr val="FFFFFF"/>
                </a:solidFill>
              </a:rPr>
              <a:t>Quit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C32DBC53-2447-4E91-B066-0B6676271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497317"/>
              </p:ext>
            </p:extLst>
          </p:nvPr>
        </p:nvGraphicFramePr>
        <p:xfrm>
          <a:off x="6183088" y="2637206"/>
          <a:ext cx="5170711" cy="3075840"/>
        </p:xfrm>
        <a:graphic>
          <a:graphicData uri="http://schemas.openxmlformats.org/drawingml/2006/table">
            <a:tbl>
              <a:tblPr firstRow="1" bandRow="1"/>
              <a:tblGrid>
                <a:gridCol w="1496974">
                  <a:extLst>
                    <a:ext uri="{9D8B030D-6E8A-4147-A177-3AD203B41FA5}">
                      <a16:colId xmlns:a16="http://schemas.microsoft.com/office/drawing/2014/main" val="2467639408"/>
                    </a:ext>
                  </a:extLst>
                </a:gridCol>
                <a:gridCol w="2130973">
                  <a:extLst>
                    <a:ext uri="{9D8B030D-6E8A-4147-A177-3AD203B41FA5}">
                      <a16:colId xmlns:a16="http://schemas.microsoft.com/office/drawing/2014/main" val="1813860342"/>
                    </a:ext>
                  </a:extLst>
                </a:gridCol>
                <a:gridCol w="1542764">
                  <a:extLst>
                    <a:ext uri="{9D8B030D-6E8A-4147-A177-3AD203B41FA5}">
                      <a16:colId xmlns:a16="http://schemas.microsoft.com/office/drawing/2014/main" val="2768027834"/>
                    </a:ext>
                  </a:extLst>
                </a:gridCol>
              </a:tblGrid>
              <a:tr h="5126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1" i="0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59542" marR="59542" marT="29771" marB="29771" anchor="b">
                    <a:lnL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nom</a:t>
                      </a:r>
                    </a:p>
                  </a:txBody>
                  <a:tcPr marL="59542" marR="59542" marT="29771" marB="29771" anchor="b">
                    <a:lnL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1" i="0" dirty="0" err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total_eu</a:t>
                      </a:r>
                      <a:endParaRPr lang="fr-FR" sz="2400" b="1" i="0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42" marR="59542" marT="29771" marB="29771" anchor="b">
                    <a:lnL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71749"/>
                  </a:ext>
                </a:extLst>
              </a:tr>
              <a:tr h="512640">
                <a:tc>
                  <a:txBody>
                    <a:bodyPr/>
                    <a:lstStyle/>
                    <a:p>
                      <a:pPr algn="l" fontAlgn="t"/>
                      <a:r>
                        <a:rPr lang="fr-FR" sz="2400" b="0" i="0">
                          <a:effectLst/>
                          <a:latin typeface="Arial" panose="020B0604020202020204" pitchFamily="34" charset="0"/>
                        </a:rPr>
                        <a:t>SP</a:t>
                      </a:r>
                    </a:p>
                  </a:txBody>
                  <a:tcPr marL="59542" marR="59542" marT="29771" marB="2977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2400" b="0" i="0">
                          <a:effectLst/>
                          <a:latin typeface="Arial" panose="020B0604020202020204" pitchFamily="34" charset="0"/>
                        </a:rPr>
                        <a:t>Reims</a:t>
                      </a:r>
                    </a:p>
                  </a:txBody>
                  <a:tcPr marL="59542" marR="59542" marT="29771" marB="2977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2400" b="0" i="0" dirty="0">
                          <a:effectLst/>
                          <a:latin typeface="Arial" panose="020B0604020202020204" pitchFamily="34" charset="0"/>
                        </a:rPr>
                        <a:t>48507.8</a:t>
                      </a:r>
                    </a:p>
                  </a:txBody>
                  <a:tcPr marL="59542" marR="59542" marT="29771" marB="2977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89602"/>
                  </a:ext>
                </a:extLst>
              </a:tr>
              <a:tr h="512640">
                <a:tc>
                  <a:txBody>
                    <a:bodyPr/>
                    <a:lstStyle/>
                    <a:p>
                      <a:pPr algn="l" fontAlgn="t"/>
                      <a:r>
                        <a:rPr lang="fr-FR" sz="2400" b="0" i="0">
                          <a:effectLst/>
                          <a:latin typeface="Arial" panose="020B0604020202020204" pitchFamily="34" charset="0"/>
                        </a:rPr>
                        <a:t>SP</a:t>
                      </a:r>
                    </a:p>
                  </a:txBody>
                  <a:tcPr marL="59542" marR="59542" marT="29771" marB="2977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2400" b="0" i="0" dirty="0">
                          <a:effectLst/>
                          <a:latin typeface="Arial" panose="020B0604020202020204" pitchFamily="34" charset="0"/>
                        </a:rPr>
                        <a:t>Champfleury</a:t>
                      </a:r>
                    </a:p>
                  </a:txBody>
                  <a:tcPr marL="59542" marR="59542" marT="29771" marB="2977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2400" b="0" i="0" dirty="0">
                          <a:effectLst/>
                          <a:latin typeface="Arial" panose="020B0604020202020204" pitchFamily="34" charset="0"/>
                        </a:rPr>
                        <a:t>45599.2</a:t>
                      </a:r>
                    </a:p>
                  </a:txBody>
                  <a:tcPr marL="59542" marR="59542" marT="29771" marB="2977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518071"/>
                  </a:ext>
                </a:extLst>
              </a:tr>
              <a:tr h="512640">
                <a:tc>
                  <a:txBody>
                    <a:bodyPr/>
                    <a:lstStyle/>
                    <a:p>
                      <a:pPr algn="l" fontAlgn="t"/>
                      <a:r>
                        <a:rPr lang="fr-FR" sz="2400" b="0" i="0">
                          <a:effectLst/>
                          <a:latin typeface="Arial" panose="020B0604020202020204" pitchFamily="34" charset="0"/>
                        </a:rPr>
                        <a:t>SP</a:t>
                      </a:r>
                    </a:p>
                  </a:txBody>
                  <a:tcPr marL="59542" marR="59542" marT="29771" marB="2977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2400" b="0" i="0">
                          <a:effectLst/>
                          <a:latin typeface="Arial" panose="020B0604020202020204" pitchFamily="34" charset="0"/>
                        </a:rPr>
                        <a:t>Tinqueux</a:t>
                      </a:r>
                    </a:p>
                  </a:txBody>
                  <a:tcPr marL="59542" marR="59542" marT="29771" marB="2977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2400" b="0" i="0" dirty="0">
                          <a:effectLst/>
                          <a:latin typeface="Arial" panose="020B0604020202020204" pitchFamily="34" charset="0"/>
                        </a:rPr>
                        <a:t>44425.5</a:t>
                      </a:r>
                    </a:p>
                  </a:txBody>
                  <a:tcPr marL="59542" marR="59542" marT="29771" marB="2977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317582"/>
                  </a:ext>
                </a:extLst>
              </a:tr>
              <a:tr h="512640">
                <a:tc>
                  <a:txBody>
                    <a:bodyPr/>
                    <a:lstStyle/>
                    <a:p>
                      <a:pPr algn="l" fontAlgn="t"/>
                      <a:r>
                        <a:rPr lang="fr-FR" sz="2400" b="0" i="0">
                          <a:effectLst/>
                          <a:latin typeface="Arial" panose="020B0604020202020204" pitchFamily="34" charset="0"/>
                        </a:rPr>
                        <a:t>SP</a:t>
                      </a:r>
                    </a:p>
                  </a:txBody>
                  <a:tcPr marL="59542" marR="59542" marT="29771" marB="2977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2400" b="0" i="0">
                          <a:effectLst/>
                          <a:latin typeface="Arial" panose="020B0604020202020204" pitchFamily="34" charset="0"/>
                        </a:rPr>
                        <a:t>Cormontreuil</a:t>
                      </a:r>
                    </a:p>
                  </a:txBody>
                  <a:tcPr marL="59542" marR="59542" marT="29771" marB="2977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2400" b="0" i="0" dirty="0">
                          <a:effectLst/>
                          <a:latin typeface="Arial" panose="020B0604020202020204" pitchFamily="34" charset="0"/>
                        </a:rPr>
                        <a:t>38060.6</a:t>
                      </a:r>
                    </a:p>
                  </a:txBody>
                  <a:tcPr marL="59542" marR="59542" marT="29771" marB="2977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294961"/>
                  </a:ext>
                </a:extLst>
              </a:tr>
              <a:tr h="512640">
                <a:tc>
                  <a:txBody>
                    <a:bodyPr/>
                    <a:lstStyle/>
                    <a:p>
                      <a:pPr algn="l" fontAlgn="t"/>
                      <a:r>
                        <a:rPr lang="fr-FR" sz="2400" b="0" i="0">
                          <a:effectLst/>
                          <a:latin typeface="Arial" panose="020B0604020202020204" pitchFamily="34" charset="0"/>
                        </a:rPr>
                        <a:t>livraison</a:t>
                      </a:r>
                    </a:p>
                  </a:txBody>
                  <a:tcPr marL="59542" marR="59542" marT="29771" marB="2977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2400" b="0" i="0">
                          <a:effectLst/>
                          <a:latin typeface="Arial" panose="020B0604020202020204" pitchFamily="34" charset="0"/>
                        </a:rPr>
                        <a:t>Bezannes</a:t>
                      </a:r>
                    </a:p>
                  </a:txBody>
                  <a:tcPr marL="59542" marR="59542" marT="29771" marB="2977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2400" b="0" i="0" dirty="0">
                          <a:effectLst/>
                          <a:latin typeface="Arial" panose="020B0604020202020204" pitchFamily="34" charset="0"/>
                        </a:rPr>
                        <a:t>37347.2</a:t>
                      </a:r>
                    </a:p>
                  </a:txBody>
                  <a:tcPr marL="59542" marR="59542" marT="29771" marB="2977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431274"/>
                  </a:ext>
                </a:extLst>
              </a:tr>
            </a:tbl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C4D8A2A3-B4E7-4544-94D1-2F7F20573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648835"/>
              </p:ext>
            </p:extLst>
          </p:nvPr>
        </p:nvGraphicFramePr>
        <p:xfrm>
          <a:off x="6095999" y="1876430"/>
          <a:ext cx="5771745" cy="481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57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1C08E-C13C-439F-B910-1F89596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 VARIETE DES PRODUITS PROPOSES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8E94B-F0A8-48EA-B208-272D52AC2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94" y="2173288"/>
            <a:ext cx="4373277" cy="4509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Le </a:t>
            </a:r>
            <a:r>
              <a:rPr lang="en-US" sz="1800" dirty="0" err="1">
                <a:solidFill>
                  <a:srgbClr val="FFFFFF"/>
                </a:solidFill>
              </a:rPr>
              <a:t>pourcentage</a:t>
            </a:r>
            <a:r>
              <a:rPr lang="en-US" sz="1800" dirty="0">
                <a:solidFill>
                  <a:srgbClr val="FFFFFF"/>
                </a:solidFill>
              </a:rPr>
              <a:t> des </a:t>
            </a:r>
            <a:r>
              <a:rPr lang="en-US" sz="1800" dirty="0" err="1">
                <a:solidFill>
                  <a:srgbClr val="FFFFFF"/>
                </a:solidFill>
              </a:rPr>
              <a:t>revenus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provenant</a:t>
            </a:r>
            <a:r>
              <a:rPr lang="en-US" sz="1800" dirty="0">
                <a:solidFill>
                  <a:srgbClr val="FFFFFF"/>
                </a:solidFill>
              </a:rPr>
              <a:t> de </a:t>
            </a:r>
            <a:r>
              <a:rPr lang="en-US" sz="1800" dirty="0" err="1">
                <a:solidFill>
                  <a:srgbClr val="FFFFFF"/>
                </a:solidFill>
              </a:rPr>
              <a:t>chaque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produit</a:t>
            </a:r>
            <a:r>
              <a:rPr lang="en-US" sz="1800" dirty="0">
                <a:solidFill>
                  <a:srgbClr val="FFFFFF"/>
                </a:solidFill>
              </a:rPr>
              <a:t> pour </a:t>
            </a:r>
            <a:r>
              <a:rPr lang="en-US" sz="1800" dirty="0" err="1">
                <a:solidFill>
                  <a:srgbClr val="FFFFFF"/>
                </a:solidFill>
              </a:rPr>
              <a:t>chaque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commande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Proc </a:t>
            </a:r>
            <a:r>
              <a:rPr lang="en-US" sz="1800" dirty="0" err="1">
                <a:solidFill>
                  <a:srgbClr val="FFFFFF"/>
                </a:solidFill>
              </a:rPr>
              <a:t>sql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outobs</a:t>
            </a:r>
            <a:r>
              <a:rPr lang="en-US" sz="1800" dirty="0">
                <a:solidFill>
                  <a:srgbClr val="FFFFFF"/>
                </a:solidFill>
              </a:rPr>
              <a:t>=10;</a:t>
            </a:r>
          </a:p>
          <a:p>
            <a:r>
              <a:rPr lang="en-US" sz="1800" dirty="0">
                <a:solidFill>
                  <a:srgbClr val="FFFFFF"/>
                </a:solidFill>
              </a:rPr>
              <a:t>	SELECT id, </a:t>
            </a:r>
            <a:r>
              <a:rPr lang="en-US" sz="1800" dirty="0" err="1">
                <a:solidFill>
                  <a:srgbClr val="FFFFFF"/>
                </a:solidFill>
              </a:rPr>
              <a:t>client_id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	   </a:t>
            </a:r>
            <a:r>
              <a:rPr lang="en-US" sz="1800" dirty="0" err="1">
                <a:solidFill>
                  <a:srgbClr val="FFFFFF"/>
                </a:solidFill>
              </a:rPr>
              <a:t>pizza_eu</a:t>
            </a:r>
            <a:r>
              <a:rPr lang="en-US" sz="1800" dirty="0">
                <a:solidFill>
                  <a:srgbClr val="FFFFFF"/>
                </a:solidFill>
              </a:rPr>
              <a:t>/(</a:t>
            </a:r>
            <a:r>
              <a:rPr lang="en-US" sz="1800" dirty="0" err="1">
                <a:solidFill>
                  <a:srgbClr val="FFFFFF"/>
                </a:solidFill>
              </a:rPr>
              <a:t>pizza_eu</a:t>
            </a:r>
            <a:r>
              <a:rPr lang="en-US" sz="1800" dirty="0">
                <a:solidFill>
                  <a:srgbClr val="FFFFFF"/>
                </a:solidFill>
              </a:rPr>
              <a:t> + </a:t>
            </a:r>
            <a:r>
              <a:rPr lang="en-US" sz="1800" dirty="0" err="1">
                <a:solidFill>
                  <a:srgbClr val="FFFFFF"/>
                </a:solidFill>
              </a:rPr>
              <a:t>sandwich_eu</a:t>
            </a:r>
            <a:r>
              <a:rPr lang="en-US" sz="1800" dirty="0">
                <a:solidFill>
                  <a:srgbClr val="FFFFFF"/>
                </a:solidFill>
              </a:rPr>
              <a:t> + </a:t>
            </a:r>
            <a:r>
              <a:rPr lang="en-US" sz="1800" dirty="0" err="1">
                <a:solidFill>
                  <a:srgbClr val="FFFFFF"/>
                </a:solidFill>
              </a:rPr>
              <a:t>escalope_eu</a:t>
            </a:r>
            <a:r>
              <a:rPr lang="en-US" sz="1800" dirty="0">
                <a:solidFill>
                  <a:srgbClr val="FFFFFF"/>
                </a:solidFill>
              </a:rPr>
              <a:t> + 0.01) as </a:t>
            </a:r>
            <a:r>
              <a:rPr lang="en-US" sz="1800" dirty="0" err="1">
                <a:solidFill>
                  <a:srgbClr val="FFFFFF"/>
                </a:solidFill>
              </a:rPr>
              <a:t>pizza_per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sandwich_eu</a:t>
            </a:r>
            <a:r>
              <a:rPr lang="en-US" sz="1800" dirty="0">
                <a:solidFill>
                  <a:srgbClr val="FFFFFF"/>
                </a:solidFill>
              </a:rPr>
              <a:t> /(</a:t>
            </a:r>
            <a:r>
              <a:rPr lang="en-US" sz="1800" dirty="0" err="1">
                <a:solidFill>
                  <a:srgbClr val="FFFFFF"/>
                </a:solidFill>
              </a:rPr>
              <a:t>pizza_eu</a:t>
            </a:r>
            <a:r>
              <a:rPr lang="en-US" sz="1800" dirty="0">
                <a:solidFill>
                  <a:srgbClr val="FFFFFF"/>
                </a:solidFill>
              </a:rPr>
              <a:t> + </a:t>
            </a:r>
            <a:r>
              <a:rPr lang="en-US" sz="1800" dirty="0" err="1">
                <a:solidFill>
                  <a:srgbClr val="FFFFFF"/>
                </a:solidFill>
              </a:rPr>
              <a:t>sandwich_eu</a:t>
            </a:r>
            <a:r>
              <a:rPr lang="en-US" sz="1800" dirty="0">
                <a:solidFill>
                  <a:srgbClr val="FFFFFF"/>
                </a:solidFill>
              </a:rPr>
              <a:t> + </a:t>
            </a:r>
            <a:r>
              <a:rPr lang="en-US" sz="1800" dirty="0" err="1">
                <a:solidFill>
                  <a:srgbClr val="FFFFFF"/>
                </a:solidFill>
              </a:rPr>
              <a:t>escalope_eu</a:t>
            </a:r>
            <a:r>
              <a:rPr lang="en-US" sz="1800" dirty="0">
                <a:solidFill>
                  <a:srgbClr val="FFFFFF"/>
                </a:solidFill>
              </a:rPr>
              <a:t> + 0.01) as </a:t>
            </a:r>
            <a:r>
              <a:rPr lang="en-US" sz="1800" dirty="0" err="1">
                <a:solidFill>
                  <a:srgbClr val="FFFFFF"/>
                </a:solidFill>
              </a:rPr>
              <a:t>sandwich_per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escalope_eu</a:t>
            </a:r>
            <a:r>
              <a:rPr lang="en-US" sz="1800" dirty="0">
                <a:solidFill>
                  <a:srgbClr val="FFFFFF"/>
                </a:solidFill>
              </a:rPr>
              <a:t> /(</a:t>
            </a:r>
            <a:r>
              <a:rPr lang="en-US" sz="1800" dirty="0" err="1">
                <a:solidFill>
                  <a:srgbClr val="FFFFFF"/>
                </a:solidFill>
              </a:rPr>
              <a:t>pizza_eu</a:t>
            </a:r>
            <a:r>
              <a:rPr lang="en-US" sz="1800" dirty="0">
                <a:solidFill>
                  <a:srgbClr val="FFFFFF"/>
                </a:solidFill>
              </a:rPr>
              <a:t> + </a:t>
            </a:r>
            <a:r>
              <a:rPr lang="en-US" sz="1800" dirty="0" err="1">
                <a:solidFill>
                  <a:srgbClr val="FFFFFF"/>
                </a:solidFill>
              </a:rPr>
              <a:t>sandwich_eu</a:t>
            </a:r>
            <a:r>
              <a:rPr lang="en-US" sz="1800" dirty="0">
                <a:solidFill>
                  <a:srgbClr val="FFFFFF"/>
                </a:solidFill>
              </a:rPr>
              <a:t> + </a:t>
            </a:r>
            <a:r>
              <a:rPr lang="en-US" sz="1800" dirty="0" err="1">
                <a:solidFill>
                  <a:srgbClr val="FFFFFF"/>
                </a:solidFill>
              </a:rPr>
              <a:t>escalope_eu</a:t>
            </a:r>
            <a:r>
              <a:rPr lang="en-US" sz="1800" dirty="0">
                <a:solidFill>
                  <a:srgbClr val="FFFFFF"/>
                </a:solidFill>
              </a:rPr>
              <a:t> + 0.01) as </a:t>
            </a:r>
            <a:r>
              <a:rPr lang="en-US" sz="1800" dirty="0" err="1">
                <a:solidFill>
                  <a:srgbClr val="FFFFFF"/>
                </a:solidFill>
              </a:rPr>
              <a:t>escalope_per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	FROM </a:t>
            </a:r>
            <a:r>
              <a:rPr lang="en-US" sz="1800" dirty="0" err="1">
                <a:solidFill>
                  <a:srgbClr val="FFFFFF"/>
                </a:solidFill>
              </a:rPr>
              <a:t>commande</a:t>
            </a:r>
            <a:r>
              <a:rPr lang="en-US" sz="1800" dirty="0">
                <a:solidFill>
                  <a:srgbClr val="FFFFFF"/>
                </a:solidFill>
              </a:rPr>
              <a:t>;</a:t>
            </a:r>
          </a:p>
          <a:p>
            <a:r>
              <a:rPr lang="en-US" sz="1800" dirty="0">
                <a:solidFill>
                  <a:srgbClr val="FFFFFF"/>
                </a:solidFill>
              </a:rPr>
              <a:t>Quit;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E24533F3-41DD-4306-B152-DE257FDD9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674174"/>
              </p:ext>
            </p:extLst>
          </p:nvPr>
        </p:nvGraphicFramePr>
        <p:xfrm>
          <a:off x="6183088" y="2526100"/>
          <a:ext cx="5170713" cy="3298053"/>
        </p:xfrm>
        <a:graphic>
          <a:graphicData uri="http://schemas.openxmlformats.org/drawingml/2006/table">
            <a:tbl>
              <a:tblPr firstRow="1" bandRow="1"/>
              <a:tblGrid>
                <a:gridCol w="409960">
                  <a:extLst>
                    <a:ext uri="{9D8B030D-6E8A-4147-A177-3AD203B41FA5}">
                      <a16:colId xmlns:a16="http://schemas.microsoft.com/office/drawing/2014/main" val="2760147216"/>
                    </a:ext>
                  </a:extLst>
                </a:gridCol>
                <a:gridCol w="941442">
                  <a:extLst>
                    <a:ext uri="{9D8B030D-6E8A-4147-A177-3AD203B41FA5}">
                      <a16:colId xmlns:a16="http://schemas.microsoft.com/office/drawing/2014/main" val="1760193994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1571822991"/>
                    </a:ext>
                  </a:extLst>
                </a:gridCol>
                <a:gridCol w="1417304">
                  <a:extLst>
                    <a:ext uri="{9D8B030D-6E8A-4147-A177-3AD203B41FA5}">
                      <a16:colId xmlns:a16="http://schemas.microsoft.com/office/drawing/2014/main" val="1996727868"/>
                    </a:ext>
                  </a:extLst>
                </a:gridCol>
                <a:gridCol w="1367864">
                  <a:extLst>
                    <a:ext uri="{9D8B030D-6E8A-4147-A177-3AD203B41FA5}">
                      <a16:colId xmlns:a16="http://schemas.microsoft.com/office/drawing/2014/main" val="3120176964"/>
                    </a:ext>
                  </a:extLst>
                </a:gridCol>
              </a:tblGrid>
              <a:tr h="299823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34824" marR="34824" marT="17412" marB="17412" anchor="b">
                    <a:lnL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client_id</a:t>
                      </a:r>
                    </a:p>
                  </a:txBody>
                  <a:tcPr marL="34824" marR="34824" marT="17412" marB="17412" anchor="b">
                    <a:lnL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pizza_per</a:t>
                      </a:r>
                    </a:p>
                  </a:txBody>
                  <a:tcPr marL="34824" marR="34824" marT="17412" marB="17412" anchor="b">
                    <a:lnL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sandwich_per</a:t>
                      </a:r>
                    </a:p>
                  </a:txBody>
                  <a:tcPr marL="34824" marR="34824" marT="17412" marB="17412" anchor="b">
                    <a:lnL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escalope_per</a:t>
                      </a:r>
                    </a:p>
                  </a:txBody>
                  <a:tcPr marL="34824" marR="34824" marT="17412" marB="17412" anchor="b">
                    <a:lnL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74377"/>
                  </a:ext>
                </a:extLst>
              </a:tr>
              <a:tr h="299823"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1001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0.999616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908620"/>
                  </a:ext>
                </a:extLst>
              </a:tr>
              <a:tr h="299823"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1001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0.575946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0.42349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17684"/>
                  </a:ext>
                </a:extLst>
              </a:tr>
              <a:tr h="299823"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1001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0.266981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0.34027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0.392619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087004"/>
                  </a:ext>
                </a:extLst>
              </a:tr>
              <a:tr h="299823"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1001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0.758223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0.241591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491824"/>
                  </a:ext>
                </a:extLst>
              </a:tr>
              <a:tr h="299823"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1001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0.575946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0.42349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399717"/>
                  </a:ext>
                </a:extLst>
              </a:tr>
              <a:tr h="299823"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1001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0.43956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0.560224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543969"/>
                  </a:ext>
                </a:extLst>
              </a:tr>
              <a:tr h="299823"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1001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0.203147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0.647281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0.149373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703631"/>
                  </a:ext>
                </a:extLst>
              </a:tr>
              <a:tr h="299823"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1001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0.302255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0.697512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829201"/>
                  </a:ext>
                </a:extLst>
              </a:tr>
              <a:tr h="299823"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1001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0.291804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0.27893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0.429123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09820"/>
                  </a:ext>
                </a:extLst>
              </a:tr>
              <a:tr h="299823"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1001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0.191693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0.244315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0.563804</a:t>
                      </a:r>
                    </a:p>
                  </a:txBody>
                  <a:tcPr marL="34824" marR="34824" marT="17412" marB="17412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074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523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EED98-B2D8-49EC-80C2-CACDDCC2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 VARIETE DES PRODUITS PROPOSES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976ACC-9C85-4853-A49A-F6A0B673B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La </a:t>
            </a:r>
            <a:r>
              <a:rPr lang="en-US" sz="1700" dirty="0" err="1">
                <a:solidFill>
                  <a:srgbClr val="FFFFFF"/>
                </a:solidFill>
              </a:rPr>
              <a:t>quantité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totale</a:t>
            </a:r>
            <a:r>
              <a:rPr lang="en-US" sz="1700" dirty="0">
                <a:solidFill>
                  <a:srgbClr val="FFFFFF"/>
                </a:solidFill>
              </a:rPr>
              <a:t> de </a:t>
            </a:r>
            <a:r>
              <a:rPr lang="en-US" sz="1700" dirty="0" err="1">
                <a:solidFill>
                  <a:srgbClr val="FFFFFF"/>
                </a:solidFill>
              </a:rPr>
              <a:t>chaque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produit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commandées</a:t>
            </a:r>
            <a:r>
              <a:rPr lang="en-US" sz="1700" dirty="0">
                <a:solidFill>
                  <a:srgbClr val="FFFFFF"/>
                </a:solidFill>
              </a:rPr>
              <a:t> dans le tableau des </a:t>
            </a:r>
            <a:r>
              <a:rPr lang="en-US" sz="1700" dirty="0" err="1">
                <a:solidFill>
                  <a:srgbClr val="FFFFFF"/>
                </a:solidFill>
              </a:rPr>
              <a:t>commandes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</a:endParaRPr>
          </a:p>
          <a:p>
            <a:r>
              <a:rPr lang="en-US" sz="1700" dirty="0">
                <a:solidFill>
                  <a:srgbClr val="FFFFFF"/>
                </a:solidFill>
              </a:rPr>
              <a:t>Proc </a:t>
            </a:r>
            <a:r>
              <a:rPr lang="en-US" sz="1700" dirty="0" err="1">
                <a:solidFill>
                  <a:srgbClr val="FFFFFF"/>
                </a:solidFill>
              </a:rPr>
              <a:t>sql</a:t>
            </a:r>
            <a:r>
              <a:rPr lang="en-US" sz="1700" dirty="0">
                <a:solidFill>
                  <a:srgbClr val="FFFFFF"/>
                </a:solidFill>
              </a:rPr>
              <a:t>;</a:t>
            </a:r>
          </a:p>
          <a:p>
            <a:r>
              <a:rPr lang="en-US" sz="1700" dirty="0">
                <a:solidFill>
                  <a:srgbClr val="FFFFFF"/>
                </a:solidFill>
              </a:rPr>
              <a:t>	SELECT SUM(</a:t>
            </a:r>
            <a:r>
              <a:rPr lang="en-US" sz="1700" dirty="0" err="1">
                <a:solidFill>
                  <a:srgbClr val="FFFFFF"/>
                </a:solidFill>
              </a:rPr>
              <a:t>pizza_qt</a:t>
            </a:r>
            <a:r>
              <a:rPr lang="en-US" sz="1700" dirty="0">
                <a:solidFill>
                  <a:srgbClr val="FFFFFF"/>
                </a:solidFill>
              </a:rPr>
              <a:t>) as </a:t>
            </a:r>
            <a:r>
              <a:rPr lang="en-US" sz="1700" dirty="0" err="1">
                <a:solidFill>
                  <a:srgbClr val="FFFFFF"/>
                </a:solidFill>
              </a:rPr>
              <a:t>total_pizza_vente</a:t>
            </a:r>
            <a:r>
              <a:rPr lang="en-US" sz="1700" dirty="0">
                <a:solidFill>
                  <a:srgbClr val="FFFFFF"/>
                </a:solidFill>
              </a:rPr>
              <a:t>, SUM(</a:t>
            </a:r>
            <a:r>
              <a:rPr lang="en-US" sz="1700" dirty="0" err="1">
                <a:solidFill>
                  <a:srgbClr val="FFFFFF"/>
                </a:solidFill>
              </a:rPr>
              <a:t>escalope_qt</a:t>
            </a:r>
            <a:r>
              <a:rPr lang="en-US" sz="1700" dirty="0">
                <a:solidFill>
                  <a:srgbClr val="FFFFFF"/>
                </a:solidFill>
              </a:rPr>
              <a:t>) as </a:t>
            </a:r>
            <a:r>
              <a:rPr lang="en-US" sz="1700" dirty="0" err="1">
                <a:solidFill>
                  <a:srgbClr val="FFFFFF"/>
                </a:solidFill>
              </a:rPr>
              <a:t>total_escalope_vente</a:t>
            </a:r>
            <a:r>
              <a:rPr lang="en-US" sz="1700" dirty="0">
                <a:solidFill>
                  <a:srgbClr val="FFFFFF"/>
                </a:solidFill>
              </a:rPr>
              <a:t>, SUM(</a:t>
            </a:r>
            <a:r>
              <a:rPr lang="en-US" sz="1700" dirty="0" err="1">
                <a:solidFill>
                  <a:srgbClr val="FFFFFF"/>
                </a:solidFill>
              </a:rPr>
              <a:t>sandwich_qt</a:t>
            </a:r>
            <a:r>
              <a:rPr lang="en-US" sz="1700" dirty="0">
                <a:solidFill>
                  <a:srgbClr val="FFFFFF"/>
                </a:solidFill>
              </a:rPr>
              <a:t>) as </a:t>
            </a:r>
            <a:r>
              <a:rPr lang="en-US" sz="1700" dirty="0" err="1">
                <a:solidFill>
                  <a:srgbClr val="FFFFFF"/>
                </a:solidFill>
              </a:rPr>
              <a:t>total_sandwich_vente</a:t>
            </a:r>
            <a:endParaRPr lang="en-US" sz="1700" dirty="0">
              <a:solidFill>
                <a:srgbClr val="FFFFFF"/>
              </a:solidFill>
            </a:endParaRPr>
          </a:p>
          <a:p>
            <a:r>
              <a:rPr lang="en-US" sz="1700" dirty="0">
                <a:solidFill>
                  <a:srgbClr val="FFFFFF"/>
                </a:solidFill>
              </a:rPr>
              <a:t>	FROM </a:t>
            </a:r>
            <a:r>
              <a:rPr lang="en-US" sz="1700" dirty="0" err="1">
                <a:solidFill>
                  <a:srgbClr val="FFFFFF"/>
                </a:solidFill>
              </a:rPr>
              <a:t>commande</a:t>
            </a:r>
            <a:r>
              <a:rPr lang="en-US" sz="1700" dirty="0">
                <a:solidFill>
                  <a:srgbClr val="FFFFFF"/>
                </a:solidFill>
              </a:rPr>
              <a:t>;</a:t>
            </a:r>
          </a:p>
          <a:p>
            <a:r>
              <a:rPr lang="en-US" sz="1700" dirty="0">
                <a:solidFill>
                  <a:srgbClr val="FFFFFF"/>
                </a:solidFill>
              </a:rPr>
              <a:t>Quit;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B419C2C-D6D7-4856-8B9B-36C4C381D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411772"/>
              </p:ext>
            </p:extLst>
          </p:nvPr>
        </p:nvGraphicFramePr>
        <p:xfrm>
          <a:off x="5824330" y="3289852"/>
          <a:ext cx="5529470" cy="1150728"/>
        </p:xfrm>
        <a:graphic>
          <a:graphicData uri="http://schemas.openxmlformats.org/drawingml/2006/table">
            <a:tbl>
              <a:tblPr firstRow="1" bandRow="1"/>
              <a:tblGrid>
                <a:gridCol w="1616909">
                  <a:extLst>
                    <a:ext uri="{9D8B030D-6E8A-4147-A177-3AD203B41FA5}">
                      <a16:colId xmlns:a16="http://schemas.microsoft.com/office/drawing/2014/main" val="2016254770"/>
                    </a:ext>
                  </a:extLst>
                </a:gridCol>
                <a:gridCol w="1932876">
                  <a:extLst>
                    <a:ext uri="{9D8B030D-6E8A-4147-A177-3AD203B41FA5}">
                      <a16:colId xmlns:a16="http://schemas.microsoft.com/office/drawing/2014/main" val="525467993"/>
                    </a:ext>
                  </a:extLst>
                </a:gridCol>
                <a:gridCol w="1979685">
                  <a:extLst>
                    <a:ext uri="{9D8B030D-6E8A-4147-A177-3AD203B41FA5}">
                      <a16:colId xmlns:a16="http://schemas.microsoft.com/office/drawing/2014/main" val="798103859"/>
                    </a:ext>
                  </a:extLst>
                </a:gridCol>
              </a:tblGrid>
              <a:tr h="575364"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total_pizza_vente</a:t>
                      </a:r>
                    </a:p>
                  </a:txBody>
                  <a:tcPr marL="30832" marR="30832" marT="15416" marB="15416" anchor="b">
                    <a:lnL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total_escalope_vente</a:t>
                      </a:r>
                    </a:p>
                  </a:txBody>
                  <a:tcPr marL="30832" marR="30832" marT="15416" marB="15416" anchor="b">
                    <a:lnL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total_sandwich_vente</a:t>
                      </a:r>
                    </a:p>
                  </a:txBody>
                  <a:tcPr marL="30832" marR="30832" marT="15416" marB="15416" anchor="b">
                    <a:lnL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203228"/>
                  </a:ext>
                </a:extLst>
              </a:tr>
              <a:tr h="575364">
                <a:tc>
                  <a:txBody>
                    <a:bodyPr/>
                    <a:lstStyle/>
                    <a:p>
                      <a:pPr algn="ctr" fontAlgn="t"/>
                      <a:r>
                        <a:rPr lang="fr-FR" sz="1300" b="0" i="0" dirty="0">
                          <a:effectLst/>
                          <a:latin typeface="Arial" panose="020B0604020202020204" pitchFamily="34" charset="0"/>
                        </a:rPr>
                        <a:t>17221</a:t>
                      </a:r>
                    </a:p>
                  </a:txBody>
                  <a:tcPr marL="30832" marR="30832" marT="15416" marB="15416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300" b="0" i="0" dirty="0">
                          <a:effectLst/>
                          <a:latin typeface="Arial" panose="020B0604020202020204" pitchFamily="34" charset="0"/>
                        </a:rPr>
                        <a:t>17447</a:t>
                      </a:r>
                    </a:p>
                  </a:txBody>
                  <a:tcPr marL="30832" marR="30832" marT="15416" marB="15416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300" b="0" i="0" dirty="0">
                          <a:effectLst/>
                          <a:latin typeface="Arial" panose="020B0604020202020204" pitchFamily="34" charset="0"/>
                        </a:rPr>
                        <a:t>17281</a:t>
                      </a:r>
                    </a:p>
                  </a:txBody>
                  <a:tcPr marL="30832" marR="30832" marT="15416" marB="15416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7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931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D63EE-9CC1-4541-BBC1-A4FC996C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 VARIETE DES PRODUITS PROPOSES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C4FDD5-275C-48B9-9813-C81701A09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286" y="1861190"/>
            <a:ext cx="3984171" cy="446341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le </a:t>
            </a:r>
            <a:r>
              <a:rPr lang="en-US" dirty="0" err="1">
                <a:solidFill>
                  <a:srgbClr val="FFFFFF"/>
                </a:solidFill>
              </a:rPr>
              <a:t>nombre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moyen</a:t>
            </a:r>
            <a:r>
              <a:rPr lang="en-US" dirty="0">
                <a:solidFill>
                  <a:srgbClr val="FFFFFF"/>
                </a:solidFill>
              </a:rPr>
              <a:t> par </a:t>
            </a:r>
            <a:r>
              <a:rPr lang="en-US" dirty="0" err="1">
                <a:solidFill>
                  <a:srgbClr val="FFFFFF"/>
                </a:solidFill>
              </a:rPr>
              <a:t>commande</a:t>
            </a:r>
            <a:r>
              <a:rPr lang="en-US" dirty="0">
                <a:solidFill>
                  <a:srgbClr val="FFFFFF"/>
                </a:solidFill>
              </a:rPr>
              <a:t> par </a:t>
            </a:r>
            <a:r>
              <a:rPr lang="en-US" dirty="0" err="1">
                <a:solidFill>
                  <a:srgbClr val="FFFFFF"/>
                </a:solidFill>
              </a:rPr>
              <a:t>chaque</a:t>
            </a:r>
            <a:r>
              <a:rPr lang="en-US" dirty="0">
                <a:solidFill>
                  <a:srgbClr val="FFFFFF"/>
                </a:solidFill>
              </a:rPr>
              <a:t> type de </a:t>
            </a:r>
            <a:r>
              <a:rPr lang="en-US" dirty="0" err="1">
                <a:solidFill>
                  <a:srgbClr val="FFFFFF"/>
                </a:solidFill>
              </a:rPr>
              <a:t>produit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ainsi</a:t>
            </a:r>
            <a:r>
              <a:rPr lang="en-US" dirty="0">
                <a:solidFill>
                  <a:srgbClr val="FFFFFF"/>
                </a:solidFill>
              </a:rPr>
              <a:t> que le </a:t>
            </a:r>
            <a:r>
              <a:rPr lang="en-US" dirty="0" err="1">
                <a:solidFill>
                  <a:srgbClr val="FFFFFF"/>
                </a:solidFill>
              </a:rPr>
              <a:t>montant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moyen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apporté</a:t>
            </a:r>
            <a:r>
              <a:rPr lang="en-US" dirty="0">
                <a:solidFill>
                  <a:srgbClr val="FFFFFF"/>
                </a:solidFill>
              </a:rPr>
              <a:t> par </a:t>
            </a:r>
            <a:r>
              <a:rPr lang="en-US" dirty="0" err="1">
                <a:solidFill>
                  <a:srgbClr val="FFFFFF"/>
                </a:solidFill>
              </a:rPr>
              <a:t>chaque</a:t>
            </a:r>
            <a:r>
              <a:rPr lang="en-US" dirty="0">
                <a:solidFill>
                  <a:srgbClr val="FFFFFF"/>
                </a:solidFill>
              </a:rPr>
              <a:t> type de </a:t>
            </a:r>
            <a:r>
              <a:rPr lang="en-US" dirty="0" err="1">
                <a:solidFill>
                  <a:srgbClr val="FFFFFF"/>
                </a:solidFill>
              </a:rPr>
              <a:t>produit</a:t>
            </a:r>
            <a:r>
              <a:rPr lang="en-US" dirty="0">
                <a:solidFill>
                  <a:srgbClr val="FFFFFF"/>
                </a:solidFill>
              </a:rPr>
              <a:t> par </a:t>
            </a:r>
            <a:r>
              <a:rPr lang="en-US" dirty="0" err="1">
                <a:solidFill>
                  <a:srgbClr val="FFFFFF"/>
                </a:solidFill>
              </a:rPr>
              <a:t>commande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Proc </a:t>
            </a:r>
            <a:r>
              <a:rPr lang="en-US" dirty="0" err="1">
                <a:solidFill>
                  <a:srgbClr val="FFFFFF"/>
                </a:solidFill>
              </a:rPr>
              <a:t>sql</a:t>
            </a:r>
            <a:r>
              <a:rPr lang="en-US" dirty="0">
                <a:solidFill>
                  <a:srgbClr val="FFFFFF"/>
                </a:solidFill>
              </a:rPr>
              <a:t>;</a:t>
            </a:r>
          </a:p>
          <a:p>
            <a:r>
              <a:rPr lang="en-US" dirty="0">
                <a:solidFill>
                  <a:srgbClr val="FFFFFF"/>
                </a:solidFill>
              </a:rPr>
              <a:t>	SELECT mean(</a:t>
            </a:r>
            <a:r>
              <a:rPr lang="en-US" dirty="0" err="1">
                <a:solidFill>
                  <a:srgbClr val="FFFFFF"/>
                </a:solidFill>
              </a:rPr>
              <a:t>pizza_qt</a:t>
            </a:r>
            <a:r>
              <a:rPr lang="en-US" dirty="0">
                <a:solidFill>
                  <a:srgbClr val="FFFFFF"/>
                </a:solidFill>
              </a:rPr>
              <a:t>) as </a:t>
            </a:r>
            <a:r>
              <a:rPr lang="en-US" dirty="0" err="1">
                <a:solidFill>
                  <a:srgbClr val="FFFFFF"/>
                </a:solidFill>
              </a:rPr>
              <a:t>mean_pizza</a:t>
            </a:r>
            <a:r>
              <a:rPr lang="en-US" dirty="0">
                <a:solidFill>
                  <a:srgbClr val="FFFFFF"/>
                </a:solidFill>
              </a:rPr>
              <a:t>, mean(</a:t>
            </a:r>
            <a:r>
              <a:rPr lang="en-US" dirty="0" err="1">
                <a:solidFill>
                  <a:srgbClr val="FFFFFF"/>
                </a:solidFill>
              </a:rPr>
              <a:t>sandwich_qt</a:t>
            </a:r>
            <a:r>
              <a:rPr lang="en-US" dirty="0">
                <a:solidFill>
                  <a:srgbClr val="FFFFFF"/>
                </a:solidFill>
              </a:rPr>
              <a:t>) as </a:t>
            </a:r>
            <a:r>
              <a:rPr lang="en-US" dirty="0" err="1">
                <a:solidFill>
                  <a:srgbClr val="FFFFFF"/>
                </a:solidFill>
              </a:rPr>
              <a:t>mean_sandwich</a:t>
            </a:r>
            <a:r>
              <a:rPr lang="en-US" dirty="0">
                <a:solidFill>
                  <a:srgbClr val="FFFFFF"/>
                </a:solidFill>
              </a:rPr>
              <a:t>, </a:t>
            </a:r>
          </a:p>
          <a:p>
            <a:r>
              <a:rPr lang="en-US" dirty="0">
                <a:solidFill>
                  <a:srgbClr val="FFFFFF"/>
                </a:solidFill>
              </a:rPr>
              <a:t>	           mean(</a:t>
            </a:r>
            <a:r>
              <a:rPr lang="en-US" dirty="0" err="1">
                <a:solidFill>
                  <a:srgbClr val="FFFFFF"/>
                </a:solidFill>
              </a:rPr>
              <a:t>escalope_qt</a:t>
            </a:r>
            <a:r>
              <a:rPr lang="en-US" dirty="0">
                <a:solidFill>
                  <a:srgbClr val="FFFFFF"/>
                </a:solidFill>
              </a:rPr>
              <a:t>) as </a:t>
            </a:r>
            <a:r>
              <a:rPr lang="en-US" dirty="0" err="1">
                <a:solidFill>
                  <a:srgbClr val="FFFFFF"/>
                </a:solidFill>
              </a:rPr>
              <a:t>mean_escalope</a:t>
            </a:r>
            <a:r>
              <a:rPr lang="en-US" dirty="0">
                <a:solidFill>
                  <a:srgbClr val="FFFFFF"/>
                </a:solidFill>
              </a:rPr>
              <a:t>, mean(</a:t>
            </a:r>
            <a:r>
              <a:rPr lang="en-US" dirty="0" err="1">
                <a:solidFill>
                  <a:srgbClr val="FFFFFF"/>
                </a:solidFill>
              </a:rPr>
              <a:t>pizza_eu</a:t>
            </a:r>
            <a:r>
              <a:rPr lang="en-US" dirty="0">
                <a:solidFill>
                  <a:srgbClr val="FFFFFF"/>
                </a:solidFill>
              </a:rPr>
              <a:t>) as </a:t>
            </a:r>
            <a:r>
              <a:rPr lang="en-US" dirty="0" err="1">
                <a:solidFill>
                  <a:srgbClr val="FFFFFF"/>
                </a:solidFill>
              </a:rPr>
              <a:t>mean_pizza_eu</a:t>
            </a:r>
            <a:r>
              <a:rPr lang="en-US" dirty="0">
                <a:solidFill>
                  <a:srgbClr val="FFFFFF"/>
                </a:solidFill>
              </a:rPr>
              <a:t>, </a:t>
            </a:r>
          </a:p>
          <a:p>
            <a:r>
              <a:rPr lang="en-US" dirty="0">
                <a:solidFill>
                  <a:srgbClr val="FFFFFF"/>
                </a:solidFill>
              </a:rPr>
              <a:t>	           mean(</a:t>
            </a:r>
            <a:r>
              <a:rPr lang="en-US" dirty="0" err="1">
                <a:solidFill>
                  <a:srgbClr val="FFFFFF"/>
                </a:solidFill>
              </a:rPr>
              <a:t>sandwich_eu</a:t>
            </a:r>
            <a:r>
              <a:rPr lang="en-US" dirty="0">
                <a:solidFill>
                  <a:srgbClr val="FFFFFF"/>
                </a:solidFill>
              </a:rPr>
              <a:t>) as </a:t>
            </a:r>
            <a:r>
              <a:rPr lang="en-US" dirty="0" err="1">
                <a:solidFill>
                  <a:srgbClr val="FFFFFF"/>
                </a:solidFill>
              </a:rPr>
              <a:t>mean_sandwich_eu</a:t>
            </a:r>
            <a:r>
              <a:rPr lang="en-US" dirty="0">
                <a:solidFill>
                  <a:srgbClr val="FFFFFF"/>
                </a:solidFill>
              </a:rPr>
              <a:t>, mean(</a:t>
            </a:r>
            <a:r>
              <a:rPr lang="en-US" dirty="0" err="1">
                <a:solidFill>
                  <a:srgbClr val="FFFFFF"/>
                </a:solidFill>
              </a:rPr>
              <a:t>escalope_eu</a:t>
            </a:r>
            <a:r>
              <a:rPr lang="en-US" dirty="0">
                <a:solidFill>
                  <a:srgbClr val="FFFFFF"/>
                </a:solidFill>
              </a:rPr>
              <a:t>) as </a:t>
            </a:r>
            <a:r>
              <a:rPr lang="en-US" dirty="0" err="1">
                <a:solidFill>
                  <a:srgbClr val="FFFFFF"/>
                </a:solidFill>
              </a:rPr>
              <a:t>mean_escalope_eu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	FROM </a:t>
            </a:r>
            <a:r>
              <a:rPr lang="en-US" dirty="0" err="1">
                <a:solidFill>
                  <a:srgbClr val="FFFFFF"/>
                </a:solidFill>
              </a:rPr>
              <a:t>commande</a:t>
            </a:r>
            <a:r>
              <a:rPr lang="en-US" dirty="0">
                <a:solidFill>
                  <a:srgbClr val="FFFFFF"/>
                </a:solidFill>
              </a:rPr>
              <a:t>;</a:t>
            </a:r>
          </a:p>
          <a:p>
            <a:r>
              <a:rPr lang="en-US" dirty="0">
                <a:solidFill>
                  <a:srgbClr val="FFFFFF"/>
                </a:solidFill>
              </a:rPr>
              <a:t>Quit;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74400E5A-865F-4227-B3EA-DA614DEEA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937211"/>
              </p:ext>
            </p:extLst>
          </p:nvPr>
        </p:nvGraphicFramePr>
        <p:xfrm>
          <a:off x="6884633" y="2173288"/>
          <a:ext cx="4632916" cy="1785870"/>
        </p:xfrm>
        <a:graphic>
          <a:graphicData uri="http://schemas.openxmlformats.org/drawingml/2006/table">
            <a:tbl>
              <a:tblPr firstRow="1" bandRow="1"/>
              <a:tblGrid>
                <a:gridCol w="1336730">
                  <a:extLst>
                    <a:ext uri="{9D8B030D-6E8A-4147-A177-3AD203B41FA5}">
                      <a16:colId xmlns:a16="http://schemas.microsoft.com/office/drawing/2014/main" val="3629149449"/>
                    </a:ext>
                  </a:extLst>
                </a:gridCol>
                <a:gridCol w="1669567">
                  <a:extLst>
                    <a:ext uri="{9D8B030D-6E8A-4147-A177-3AD203B41FA5}">
                      <a16:colId xmlns:a16="http://schemas.microsoft.com/office/drawing/2014/main" val="3638221861"/>
                    </a:ext>
                  </a:extLst>
                </a:gridCol>
                <a:gridCol w="1626619">
                  <a:extLst>
                    <a:ext uri="{9D8B030D-6E8A-4147-A177-3AD203B41FA5}">
                      <a16:colId xmlns:a16="http://schemas.microsoft.com/office/drawing/2014/main" val="3630757171"/>
                    </a:ext>
                  </a:extLst>
                </a:gridCol>
              </a:tblGrid>
              <a:tr h="89293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50" b="1" i="0" dirty="0" err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mean_pizza_eu</a:t>
                      </a:r>
                      <a:endParaRPr lang="fr-FR" sz="1050" b="1" i="0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11" marR="18511" marT="9255" marB="9255" anchor="ctr" anchorCtr="1">
                    <a:lnL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50" b="1" i="0" dirty="0" err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mean_sandwich_eu</a:t>
                      </a:r>
                      <a:endParaRPr lang="fr-FR" sz="1050" b="1" i="0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11" marR="18511" marT="9255" marB="9255" anchor="ctr" anchorCtr="1">
                    <a:lnL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50" b="1" i="0" dirty="0" err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mean_escalope_eu</a:t>
                      </a:r>
                      <a:endParaRPr lang="fr-FR" sz="1050" b="1" i="0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11" marR="18511" marT="9255" marB="9255" anchor="ctr" anchorCtr="1">
                    <a:lnL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75159"/>
                  </a:ext>
                </a:extLst>
              </a:tr>
              <a:tr h="89293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050" b="0" i="0" dirty="0">
                          <a:effectLst/>
                          <a:latin typeface="Arial" panose="020B0604020202020204" pitchFamily="34" charset="0"/>
                        </a:rPr>
                        <a:t>25.41293</a:t>
                      </a:r>
                    </a:p>
                  </a:txBody>
                  <a:tcPr marL="18511" marR="18511" marT="9255" marB="9255" anchor="ctr" anchorCtr="1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050" b="0" i="0" dirty="0">
                          <a:effectLst/>
                          <a:latin typeface="Arial" panose="020B0604020202020204" pitchFamily="34" charset="0"/>
                        </a:rPr>
                        <a:t>16.25094</a:t>
                      </a:r>
                    </a:p>
                  </a:txBody>
                  <a:tcPr marL="18511" marR="18511" marT="9255" marB="9255" anchor="ctr" anchorCtr="1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050" b="0" i="0" dirty="0">
                          <a:effectLst/>
                          <a:latin typeface="Arial" panose="020B0604020202020204" pitchFamily="34" charset="0"/>
                        </a:rPr>
                        <a:t>18.93121</a:t>
                      </a:r>
                    </a:p>
                  </a:txBody>
                  <a:tcPr marL="18511" marR="18511" marT="9255" marB="9255" anchor="ctr" anchorCtr="1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52938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BECFAFD-F8C4-4A7E-9A4F-B1BC61FD7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90622"/>
              </p:ext>
            </p:extLst>
          </p:nvPr>
        </p:nvGraphicFramePr>
        <p:xfrm>
          <a:off x="6884633" y="4441758"/>
          <a:ext cx="4632916" cy="1785870"/>
        </p:xfrm>
        <a:graphic>
          <a:graphicData uri="http://schemas.openxmlformats.org/drawingml/2006/table">
            <a:tbl>
              <a:tblPr firstRow="1" bandRow="1"/>
              <a:tblGrid>
                <a:gridCol w="1292355">
                  <a:extLst>
                    <a:ext uri="{9D8B030D-6E8A-4147-A177-3AD203B41FA5}">
                      <a16:colId xmlns:a16="http://schemas.microsoft.com/office/drawing/2014/main" val="4187627301"/>
                    </a:ext>
                  </a:extLst>
                </a:gridCol>
                <a:gridCol w="1696345">
                  <a:extLst>
                    <a:ext uri="{9D8B030D-6E8A-4147-A177-3AD203B41FA5}">
                      <a16:colId xmlns:a16="http://schemas.microsoft.com/office/drawing/2014/main" val="1132604092"/>
                    </a:ext>
                  </a:extLst>
                </a:gridCol>
                <a:gridCol w="1644216">
                  <a:extLst>
                    <a:ext uri="{9D8B030D-6E8A-4147-A177-3AD203B41FA5}">
                      <a16:colId xmlns:a16="http://schemas.microsoft.com/office/drawing/2014/main" val="4288514436"/>
                    </a:ext>
                  </a:extLst>
                </a:gridCol>
              </a:tblGrid>
              <a:tr h="8929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050" b="1" i="0" kern="1200" dirty="0" err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mean_pizza</a:t>
                      </a:r>
                      <a:endParaRPr lang="fr-FR" sz="1050" b="1" i="0" kern="1200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8511" marR="18511" marT="9255" marB="9255" anchor="ctr" anchorCtr="1">
                    <a:lnL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050" b="1" i="0" kern="1200" dirty="0" err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mean_sandwich</a:t>
                      </a:r>
                      <a:endParaRPr lang="fr-FR" sz="1050" b="1" i="0" kern="1200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8511" marR="18511" marT="9255" marB="9255" anchor="ctr" anchorCtr="1">
                    <a:lnL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050" b="1" i="0" kern="1200" dirty="0" err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mean_escalope</a:t>
                      </a:r>
                      <a:endParaRPr lang="fr-FR" sz="1050" b="1" i="0" kern="1200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8511" marR="18511" marT="9255" marB="9255" anchor="ctr" anchorCtr="1">
                    <a:lnL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339854"/>
                  </a:ext>
                </a:extLst>
              </a:tr>
              <a:tr h="8929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105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2.491464</a:t>
                      </a:r>
                    </a:p>
                  </a:txBody>
                  <a:tcPr marL="18511" marR="18511" marT="9255" marB="9255" anchor="ctr" anchorCtr="1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105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2.500145</a:t>
                      </a:r>
                    </a:p>
                  </a:txBody>
                  <a:tcPr marL="18511" marR="18511" marT="9255" marB="9255" anchor="ctr" anchorCtr="1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105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2.524161</a:t>
                      </a:r>
                    </a:p>
                  </a:txBody>
                  <a:tcPr marL="18511" marR="18511" marT="9255" marB="9255" anchor="ctr" anchorCtr="1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347993"/>
                  </a:ext>
                </a:extLst>
              </a:tr>
            </a:tbl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11F6A1F6-0D05-4296-9876-D4A14E00E5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352130"/>
              </p:ext>
            </p:extLst>
          </p:nvPr>
        </p:nvGraphicFramePr>
        <p:xfrm>
          <a:off x="6910864" y="1511302"/>
          <a:ext cx="4442936" cy="2603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0CB5A221-F0BC-4F13-8C3F-D6B9C1E60B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997117"/>
              </p:ext>
            </p:extLst>
          </p:nvPr>
        </p:nvGraphicFramePr>
        <p:xfrm>
          <a:off x="6905363" y="4182894"/>
          <a:ext cx="4438709" cy="2675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636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10422-485E-4BBC-AFB3-FD395A6E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fr-FR"/>
              <a:t>Récap et Recommandations: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6A93FE-B98C-4D69-9FF2-E503ADEF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fr-FR" sz="1600" dirty="0"/>
              <a:t>Il est important de garder un œil sur les recrues supplémentaires, surtout pour le mois de décembre.</a:t>
            </a:r>
          </a:p>
          <a:p>
            <a:r>
              <a:rPr lang="fr-FR" sz="1600" dirty="0"/>
              <a:t>Pour la région de </a:t>
            </a:r>
            <a:r>
              <a:rPr lang="fr-FR" sz="1600" dirty="0" err="1"/>
              <a:t>Cormentreuil</a:t>
            </a:r>
            <a:r>
              <a:rPr lang="fr-FR" sz="1600" dirty="0"/>
              <a:t>, il faut investir davantage dans la pizza que dans les pâtes aux pétoncles.</a:t>
            </a:r>
          </a:p>
          <a:p>
            <a:r>
              <a:rPr lang="fr-FR" sz="1600" dirty="0"/>
              <a:t>Pour la région de Champfleury, il faudrait investir plus dans les sandwichs que dans les autres produits.</a:t>
            </a:r>
          </a:p>
          <a:p>
            <a:r>
              <a:rPr lang="fr-FR" sz="1600" dirty="0"/>
              <a:t>Il sera mieux d’investir davantage dans les bâtiments des 5 sites (accueil client sur site, propreté, capacité d'accueil, etc.) pour fidéliser les clients </a:t>
            </a:r>
          </a:p>
          <a:p>
            <a:r>
              <a:rPr lang="fr-FR" sz="1600" dirty="0"/>
              <a:t>En même temps investir davantage sur le canal Twitter pour attirer des clients potentiels.</a:t>
            </a:r>
          </a:p>
          <a:p>
            <a:r>
              <a:rPr lang="fr-FR" sz="1600" dirty="0"/>
              <a:t>Pour la région de Bezannes, il faut envisager un recrutement massif de livreurs pour valoriser le comportement client à l'échelle de cette région.</a:t>
            </a:r>
          </a:p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723232-D1AE-401A-8E54-A3A12E587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7" r="2071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0D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7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81EFCB4-2A35-4324-9D68-7D5B8C9EF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9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27E876-97CD-4C86-9EF6-550F655853E7}"/>
              </a:ext>
            </a:extLst>
          </p:cNvPr>
          <p:cNvSpPr txBox="1"/>
          <p:nvPr/>
        </p:nvSpPr>
        <p:spPr>
          <a:xfrm>
            <a:off x="1312566" y="1887162"/>
            <a:ext cx="2782782" cy="10193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35C8A969-6788-4F76-AE7F-E8CF0412D7F8}"/>
              </a:ext>
            </a:extLst>
          </p:cNvPr>
          <p:cNvSpPr/>
          <p:nvPr/>
        </p:nvSpPr>
        <p:spPr>
          <a:xfrm>
            <a:off x="6096000" y="1167849"/>
            <a:ext cx="6096000" cy="5859825"/>
          </a:xfrm>
          <a:prstGeom prst="ellipse">
            <a:avLst/>
          </a:prstGeom>
          <a:solidFill>
            <a:schemeClr val="bg1">
              <a:alpha val="38000"/>
            </a:schemeClr>
          </a:solidFill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59549D-FF64-4B47-9714-CBD7CE59D98C}"/>
              </a:ext>
            </a:extLst>
          </p:cNvPr>
          <p:cNvSpPr txBox="1"/>
          <p:nvPr/>
        </p:nvSpPr>
        <p:spPr>
          <a:xfrm>
            <a:off x="525516" y="3417573"/>
            <a:ext cx="4593021" cy="261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Notre </a:t>
            </a:r>
            <a:r>
              <a:rPr lang="en-US" dirty="0" err="1">
                <a:effectLst/>
              </a:rPr>
              <a:t>objectif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d'aider</a:t>
            </a:r>
            <a:r>
              <a:rPr lang="en-US" dirty="0">
                <a:effectLst/>
              </a:rPr>
              <a:t> le manager </a:t>
            </a:r>
            <a:r>
              <a:rPr lang="en-US" dirty="0" err="1">
                <a:effectLst/>
              </a:rPr>
              <a:t>d’une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série</a:t>
            </a:r>
            <a:r>
              <a:rPr lang="en-US" dirty="0">
                <a:effectLst/>
              </a:rPr>
              <a:t> de restaurants à exploiter les </a:t>
            </a:r>
            <a:r>
              <a:rPr lang="en-US" dirty="0" err="1">
                <a:effectLst/>
              </a:rPr>
              <a:t>données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collectées</a:t>
            </a:r>
            <a:r>
              <a:rPr lang="en-US" dirty="0">
                <a:effectLst/>
              </a:rPr>
              <a:t> et de donner </a:t>
            </a:r>
            <a:r>
              <a:rPr lang="en-US" dirty="0" err="1">
                <a:effectLst/>
              </a:rPr>
              <a:t>une</a:t>
            </a:r>
            <a:r>
              <a:rPr lang="en-US" dirty="0">
                <a:effectLst/>
              </a:rPr>
              <a:t> image </a:t>
            </a:r>
            <a:r>
              <a:rPr lang="en-US" dirty="0" err="1">
                <a:effectLst/>
              </a:rPr>
              <a:t>claire</a:t>
            </a:r>
            <a:r>
              <a:rPr lang="en-US" dirty="0">
                <a:effectLst/>
              </a:rPr>
              <a:t> de son </a:t>
            </a:r>
            <a:r>
              <a:rPr lang="en-US" dirty="0" err="1">
                <a:effectLst/>
              </a:rPr>
              <a:t>activité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afin</a:t>
            </a:r>
            <a:r>
              <a:rPr lang="en-US" dirty="0">
                <a:effectLst/>
              </a:rPr>
              <a:t> de prendre </a:t>
            </a:r>
            <a:r>
              <a:rPr lang="en-US" dirty="0" err="1">
                <a:effectLst/>
              </a:rPr>
              <a:t>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compte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résultats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lors</a:t>
            </a:r>
            <a:r>
              <a:rPr lang="en-US" dirty="0">
                <a:effectLst/>
              </a:rPr>
              <a:t> de la </a:t>
            </a:r>
            <a:r>
              <a:rPr lang="en-US" dirty="0" err="1">
                <a:effectLst/>
              </a:rPr>
              <a:t>prise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décision</a:t>
            </a:r>
            <a:r>
              <a:rPr lang="en-US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Dans </a:t>
            </a:r>
            <a:r>
              <a:rPr lang="en-US" dirty="0" err="1"/>
              <a:t>notre</a:t>
            </a:r>
            <a:r>
              <a:rPr lang="en-US" dirty="0"/>
              <a:t> travail, nous </a:t>
            </a:r>
            <a:r>
              <a:rPr lang="en-US" dirty="0" err="1"/>
              <a:t>utiliserons</a:t>
            </a:r>
            <a:r>
              <a:rPr lang="en-US" dirty="0"/>
              <a:t> la base de </a:t>
            </a:r>
            <a:r>
              <a:rPr lang="en-US" dirty="0" err="1"/>
              <a:t>données</a:t>
            </a:r>
            <a:r>
              <a:rPr lang="en-US" dirty="0"/>
              <a:t> "Bella Vita". " Bella Vita "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chaîne</a:t>
            </a:r>
            <a:r>
              <a:rPr lang="en-US" dirty="0"/>
              <a:t> de pizzerias </a:t>
            </a:r>
            <a:r>
              <a:rPr lang="en-US" dirty="0" err="1"/>
              <a:t>située</a:t>
            </a:r>
            <a:r>
              <a:rPr lang="en-US" dirty="0"/>
              <a:t> à Reims.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69D0FE6-57B8-42C7-82F5-81B1F2636A05}"/>
              </a:ext>
            </a:extLst>
          </p:cNvPr>
          <p:cNvSpPr txBox="1"/>
          <p:nvPr/>
        </p:nvSpPr>
        <p:spPr>
          <a:xfrm>
            <a:off x="7768187" y="1819068"/>
            <a:ext cx="2919274" cy="9832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Information pratique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C5AE3E-A881-4D01-ADA0-A88724BC1B72}"/>
              </a:ext>
            </a:extLst>
          </p:cNvPr>
          <p:cNvSpPr txBox="1"/>
          <p:nvPr/>
        </p:nvSpPr>
        <p:spPr>
          <a:xfrm>
            <a:off x="6909662" y="3208037"/>
            <a:ext cx="4593021" cy="3207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Il </a:t>
            </a:r>
            <a:r>
              <a:rPr lang="en-US" sz="1900" dirty="0" err="1"/>
              <a:t>existe</a:t>
            </a:r>
            <a:r>
              <a:rPr lang="en-US" sz="1900" dirty="0"/>
              <a:t> 4 sous-restaurants </a:t>
            </a:r>
            <a:r>
              <a:rPr lang="en-US" sz="1900" dirty="0" err="1"/>
              <a:t>appartenant</a:t>
            </a:r>
            <a:r>
              <a:rPr lang="en-US" sz="1900" dirty="0"/>
              <a:t> au restaurant principal Reims </a:t>
            </a:r>
            <a:r>
              <a:rPr lang="en-US" sz="1900" dirty="0" err="1"/>
              <a:t>répartis</a:t>
            </a:r>
            <a:r>
              <a:rPr lang="en-US" sz="1900" dirty="0"/>
              <a:t> sur 5 </a:t>
            </a:r>
            <a:r>
              <a:rPr lang="en-US" sz="1900" dirty="0" err="1"/>
              <a:t>lieux</a:t>
            </a:r>
            <a:r>
              <a:rPr lang="en-US" sz="1900" dirty="0"/>
              <a:t> : </a:t>
            </a:r>
            <a:r>
              <a:rPr lang="en-US" sz="1900" dirty="0" err="1"/>
              <a:t>Tinqueux</a:t>
            </a:r>
            <a:r>
              <a:rPr lang="en-US" sz="1900" dirty="0"/>
              <a:t>, </a:t>
            </a:r>
            <a:r>
              <a:rPr lang="en-US" sz="1900" dirty="0" err="1"/>
              <a:t>Bezannes</a:t>
            </a:r>
            <a:r>
              <a:rPr lang="en-US" sz="1900" dirty="0"/>
              <a:t>, </a:t>
            </a:r>
            <a:r>
              <a:rPr lang="en-US" sz="1900" dirty="0" err="1"/>
              <a:t>Cormontreuil</a:t>
            </a:r>
            <a:r>
              <a:rPr lang="en-US" sz="1900" dirty="0"/>
              <a:t>, </a:t>
            </a:r>
            <a:r>
              <a:rPr lang="en-US" sz="1900" dirty="0" err="1"/>
              <a:t>Champfleury</a:t>
            </a:r>
            <a:r>
              <a:rPr lang="en-US" sz="1900" dirty="0"/>
              <a:t> et Reims.</a:t>
            </a:r>
          </a:p>
          <a:p>
            <a:pPr marL="2857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Ces</a:t>
            </a:r>
            <a:r>
              <a:rPr lang="en-US" sz="1900" dirty="0"/>
              <a:t> restaurants </a:t>
            </a:r>
            <a:r>
              <a:rPr lang="en-US" sz="1900" dirty="0" err="1"/>
              <a:t>commercialisent</a:t>
            </a:r>
            <a:r>
              <a:rPr lang="en-US" sz="1900" dirty="0"/>
              <a:t> trois types de </a:t>
            </a:r>
            <a:r>
              <a:rPr lang="en-US" sz="1900" dirty="0" err="1"/>
              <a:t>produits</a:t>
            </a:r>
            <a:r>
              <a:rPr lang="en-US" sz="1900" dirty="0"/>
              <a:t> : les pizzas, les </a:t>
            </a:r>
            <a:r>
              <a:rPr lang="en-US" sz="1900" dirty="0" err="1"/>
              <a:t>sandwichs</a:t>
            </a:r>
            <a:r>
              <a:rPr lang="en-US" sz="1900" dirty="0"/>
              <a:t> et les </a:t>
            </a:r>
            <a:r>
              <a:rPr lang="en-US" sz="1900" dirty="0" err="1"/>
              <a:t>pates_escalope</a:t>
            </a:r>
            <a:r>
              <a:rPr lang="en-US" sz="19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Tous</a:t>
            </a:r>
            <a:r>
              <a:rPr lang="en-US" sz="1900" dirty="0"/>
              <a:t> les clients </a:t>
            </a:r>
            <a:r>
              <a:rPr lang="en-US" sz="1900" dirty="0" err="1"/>
              <a:t>sont</a:t>
            </a:r>
            <a:r>
              <a:rPr lang="en-US" sz="1900" dirty="0"/>
              <a:t> </a:t>
            </a:r>
            <a:r>
              <a:rPr lang="en-US" sz="1900" dirty="0" err="1"/>
              <a:t>attirés</a:t>
            </a:r>
            <a:r>
              <a:rPr lang="en-US" sz="1900" dirty="0"/>
              <a:t> par 3 types de </a:t>
            </a:r>
            <a:r>
              <a:rPr lang="en-US" sz="1900" dirty="0" err="1"/>
              <a:t>canaux</a:t>
            </a:r>
            <a:r>
              <a:rPr lang="en-US" sz="1900" dirty="0"/>
              <a:t> via les </a:t>
            </a:r>
            <a:r>
              <a:rPr lang="en-US" sz="1900" dirty="0" err="1"/>
              <a:t>réseaux</a:t>
            </a:r>
            <a:r>
              <a:rPr lang="en-US" sz="1900" dirty="0"/>
              <a:t> </a:t>
            </a:r>
            <a:r>
              <a:rPr lang="en-US" sz="1900" dirty="0" err="1"/>
              <a:t>sociaux</a:t>
            </a:r>
            <a:r>
              <a:rPr lang="en-US" sz="1900" dirty="0"/>
              <a:t> : google (AdWords), </a:t>
            </a:r>
            <a:r>
              <a:rPr lang="en-US" sz="1900" dirty="0" err="1"/>
              <a:t>compte</a:t>
            </a:r>
            <a:r>
              <a:rPr lang="en-US" sz="1900" dirty="0"/>
              <a:t> twitter </a:t>
            </a:r>
            <a:r>
              <a:rPr lang="en-US" sz="1900" dirty="0" err="1"/>
              <a:t>ou</a:t>
            </a:r>
            <a:r>
              <a:rPr lang="en-US" sz="1900" dirty="0"/>
              <a:t> Facebook.</a:t>
            </a:r>
          </a:p>
          <a:p>
            <a:pPr marL="2857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Notre </a:t>
            </a:r>
            <a:r>
              <a:rPr lang="en-US" sz="1900" dirty="0" err="1"/>
              <a:t>objectif</a:t>
            </a:r>
            <a:r>
              <a:rPr lang="en-US" sz="1900" dirty="0"/>
              <a:t> </a:t>
            </a:r>
            <a:r>
              <a:rPr lang="en-US" sz="1900" dirty="0" err="1"/>
              <a:t>est</a:t>
            </a:r>
            <a:r>
              <a:rPr lang="en-US" sz="1900" dirty="0"/>
              <a:t> </a:t>
            </a:r>
            <a:r>
              <a:rPr lang="en-US" sz="1900" dirty="0" err="1"/>
              <a:t>d'utiliser</a:t>
            </a:r>
            <a:r>
              <a:rPr lang="en-US" sz="1900" dirty="0"/>
              <a:t> SQL pour identifier les variables qui </a:t>
            </a:r>
            <a:r>
              <a:rPr lang="en-US" sz="1900" dirty="0" err="1"/>
              <a:t>affectent</a:t>
            </a:r>
            <a:r>
              <a:rPr lang="en-US" sz="1900" dirty="0"/>
              <a:t> les </a:t>
            </a:r>
            <a:r>
              <a:rPr lang="en-US" sz="1900" dirty="0" err="1"/>
              <a:t>revenus</a:t>
            </a:r>
            <a:r>
              <a:rPr lang="en-US" sz="1900" dirty="0"/>
              <a:t>. Pour </a:t>
            </a:r>
            <a:r>
              <a:rPr lang="en-US" sz="1900" dirty="0" err="1"/>
              <a:t>cela</a:t>
            </a:r>
            <a:r>
              <a:rPr lang="en-US" sz="1900" dirty="0"/>
              <a:t> nous </a:t>
            </a:r>
            <a:r>
              <a:rPr lang="en-US" sz="1900" dirty="0" err="1"/>
              <a:t>nous</a:t>
            </a:r>
            <a:r>
              <a:rPr lang="en-US" sz="1900" dirty="0"/>
              <a:t> </a:t>
            </a:r>
            <a:r>
              <a:rPr lang="en-US" sz="1900" dirty="0" err="1"/>
              <a:t>intéressons</a:t>
            </a:r>
            <a:r>
              <a:rPr lang="en-US" sz="1900" dirty="0"/>
              <a:t> à </a:t>
            </a:r>
            <a:r>
              <a:rPr lang="en-US" sz="1900" dirty="0" err="1"/>
              <a:t>l'effet</a:t>
            </a:r>
            <a:r>
              <a:rPr lang="en-US" sz="1900" dirty="0"/>
              <a:t> </a:t>
            </a:r>
            <a:r>
              <a:rPr lang="en-US" sz="1900" u="sng" dirty="0"/>
              <a:t>spatial</a:t>
            </a:r>
            <a:r>
              <a:rPr lang="en-US" sz="1900" dirty="0"/>
              <a:t>, aux </a:t>
            </a:r>
            <a:r>
              <a:rPr lang="en-US" sz="1900" u="sng" dirty="0" err="1"/>
              <a:t>moyens</a:t>
            </a:r>
            <a:r>
              <a:rPr lang="en-US" sz="1900" u="sng" dirty="0"/>
              <a:t> de communication et de </a:t>
            </a:r>
            <a:r>
              <a:rPr lang="en-US" sz="1900" u="sng" dirty="0" err="1"/>
              <a:t>publicité</a:t>
            </a:r>
            <a:r>
              <a:rPr lang="en-US" sz="1900" dirty="0"/>
              <a:t>, au </a:t>
            </a:r>
            <a:r>
              <a:rPr lang="en-US" sz="1900" u="sng" dirty="0"/>
              <a:t>service</a:t>
            </a:r>
            <a:r>
              <a:rPr lang="en-US" sz="1900" dirty="0"/>
              <a:t> </a:t>
            </a:r>
            <a:r>
              <a:rPr lang="en-US" sz="1900" dirty="0" err="1"/>
              <a:t>offert</a:t>
            </a:r>
            <a:r>
              <a:rPr lang="en-US" sz="1900" dirty="0"/>
              <a:t> aux clients et à la </a:t>
            </a:r>
            <a:r>
              <a:rPr lang="en-US" sz="1900" u="sng" dirty="0" err="1"/>
              <a:t>variété</a:t>
            </a:r>
            <a:r>
              <a:rPr lang="en-US" sz="1900" u="sng" dirty="0"/>
              <a:t> des </a:t>
            </a:r>
            <a:r>
              <a:rPr lang="en-US" sz="1900" u="sng" dirty="0" err="1"/>
              <a:t>produits</a:t>
            </a:r>
            <a:r>
              <a:rPr lang="en-US" sz="1900" u="sng" dirty="0"/>
              <a:t> </a:t>
            </a:r>
            <a:r>
              <a:rPr lang="en-US" sz="1900" dirty="0" err="1"/>
              <a:t>proposés</a:t>
            </a:r>
            <a:r>
              <a:rPr lang="en-US" sz="19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744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09C4E34-C970-4C42-AF8F-CA21D829F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89" name="Tableau 88">
            <a:extLst>
              <a:ext uri="{FF2B5EF4-FFF2-40B4-BE49-F238E27FC236}">
                <a16:creationId xmlns:a16="http://schemas.microsoft.com/office/drawing/2014/main" id="{C51B6550-3A13-4595-844B-FFC9232292AD}"/>
              </a:ext>
            </a:extLst>
          </p:cNvPr>
          <p:cNvGraphicFramePr>
            <a:graphicFrameLocks noGrp="1"/>
          </p:cNvGraphicFramePr>
          <p:nvPr/>
        </p:nvGraphicFramePr>
        <p:xfrm>
          <a:off x="315539" y="988977"/>
          <a:ext cx="2273502" cy="158841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818802">
                  <a:extLst>
                    <a:ext uri="{9D8B030D-6E8A-4147-A177-3AD203B41FA5}">
                      <a16:colId xmlns:a16="http://schemas.microsoft.com/office/drawing/2014/main" val="4115453167"/>
                    </a:ext>
                  </a:extLst>
                </a:gridCol>
                <a:gridCol w="454700">
                  <a:extLst>
                    <a:ext uri="{9D8B030D-6E8A-4147-A177-3AD203B41FA5}">
                      <a16:colId xmlns:a16="http://schemas.microsoft.com/office/drawing/2014/main" val="3783676628"/>
                    </a:ext>
                  </a:extLst>
                </a:gridCol>
              </a:tblGrid>
              <a:tr h="397104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service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94143"/>
                  </a:ext>
                </a:extLst>
              </a:tr>
              <a:tr h="3971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CP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696842"/>
                  </a:ext>
                </a:extLst>
              </a:tr>
              <a:tr h="3971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986010"/>
                  </a:ext>
                </a:extLst>
              </a:tr>
              <a:tr h="3971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commande_id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CE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805327"/>
                  </a:ext>
                </a:extLst>
              </a:tr>
            </a:tbl>
          </a:graphicData>
        </a:graphic>
      </p:graphicFrame>
      <p:graphicFrame>
        <p:nvGraphicFramePr>
          <p:cNvPr id="111" name="Tableau 110">
            <a:extLst>
              <a:ext uri="{FF2B5EF4-FFF2-40B4-BE49-F238E27FC236}">
                <a16:creationId xmlns:a16="http://schemas.microsoft.com/office/drawing/2014/main" id="{9AAD0D31-5E01-4C85-9E4A-1931861449A5}"/>
              </a:ext>
            </a:extLst>
          </p:cNvPr>
          <p:cNvGraphicFramePr>
            <a:graphicFrameLocks noGrp="1"/>
          </p:cNvGraphicFramePr>
          <p:nvPr/>
        </p:nvGraphicFramePr>
        <p:xfrm>
          <a:off x="9775021" y="362934"/>
          <a:ext cx="1782234" cy="158841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73501">
                  <a:extLst>
                    <a:ext uri="{9D8B030D-6E8A-4147-A177-3AD203B41FA5}">
                      <a16:colId xmlns:a16="http://schemas.microsoft.com/office/drawing/2014/main" val="2981652719"/>
                    </a:ext>
                  </a:extLst>
                </a:gridCol>
                <a:gridCol w="308733">
                  <a:extLst>
                    <a:ext uri="{9D8B030D-6E8A-4147-A177-3AD203B41FA5}">
                      <a16:colId xmlns:a16="http://schemas.microsoft.com/office/drawing/2014/main" val="2302956502"/>
                    </a:ext>
                  </a:extLst>
                </a:gridCol>
              </a:tblGrid>
              <a:tr h="317683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publicite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49943"/>
                  </a:ext>
                </a:extLst>
              </a:tr>
              <a:tr h="31768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CP</a:t>
                      </a:r>
                      <a:endParaRPr lang="fr-FR" sz="16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619898"/>
                  </a:ext>
                </a:extLst>
              </a:tr>
              <a:tr h="31768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client_id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CE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994189"/>
                  </a:ext>
                </a:extLst>
              </a:tr>
              <a:tr h="31768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canal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809288"/>
                  </a:ext>
                </a:extLst>
              </a:tr>
              <a:tr h="31768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temps_visite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235186"/>
                  </a:ext>
                </a:extLst>
              </a:tr>
            </a:tbl>
          </a:graphicData>
        </a:graphic>
      </p:graphicFrame>
      <p:graphicFrame>
        <p:nvGraphicFramePr>
          <p:cNvPr id="112" name="Tableau 111">
            <a:extLst>
              <a:ext uri="{FF2B5EF4-FFF2-40B4-BE49-F238E27FC236}">
                <a16:creationId xmlns:a16="http://schemas.microsoft.com/office/drawing/2014/main" id="{291A18A3-93E4-49AC-A3B4-C764478BEA53}"/>
              </a:ext>
            </a:extLst>
          </p:cNvPr>
          <p:cNvGraphicFramePr>
            <a:graphicFrameLocks noGrp="1"/>
          </p:cNvGraphicFramePr>
          <p:nvPr/>
        </p:nvGraphicFramePr>
        <p:xfrm>
          <a:off x="10225204" y="5729005"/>
          <a:ext cx="1782235" cy="1077147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73501">
                  <a:extLst>
                    <a:ext uri="{9D8B030D-6E8A-4147-A177-3AD203B41FA5}">
                      <a16:colId xmlns:a16="http://schemas.microsoft.com/office/drawing/2014/main" val="432574847"/>
                    </a:ext>
                  </a:extLst>
                </a:gridCol>
                <a:gridCol w="308734">
                  <a:extLst>
                    <a:ext uri="{9D8B030D-6E8A-4147-A177-3AD203B41FA5}">
                      <a16:colId xmlns:a16="http://schemas.microsoft.com/office/drawing/2014/main" val="1626918924"/>
                    </a:ext>
                  </a:extLst>
                </a:gridCol>
              </a:tblGrid>
              <a:tr h="359049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point_vente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349190"/>
                  </a:ext>
                </a:extLst>
              </a:tr>
              <a:tr h="35904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CP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199998"/>
                  </a:ext>
                </a:extLst>
              </a:tr>
              <a:tr h="35904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nom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576944"/>
                  </a:ext>
                </a:extLst>
              </a:tr>
            </a:tbl>
          </a:graphicData>
        </a:graphic>
      </p:graphicFrame>
      <p:cxnSp>
        <p:nvCxnSpPr>
          <p:cNvPr id="113" name="Connecteur : en angle 112">
            <a:extLst>
              <a:ext uri="{FF2B5EF4-FFF2-40B4-BE49-F238E27FC236}">
                <a16:creationId xmlns:a16="http://schemas.microsoft.com/office/drawing/2014/main" id="{8416FF00-F30E-4723-975F-EB0F1D20B3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7765" y="3253821"/>
            <a:ext cx="1778890" cy="1024985"/>
          </a:xfrm>
          <a:prstGeom prst="bentConnector3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5DE4DA39-04E5-4478-933D-D9FE10D6999F}"/>
              </a:ext>
            </a:extLst>
          </p:cNvPr>
          <p:cNvCxnSpPr>
            <a:cxnSpLocks/>
            <a:stCxn id="112" idx="1"/>
          </p:cNvCxnSpPr>
          <p:nvPr/>
        </p:nvCxnSpPr>
        <p:spPr>
          <a:xfrm rot="10800000">
            <a:off x="7456618" y="4363652"/>
            <a:ext cx="2768587" cy="1903926"/>
          </a:xfrm>
          <a:prstGeom prst="bentConnector3">
            <a:avLst/>
          </a:prstGeom>
          <a:ln w="539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Connecteur : en angle 114">
            <a:extLst>
              <a:ext uri="{FF2B5EF4-FFF2-40B4-BE49-F238E27FC236}">
                <a16:creationId xmlns:a16="http://schemas.microsoft.com/office/drawing/2014/main" id="{F0BD5F3E-CA52-41AA-BB52-FC4E4A5A62F8}"/>
              </a:ext>
            </a:extLst>
          </p:cNvPr>
          <p:cNvCxnSpPr>
            <a:cxnSpLocks/>
            <a:stCxn id="111" idx="1"/>
          </p:cNvCxnSpPr>
          <p:nvPr/>
        </p:nvCxnSpPr>
        <p:spPr>
          <a:xfrm rot="10800000" flipV="1">
            <a:off x="7441677" y="1157141"/>
            <a:ext cx="2333344" cy="2056624"/>
          </a:xfrm>
          <a:prstGeom prst="bentConnector3">
            <a:avLst/>
          </a:prstGeom>
          <a:ln w="698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0B4AF2CC-D3B9-4490-B83A-66818B100EAB}"/>
              </a:ext>
            </a:extLst>
          </p:cNvPr>
          <p:cNvCxnSpPr>
            <a:cxnSpLocks/>
          </p:cNvCxnSpPr>
          <p:nvPr/>
        </p:nvCxnSpPr>
        <p:spPr>
          <a:xfrm flipH="1" flipV="1">
            <a:off x="3860309" y="4181396"/>
            <a:ext cx="193216" cy="84844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A8CA6A7F-E515-476B-9B49-A7C5ADD8C0B4}"/>
              </a:ext>
            </a:extLst>
          </p:cNvPr>
          <p:cNvCxnSpPr>
            <a:cxnSpLocks/>
          </p:cNvCxnSpPr>
          <p:nvPr/>
        </p:nvCxnSpPr>
        <p:spPr>
          <a:xfrm flipH="1">
            <a:off x="3857084" y="4274167"/>
            <a:ext cx="196442" cy="8108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F353165B-EC96-4446-B496-EBDBA7BD06C6}"/>
              </a:ext>
            </a:extLst>
          </p:cNvPr>
          <p:cNvCxnSpPr>
            <a:cxnSpLocks/>
          </p:cNvCxnSpPr>
          <p:nvPr/>
        </p:nvCxnSpPr>
        <p:spPr>
          <a:xfrm flipV="1">
            <a:off x="5488241" y="3172738"/>
            <a:ext cx="0" cy="145504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F5496147-C8E1-4057-9443-43ECAFD908A2}"/>
              </a:ext>
            </a:extLst>
          </p:cNvPr>
          <p:cNvCxnSpPr>
            <a:cxnSpLocks/>
          </p:cNvCxnSpPr>
          <p:nvPr/>
        </p:nvCxnSpPr>
        <p:spPr>
          <a:xfrm flipV="1">
            <a:off x="7554275" y="3136600"/>
            <a:ext cx="0" cy="145504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EC412507-5253-4687-A151-08D331BE3710}"/>
              </a:ext>
            </a:extLst>
          </p:cNvPr>
          <p:cNvCxnSpPr>
            <a:cxnSpLocks/>
          </p:cNvCxnSpPr>
          <p:nvPr/>
        </p:nvCxnSpPr>
        <p:spPr>
          <a:xfrm flipV="1">
            <a:off x="9874845" y="6183037"/>
            <a:ext cx="0" cy="145504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56911B72-74B3-4999-98D5-08D0C5A46F8B}"/>
              </a:ext>
            </a:extLst>
          </p:cNvPr>
          <p:cNvCxnSpPr>
            <a:cxnSpLocks/>
          </p:cNvCxnSpPr>
          <p:nvPr/>
        </p:nvCxnSpPr>
        <p:spPr>
          <a:xfrm flipH="1">
            <a:off x="109066" y="2313224"/>
            <a:ext cx="205208" cy="93859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839FA5AF-891C-42DC-ABCC-D8C7C8FD25EF}"/>
              </a:ext>
            </a:extLst>
          </p:cNvPr>
          <p:cNvCxnSpPr>
            <a:cxnSpLocks/>
          </p:cNvCxnSpPr>
          <p:nvPr/>
        </p:nvCxnSpPr>
        <p:spPr>
          <a:xfrm flipH="1" flipV="1">
            <a:off x="9687641" y="4418639"/>
            <a:ext cx="142410" cy="751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642264E-0DE7-4595-8300-C4D6D0E36A21}"/>
              </a:ext>
            </a:extLst>
          </p:cNvPr>
          <p:cNvCxnSpPr/>
          <p:nvPr/>
        </p:nvCxnSpPr>
        <p:spPr>
          <a:xfrm flipH="1" flipV="1">
            <a:off x="7436205" y="4278807"/>
            <a:ext cx="193216" cy="8484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CB9F39FA-3FC1-4B9A-B36C-56F65058D225}"/>
              </a:ext>
            </a:extLst>
          </p:cNvPr>
          <p:cNvCxnSpPr>
            <a:cxnSpLocks/>
          </p:cNvCxnSpPr>
          <p:nvPr/>
        </p:nvCxnSpPr>
        <p:spPr>
          <a:xfrm flipH="1">
            <a:off x="7456617" y="4357751"/>
            <a:ext cx="131429" cy="8131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5" name="Tableau 124">
            <a:extLst>
              <a:ext uri="{FF2B5EF4-FFF2-40B4-BE49-F238E27FC236}">
                <a16:creationId xmlns:a16="http://schemas.microsoft.com/office/drawing/2014/main" id="{3CB75765-A2D4-423A-A2A2-25DC7143CB63}"/>
              </a:ext>
            </a:extLst>
          </p:cNvPr>
          <p:cNvGraphicFramePr>
            <a:graphicFrameLocks noGrp="1"/>
          </p:cNvGraphicFramePr>
          <p:nvPr/>
        </p:nvGraphicFramePr>
        <p:xfrm>
          <a:off x="5650004" y="2672019"/>
          <a:ext cx="1791678" cy="180995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81308">
                  <a:extLst>
                    <a:ext uri="{9D8B030D-6E8A-4147-A177-3AD203B41FA5}">
                      <a16:colId xmlns:a16="http://schemas.microsoft.com/office/drawing/2014/main" val="1129113209"/>
                    </a:ext>
                  </a:extLst>
                </a:gridCol>
                <a:gridCol w="310370">
                  <a:extLst>
                    <a:ext uri="{9D8B030D-6E8A-4147-A177-3AD203B41FA5}">
                      <a16:colId xmlns:a16="http://schemas.microsoft.com/office/drawing/2014/main" val="2403479366"/>
                    </a:ext>
                  </a:extLst>
                </a:gridCol>
              </a:tblGrid>
              <a:tr h="361990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client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338770"/>
                  </a:ext>
                </a:extLst>
              </a:tr>
              <a:tr h="36199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CP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169052"/>
                  </a:ext>
                </a:extLst>
              </a:tr>
              <a:tr h="36199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nom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207195"/>
                  </a:ext>
                </a:extLst>
              </a:tr>
              <a:tr h="36199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Num_telephone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168478"/>
                  </a:ext>
                </a:extLst>
              </a:tr>
              <a:tr h="36199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point_vente_id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CE</a:t>
                      </a:r>
                      <a:endParaRPr lang="fr-F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971839"/>
                  </a:ext>
                </a:extLst>
              </a:tr>
            </a:tbl>
          </a:graphicData>
        </a:graphic>
      </p:graphicFrame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88CA1B4-A70E-4C44-ABD4-17CF062D6856}"/>
              </a:ext>
            </a:extLst>
          </p:cNvPr>
          <p:cNvCxnSpPr>
            <a:cxnSpLocks/>
          </p:cNvCxnSpPr>
          <p:nvPr/>
        </p:nvCxnSpPr>
        <p:spPr>
          <a:xfrm flipH="1">
            <a:off x="114813" y="2407112"/>
            <a:ext cx="199461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AA5ADDD-B744-420C-B3CF-B844355B3B99}"/>
              </a:ext>
            </a:extLst>
          </p:cNvPr>
          <p:cNvCxnSpPr>
            <a:cxnSpLocks/>
          </p:cNvCxnSpPr>
          <p:nvPr/>
        </p:nvCxnSpPr>
        <p:spPr>
          <a:xfrm flipH="1">
            <a:off x="118176" y="2393004"/>
            <a:ext cx="8284" cy="1667905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BD9A977E-520D-4FA2-8370-40843397081B}"/>
              </a:ext>
            </a:extLst>
          </p:cNvPr>
          <p:cNvCxnSpPr>
            <a:cxnSpLocks/>
          </p:cNvCxnSpPr>
          <p:nvPr/>
        </p:nvCxnSpPr>
        <p:spPr>
          <a:xfrm flipH="1">
            <a:off x="134269" y="4067030"/>
            <a:ext cx="1707533" cy="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21A295E-DA39-43FE-BE83-E212C392838B}"/>
              </a:ext>
            </a:extLst>
          </p:cNvPr>
          <p:cNvCxnSpPr>
            <a:cxnSpLocks/>
          </p:cNvCxnSpPr>
          <p:nvPr/>
        </p:nvCxnSpPr>
        <p:spPr>
          <a:xfrm flipV="1">
            <a:off x="1714649" y="3988157"/>
            <a:ext cx="0" cy="145504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3D17F97E-A661-444E-87E8-E64EE354E414}"/>
              </a:ext>
            </a:extLst>
          </p:cNvPr>
          <p:cNvCxnSpPr>
            <a:cxnSpLocks/>
          </p:cNvCxnSpPr>
          <p:nvPr/>
        </p:nvCxnSpPr>
        <p:spPr>
          <a:xfrm flipH="1">
            <a:off x="9634209" y="1067798"/>
            <a:ext cx="131429" cy="8131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14F5742C-66AD-4E8A-B240-F42961C81932}"/>
              </a:ext>
            </a:extLst>
          </p:cNvPr>
          <p:cNvCxnSpPr>
            <a:cxnSpLocks/>
          </p:cNvCxnSpPr>
          <p:nvPr/>
        </p:nvCxnSpPr>
        <p:spPr>
          <a:xfrm flipH="1" flipV="1">
            <a:off x="9623228" y="1158539"/>
            <a:ext cx="142410" cy="75133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5C0D1FB-BD15-45B8-84AE-E314A6A97F62}"/>
              </a:ext>
            </a:extLst>
          </p:cNvPr>
          <p:cNvCxnSpPr>
            <a:cxnSpLocks/>
          </p:cNvCxnSpPr>
          <p:nvPr/>
        </p:nvCxnSpPr>
        <p:spPr>
          <a:xfrm flipH="1" flipV="1">
            <a:off x="172794" y="2416118"/>
            <a:ext cx="142410" cy="75133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A0626E81-5CA0-4C96-9DFA-5127FD99EB50}"/>
              </a:ext>
            </a:extLst>
          </p:cNvPr>
          <p:cNvGraphicFramePr>
            <a:graphicFrameLocks noGrp="1"/>
          </p:cNvGraphicFramePr>
          <p:nvPr/>
        </p:nvGraphicFramePr>
        <p:xfrm>
          <a:off x="1832912" y="3590657"/>
          <a:ext cx="2038431" cy="319616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30744">
                  <a:extLst>
                    <a:ext uri="{9D8B030D-6E8A-4147-A177-3AD203B41FA5}">
                      <a16:colId xmlns:a16="http://schemas.microsoft.com/office/drawing/2014/main" val="852225549"/>
                    </a:ext>
                  </a:extLst>
                </a:gridCol>
                <a:gridCol w="407687">
                  <a:extLst>
                    <a:ext uri="{9D8B030D-6E8A-4147-A177-3AD203B41FA5}">
                      <a16:colId xmlns:a16="http://schemas.microsoft.com/office/drawing/2014/main" val="2771713927"/>
                    </a:ext>
                  </a:extLst>
                </a:gridCol>
              </a:tblGrid>
              <a:tr h="26634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 dirty="0">
                          <a:effectLst/>
                        </a:rPr>
                        <a:t>commande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12311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 dirty="0">
                          <a:effectLst/>
                        </a:rPr>
                        <a:t>id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 dirty="0">
                          <a:effectLst/>
                        </a:rPr>
                        <a:t>CP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409862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 dirty="0" err="1">
                          <a:effectLst/>
                        </a:rPr>
                        <a:t>client_id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 dirty="0">
                          <a:effectLst/>
                        </a:rPr>
                        <a:t>CE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385323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 dirty="0" err="1">
                          <a:effectLst/>
                        </a:rPr>
                        <a:t>temps_Com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 dirty="0">
                          <a:effectLst/>
                        </a:rPr>
                        <a:t> 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096341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 dirty="0" err="1">
                          <a:effectLst/>
                        </a:rPr>
                        <a:t>pizza_qt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 dirty="0">
                          <a:effectLst/>
                        </a:rPr>
                        <a:t> 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376626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 dirty="0" err="1">
                          <a:effectLst/>
                        </a:rPr>
                        <a:t>sandwich_qt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>
                          <a:effectLst/>
                        </a:rPr>
                        <a:t> 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478695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 dirty="0" err="1">
                          <a:effectLst/>
                        </a:rPr>
                        <a:t>escalope_qt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>
                          <a:effectLst/>
                        </a:rPr>
                        <a:t> 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812836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 dirty="0" err="1">
                          <a:effectLst/>
                        </a:rPr>
                        <a:t>total_qt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>
                          <a:effectLst/>
                        </a:rPr>
                        <a:t> 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93763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 dirty="0" err="1">
                          <a:effectLst/>
                        </a:rPr>
                        <a:t>pizza_eu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>
                          <a:effectLst/>
                        </a:rPr>
                        <a:t> 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704455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 dirty="0" err="1">
                          <a:effectLst/>
                        </a:rPr>
                        <a:t>sandwich_eu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>
                          <a:effectLst/>
                        </a:rPr>
                        <a:t> 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859765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 dirty="0" err="1">
                          <a:effectLst/>
                        </a:rPr>
                        <a:t>escalope_eu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 dirty="0">
                          <a:effectLst/>
                        </a:rPr>
                        <a:t> 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370000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 dirty="0" err="1">
                          <a:effectLst/>
                        </a:rPr>
                        <a:t>total_eu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 dirty="0">
                          <a:effectLst/>
                        </a:rPr>
                        <a:t> 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49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03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D0A66-643B-4F7E-A376-F7592169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Vue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globale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9F8534-B9EF-4B7E-AF68-4ACE1B84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Le chiffre </a:t>
            </a:r>
            <a:r>
              <a:rPr lang="en-US" sz="1700" dirty="0" err="1">
                <a:solidFill>
                  <a:srgbClr val="FFFFFF"/>
                </a:solidFill>
              </a:rPr>
              <a:t>d’affaires</a:t>
            </a:r>
            <a:r>
              <a:rPr lang="en-US" sz="1700" dirty="0">
                <a:solidFill>
                  <a:srgbClr val="FFFFFF"/>
                </a:solidFill>
              </a:rPr>
              <a:t> pour </a:t>
            </a:r>
            <a:r>
              <a:rPr lang="en-US" sz="1700" dirty="0" err="1">
                <a:solidFill>
                  <a:srgbClr val="FFFFFF"/>
                </a:solidFill>
              </a:rPr>
              <a:t>toutes</a:t>
            </a:r>
            <a:r>
              <a:rPr lang="en-US" sz="1700" dirty="0">
                <a:solidFill>
                  <a:srgbClr val="FFFFFF"/>
                </a:solidFill>
              </a:rPr>
              <a:t> les </a:t>
            </a:r>
            <a:r>
              <a:rPr lang="en-US" sz="1700" dirty="0" err="1">
                <a:solidFill>
                  <a:srgbClr val="FFFFFF"/>
                </a:solidFill>
              </a:rPr>
              <a:t>commandes</a:t>
            </a:r>
            <a:r>
              <a:rPr lang="en-US" sz="1700" dirty="0">
                <a:solidFill>
                  <a:srgbClr val="FFFFFF"/>
                </a:solidFill>
              </a:rPr>
              <a:t> de </a:t>
            </a:r>
            <a:r>
              <a:rPr lang="en-US" sz="1700" dirty="0" err="1">
                <a:solidFill>
                  <a:srgbClr val="FFFFFF"/>
                </a:solidFill>
              </a:rPr>
              <a:t>chaque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année</a:t>
            </a:r>
            <a:r>
              <a:rPr lang="en-US" sz="1700" dirty="0">
                <a:solidFill>
                  <a:srgbClr val="FFFFFF"/>
                </a:solidFill>
              </a:rPr>
              <a:t>, </a:t>
            </a:r>
            <a:r>
              <a:rPr lang="en-US" sz="1700" dirty="0" err="1">
                <a:solidFill>
                  <a:srgbClr val="FFFFFF"/>
                </a:solidFill>
              </a:rPr>
              <a:t>classées</a:t>
            </a:r>
            <a:r>
              <a:rPr lang="en-US" sz="1700" dirty="0">
                <a:solidFill>
                  <a:srgbClr val="FFFFFF"/>
                </a:solidFill>
              </a:rPr>
              <a:t> du plus grand au </a:t>
            </a:r>
            <a:r>
              <a:rPr lang="en-US" sz="1700" dirty="0" err="1">
                <a:solidFill>
                  <a:srgbClr val="FFFFFF"/>
                </a:solidFill>
              </a:rPr>
              <a:t>moins</a:t>
            </a:r>
            <a:endParaRPr lang="en-US" sz="1700" dirty="0">
              <a:solidFill>
                <a:srgbClr val="FFFFFF"/>
              </a:solidFill>
            </a:endParaRPr>
          </a:p>
          <a:p>
            <a:r>
              <a:rPr lang="en-US" sz="1700" dirty="0">
                <a:solidFill>
                  <a:srgbClr val="FFFFFF"/>
                </a:solidFill>
              </a:rPr>
              <a:t>proc </a:t>
            </a:r>
            <a:r>
              <a:rPr lang="en-US" sz="1700" dirty="0" err="1">
                <a:solidFill>
                  <a:srgbClr val="FFFFFF"/>
                </a:solidFill>
              </a:rPr>
              <a:t>sql</a:t>
            </a:r>
            <a:r>
              <a:rPr lang="en-US" sz="1700" dirty="0">
                <a:solidFill>
                  <a:srgbClr val="FFFFFF"/>
                </a:solidFill>
              </a:rPr>
              <a:t> ;</a:t>
            </a:r>
          </a:p>
          <a:p>
            <a:r>
              <a:rPr lang="en-US" sz="1700" dirty="0">
                <a:solidFill>
                  <a:srgbClr val="FFFFFF"/>
                </a:solidFill>
              </a:rPr>
              <a:t>	SELECT year(</a:t>
            </a:r>
            <a:r>
              <a:rPr lang="en-US" sz="1700" dirty="0" err="1">
                <a:solidFill>
                  <a:srgbClr val="FFFFFF"/>
                </a:solidFill>
              </a:rPr>
              <a:t>temps_com</a:t>
            </a:r>
            <a:r>
              <a:rPr lang="en-US" sz="1700" dirty="0">
                <a:solidFill>
                  <a:srgbClr val="FFFFFF"/>
                </a:solidFill>
              </a:rPr>
              <a:t>) as </a:t>
            </a:r>
            <a:r>
              <a:rPr lang="en-US" sz="1700" dirty="0" err="1">
                <a:solidFill>
                  <a:srgbClr val="FFFFFF"/>
                </a:solidFill>
              </a:rPr>
              <a:t>commande_year</a:t>
            </a:r>
            <a:r>
              <a:rPr lang="en-US" sz="1700" dirty="0">
                <a:solidFill>
                  <a:srgbClr val="FFFFFF"/>
                </a:solidFill>
              </a:rPr>
              <a:t>,  SUM(</a:t>
            </a:r>
            <a:r>
              <a:rPr lang="en-US" sz="1700" dirty="0" err="1">
                <a:solidFill>
                  <a:srgbClr val="FFFFFF"/>
                </a:solidFill>
              </a:rPr>
              <a:t>total_eu</a:t>
            </a:r>
            <a:r>
              <a:rPr lang="en-US" sz="1700" dirty="0">
                <a:solidFill>
                  <a:srgbClr val="FFFFFF"/>
                </a:solidFill>
              </a:rPr>
              <a:t>) as </a:t>
            </a:r>
            <a:r>
              <a:rPr lang="en-US" sz="1700" dirty="0" err="1">
                <a:solidFill>
                  <a:srgbClr val="FFFFFF"/>
                </a:solidFill>
              </a:rPr>
              <a:t>total_vente</a:t>
            </a:r>
            <a:endParaRPr lang="en-US" sz="1700" dirty="0">
              <a:solidFill>
                <a:srgbClr val="FFFFFF"/>
              </a:solidFill>
            </a:endParaRPr>
          </a:p>
          <a:p>
            <a:r>
              <a:rPr lang="en-US" sz="1700" dirty="0">
                <a:solidFill>
                  <a:srgbClr val="FFFFFF"/>
                </a:solidFill>
              </a:rPr>
              <a:t> 	FROM </a:t>
            </a:r>
            <a:r>
              <a:rPr lang="en-US" sz="1700" dirty="0" err="1">
                <a:solidFill>
                  <a:srgbClr val="FFFFFF"/>
                </a:solidFill>
              </a:rPr>
              <a:t>commande</a:t>
            </a:r>
            <a:endParaRPr lang="en-US" sz="1700" dirty="0">
              <a:solidFill>
                <a:srgbClr val="FFFFFF"/>
              </a:solidFill>
            </a:endParaRPr>
          </a:p>
          <a:p>
            <a:r>
              <a:rPr lang="en-US" sz="1700" dirty="0">
                <a:solidFill>
                  <a:srgbClr val="FFFFFF"/>
                </a:solidFill>
              </a:rPr>
              <a:t> 	GROUP BY 1</a:t>
            </a:r>
          </a:p>
          <a:p>
            <a:r>
              <a:rPr lang="en-US" sz="1700" dirty="0">
                <a:solidFill>
                  <a:srgbClr val="FFFFFF"/>
                </a:solidFill>
              </a:rPr>
              <a:t> 	ORDER BY 2 DESC;</a:t>
            </a:r>
          </a:p>
          <a:p>
            <a:r>
              <a:rPr lang="en-US" sz="1700" dirty="0">
                <a:solidFill>
                  <a:srgbClr val="FFFFFF"/>
                </a:solidFill>
              </a:rPr>
              <a:t>quit ;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B3FFA057-B75D-45A5-BE2F-58D39E56C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722332"/>
              </p:ext>
            </p:extLst>
          </p:nvPr>
        </p:nvGraphicFramePr>
        <p:xfrm>
          <a:off x="6183088" y="2516288"/>
          <a:ext cx="5170712" cy="3317676"/>
        </p:xfrm>
        <a:graphic>
          <a:graphicData uri="http://schemas.openxmlformats.org/drawingml/2006/table">
            <a:tbl>
              <a:tblPr firstRow="1" bandRow="1"/>
              <a:tblGrid>
                <a:gridCol w="3024158">
                  <a:extLst>
                    <a:ext uri="{9D8B030D-6E8A-4147-A177-3AD203B41FA5}">
                      <a16:colId xmlns:a16="http://schemas.microsoft.com/office/drawing/2014/main" val="3215857748"/>
                    </a:ext>
                  </a:extLst>
                </a:gridCol>
                <a:gridCol w="2146554">
                  <a:extLst>
                    <a:ext uri="{9D8B030D-6E8A-4147-A177-3AD203B41FA5}">
                      <a16:colId xmlns:a16="http://schemas.microsoft.com/office/drawing/2014/main" val="3893109941"/>
                    </a:ext>
                  </a:extLst>
                </a:gridCol>
              </a:tblGrid>
              <a:tr h="552946">
                <a:tc>
                  <a:txBody>
                    <a:bodyPr/>
                    <a:lstStyle/>
                    <a:p>
                      <a:pPr algn="r" fontAlgn="b"/>
                      <a:r>
                        <a:rPr lang="fr-FR" sz="2600" b="1" i="0" dirty="0" err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commande_year</a:t>
                      </a:r>
                      <a:endParaRPr lang="fr-FR" sz="2600" b="1" i="0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23" marR="64223" marT="32111" marB="32111" anchor="b">
                    <a:lnL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6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total_vente</a:t>
                      </a:r>
                    </a:p>
                  </a:txBody>
                  <a:tcPr marL="64223" marR="64223" marT="32111" marB="32111" anchor="b">
                    <a:lnL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24116"/>
                  </a:ext>
                </a:extLst>
              </a:tr>
              <a:tr h="552946">
                <a:tc>
                  <a:txBody>
                    <a:bodyPr/>
                    <a:lstStyle/>
                    <a:p>
                      <a:pPr algn="ctr" fontAlgn="t"/>
                      <a:r>
                        <a:rPr lang="fr-FR" sz="2600" b="0" i="0" dirty="0"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64223" marR="64223" marT="32111" marB="3211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600" b="0" i="0" dirty="0">
                          <a:effectLst/>
                          <a:latin typeface="Arial" panose="020B0604020202020204" pitchFamily="34" charset="0"/>
                        </a:rPr>
                        <a:t>228716.3</a:t>
                      </a:r>
                    </a:p>
                  </a:txBody>
                  <a:tcPr marL="64223" marR="64223" marT="32111" marB="3211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271863"/>
                  </a:ext>
                </a:extLst>
              </a:tr>
              <a:tr h="552946">
                <a:tc>
                  <a:txBody>
                    <a:bodyPr/>
                    <a:lstStyle/>
                    <a:p>
                      <a:pPr algn="ctr" fontAlgn="t"/>
                      <a:r>
                        <a:rPr lang="fr-FR" sz="2600" b="0" i="0" dirty="0"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64223" marR="64223" marT="32111" marB="3211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600" b="0" i="0" dirty="0">
                          <a:effectLst/>
                          <a:latin typeface="Arial" panose="020B0604020202020204" pitchFamily="34" charset="0"/>
                        </a:rPr>
                        <a:t>104891.3</a:t>
                      </a:r>
                    </a:p>
                  </a:txBody>
                  <a:tcPr marL="64223" marR="64223" marT="32111" marB="3211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90842"/>
                  </a:ext>
                </a:extLst>
              </a:tr>
              <a:tr h="552946">
                <a:tc>
                  <a:txBody>
                    <a:bodyPr/>
                    <a:lstStyle/>
                    <a:p>
                      <a:pPr algn="ctr" fontAlgn="t"/>
                      <a:r>
                        <a:rPr lang="fr-FR" sz="2600" b="0" i="0" dirty="0"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64223" marR="64223" marT="32111" marB="3211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600" b="0" i="0" dirty="0">
                          <a:effectLst/>
                          <a:latin typeface="Arial" panose="020B0604020202020204" pitchFamily="34" charset="0"/>
                        </a:rPr>
                        <a:t>77717.6</a:t>
                      </a:r>
                    </a:p>
                  </a:txBody>
                  <a:tcPr marL="64223" marR="64223" marT="32111" marB="3211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192358"/>
                  </a:ext>
                </a:extLst>
              </a:tr>
              <a:tr h="552946">
                <a:tc>
                  <a:txBody>
                    <a:bodyPr/>
                    <a:lstStyle/>
                    <a:p>
                      <a:pPr algn="ctr" fontAlgn="t"/>
                      <a:r>
                        <a:rPr lang="fr-FR" sz="2600" b="0" i="0" dirty="0"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64223" marR="64223" marT="32111" marB="3211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600" b="0" i="0" dirty="0">
                          <a:effectLst/>
                          <a:latin typeface="Arial" panose="020B0604020202020204" pitchFamily="34" charset="0"/>
                        </a:rPr>
                        <a:t>6047.6</a:t>
                      </a:r>
                    </a:p>
                  </a:txBody>
                  <a:tcPr marL="64223" marR="64223" marT="32111" marB="3211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607381"/>
                  </a:ext>
                </a:extLst>
              </a:tr>
              <a:tr h="552946">
                <a:tc>
                  <a:txBody>
                    <a:bodyPr/>
                    <a:lstStyle/>
                    <a:p>
                      <a:pPr algn="ctr" fontAlgn="t"/>
                      <a:r>
                        <a:rPr lang="fr-FR" sz="2600" b="0" i="0" dirty="0"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64223" marR="64223" marT="32111" marB="3211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600" b="0" i="0" dirty="0">
                          <a:effectLst/>
                          <a:latin typeface="Arial" panose="020B0604020202020204" pitchFamily="34" charset="0"/>
                        </a:rPr>
                        <a:t>1460.4</a:t>
                      </a:r>
                    </a:p>
                  </a:txBody>
                  <a:tcPr marL="64223" marR="64223" marT="32111" marB="3211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377741"/>
                  </a:ext>
                </a:extLst>
              </a:tr>
            </a:tbl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BEBD3AA7-E038-4269-8AE7-026516AE9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418717"/>
              </p:ext>
            </p:extLst>
          </p:nvPr>
        </p:nvGraphicFramePr>
        <p:xfrm>
          <a:off x="6178804" y="2173288"/>
          <a:ext cx="5543025" cy="4227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878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AEC801-10EE-4D8D-81C8-C0299FB1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Vue globale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0E1737-8849-4324-AC6B-3EE49EFE5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Les </a:t>
            </a:r>
            <a:r>
              <a:rPr lang="en-US" dirty="0" err="1">
                <a:solidFill>
                  <a:srgbClr val="FFFFFF"/>
                </a:solidFill>
              </a:rPr>
              <a:t>mois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ou</a:t>
            </a:r>
            <a:r>
              <a:rPr lang="en-US" dirty="0">
                <a:solidFill>
                  <a:srgbClr val="FFFFFF"/>
                </a:solidFill>
              </a:rPr>
              <a:t> les restaurants </a:t>
            </a:r>
            <a:r>
              <a:rPr lang="en-US" dirty="0" err="1">
                <a:solidFill>
                  <a:srgbClr val="FFFFFF"/>
                </a:solidFill>
              </a:rPr>
              <a:t>ont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réalisé</a:t>
            </a:r>
            <a:r>
              <a:rPr lang="en-US" dirty="0">
                <a:solidFill>
                  <a:srgbClr val="FFFFFF"/>
                </a:solidFill>
              </a:rPr>
              <a:t> les ventes les plus </a:t>
            </a:r>
            <a:r>
              <a:rPr lang="en-US" dirty="0" err="1">
                <a:solidFill>
                  <a:srgbClr val="FFFFFF"/>
                </a:solidFill>
              </a:rPr>
              <a:t>importantes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r>
              <a:rPr lang="en-US" dirty="0">
                <a:solidFill>
                  <a:srgbClr val="FFFFFF"/>
                </a:solidFill>
              </a:rPr>
              <a:t>proc </a:t>
            </a:r>
            <a:r>
              <a:rPr lang="en-US" dirty="0" err="1">
                <a:solidFill>
                  <a:srgbClr val="FFFFFF"/>
                </a:solidFill>
              </a:rPr>
              <a:t>sql</a:t>
            </a:r>
            <a:r>
              <a:rPr lang="en-US" dirty="0">
                <a:solidFill>
                  <a:srgbClr val="FFFFFF"/>
                </a:solidFill>
              </a:rPr>
              <a:t> ;</a:t>
            </a:r>
          </a:p>
          <a:p>
            <a:r>
              <a:rPr lang="en-US" dirty="0">
                <a:solidFill>
                  <a:srgbClr val="FFFFFF"/>
                </a:solidFill>
              </a:rPr>
              <a:t>	SELECT MONTH(</a:t>
            </a:r>
            <a:r>
              <a:rPr lang="en-US" dirty="0" err="1">
                <a:solidFill>
                  <a:srgbClr val="FFFFFF"/>
                </a:solidFill>
              </a:rPr>
              <a:t>temps_com</a:t>
            </a:r>
            <a:r>
              <a:rPr lang="en-US" dirty="0">
                <a:solidFill>
                  <a:srgbClr val="FFFFFF"/>
                </a:solidFill>
              </a:rPr>
              <a:t>) as </a:t>
            </a:r>
            <a:r>
              <a:rPr lang="en-US" dirty="0" err="1">
                <a:solidFill>
                  <a:srgbClr val="FFFFFF"/>
                </a:solidFill>
              </a:rPr>
              <a:t>commande_month</a:t>
            </a:r>
            <a:r>
              <a:rPr lang="en-US" dirty="0">
                <a:solidFill>
                  <a:srgbClr val="FFFFFF"/>
                </a:solidFill>
              </a:rPr>
              <a:t>, SUM(</a:t>
            </a:r>
            <a:r>
              <a:rPr lang="en-US" dirty="0" err="1">
                <a:solidFill>
                  <a:srgbClr val="FFFFFF"/>
                </a:solidFill>
              </a:rPr>
              <a:t>total_eu</a:t>
            </a:r>
            <a:r>
              <a:rPr lang="en-US" dirty="0">
                <a:solidFill>
                  <a:srgbClr val="FFFFFF"/>
                </a:solidFill>
              </a:rPr>
              <a:t>) as </a:t>
            </a:r>
            <a:r>
              <a:rPr lang="en-US" dirty="0" err="1">
                <a:solidFill>
                  <a:srgbClr val="FFFFFF"/>
                </a:solidFill>
              </a:rPr>
              <a:t>total_vente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	FROM </a:t>
            </a:r>
            <a:r>
              <a:rPr lang="en-US" dirty="0" err="1">
                <a:solidFill>
                  <a:srgbClr val="FFFFFF"/>
                </a:solidFill>
              </a:rPr>
              <a:t>commande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	WHERE </a:t>
            </a:r>
            <a:r>
              <a:rPr lang="en-US" dirty="0" err="1">
                <a:solidFill>
                  <a:srgbClr val="FFFFFF"/>
                </a:solidFill>
              </a:rPr>
              <a:t>temps_com</a:t>
            </a:r>
            <a:r>
              <a:rPr lang="en-US" dirty="0">
                <a:solidFill>
                  <a:srgbClr val="FFFFFF"/>
                </a:solidFill>
              </a:rPr>
              <a:t> BETWEEN '2014-01-01' AND '2017-01-01'</a:t>
            </a:r>
          </a:p>
          <a:p>
            <a:r>
              <a:rPr lang="en-US" dirty="0">
                <a:solidFill>
                  <a:srgbClr val="FFFFFF"/>
                </a:solidFill>
              </a:rPr>
              <a:t>	GROUP BY 1</a:t>
            </a:r>
          </a:p>
          <a:p>
            <a:r>
              <a:rPr lang="en-US" dirty="0">
                <a:solidFill>
                  <a:srgbClr val="FFFFFF"/>
                </a:solidFill>
              </a:rPr>
              <a:t>	ORDER BY 2 DESC; </a:t>
            </a:r>
          </a:p>
          <a:p>
            <a:r>
              <a:rPr lang="en-US" dirty="0">
                <a:solidFill>
                  <a:srgbClr val="FFFFFF"/>
                </a:solidFill>
              </a:rPr>
              <a:t>quit ;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152489F-C1C6-4313-BD10-C627D0F9D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845867"/>
              </p:ext>
            </p:extLst>
          </p:nvPr>
        </p:nvGraphicFramePr>
        <p:xfrm>
          <a:off x="6287929" y="2173287"/>
          <a:ext cx="4961029" cy="4003675"/>
        </p:xfrm>
        <a:graphic>
          <a:graphicData uri="http://schemas.openxmlformats.org/drawingml/2006/table">
            <a:tbl>
              <a:tblPr firstRow="1" bandRow="1"/>
              <a:tblGrid>
                <a:gridCol w="3026597">
                  <a:extLst>
                    <a:ext uri="{9D8B030D-6E8A-4147-A177-3AD203B41FA5}">
                      <a16:colId xmlns:a16="http://schemas.microsoft.com/office/drawing/2014/main" val="3760058646"/>
                    </a:ext>
                  </a:extLst>
                </a:gridCol>
                <a:gridCol w="1934432">
                  <a:extLst>
                    <a:ext uri="{9D8B030D-6E8A-4147-A177-3AD203B41FA5}">
                      <a16:colId xmlns:a16="http://schemas.microsoft.com/office/drawing/2014/main" val="1024430070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b="1" i="0" dirty="0" err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commande_month</a:t>
                      </a:r>
                      <a:endParaRPr lang="fr-FR" sz="1500" b="1" i="0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70" marR="35770" marT="17885" marB="17885" anchor="b">
                    <a:lnL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b="1" i="0" dirty="0" err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total_vente</a:t>
                      </a:r>
                      <a:endParaRPr lang="fr-FR" sz="1500" b="1" i="0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70" marR="35770" marT="17885" marB="17885" anchor="b">
                    <a:lnL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1771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 dirty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>
                          <a:effectLst/>
                          <a:latin typeface="Arial" panose="020B0604020202020204" pitchFamily="34" charset="0"/>
                        </a:rPr>
                        <a:t>53137.9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55479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 dirty="0">
                          <a:effectLst/>
                          <a:latin typeface="Arial" panose="020B0604020202020204" pitchFamily="34" charset="0"/>
                        </a:rPr>
                        <a:t>43926.7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9303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 dirty="0">
                          <a:effectLst/>
                          <a:latin typeface="Arial" panose="020B0604020202020204" pitchFamily="34" charset="0"/>
                        </a:rPr>
                        <a:t>41608.9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9964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 dirty="0">
                          <a:effectLst/>
                          <a:latin typeface="Arial" panose="020B0604020202020204" pitchFamily="34" charset="0"/>
                        </a:rPr>
                        <a:t>37634.8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44875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 dirty="0">
                          <a:effectLst/>
                          <a:latin typeface="Arial" panose="020B0604020202020204" pitchFamily="34" charset="0"/>
                        </a:rPr>
                        <a:t>35981.4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21526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 dirty="0">
                          <a:effectLst/>
                          <a:latin typeface="Arial" panose="020B0604020202020204" pitchFamily="34" charset="0"/>
                        </a:rPr>
                        <a:t>35147.2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40549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 dirty="0">
                          <a:effectLst/>
                          <a:latin typeface="Arial" panose="020B0604020202020204" pitchFamily="34" charset="0"/>
                        </a:rPr>
                        <a:t>31528.8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7989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 dirty="0">
                          <a:effectLst/>
                          <a:latin typeface="Arial" panose="020B0604020202020204" pitchFamily="34" charset="0"/>
                        </a:rPr>
                        <a:t>30734.9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176168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 dirty="0">
                          <a:effectLst/>
                          <a:latin typeface="Arial" panose="020B0604020202020204" pitchFamily="34" charset="0"/>
                        </a:rPr>
                        <a:t>29692.4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994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 dirty="0">
                          <a:effectLst/>
                          <a:latin typeface="Arial" panose="020B0604020202020204" pitchFamily="34" charset="0"/>
                        </a:rPr>
                        <a:t>28330.7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5828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 dirty="0">
                          <a:effectLst/>
                          <a:latin typeface="Arial" panose="020B0604020202020204" pitchFamily="34" charset="0"/>
                        </a:rPr>
                        <a:t>27106.4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746554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i="0" dirty="0">
                          <a:effectLst/>
                          <a:latin typeface="Arial" panose="020B0604020202020204" pitchFamily="34" charset="0"/>
                        </a:rPr>
                        <a:t>24003.1</a:t>
                      </a:r>
                    </a:p>
                  </a:txBody>
                  <a:tcPr marL="35770" marR="35770" marT="17885" marB="17885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042037"/>
                  </a:ext>
                </a:extLst>
              </a:tr>
            </a:tbl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F75A84EC-4AE1-4562-A7C4-75B287F9E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315130"/>
              </p:ext>
            </p:extLst>
          </p:nvPr>
        </p:nvGraphicFramePr>
        <p:xfrm>
          <a:off x="6095999" y="2057400"/>
          <a:ext cx="5830111" cy="4435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910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EB213D-6771-4FE7-A455-50DE67629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6"/>
            <a:ext cx="9808597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</a:rPr>
              <a:t>PLAN DU PROGRAMME: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39BCA5-A6C7-4B0A-80BF-EDBAE5569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2055811"/>
            <a:ext cx="7315200" cy="412115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b="1" dirty="0"/>
          </a:p>
          <a:p>
            <a:pPr marL="514350" indent="-228600" algn="l">
              <a:buFont typeface="Arial" panose="020B0604020202020204" pitchFamily="34" charset="0"/>
              <a:buChar char="•"/>
            </a:pPr>
            <a:r>
              <a:rPr lang="en-US" b="1" dirty="0" err="1"/>
              <a:t>L'effet</a:t>
            </a:r>
            <a:r>
              <a:rPr lang="en-US" b="1" dirty="0"/>
              <a:t> spatial </a:t>
            </a:r>
          </a:p>
          <a:p>
            <a:pPr marL="514350" indent="-228600" algn="l">
              <a:buFont typeface="Arial" panose="020B0604020202020204" pitchFamily="34" charset="0"/>
              <a:buChar char="•"/>
            </a:pPr>
            <a:r>
              <a:rPr lang="en-US" b="1" dirty="0" err="1"/>
              <a:t>Moyens</a:t>
            </a:r>
            <a:r>
              <a:rPr lang="en-US" b="1" dirty="0"/>
              <a:t> de communication et de </a:t>
            </a:r>
            <a:r>
              <a:rPr lang="en-US" b="1" dirty="0" err="1"/>
              <a:t>publicité</a:t>
            </a:r>
            <a:endParaRPr lang="en-US" b="1" dirty="0"/>
          </a:p>
          <a:p>
            <a:pPr marL="514350" indent="-228600" algn="l">
              <a:buFont typeface="Arial" panose="020B0604020202020204" pitchFamily="34" charset="0"/>
              <a:buChar char="•"/>
            </a:pPr>
            <a:r>
              <a:rPr lang="en-US" b="1" dirty="0"/>
              <a:t>Service </a:t>
            </a:r>
            <a:r>
              <a:rPr lang="en-US" b="1" dirty="0" err="1"/>
              <a:t>offert</a:t>
            </a:r>
            <a:r>
              <a:rPr lang="en-US" b="1" dirty="0"/>
              <a:t> aux clients </a:t>
            </a:r>
          </a:p>
          <a:p>
            <a:pPr marL="514350" indent="-228600" algn="l">
              <a:buFont typeface="Arial" panose="020B0604020202020204" pitchFamily="34" charset="0"/>
              <a:buChar char="•"/>
            </a:pPr>
            <a:r>
              <a:rPr lang="en-US" b="1" dirty="0"/>
              <a:t>La </a:t>
            </a:r>
            <a:r>
              <a:rPr lang="en-US" b="1" dirty="0" err="1"/>
              <a:t>variété</a:t>
            </a:r>
            <a:r>
              <a:rPr lang="en-US" b="1" dirty="0"/>
              <a:t> des </a:t>
            </a:r>
            <a:r>
              <a:rPr lang="en-US" b="1" dirty="0" err="1"/>
              <a:t>produits</a:t>
            </a:r>
            <a:r>
              <a:rPr lang="en-US" b="1" dirty="0"/>
              <a:t> </a:t>
            </a:r>
            <a:r>
              <a:rPr lang="en-US" b="1" dirty="0" err="1"/>
              <a:t>proposés</a:t>
            </a:r>
            <a:endParaRPr lang="en-US" b="1" dirty="0"/>
          </a:p>
          <a:p>
            <a:pPr marL="514350" indent="-228600" algn="l">
              <a:buFont typeface="Arial" panose="020B0604020202020204" pitchFamily="34" charset="0"/>
              <a:buChar char="•"/>
            </a:pPr>
            <a:r>
              <a:rPr lang="en-US" b="1" dirty="0" err="1"/>
              <a:t>Recommandations</a:t>
            </a:r>
            <a:endParaRPr lang="en-US" b="1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7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3594C-456F-45BB-AC40-D342887E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L'effet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spatial </a:t>
            </a:r>
            <a:b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3" name="Freeform: Shape 56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58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0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F65977-B142-4F90-BA9F-668A40D86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2232" y="2173288"/>
            <a:ext cx="4441371" cy="4481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Pour </a:t>
            </a:r>
            <a:r>
              <a:rPr lang="en-US" sz="1400" dirty="0" err="1">
                <a:solidFill>
                  <a:srgbClr val="FFFFFF"/>
                </a:solidFill>
              </a:rPr>
              <a:t>chaque</a:t>
            </a:r>
            <a:r>
              <a:rPr lang="en-US" sz="1400" dirty="0">
                <a:solidFill>
                  <a:srgbClr val="FFFFFF"/>
                </a:solidFill>
              </a:rPr>
              <a:t> point de vente, le </a:t>
            </a:r>
            <a:r>
              <a:rPr lang="en-US" sz="1400" dirty="0" err="1">
                <a:solidFill>
                  <a:srgbClr val="FFFFFF"/>
                </a:solidFill>
              </a:rPr>
              <a:t>nombre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moyen</a:t>
            </a:r>
            <a:r>
              <a:rPr lang="en-US" sz="1400" dirty="0">
                <a:solidFill>
                  <a:srgbClr val="FFFFFF"/>
                </a:solidFill>
              </a:rPr>
              <a:t> de </a:t>
            </a:r>
            <a:r>
              <a:rPr lang="en-US" sz="1400" dirty="0" err="1">
                <a:solidFill>
                  <a:srgbClr val="FFFFFF"/>
                </a:solidFill>
              </a:rPr>
              <a:t>chaque</a:t>
            </a:r>
            <a:r>
              <a:rPr lang="en-US" sz="1400" dirty="0">
                <a:solidFill>
                  <a:srgbClr val="FFFFFF"/>
                </a:solidFill>
              </a:rPr>
              <a:t> type de </a:t>
            </a:r>
            <a:r>
              <a:rPr lang="en-US" sz="1400" dirty="0" err="1">
                <a:solidFill>
                  <a:srgbClr val="FFFFFF"/>
                </a:solidFill>
              </a:rPr>
              <a:t>produit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Proc </a:t>
            </a:r>
            <a:r>
              <a:rPr lang="en-US" sz="1400" dirty="0" err="1">
                <a:solidFill>
                  <a:srgbClr val="FFFFFF"/>
                </a:solidFill>
              </a:rPr>
              <a:t>sql</a:t>
            </a:r>
            <a:r>
              <a:rPr lang="en-US" sz="1400" dirty="0">
                <a:solidFill>
                  <a:srgbClr val="FFFFFF"/>
                </a:solidFill>
              </a:rPr>
              <a:t> ;</a:t>
            </a:r>
          </a:p>
          <a:p>
            <a:r>
              <a:rPr lang="en-US" sz="1400" dirty="0">
                <a:solidFill>
                  <a:srgbClr val="FFFFFF"/>
                </a:solidFill>
              </a:rPr>
              <a:t>	SELECT </a:t>
            </a:r>
            <a:r>
              <a:rPr lang="en-US" sz="1400" dirty="0" err="1">
                <a:solidFill>
                  <a:srgbClr val="FFFFFF"/>
                </a:solidFill>
              </a:rPr>
              <a:t>pv.nom</a:t>
            </a:r>
            <a:r>
              <a:rPr lang="en-US" sz="1400" dirty="0">
                <a:solidFill>
                  <a:srgbClr val="FFFFFF"/>
                </a:solidFill>
              </a:rPr>
              <a:t>, mean(</a:t>
            </a:r>
            <a:r>
              <a:rPr lang="en-US" sz="1400" dirty="0" err="1">
                <a:solidFill>
                  <a:srgbClr val="FFFFFF"/>
                </a:solidFill>
              </a:rPr>
              <a:t>co.pizza_qt</a:t>
            </a:r>
            <a:r>
              <a:rPr lang="en-US" sz="1400" dirty="0">
                <a:solidFill>
                  <a:srgbClr val="FFFFFF"/>
                </a:solidFill>
              </a:rPr>
              <a:t>) as </a:t>
            </a:r>
            <a:r>
              <a:rPr lang="en-US" sz="1400" dirty="0" err="1">
                <a:solidFill>
                  <a:srgbClr val="FFFFFF"/>
                </a:solidFill>
              </a:rPr>
              <a:t>moy_pizza</a:t>
            </a:r>
            <a:r>
              <a:rPr lang="en-US" sz="1400" dirty="0">
                <a:solidFill>
                  <a:srgbClr val="FFFFFF"/>
                </a:solidFill>
              </a:rPr>
              <a:t>, mean(</a:t>
            </a:r>
            <a:r>
              <a:rPr lang="en-US" sz="1400" dirty="0" err="1">
                <a:solidFill>
                  <a:srgbClr val="FFFFFF"/>
                </a:solidFill>
              </a:rPr>
              <a:t>co.sandwich_qt</a:t>
            </a:r>
            <a:r>
              <a:rPr lang="en-US" sz="1400" dirty="0">
                <a:solidFill>
                  <a:srgbClr val="FFFFFF"/>
                </a:solidFill>
              </a:rPr>
              <a:t>) as </a:t>
            </a:r>
            <a:r>
              <a:rPr lang="en-US" sz="1400" dirty="0" err="1">
                <a:solidFill>
                  <a:srgbClr val="FFFFFF"/>
                </a:solidFill>
              </a:rPr>
              <a:t>moy_sandwich</a:t>
            </a:r>
            <a:r>
              <a:rPr lang="en-US" sz="1400" dirty="0">
                <a:solidFill>
                  <a:srgbClr val="FFFFFF"/>
                </a:solidFill>
              </a:rPr>
              <a:t>, mean(</a:t>
            </a:r>
            <a:r>
              <a:rPr lang="en-US" sz="1400" dirty="0" err="1">
                <a:solidFill>
                  <a:srgbClr val="FFFFFF"/>
                </a:solidFill>
              </a:rPr>
              <a:t>co.escalope_qt</a:t>
            </a:r>
            <a:r>
              <a:rPr lang="en-US" sz="1400" dirty="0">
                <a:solidFill>
                  <a:srgbClr val="FFFFFF"/>
                </a:solidFill>
              </a:rPr>
              <a:t>) as </a:t>
            </a:r>
            <a:r>
              <a:rPr lang="en-US" sz="1400" dirty="0" err="1">
                <a:solidFill>
                  <a:srgbClr val="FFFFFF"/>
                </a:solidFill>
              </a:rPr>
              <a:t>moy_escalope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	FROM client c</a:t>
            </a:r>
          </a:p>
          <a:p>
            <a:r>
              <a:rPr lang="en-US" sz="1400" dirty="0">
                <a:solidFill>
                  <a:srgbClr val="FFFFFF"/>
                </a:solidFill>
              </a:rPr>
              <a:t>	JOIN </a:t>
            </a:r>
            <a:r>
              <a:rPr lang="en-US" sz="1400" dirty="0" err="1">
                <a:solidFill>
                  <a:srgbClr val="FFFFFF"/>
                </a:solidFill>
              </a:rPr>
              <a:t>point_vente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pv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	ON pv.id = </a:t>
            </a:r>
            <a:r>
              <a:rPr lang="en-US" sz="1400" dirty="0" err="1">
                <a:solidFill>
                  <a:srgbClr val="FFFFFF"/>
                </a:solidFill>
              </a:rPr>
              <a:t>c.point_vente_id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	JOIN </a:t>
            </a:r>
            <a:r>
              <a:rPr lang="en-US" sz="1400" dirty="0" err="1">
                <a:solidFill>
                  <a:srgbClr val="FFFFFF"/>
                </a:solidFill>
              </a:rPr>
              <a:t>commande</a:t>
            </a:r>
            <a:r>
              <a:rPr lang="en-US" sz="1400" dirty="0">
                <a:solidFill>
                  <a:srgbClr val="FFFFFF"/>
                </a:solidFill>
              </a:rPr>
              <a:t> co</a:t>
            </a:r>
          </a:p>
          <a:p>
            <a:r>
              <a:rPr lang="en-US" sz="1400" dirty="0">
                <a:solidFill>
                  <a:srgbClr val="FFFFFF"/>
                </a:solidFill>
              </a:rPr>
              <a:t>	ON c.id = </a:t>
            </a:r>
            <a:r>
              <a:rPr lang="en-US" sz="1400" dirty="0" err="1">
                <a:solidFill>
                  <a:srgbClr val="FFFFFF"/>
                </a:solidFill>
              </a:rPr>
              <a:t>co.client_id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	GROUP BY </a:t>
            </a:r>
            <a:r>
              <a:rPr lang="en-US" sz="1400" dirty="0" err="1">
                <a:solidFill>
                  <a:srgbClr val="FFFFFF"/>
                </a:solidFill>
              </a:rPr>
              <a:t>pv.nom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</a:p>
          <a:p>
            <a:r>
              <a:rPr lang="en-US" sz="1400" dirty="0">
                <a:solidFill>
                  <a:srgbClr val="FFFFFF"/>
                </a:solidFill>
              </a:rPr>
              <a:t>Quit;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71767220-2C10-43FD-A779-AE2722B50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766889"/>
              </p:ext>
            </p:extLst>
          </p:nvPr>
        </p:nvGraphicFramePr>
        <p:xfrm>
          <a:off x="6260547" y="2122248"/>
          <a:ext cx="5170713" cy="1711146"/>
        </p:xfrm>
        <a:graphic>
          <a:graphicData uri="http://schemas.openxmlformats.org/drawingml/2006/table">
            <a:tbl>
              <a:tblPr firstRow="1" bandRow="1"/>
              <a:tblGrid>
                <a:gridCol w="1206096">
                  <a:extLst>
                    <a:ext uri="{9D8B030D-6E8A-4147-A177-3AD203B41FA5}">
                      <a16:colId xmlns:a16="http://schemas.microsoft.com/office/drawing/2014/main" val="3298661904"/>
                    </a:ext>
                  </a:extLst>
                </a:gridCol>
                <a:gridCol w="1087992">
                  <a:extLst>
                    <a:ext uri="{9D8B030D-6E8A-4147-A177-3AD203B41FA5}">
                      <a16:colId xmlns:a16="http://schemas.microsoft.com/office/drawing/2014/main" val="2980770147"/>
                    </a:ext>
                  </a:extLst>
                </a:gridCol>
                <a:gridCol w="1463050">
                  <a:extLst>
                    <a:ext uri="{9D8B030D-6E8A-4147-A177-3AD203B41FA5}">
                      <a16:colId xmlns:a16="http://schemas.microsoft.com/office/drawing/2014/main" val="607795518"/>
                    </a:ext>
                  </a:extLst>
                </a:gridCol>
                <a:gridCol w="1413575">
                  <a:extLst>
                    <a:ext uri="{9D8B030D-6E8A-4147-A177-3AD203B41FA5}">
                      <a16:colId xmlns:a16="http://schemas.microsoft.com/office/drawing/2014/main" val="876343964"/>
                    </a:ext>
                  </a:extLst>
                </a:gridCol>
              </a:tblGrid>
              <a:tr h="285191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nom</a:t>
                      </a:r>
                    </a:p>
                  </a:txBody>
                  <a:tcPr marL="33916" marR="33916" marT="16958" marB="16958" anchor="b">
                    <a:lnL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b="1" i="0" dirty="0" err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moy_pizza</a:t>
                      </a:r>
                      <a:endParaRPr lang="fr-FR" sz="1400" b="1" i="0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916" marR="33916" marT="16958" marB="16958" anchor="b">
                    <a:lnL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moy_sandwich</a:t>
                      </a:r>
                    </a:p>
                  </a:txBody>
                  <a:tcPr marL="33916" marR="33916" marT="16958" marB="16958" anchor="b">
                    <a:lnL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moy_escalope</a:t>
                      </a:r>
                    </a:p>
                  </a:txBody>
                  <a:tcPr marL="33916" marR="33916" marT="16958" marB="16958" anchor="b">
                    <a:lnL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56071"/>
                  </a:ext>
                </a:extLst>
              </a:tr>
              <a:tr h="285191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 dirty="0">
                          <a:effectLst/>
                          <a:latin typeface="Arial" panose="020B0604020202020204" pitchFamily="34" charset="0"/>
                        </a:rPr>
                        <a:t>Bezannes</a:t>
                      </a:r>
                    </a:p>
                  </a:txBody>
                  <a:tcPr marL="33916" marR="33916" marT="16958" marB="1695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2.553299</a:t>
                      </a:r>
                    </a:p>
                  </a:txBody>
                  <a:tcPr marL="33916" marR="33916" marT="16958" marB="1695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2.493232</a:t>
                      </a:r>
                    </a:p>
                  </a:txBody>
                  <a:tcPr marL="33916" marR="33916" marT="16958" marB="1695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2.517766</a:t>
                      </a:r>
                    </a:p>
                  </a:txBody>
                  <a:tcPr marL="33916" marR="33916" marT="16958" marB="1695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08516"/>
                  </a:ext>
                </a:extLst>
              </a:tr>
              <a:tr h="285191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Champfleury</a:t>
                      </a:r>
                    </a:p>
                  </a:txBody>
                  <a:tcPr marL="33916" marR="33916" marT="16958" marB="1695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2.506476</a:t>
                      </a:r>
                    </a:p>
                  </a:txBody>
                  <a:tcPr marL="33916" marR="33916" marT="16958" marB="1695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 dirty="0">
                          <a:effectLst/>
                          <a:latin typeface="Arial" panose="020B0604020202020204" pitchFamily="34" charset="0"/>
                        </a:rPr>
                        <a:t>2.429448</a:t>
                      </a:r>
                    </a:p>
                  </a:txBody>
                  <a:tcPr marL="33916" marR="33916" marT="16958" marB="1695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2.527607</a:t>
                      </a:r>
                    </a:p>
                  </a:txBody>
                  <a:tcPr marL="33916" marR="33916" marT="16958" marB="1695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315773"/>
                  </a:ext>
                </a:extLst>
              </a:tr>
              <a:tr h="285191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Cormontreuil</a:t>
                      </a:r>
                    </a:p>
                  </a:txBody>
                  <a:tcPr marL="33916" marR="33916" marT="16958" marB="1695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2.407468</a:t>
                      </a:r>
                    </a:p>
                  </a:txBody>
                  <a:tcPr marL="33916" marR="33916" marT="16958" marB="1695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 dirty="0">
                          <a:effectLst/>
                          <a:latin typeface="Arial" panose="020B0604020202020204" pitchFamily="34" charset="0"/>
                        </a:rPr>
                        <a:t>2.558442</a:t>
                      </a:r>
                    </a:p>
                  </a:txBody>
                  <a:tcPr marL="33916" marR="33916" marT="16958" marB="1695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2.579545</a:t>
                      </a:r>
                    </a:p>
                  </a:txBody>
                  <a:tcPr marL="33916" marR="33916" marT="16958" marB="1695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15699"/>
                  </a:ext>
                </a:extLst>
              </a:tr>
              <a:tr h="285191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Reims</a:t>
                      </a:r>
                    </a:p>
                  </a:txBody>
                  <a:tcPr marL="33916" marR="33916" marT="16958" marB="1695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2.491709</a:t>
                      </a:r>
                    </a:p>
                  </a:txBody>
                  <a:tcPr marL="33916" marR="33916" marT="16958" marB="1695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2.515306</a:t>
                      </a:r>
                    </a:p>
                  </a:txBody>
                  <a:tcPr marL="33916" marR="33916" marT="16958" marB="1695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2.507653</a:t>
                      </a:r>
                    </a:p>
                  </a:txBody>
                  <a:tcPr marL="33916" marR="33916" marT="16958" marB="1695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91403"/>
                  </a:ext>
                </a:extLst>
              </a:tr>
              <a:tr h="285191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Tinqueux</a:t>
                      </a:r>
                    </a:p>
                  </a:txBody>
                  <a:tcPr marL="33916" marR="33916" marT="16958" marB="1695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2.496924</a:t>
                      </a:r>
                    </a:p>
                  </a:txBody>
                  <a:tcPr marL="33916" marR="33916" marT="16958" marB="1695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2.511278</a:t>
                      </a:r>
                    </a:p>
                  </a:txBody>
                  <a:tcPr marL="33916" marR="33916" marT="16958" marB="1695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 dirty="0">
                          <a:effectLst/>
                          <a:latin typeface="Arial" panose="020B0604020202020204" pitchFamily="34" charset="0"/>
                        </a:rPr>
                        <a:t>2.496924</a:t>
                      </a:r>
                    </a:p>
                  </a:txBody>
                  <a:tcPr marL="33916" marR="33916" marT="16958" marB="1695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77539"/>
                  </a:ext>
                </a:extLst>
              </a:tr>
            </a:tbl>
          </a:graphicData>
        </a:graphic>
      </p:graphicFrame>
      <p:graphicFrame>
        <p:nvGraphicFramePr>
          <p:cNvPr id="53" name="Graphique 52">
            <a:extLst>
              <a:ext uri="{FF2B5EF4-FFF2-40B4-BE49-F238E27FC236}">
                <a16:creationId xmlns:a16="http://schemas.microsoft.com/office/drawing/2014/main" id="{CCDAD115-8D9C-46E6-B7AE-30EF01D49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938038"/>
              </p:ext>
            </p:extLst>
          </p:nvPr>
        </p:nvGraphicFramePr>
        <p:xfrm>
          <a:off x="6178805" y="2695258"/>
          <a:ext cx="5469239" cy="395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663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94E79-BC1E-457A-BA14-DBF7CD77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L'effet spatial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17C546-7F05-45F8-8D32-E0A42DD00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FFFFFF"/>
                </a:solidFill>
              </a:rPr>
              <a:t>Pour </a:t>
            </a:r>
            <a:r>
              <a:rPr lang="en-US" sz="1100" dirty="0" err="1">
                <a:solidFill>
                  <a:srgbClr val="FFFFFF"/>
                </a:solidFill>
              </a:rPr>
              <a:t>chaque</a:t>
            </a:r>
            <a:r>
              <a:rPr lang="en-US" sz="1100" dirty="0">
                <a:solidFill>
                  <a:srgbClr val="FFFFFF"/>
                </a:solidFill>
              </a:rPr>
              <a:t> point de vente, le </a:t>
            </a:r>
            <a:r>
              <a:rPr lang="en-US" sz="1100" dirty="0" err="1">
                <a:solidFill>
                  <a:srgbClr val="FFFFFF"/>
                </a:solidFill>
              </a:rPr>
              <a:t>montant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moyen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dépensé</a:t>
            </a:r>
            <a:r>
              <a:rPr lang="en-US" sz="1100" dirty="0">
                <a:solidFill>
                  <a:srgbClr val="FFFFFF"/>
                </a:solidFill>
              </a:rPr>
              <a:t> sur </a:t>
            </a:r>
            <a:r>
              <a:rPr lang="en-US" sz="1100" dirty="0" err="1">
                <a:solidFill>
                  <a:srgbClr val="FFFFFF"/>
                </a:solidFill>
              </a:rPr>
              <a:t>chaque</a:t>
            </a:r>
            <a:r>
              <a:rPr lang="en-US" sz="1100" dirty="0">
                <a:solidFill>
                  <a:srgbClr val="FFFFFF"/>
                </a:solidFill>
              </a:rPr>
              <a:t> type de </a:t>
            </a:r>
            <a:r>
              <a:rPr lang="en-US" sz="1100" dirty="0" err="1">
                <a:solidFill>
                  <a:srgbClr val="FFFFFF"/>
                </a:solidFill>
              </a:rPr>
              <a:t>produit</a:t>
            </a:r>
            <a:endParaRPr lang="en-US" sz="1100" dirty="0">
              <a:solidFill>
                <a:srgbClr val="FFFFFF"/>
              </a:solidFill>
            </a:endParaRPr>
          </a:p>
          <a:p>
            <a:r>
              <a:rPr lang="en-US" sz="1100" dirty="0">
                <a:solidFill>
                  <a:srgbClr val="FFFFFF"/>
                </a:solidFill>
              </a:rPr>
              <a:t>Proc </a:t>
            </a:r>
            <a:r>
              <a:rPr lang="en-US" sz="1100" dirty="0" err="1">
                <a:solidFill>
                  <a:srgbClr val="FFFFFF"/>
                </a:solidFill>
              </a:rPr>
              <a:t>sql</a:t>
            </a:r>
            <a:r>
              <a:rPr lang="en-US" sz="1100" dirty="0">
                <a:solidFill>
                  <a:srgbClr val="FFFFFF"/>
                </a:solidFill>
              </a:rPr>
              <a:t> ;</a:t>
            </a:r>
          </a:p>
          <a:p>
            <a:r>
              <a:rPr lang="en-US" sz="1100" dirty="0">
                <a:solidFill>
                  <a:srgbClr val="FFFFFF"/>
                </a:solidFill>
              </a:rPr>
              <a:t>	SELECT </a:t>
            </a:r>
            <a:r>
              <a:rPr lang="en-US" sz="1100" dirty="0" err="1">
                <a:solidFill>
                  <a:srgbClr val="FFFFFF"/>
                </a:solidFill>
              </a:rPr>
              <a:t>pv.nom</a:t>
            </a:r>
            <a:r>
              <a:rPr lang="en-US" sz="1100" dirty="0">
                <a:solidFill>
                  <a:srgbClr val="FFFFFF"/>
                </a:solidFill>
              </a:rPr>
              <a:t>, mean(</a:t>
            </a:r>
            <a:r>
              <a:rPr lang="en-US" sz="1100" dirty="0" err="1">
                <a:solidFill>
                  <a:srgbClr val="FFFFFF"/>
                </a:solidFill>
              </a:rPr>
              <a:t>co.pizza_eu</a:t>
            </a:r>
            <a:r>
              <a:rPr lang="en-US" sz="1100" dirty="0">
                <a:solidFill>
                  <a:srgbClr val="FFFFFF"/>
                </a:solidFill>
              </a:rPr>
              <a:t>) as </a:t>
            </a:r>
            <a:r>
              <a:rPr lang="en-US" sz="1100" dirty="0" err="1">
                <a:solidFill>
                  <a:srgbClr val="FFFFFF"/>
                </a:solidFill>
              </a:rPr>
              <a:t>moy_pizza</a:t>
            </a:r>
            <a:r>
              <a:rPr lang="en-US" sz="1100" dirty="0">
                <a:solidFill>
                  <a:srgbClr val="FFFFFF"/>
                </a:solidFill>
              </a:rPr>
              <a:t>, mean(</a:t>
            </a:r>
            <a:r>
              <a:rPr lang="en-US" sz="1100" dirty="0" err="1">
                <a:solidFill>
                  <a:srgbClr val="FFFFFF"/>
                </a:solidFill>
              </a:rPr>
              <a:t>co.sandwich_eu</a:t>
            </a:r>
            <a:r>
              <a:rPr lang="en-US" sz="1100" dirty="0">
                <a:solidFill>
                  <a:srgbClr val="FFFFFF"/>
                </a:solidFill>
              </a:rPr>
              <a:t>) as </a:t>
            </a:r>
            <a:r>
              <a:rPr lang="en-US" sz="1100" dirty="0" err="1">
                <a:solidFill>
                  <a:srgbClr val="FFFFFF"/>
                </a:solidFill>
              </a:rPr>
              <a:t>moy_sandwich</a:t>
            </a:r>
            <a:r>
              <a:rPr lang="en-US" sz="1100" dirty="0">
                <a:solidFill>
                  <a:srgbClr val="FFFFFF"/>
                </a:solidFill>
              </a:rPr>
              <a:t>, mean(</a:t>
            </a:r>
            <a:r>
              <a:rPr lang="en-US" sz="1100" dirty="0" err="1">
                <a:solidFill>
                  <a:srgbClr val="FFFFFF"/>
                </a:solidFill>
              </a:rPr>
              <a:t>co.escalope_eu</a:t>
            </a:r>
            <a:r>
              <a:rPr lang="en-US" sz="1100" dirty="0">
                <a:solidFill>
                  <a:srgbClr val="FFFFFF"/>
                </a:solidFill>
              </a:rPr>
              <a:t>) as </a:t>
            </a:r>
            <a:r>
              <a:rPr lang="en-US" sz="1100" dirty="0" err="1">
                <a:solidFill>
                  <a:srgbClr val="FFFFFF"/>
                </a:solidFill>
              </a:rPr>
              <a:t>moy_escalope</a:t>
            </a:r>
            <a:endParaRPr lang="en-US" sz="1100" dirty="0">
              <a:solidFill>
                <a:srgbClr val="FFFFFF"/>
              </a:solidFill>
            </a:endParaRPr>
          </a:p>
          <a:p>
            <a:r>
              <a:rPr lang="en-US" sz="1100" dirty="0">
                <a:solidFill>
                  <a:srgbClr val="FFFFFF"/>
                </a:solidFill>
              </a:rPr>
              <a:t>	FROM client c</a:t>
            </a:r>
          </a:p>
          <a:p>
            <a:r>
              <a:rPr lang="en-US" sz="1100" dirty="0">
                <a:solidFill>
                  <a:srgbClr val="FFFFFF"/>
                </a:solidFill>
              </a:rPr>
              <a:t>	JOIN </a:t>
            </a:r>
            <a:r>
              <a:rPr lang="en-US" sz="1100" dirty="0" err="1">
                <a:solidFill>
                  <a:srgbClr val="FFFFFF"/>
                </a:solidFill>
              </a:rPr>
              <a:t>point_vente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pv</a:t>
            </a:r>
            <a:endParaRPr lang="en-US" sz="1100" dirty="0">
              <a:solidFill>
                <a:srgbClr val="FFFFFF"/>
              </a:solidFill>
            </a:endParaRPr>
          </a:p>
          <a:p>
            <a:r>
              <a:rPr lang="en-US" sz="1100" dirty="0">
                <a:solidFill>
                  <a:srgbClr val="FFFFFF"/>
                </a:solidFill>
              </a:rPr>
              <a:t>	ON pv.id = </a:t>
            </a:r>
            <a:r>
              <a:rPr lang="en-US" sz="1100" dirty="0" err="1">
                <a:solidFill>
                  <a:srgbClr val="FFFFFF"/>
                </a:solidFill>
              </a:rPr>
              <a:t>c.point_vente_id</a:t>
            </a:r>
            <a:endParaRPr lang="en-US" sz="1100" dirty="0">
              <a:solidFill>
                <a:srgbClr val="FFFFFF"/>
              </a:solidFill>
            </a:endParaRPr>
          </a:p>
          <a:p>
            <a:r>
              <a:rPr lang="en-US" sz="1100" dirty="0">
                <a:solidFill>
                  <a:srgbClr val="FFFFFF"/>
                </a:solidFill>
              </a:rPr>
              <a:t>	JOIN </a:t>
            </a:r>
            <a:r>
              <a:rPr lang="en-US" sz="1100" dirty="0" err="1">
                <a:solidFill>
                  <a:srgbClr val="FFFFFF"/>
                </a:solidFill>
              </a:rPr>
              <a:t>commande</a:t>
            </a:r>
            <a:r>
              <a:rPr lang="en-US" sz="1100" dirty="0">
                <a:solidFill>
                  <a:srgbClr val="FFFFFF"/>
                </a:solidFill>
              </a:rPr>
              <a:t> co</a:t>
            </a:r>
          </a:p>
          <a:p>
            <a:r>
              <a:rPr lang="en-US" sz="1100" dirty="0">
                <a:solidFill>
                  <a:srgbClr val="FFFFFF"/>
                </a:solidFill>
              </a:rPr>
              <a:t>	ON c.id = </a:t>
            </a:r>
            <a:r>
              <a:rPr lang="en-US" sz="1100" dirty="0" err="1">
                <a:solidFill>
                  <a:srgbClr val="FFFFFF"/>
                </a:solidFill>
              </a:rPr>
              <a:t>co.client_id</a:t>
            </a:r>
            <a:endParaRPr lang="en-US" sz="1100" dirty="0">
              <a:solidFill>
                <a:srgbClr val="FFFFFF"/>
              </a:solidFill>
            </a:endParaRPr>
          </a:p>
          <a:p>
            <a:r>
              <a:rPr lang="en-US" sz="1100" dirty="0">
                <a:solidFill>
                  <a:srgbClr val="FFFFFF"/>
                </a:solidFill>
              </a:rPr>
              <a:t>	GROUP BY </a:t>
            </a:r>
            <a:r>
              <a:rPr lang="en-US" sz="1100" dirty="0" err="1">
                <a:solidFill>
                  <a:srgbClr val="FFFFFF"/>
                </a:solidFill>
              </a:rPr>
              <a:t>pv.nom</a:t>
            </a:r>
            <a:r>
              <a:rPr lang="en-US" sz="1100" dirty="0">
                <a:solidFill>
                  <a:srgbClr val="FFFFFF"/>
                </a:solidFill>
              </a:rPr>
              <a:t>;</a:t>
            </a:r>
          </a:p>
          <a:p>
            <a:r>
              <a:rPr lang="en-US" sz="1100" dirty="0">
                <a:solidFill>
                  <a:srgbClr val="FFFFFF"/>
                </a:solidFill>
              </a:rPr>
              <a:t>Quit;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FBA92282-2658-4F22-BFC5-24E3F7003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947342"/>
              </p:ext>
            </p:extLst>
          </p:nvPr>
        </p:nvGraphicFramePr>
        <p:xfrm>
          <a:off x="6332708" y="2221063"/>
          <a:ext cx="5246284" cy="1482576"/>
        </p:xfrm>
        <a:graphic>
          <a:graphicData uri="http://schemas.openxmlformats.org/drawingml/2006/table">
            <a:tbl>
              <a:tblPr firstRow="1" bandRow="1"/>
              <a:tblGrid>
                <a:gridCol w="1225012">
                  <a:extLst>
                    <a:ext uri="{9D8B030D-6E8A-4147-A177-3AD203B41FA5}">
                      <a16:colId xmlns:a16="http://schemas.microsoft.com/office/drawing/2014/main" val="4082773164"/>
                    </a:ext>
                  </a:extLst>
                </a:gridCol>
                <a:gridCol w="1105549">
                  <a:extLst>
                    <a:ext uri="{9D8B030D-6E8A-4147-A177-3AD203B41FA5}">
                      <a16:colId xmlns:a16="http://schemas.microsoft.com/office/drawing/2014/main" val="1572815764"/>
                    </a:ext>
                  </a:extLst>
                </a:gridCol>
                <a:gridCol w="1482159">
                  <a:extLst>
                    <a:ext uri="{9D8B030D-6E8A-4147-A177-3AD203B41FA5}">
                      <a16:colId xmlns:a16="http://schemas.microsoft.com/office/drawing/2014/main" val="2851333875"/>
                    </a:ext>
                  </a:extLst>
                </a:gridCol>
                <a:gridCol w="1433564">
                  <a:extLst>
                    <a:ext uri="{9D8B030D-6E8A-4147-A177-3AD203B41FA5}">
                      <a16:colId xmlns:a16="http://schemas.microsoft.com/office/drawing/2014/main" val="879809964"/>
                    </a:ext>
                  </a:extLst>
                </a:gridCol>
              </a:tblGrid>
              <a:tr h="22885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nom</a:t>
                      </a:r>
                    </a:p>
                  </a:txBody>
                  <a:tcPr marL="33735" marR="33735" marT="16868" marB="16868" anchor="b">
                    <a:lnL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moy_pizza</a:t>
                      </a:r>
                    </a:p>
                  </a:txBody>
                  <a:tcPr marL="33735" marR="33735" marT="16868" marB="16868" anchor="b">
                    <a:lnL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moy_sandwich</a:t>
                      </a:r>
                    </a:p>
                  </a:txBody>
                  <a:tcPr marL="33735" marR="33735" marT="16868" marB="16868" anchor="b">
                    <a:lnL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b="1" i="0" dirty="0" err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moy_escalope</a:t>
                      </a:r>
                      <a:endParaRPr lang="fr-FR" sz="1400" b="1" i="0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735" marR="33735" marT="16868" marB="16868" anchor="b">
                    <a:lnL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833921"/>
                  </a:ext>
                </a:extLst>
              </a:tr>
              <a:tr h="228853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Bezannes</a:t>
                      </a:r>
                    </a:p>
                  </a:txBody>
                  <a:tcPr marL="33735" marR="33735" marT="16868" marB="168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26.04365</a:t>
                      </a:r>
                    </a:p>
                  </a:txBody>
                  <a:tcPr marL="33735" marR="33735" marT="16868" marB="168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16.20601</a:t>
                      </a:r>
                    </a:p>
                  </a:txBody>
                  <a:tcPr marL="33735" marR="33735" marT="16868" marB="168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 dirty="0">
                          <a:effectLst/>
                          <a:latin typeface="Arial" panose="020B0604020202020204" pitchFamily="34" charset="0"/>
                        </a:rPr>
                        <a:t>18.88325</a:t>
                      </a:r>
                    </a:p>
                  </a:txBody>
                  <a:tcPr marL="33735" marR="33735" marT="16868" marB="168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48736"/>
                  </a:ext>
                </a:extLst>
              </a:tr>
              <a:tr h="228853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Champfleury</a:t>
                      </a:r>
                    </a:p>
                  </a:txBody>
                  <a:tcPr marL="33735" marR="33735" marT="16868" marB="168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25.56605</a:t>
                      </a:r>
                    </a:p>
                  </a:txBody>
                  <a:tcPr marL="33735" marR="33735" marT="16868" marB="168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15.79141</a:t>
                      </a:r>
                    </a:p>
                  </a:txBody>
                  <a:tcPr marL="33735" marR="33735" marT="16868" marB="168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18.95706</a:t>
                      </a:r>
                    </a:p>
                  </a:txBody>
                  <a:tcPr marL="33735" marR="33735" marT="16868" marB="168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169413"/>
                  </a:ext>
                </a:extLst>
              </a:tr>
              <a:tr h="228853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Cormontreuil</a:t>
                      </a:r>
                    </a:p>
                  </a:txBody>
                  <a:tcPr marL="33735" marR="33735" marT="16868" marB="168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24.55617</a:t>
                      </a:r>
                    </a:p>
                  </a:txBody>
                  <a:tcPr marL="33735" marR="33735" marT="16868" marB="168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16.62987</a:t>
                      </a:r>
                    </a:p>
                  </a:txBody>
                  <a:tcPr marL="33735" marR="33735" marT="16868" marB="168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19.34659</a:t>
                      </a:r>
                    </a:p>
                  </a:txBody>
                  <a:tcPr marL="33735" marR="33735" marT="16868" marB="168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519413"/>
                  </a:ext>
                </a:extLst>
              </a:tr>
              <a:tr h="228853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Reims</a:t>
                      </a:r>
                    </a:p>
                  </a:txBody>
                  <a:tcPr marL="33735" marR="33735" marT="16868" marB="168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25.41543</a:t>
                      </a:r>
                    </a:p>
                  </a:txBody>
                  <a:tcPr marL="33735" marR="33735" marT="16868" marB="168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16.34949</a:t>
                      </a:r>
                    </a:p>
                  </a:txBody>
                  <a:tcPr marL="33735" marR="33735" marT="16868" marB="168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18.8074</a:t>
                      </a:r>
                    </a:p>
                  </a:txBody>
                  <a:tcPr marL="33735" marR="33735" marT="16868" marB="168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775167"/>
                  </a:ext>
                </a:extLst>
              </a:tr>
              <a:tr h="228853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Tinqueux</a:t>
                      </a:r>
                    </a:p>
                  </a:txBody>
                  <a:tcPr marL="33735" marR="33735" marT="16868" marB="168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25.46863</a:t>
                      </a:r>
                    </a:p>
                  </a:txBody>
                  <a:tcPr marL="33735" marR="33735" marT="16868" marB="168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>
                          <a:effectLst/>
                          <a:latin typeface="Arial" panose="020B0604020202020204" pitchFamily="34" charset="0"/>
                        </a:rPr>
                        <a:t>16.32331</a:t>
                      </a:r>
                    </a:p>
                  </a:txBody>
                  <a:tcPr marL="33735" marR="33735" marT="16868" marB="168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b="0" i="0" dirty="0">
                          <a:effectLst/>
                          <a:latin typeface="Arial" panose="020B0604020202020204" pitchFamily="34" charset="0"/>
                        </a:rPr>
                        <a:t>18.72693</a:t>
                      </a:r>
                    </a:p>
                  </a:txBody>
                  <a:tcPr marL="33735" marR="33735" marT="16868" marB="168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629154"/>
                  </a:ext>
                </a:extLst>
              </a:tr>
            </a:tbl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6C1AE199-BD77-4080-822F-5BC0EEFBFD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100753"/>
              </p:ext>
            </p:extLst>
          </p:nvPr>
        </p:nvGraphicFramePr>
        <p:xfrm>
          <a:off x="6332708" y="2664237"/>
          <a:ext cx="5246284" cy="3512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22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CCBB6-7A98-4D78-98E0-38C5E2D7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L'effet spatial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55C4B0-7BF1-46F0-80F3-57CB03339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FFFFFF"/>
                </a:solidFill>
              </a:rPr>
              <a:t>Le </a:t>
            </a:r>
            <a:r>
              <a:rPr lang="en-US" sz="1100" dirty="0" err="1">
                <a:solidFill>
                  <a:srgbClr val="FFFFFF"/>
                </a:solidFill>
              </a:rPr>
              <a:t>nombre</a:t>
            </a:r>
            <a:r>
              <a:rPr lang="en-US" sz="1100" dirty="0">
                <a:solidFill>
                  <a:srgbClr val="FFFFFF"/>
                </a:solidFill>
              </a:rPr>
              <a:t> de </a:t>
            </a:r>
            <a:r>
              <a:rPr lang="en-US" sz="1100" dirty="0" err="1">
                <a:solidFill>
                  <a:srgbClr val="FFFFFF"/>
                </a:solidFill>
              </a:rPr>
              <a:t>fois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qu'un</a:t>
            </a:r>
            <a:r>
              <a:rPr lang="en-US" sz="1100" dirty="0">
                <a:solidFill>
                  <a:srgbClr val="FFFFFF"/>
                </a:solidFill>
              </a:rPr>
              <a:t> canal particulier a </a:t>
            </a:r>
            <a:r>
              <a:rPr lang="en-US" sz="1100" dirty="0" err="1">
                <a:solidFill>
                  <a:srgbClr val="FFFFFF"/>
                </a:solidFill>
              </a:rPr>
              <a:t>été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utilisé</a:t>
            </a:r>
            <a:r>
              <a:rPr lang="en-US" sz="1100" dirty="0">
                <a:solidFill>
                  <a:srgbClr val="FFFFFF"/>
                </a:solidFill>
              </a:rPr>
              <a:t> pour </a:t>
            </a:r>
            <a:r>
              <a:rPr lang="en-US" sz="1100" dirty="0" err="1">
                <a:solidFill>
                  <a:srgbClr val="FFFFFF"/>
                </a:solidFill>
              </a:rPr>
              <a:t>chaque</a:t>
            </a:r>
            <a:r>
              <a:rPr lang="en-US" sz="1100" dirty="0">
                <a:solidFill>
                  <a:srgbClr val="FFFFFF"/>
                </a:solidFill>
              </a:rPr>
              <a:t> point de vente */</a:t>
            </a:r>
          </a:p>
          <a:p>
            <a:r>
              <a:rPr lang="en-US" sz="1100" dirty="0">
                <a:solidFill>
                  <a:srgbClr val="FFFFFF"/>
                </a:solidFill>
              </a:rPr>
              <a:t>Proc </a:t>
            </a:r>
            <a:r>
              <a:rPr lang="en-US" sz="1100" dirty="0" err="1">
                <a:solidFill>
                  <a:srgbClr val="FFFFFF"/>
                </a:solidFill>
              </a:rPr>
              <a:t>sql</a:t>
            </a:r>
            <a:r>
              <a:rPr lang="en-US" sz="1100" dirty="0">
                <a:solidFill>
                  <a:srgbClr val="FFFFFF"/>
                </a:solidFill>
              </a:rPr>
              <a:t> ;</a:t>
            </a:r>
          </a:p>
          <a:p>
            <a:r>
              <a:rPr lang="en-US" sz="1100" dirty="0">
                <a:solidFill>
                  <a:srgbClr val="FFFFFF"/>
                </a:solidFill>
              </a:rPr>
              <a:t>	SELECT </a:t>
            </a:r>
            <a:r>
              <a:rPr lang="en-US" sz="1100" dirty="0" err="1">
                <a:solidFill>
                  <a:srgbClr val="FFFFFF"/>
                </a:solidFill>
              </a:rPr>
              <a:t>pv.nom</a:t>
            </a:r>
            <a:r>
              <a:rPr lang="en-US" sz="1100" dirty="0">
                <a:solidFill>
                  <a:srgbClr val="FFFFFF"/>
                </a:solidFill>
              </a:rPr>
              <a:t>, </a:t>
            </a:r>
            <a:r>
              <a:rPr lang="en-US" sz="1100" dirty="0" err="1">
                <a:solidFill>
                  <a:srgbClr val="FFFFFF"/>
                </a:solidFill>
              </a:rPr>
              <a:t>p.canal</a:t>
            </a:r>
            <a:r>
              <a:rPr lang="en-US" sz="1100" dirty="0">
                <a:solidFill>
                  <a:srgbClr val="FFFFFF"/>
                </a:solidFill>
              </a:rPr>
              <a:t>, COUNT(*) as </a:t>
            </a:r>
            <a:r>
              <a:rPr lang="en-US" sz="1100" dirty="0" err="1">
                <a:solidFill>
                  <a:srgbClr val="FFFFFF"/>
                </a:solidFill>
              </a:rPr>
              <a:t>nbr_visite</a:t>
            </a:r>
            <a:endParaRPr lang="en-US" sz="1100" dirty="0">
              <a:solidFill>
                <a:srgbClr val="FFFFFF"/>
              </a:solidFill>
            </a:endParaRPr>
          </a:p>
          <a:p>
            <a:r>
              <a:rPr lang="en-US" sz="1100" dirty="0">
                <a:solidFill>
                  <a:srgbClr val="FFFFFF"/>
                </a:solidFill>
              </a:rPr>
              <a:t>	FROM client c</a:t>
            </a:r>
          </a:p>
          <a:p>
            <a:r>
              <a:rPr lang="en-US" sz="1100" dirty="0">
                <a:solidFill>
                  <a:srgbClr val="FFFFFF"/>
                </a:solidFill>
              </a:rPr>
              <a:t>	JOIN </a:t>
            </a:r>
            <a:r>
              <a:rPr lang="en-US" sz="1100" dirty="0" err="1">
                <a:solidFill>
                  <a:srgbClr val="FFFFFF"/>
                </a:solidFill>
              </a:rPr>
              <a:t>publicite</a:t>
            </a:r>
            <a:r>
              <a:rPr lang="en-US" sz="1100" dirty="0">
                <a:solidFill>
                  <a:srgbClr val="FFFFFF"/>
                </a:solidFill>
              </a:rPr>
              <a:t> p</a:t>
            </a:r>
          </a:p>
          <a:p>
            <a:r>
              <a:rPr lang="en-US" sz="1100" dirty="0">
                <a:solidFill>
                  <a:srgbClr val="FFFFFF"/>
                </a:solidFill>
              </a:rPr>
              <a:t>	ON c.id = </a:t>
            </a:r>
            <a:r>
              <a:rPr lang="en-US" sz="1100" dirty="0" err="1">
                <a:solidFill>
                  <a:srgbClr val="FFFFFF"/>
                </a:solidFill>
              </a:rPr>
              <a:t>p.client_id</a:t>
            </a:r>
            <a:endParaRPr lang="en-US" sz="1100" dirty="0">
              <a:solidFill>
                <a:srgbClr val="FFFFFF"/>
              </a:solidFill>
            </a:endParaRPr>
          </a:p>
          <a:p>
            <a:r>
              <a:rPr lang="en-US" sz="1100" dirty="0">
                <a:solidFill>
                  <a:srgbClr val="FFFFFF"/>
                </a:solidFill>
              </a:rPr>
              <a:t>	JOIN </a:t>
            </a:r>
            <a:r>
              <a:rPr lang="en-US" sz="1100" dirty="0" err="1">
                <a:solidFill>
                  <a:srgbClr val="FFFFFF"/>
                </a:solidFill>
              </a:rPr>
              <a:t>point_vente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pv</a:t>
            </a:r>
            <a:endParaRPr lang="en-US" sz="1100" dirty="0">
              <a:solidFill>
                <a:srgbClr val="FFFFFF"/>
              </a:solidFill>
            </a:endParaRPr>
          </a:p>
          <a:p>
            <a:r>
              <a:rPr lang="en-US" sz="1100" dirty="0">
                <a:solidFill>
                  <a:srgbClr val="FFFFFF"/>
                </a:solidFill>
              </a:rPr>
              <a:t>	ON pv.id = </a:t>
            </a:r>
            <a:r>
              <a:rPr lang="en-US" sz="1100" dirty="0" err="1">
                <a:solidFill>
                  <a:srgbClr val="FFFFFF"/>
                </a:solidFill>
              </a:rPr>
              <a:t>c.point_vente_id</a:t>
            </a:r>
            <a:endParaRPr lang="en-US" sz="1100" dirty="0">
              <a:solidFill>
                <a:srgbClr val="FFFFFF"/>
              </a:solidFill>
            </a:endParaRPr>
          </a:p>
          <a:p>
            <a:r>
              <a:rPr lang="en-US" sz="1100" dirty="0">
                <a:solidFill>
                  <a:srgbClr val="FFFFFF"/>
                </a:solidFill>
              </a:rPr>
              <a:t>	GROUP BY </a:t>
            </a:r>
            <a:r>
              <a:rPr lang="en-US" sz="1100" dirty="0" err="1">
                <a:solidFill>
                  <a:srgbClr val="FFFFFF"/>
                </a:solidFill>
              </a:rPr>
              <a:t>pv.nom</a:t>
            </a:r>
            <a:r>
              <a:rPr lang="en-US" sz="1100" dirty="0">
                <a:solidFill>
                  <a:srgbClr val="FFFFFF"/>
                </a:solidFill>
              </a:rPr>
              <a:t>, </a:t>
            </a:r>
            <a:r>
              <a:rPr lang="en-US" sz="1100" dirty="0" err="1">
                <a:solidFill>
                  <a:srgbClr val="FFFFFF"/>
                </a:solidFill>
              </a:rPr>
              <a:t>p.canal</a:t>
            </a:r>
            <a:endParaRPr lang="en-US" sz="1100" dirty="0">
              <a:solidFill>
                <a:srgbClr val="FFFFFF"/>
              </a:solidFill>
            </a:endParaRPr>
          </a:p>
          <a:p>
            <a:r>
              <a:rPr lang="en-US" sz="1100" dirty="0">
                <a:solidFill>
                  <a:srgbClr val="FFFFFF"/>
                </a:solidFill>
              </a:rPr>
              <a:t>	ORDER BY </a:t>
            </a:r>
            <a:r>
              <a:rPr lang="en-US" sz="1100" dirty="0" err="1">
                <a:solidFill>
                  <a:srgbClr val="FFFFFF"/>
                </a:solidFill>
              </a:rPr>
              <a:t>nbr_visite</a:t>
            </a:r>
            <a:r>
              <a:rPr lang="en-US" sz="1100" dirty="0">
                <a:solidFill>
                  <a:srgbClr val="FFFFFF"/>
                </a:solidFill>
              </a:rPr>
              <a:t> DESC;</a:t>
            </a:r>
          </a:p>
          <a:p>
            <a:r>
              <a:rPr lang="en-US" sz="1100" dirty="0">
                <a:solidFill>
                  <a:srgbClr val="FFFFFF"/>
                </a:solidFill>
              </a:rPr>
              <a:t>Quit;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E44CEEEA-C591-4305-A8B8-6B638728B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021814"/>
              </p:ext>
            </p:extLst>
          </p:nvPr>
        </p:nvGraphicFramePr>
        <p:xfrm>
          <a:off x="6927575" y="1821744"/>
          <a:ext cx="4244011" cy="485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507">
                  <a:extLst>
                    <a:ext uri="{9D8B030D-6E8A-4147-A177-3AD203B41FA5}">
                      <a16:colId xmlns:a16="http://schemas.microsoft.com/office/drawing/2014/main" val="2976703416"/>
                    </a:ext>
                  </a:extLst>
                </a:gridCol>
                <a:gridCol w="1402752">
                  <a:extLst>
                    <a:ext uri="{9D8B030D-6E8A-4147-A177-3AD203B41FA5}">
                      <a16:colId xmlns:a16="http://schemas.microsoft.com/office/drawing/2014/main" val="615923177"/>
                    </a:ext>
                  </a:extLst>
                </a:gridCol>
                <a:gridCol w="1402752">
                  <a:extLst>
                    <a:ext uri="{9D8B030D-6E8A-4147-A177-3AD203B41FA5}">
                      <a16:colId xmlns:a16="http://schemas.microsoft.com/office/drawing/2014/main" val="4007054071"/>
                    </a:ext>
                  </a:extLst>
                </a:gridCol>
              </a:tblGrid>
              <a:tr h="23130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nom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90" marR="7390" marT="7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canal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90" marR="7390" marT="7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nbr_visite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90" marR="7390" marT="7390" marB="0" anchor="ctr"/>
                </a:tc>
                <a:extLst>
                  <a:ext uri="{0D108BD9-81ED-4DB2-BD59-A6C34878D82A}">
                    <a16:rowId xmlns:a16="http://schemas.microsoft.com/office/drawing/2014/main" val="512152512"/>
                  </a:ext>
                </a:extLst>
              </a:tr>
              <a:tr h="231302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Reims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 dirty="0">
                          <a:effectLst/>
                        </a:rPr>
                        <a:t>direct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u="none" strike="noStrike" dirty="0">
                          <a:effectLst/>
                        </a:rPr>
                        <a:t>1196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extLst>
                  <a:ext uri="{0D108BD9-81ED-4DB2-BD59-A6C34878D82A}">
                    <a16:rowId xmlns:a16="http://schemas.microsoft.com/office/drawing/2014/main" val="1889303290"/>
                  </a:ext>
                </a:extLst>
              </a:tr>
              <a:tr h="231302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 dirty="0">
                          <a:effectLst/>
                        </a:rPr>
                        <a:t>Tinqueux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direct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u="none" strike="noStrike" dirty="0">
                          <a:effectLst/>
                        </a:rPr>
                        <a:t>1140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extLst>
                  <a:ext uri="{0D108BD9-81ED-4DB2-BD59-A6C34878D82A}">
                    <a16:rowId xmlns:a16="http://schemas.microsoft.com/office/drawing/2014/main" val="3644918068"/>
                  </a:ext>
                </a:extLst>
              </a:tr>
              <a:tr h="231302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Champfleury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direct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u="none" strike="noStrike" dirty="0">
                          <a:effectLst/>
                        </a:rPr>
                        <a:t>1123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extLst>
                  <a:ext uri="{0D108BD9-81ED-4DB2-BD59-A6C34878D82A}">
                    <a16:rowId xmlns:a16="http://schemas.microsoft.com/office/drawing/2014/main" val="3018745115"/>
                  </a:ext>
                </a:extLst>
              </a:tr>
              <a:tr h="231302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Cormontreuil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direct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u="none" strike="noStrike" dirty="0">
                          <a:effectLst/>
                        </a:rPr>
                        <a:t>938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extLst>
                  <a:ext uri="{0D108BD9-81ED-4DB2-BD59-A6C34878D82A}">
                    <a16:rowId xmlns:a16="http://schemas.microsoft.com/office/drawing/2014/main" val="3445488007"/>
                  </a:ext>
                </a:extLst>
              </a:tr>
              <a:tr h="231302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Bezannes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direct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u="none" strike="noStrike" dirty="0">
                          <a:effectLst/>
                        </a:rPr>
                        <a:t>901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extLst>
                  <a:ext uri="{0D108BD9-81ED-4DB2-BD59-A6C34878D82A}">
                    <a16:rowId xmlns:a16="http://schemas.microsoft.com/office/drawing/2014/main" val="1117299361"/>
                  </a:ext>
                </a:extLst>
              </a:tr>
              <a:tr h="231302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Tinqueux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facebook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u="none" strike="noStrike" dirty="0">
                          <a:effectLst/>
                        </a:rPr>
                        <a:t>543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extLst>
                  <a:ext uri="{0D108BD9-81ED-4DB2-BD59-A6C34878D82A}">
                    <a16:rowId xmlns:a16="http://schemas.microsoft.com/office/drawing/2014/main" val="2092281057"/>
                  </a:ext>
                </a:extLst>
              </a:tr>
              <a:tr h="231302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Reims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facebook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u="none" strike="noStrike" dirty="0">
                          <a:effectLst/>
                        </a:rPr>
                        <a:t>532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extLst>
                  <a:ext uri="{0D108BD9-81ED-4DB2-BD59-A6C34878D82A}">
                    <a16:rowId xmlns:a16="http://schemas.microsoft.com/office/drawing/2014/main" val="1483203092"/>
                  </a:ext>
                </a:extLst>
              </a:tr>
              <a:tr h="231302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Champfleury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facebook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u="none" strike="noStrike">
                          <a:effectLst/>
                        </a:rPr>
                        <a:t>506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extLst>
                  <a:ext uri="{0D108BD9-81ED-4DB2-BD59-A6C34878D82A}">
                    <a16:rowId xmlns:a16="http://schemas.microsoft.com/office/drawing/2014/main" val="3505984055"/>
                  </a:ext>
                </a:extLst>
              </a:tr>
              <a:tr h="231302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Cormontreuil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facebook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u="none" strike="noStrike" dirty="0">
                          <a:effectLst/>
                        </a:rPr>
                        <a:t>428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extLst>
                  <a:ext uri="{0D108BD9-81ED-4DB2-BD59-A6C34878D82A}">
                    <a16:rowId xmlns:a16="http://schemas.microsoft.com/office/drawing/2014/main" val="650017305"/>
                  </a:ext>
                </a:extLst>
              </a:tr>
              <a:tr h="231302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Bezannes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facebook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u="none" strike="noStrike" dirty="0">
                          <a:effectLst/>
                        </a:rPr>
                        <a:t>386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extLst>
                  <a:ext uri="{0D108BD9-81ED-4DB2-BD59-A6C34878D82A}">
                    <a16:rowId xmlns:a16="http://schemas.microsoft.com/office/drawing/2014/main" val="2126434150"/>
                  </a:ext>
                </a:extLst>
              </a:tr>
              <a:tr h="231302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Tinqueux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adwords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u="none" strike="noStrike">
                          <a:effectLst/>
                        </a:rPr>
                        <a:t>212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extLst>
                  <a:ext uri="{0D108BD9-81ED-4DB2-BD59-A6C34878D82A}">
                    <a16:rowId xmlns:a16="http://schemas.microsoft.com/office/drawing/2014/main" val="2841881171"/>
                  </a:ext>
                </a:extLst>
              </a:tr>
              <a:tr h="231302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Reims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adwords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u="none" strike="noStrike" dirty="0">
                          <a:effectLst/>
                        </a:rPr>
                        <a:t>211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extLst>
                  <a:ext uri="{0D108BD9-81ED-4DB2-BD59-A6C34878D82A}">
                    <a16:rowId xmlns:a16="http://schemas.microsoft.com/office/drawing/2014/main" val="1936762931"/>
                  </a:ext>
                </a:extLst>
              </a:tr>
              <a:tr h="231302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Cormontreuil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adwords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u="none" strike="noStrike" dirty="0">
                          <a:effectLst/>
                        </a:rPr>
                        <a:t>173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extLst>
                  <a:ext uri="{0D108BD9-81ED-4DB2-BD59-A6C34878D82A}">
                    <a16:rowId xmlns:a16="http://schemas.microsoft.com/office/drawing/2014/main" val="793294029"/>
                  </a:ext>
                </a:extLst>
              </a:tr>
              <a:tr h="231302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Champfleury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adwords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u="none" strike="noStrike">
                          <a:effectLst/>
                        </a:rPr>
                        <a:t>170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extLst>
                  <a:ext uri="{0D108BD9-81ED-4DB2-BD59-A6C34878D82A}">
                    <a16:rowId xmlns:a16="http://schemas.microsoft.com/office/drawing/2014/main" val="3580706245"/>
                  </a:ext>
                </a:extLst>
              </a:tr>
              <a:tr h="231302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Bezannes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adwords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u="none" strike="noStrike" dirty="0">
                          <a:effectLst/>
                        </a:rPr>
                        <a:t>140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extLst>
                  <a:ext uri="{0D108BD9-81ED-4DB2-BD59-A6C34878D82A}">
                    <a16:rowId xmlns:a16="http://schemas.microsoft.com/office/drawing/2014/main" val="489231281"/>
                  </a:ext>
                </a:extLst>
              </a:tr>
              <a:tr h="231302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Champfleury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twitter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u="none" strike="noStrike" dirty="0">
                          <a:effectLst/>
                        </a:rPr>
                        <a:t>106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extLst>
                  <a:ext uri="{0D108BD9-81ED-4DB2-BD59-A6C34878D82A}">
                    <a16:rowId xmlns:a16="http://schemas.microsoft.com/office/drawing/2014/main" val="3406278018"/>
                  </a:ext>
                </a:extLst>
              </a:tr>
              <a:tr h="231302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Tinqueux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twitter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u="none" strike="noStrike" dirty="0">
                          <a:effectLst/>
                        </a:rPr>
                        <a:t>102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extLst>
                  <a:ext uri="{0D108BD9-81ED-4DB2-BD59-A6C34878D82A}">
                    <a16:rowId xmlns:a16="http://schemas.microsoft.com/office/drawing/2014/main" val="2036470501"/>
                  </a:ext>
                </a:extLst>
              </a:tr>
              <a:tr h="231302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Reims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twitter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u="none" strike="noStrike" dirty="0">
                          <a:effectLst/>
                        </a:rPr>
                        <a:t>102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extLst>
                  <a:ext uri="{0D108BD9-81ED-4DB2-BD59-A6C34878D82A}">
                    <a16:rowId xmlns:a16="http://schemas.microsoft.com/office/drawing/2014/main" val="3189323201"/>
                  </a:ext>
                </a:extLst>
              </a:tr>
              <a:tr h="231302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Cormontreuil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twitter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u="none" strike="noStrike" dirty="0">
                          <a:effectLst/>
                        </a:rPr>
                        <a:t>100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extLst>
                  <a:ext uri="{0D108BD9-81ED-4DB2-BD59-A6C34878D82A}">
                    <a16:rowId xmlns:a16="http://schemas.microsoft.com/office/drawing/2014/main" val="1689932659"/>
                  </a:ext>
                </a:extLst>
              </a:tr>
              <a:tr h="231302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Bezannes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effectLst/>
                        </a:rPr>
                        <a:t>twitter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400" u="none" strike="noStrike" dirty="0">
                          <a:effectLst/>
                        </a:rPr>
                        <a:t>64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0" marR="7390" marT="7390" marB="0"/>
                </a:tc>
                <a:extLst>
                  <a:ext uri="{0D108BD9-81ED-4DB2-BD59-A6C34878D82A}">
                    <a16:rowId xmlns:a16="http://schemas.microsoft.com/office/drawing/2014/main" val="4061977006"/>
                  </a:ext>
                </a:extLst>
              </a:tr>
            </a:tbl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75C13F82-F34A-4F80-A9B3-9FD282B21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253545"/>
              </p:ext>
            </p:extLst>
          </p:nvPr>
        </p:nvGraphicFramePr>
        <p:xfrm>
          <a:off x="5804453" y="2690119"/>
          <a:ext cx="6062870" cy="3639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476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TM04033927[[fn=Grand événement]]</Template>
  <TotalTime>1145</TotalTime>
  <Words>2117</Words>
  <Application>Microsoft Office PowerPoint</Application>
  <PresentationFormat>Grand écran</PresentationFormat>
  <Paragraphs>537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Thème Office</vt:lpstr>
      <vt:lpstr>Etude des facteurs majeurs qui influencent le chiffre d’affaires d’une série de restaurants à Reims</vt:lpstr>
      <vt:lpstr>Présentation PowerPoint</vt:lpstr>
      <vt:lpstr>Présentation PowerPoint</vt:lpstr>
      <vt:lpstr>Vue globale</vt:lpstr>
      <vt:lpstr>Vue globale</vt:lpstr>
      <vt:lpstr>PLAN DU PROGRAMME:</vt:lpstr>
      <vt:lpstr>L'effet spatial  </vt:lpstr>
      <vt:lpstr>L'effet spatial</vt:lpstr>
      <vt:lpstr>L'effet spatial</vt:lpstr>
      <vt:lpstr>Moyens de communication et de publicite</vt:lpstr>
      <vt:lpstr>Moyens de communication et de publicite</vt:lpstr>
      <vt:lpstr>Moyens de communication et de publicite</vt:lpstr>
      <vt:lpstr>Moyens de communication et de publicite</vt:lpstr>
      <vt:lpstr>SERVICE OFFERT AUX CLIENTS</vt:lpstr>
      <vt:lpstr>LA VARIETE DES PRODUITS PROPOSES</vt:lpstr>
      <vt:lpstr>LA VARIETE DES PRODUITS PROPOSES</vt:lpstr>
      <vt:lpstr>LA VARIETE DES PRODUITS PROPOSES</vt:lpstr>
      <vt:lpstr>Récap et Recommandations: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KHALED NABIL</dc:creator>
  <cp:lastModifiedBy>KHALED NABIL</cp:lastModifiedBy>
  <cp:revision>19</cp:revision>
  <dcterms:created xsi:type="dcterms:W3CDTF">2021-10-13T14:08:39Z</dcterms:created>
  <dcterms:modified xsi:type="dcterms:W3CDTF">2021-11-06T14:25:33Z</dcterms:modified>
</cp:coreProperties>
</file>