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Archivo Black" panose="020B0604020202020204" charset="0"/>
      <p:regular r:id="rId18"/>
    </p:embeddedFont>
    <p:embeddedFont>
      <p:font typeface="Garet" panose="020B0604020202020204" charset="0"/>
      <p:regular r:id="rId19"/>
    </p:embeddedFont>
    <p:embeddedFont>
      <p:font typeface="Garet Bold" panose="020B0604020202020204" charset="0"/>
      <p:regular r:id="rId20"/>
    </p:embeddedFont>
    <p:embeddedFont>
      <p:font typeface="Garet Light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12.png"/><Relationship Id="rId18" Type="http://schemas.openxmlformats.org/officeDocument/2006/relationships/image" Target="../media/image5.svg"/><Relationship Id="rId3" Type="http://schemas.openxmlformats.org/officeDocument/2006/relationships/image" Target="../media/image2.png"/><Relationship Id="rId21" Type="http://schemas.openxmlformats.org/officeDocument/2006/relationships/image" Target="../media/image38.png"/><Relationship Id="rId7" Type="http://schemas.openxmlformats.org/officeDocument/2006/relationships/image" Target="../media/image32.png"/><Relationship Id="rId12" Type="http://schemas.openxmlformats.org/officeDocument/2006/relationships/image" Target="../media/image35.svg"/><Relationship Id="rId17" Type="http://schemas.openxmlformats.org/officeDocument/2006/relationships/image" Target="../media/image4.png"/><Relationship Id="rId2" Type="http://schemas.openxmlformats.org/officeDocument/2006/relationships/image" Target="../media/image1.jpeg"/><Relationship Id="rId16" Type="http://schemas.openxmlformats.org/officeDocument/2006/relationships/image" Target="../media/image7.svg"/><Relationship Id="rId20" Type="http://schemas.openxmlformats.org/officeDocument/2006/relationships/image" Target="../media/image3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5" Type="http://schemas.openxmlformats.org/officeDocument/2006/relationships/image" Target="../media/image6.png"/><Relationship Id="rId10" Type="http://schemas.openxmlformats.org/officeDocument/2006/relationships/image" Target="../media/image11.svg"/><Relationship Id="rId19" Type="http://schemas.openxmlformats.org/officeDocument/2006/relationships/image" Target="../media/image36.pn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image" Target="../media/image13.svg"/><Relationship Id="rId22" Type="http://schemas.openxmlformats.org/officeDocument/2006/relationships/image" Target="../media/image3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057574" y="143869"/>
            <a:ext cx="6172852" cy="3108873"/>
          </a:xfrm>
          <a:custGeom>
            <a:avLst/>
            <a:gdLst/>
            <a:ahLst/>
            <a:cxnLst/>
            <a:rect l="l" t="t" r="r" b="b"/>
            <a:pathLst>
              <a:path w="6172852" h="3108873">
                <a:moveTo>
                  <a:pt x="0" y="0"/>
                </a:moveTo>
                <a:lnTo>
                  <a:pt x="6172852" y="0"/>
                </a:lnTo>
                <a:lnTo>
                  <a:pt x="6172852" y="3108872"/>
                </a:lnTo>
                <a:lnTo>
                  <a:pt x="0" y="31088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4730601"/>
            <a:ext cx="16230600" cy="3594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93"/>
              </a:lnSpc>
            </a:pPr>
            <a:r>
              <a:rPr lang="en-US" sz="9478" spc="-74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Time </a:t>
            </a:r>
          </a:p>
          <a:p>
            <a:pPr marL="0" lvl="0" indent="0" algn="ctr">
              <a:lnSpc>
                <a:spcPts val="10806"/>
              </a:lnSpc>
            </a:pPr>
            <a:r>
              <a:rPr lang="en-US" sz="9478" spc="-644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Is The Most Valuable Asset For Humans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1609359" y="2262756"/>
            <a:ext cx="624692" cy="623129"/>
          </a:xfrm>
          <a:custGeom>
            <a:avLst/>
            <a:gdLst/>
            <a:ahLst/>
            <a:cxnLst/>
            <a:rect l="l" t="t" r="r" b="b"/>
            <a:pathLst>
              <a:path w="624692" h="623129">
                <a:moveTo>
                  <a:pt x="0" y="0"/>
                </a:moveTo>
                <a:lnTo>
                  <a:pt x="624692" y="0"/>
                </a:lnTo>
                <a:lnTo>
                  <a:pt x="624692" y="623129"/>
                </a:lnTo>
                <a:lnTo>
                  <a:pt x="0" y="6231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17870" b="-12246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620681" y="2450081"/>
            <a:ext cx="624692" cy="623129"/>
          </a:xfrm>
          <a:custGeom>
            <a:avLst/>
            <a:gdLst/>
            <a:ahLst/>
            <a:cxnLst/>
            <a:rect l="l" t="t" r="r" b="b"/>
            <a:pathLst>
              <a:path w="624692" h="623129">
                <a:moveTo>
                  <a:pt x="0" y="0"/>
                </a:moveTo>
                <a:lnTo>
                  <a:pt x="624693" y="0"/>
                </a:lnTo>
                <a:lnTo>
                  <a:pt x="624693" y="623129"/>
                </a:lnTo>
                <a:lnTo>
                  <a:pt x="0" y="6231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17870" b="-12246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408821" y="3417088"/>
            <a:ext cx="9752648" cy="4059540"/>
          </a:xfrm>
          <a:custGeom>
            <a:avLst/>
            <a:gdLst/>
            <a:ahLst/>
            <a:cxnLst/>
            <a:rect l="l" t="t" r="r" b="b"/>
            <a:pathLst>
              <a:path w="9752648" h="4059540">
                <a:moveTo>
                  <a:pt x="0" y="0"/>
                </a:moveTo>
                <a:lnTo>
                  <a:pt x="9752648" y="0"/>
                </a:lnTo>
                <a:lnTo>
                  <a:pt x="9752648" y="4059540"/>
                </a:lnTo>
                <a:lnTo>
                  <a:pt x="0" y="40595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1443950" y="3417088"/>
            <a:ext cx="6651614" cy="2521061"/>
          </a:xfrm>
          <a:custGeom>
            <a:avLst/>
            <a:gdLst/>
            <a:ahLst/>
            <a:cxnLst/>
            <a:rect l="l" t="t" r="r" b="b"/>
            <a:pathLst>
              <a:path w="6651614" h="2521061">
                <a:moveTo>
                  <a:pt x="0" y="0"/>
                </a:moveTo>
                <a:lnTo>
                  <a:pt x="6651614" y="0"/>
                </a:lnTo>
                <a:lnTo>
                  <a:pt x="6651614" y="2521061"/>
                </a:lnTo>
                <a:lnTo>
                  <a:pt x="0" y="25210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63738" y="1123950"/>
            <a:ext cx="7203393" cy="785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08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Batch visuals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938218" y="981075"/>
            <a:ext cx="432108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05/08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376926" y="2339370"/>
            <a:ext cx="3618805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Top 3 PickUp Zones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20681" y="2339370"/>
            <a:ext cx="3618805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Trip Count by BOROUGH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2262756"/>
            <a:ext cx="624692" cy="623129"/>
          </a:xfrm>
          <a:custGeom>
            <a:avLst/>
            <a:gdLst/>
            <a:ahLst/>
            <a:cxnLst/>
            <a:rect l="l" t="t" r="r" b="b"/>
            <a:pathLst>
              <a:path w="624692" h="623129">
                <a:moveTo>
                  <a:pt x="0" y="0"/>
                </a:moveTo>
                <a:lnTo>
                  <a:pt x="624692" y="0"/>
                </a:lnTo>
                <a:lnTo>
                  <a:pt x="624692" y="623129"/>
                </a:lnTo>
                <a:lnTo>
                  <a:pt x="0" y="6231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17870" b="-12246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41046" y="3013487"/>
            <a:ext cx="14466149" cy="6193412"/>
          </a:xfrm>
          <a:custGeom>
            <a:avLst/>
            <a:gdLst/>
            <a:ahLst/>
            <a:cxnLst/>
            <a:rect l="l" t="t" r="r" b="b"/>
            <a:pathLst>
              <a:path w="14466149" h="6193412">
                <a:moveTo>
                  <a:pt x="0" y="0"/>
                </a:moveTo>
                <a:lnTo>
                  <a:pt x="14466149" y="0"/>
                </a:lnTo>
                <a:lnTo>
                  <a:pt x="14466149" y="6193411"/>
                </a:lnTo>
                <a:lnTo>
                  <a:pt x="0" y="61934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770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1123950"/>
            <a:ext cx="7203393" cy="785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08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Real-Time Visuals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938218" y="981075"/>
            <a:ext cx="432108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06/08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94633" y="2339370"/>
            <a:ext cx="3618805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Total Trips per Hour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2367117"/>
            <a:ext cx="624692" cy="623129"/>
          </a:xfrm>
          <a:custGeom>
            <a:avLst/>
            <a:gdLst/>
            <a:ahLst/>
            <a:cxnLst/>
            <a:rect l="l" t="t" r="r" b="b"/>
            <a:pathLst>
              <a:path w="624692" h="623129">
                <a:moveTo>
                  <a:pt x="0" y="0"/>
                </a:moveTo>
                <a:lnTo>
                  <a:pt x="624692" y="0"/>
                </a:lnTo>
                <a:lnTo>
                  <a:pt x="624692" y="623128"/>
                </a:lnTo>
                <a:lnTo>
                  <a:pt x="0" y="6231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17870" b="-12246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42322" y="3337567"/>
            <a:ext cx="13779541" cy="5649612"/>
          </a:xfrm>
          <a:custGeom>
            <a:avLst/>
            <a:gdLst/>
            <a:ahLst/>
            <a:cxnLst/>
            <a:rect l="l" t="t" r="r" b="b"/>
            <a:pathLst>
              <a:path w="13779541" h="5649612">
                <a:moveTo>
                  <a:pt x="0" y="0"/>
                </a:moveTo>
                <a:lnTo>
                  <a:pt x="13779542" y="0"/>
                </a:lnTo>
                <a:lnTo>
                  <a:pt x="13779542" y="5649612"/>
                </a:lnTo>
                <a:lnTo>
                  <a:pt x="0" y="56496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1123950"/>
            <a:ext cx="7203393" cy="785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08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Real-Time Visuals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938218" y="981075"/>
            <a:ext cx="432108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06/08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53392" y="2424978"/>
            <a:ext cx="7744580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Avg Trip Duration In Min. Every Hour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-585133" y="9334500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28700" y="2262756"/>
            <a:ext cx="624692" cy="623129"/>
          </a:xfrm>
          <a:custGeom>
            <a:avLst/>
            <a:gdLst/>
            <a:ahLst/>
            <a:cxnLst/>
            <a:rect l="l" t="t" r="r" b="b"/>
            <a:pathLst>
              <a:path w="624692" h="623129">
                <a:moveTo>
                  <a:pt x="0" y="0"/>
                </a:moveTo>
                <a:lnTo>
                  <a:pt x="624692" y="0"/>
                </a:lnTo>
                <a:lnTo>
                  <a:pt x="624692" y="623129"/>
                </a:lnTo>
                <a:lnTo>
                  <a:pt x="0" y="6231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17870" b="-12246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653392" y="2885885"/>
            <a:ext cx="13201750" cy="6108250"/>
          </a:xfrm>
          <a:custGeom>
            <a:avLst/>
            <a:gdLst/>
            <a:ahLst/>
            <a:cxnLst/>
            <a:rect l="l" t="t" r="r" b="b"/>
            <a:pathLst>
              <a:path w="13201750" h="6108250">
                <a:moveTo>
                  <a:pt x="0" y="0"/>
                </a:moveTo>
                <a:lnTo>
                  <a:pt x="13201750" y="0"/>
                </a:lnTo>
                <a:lnTo>
                  <a:pt x="13201750" y="6108250"/>
                </a:lnTo>
                <a:lnTo>
                  <a:pt x="0" y="61082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658" r="-1708" b="-165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1123950"/>
            <a:ext cx="7203393" cy="785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08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Real-Time Visuals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938218" y="981075"/>
            <a:ext cx="432108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06/08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18173" y="2339370"/>
            <a:ext cx="4089607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LastHourTrips by Zone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621154" y="4523917"/>
            <a:ext cx="13045691" cy="1186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04"/>
              </a:lnSpc>
            </a:pPr>
            <a:r>
              <a:rPr lang="en-US" sz="10519" spc="-83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Questions?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938218" y="981075"/>
            <a:ext cx="432108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07/08</a:t>
            </a:r>
          </a:p>
        </p:txBody>
      </p:sp>
      <p:sp>
        <p:nvSpPr>
          <p:cNvPr id="5" name="AutoShape 5"/>
          <p:cNvSpPr/>
          <p:nvPr/>
        </p:nvSpPr>
        <p:spPr>
          <a:xfrm>
            <a:off x="-585133" y="9046022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-585133" y="9645284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617938" y="7144133"/>
            <a:ext cx="1641362" cy="2114167"/>
          </a:xfrm>
          <a:custGeom>
            <a:avLst/>
            <a:gdLst/>
            <a:ahLst/>
            <a:cxnLst/>
            <a:rect l="l" t="t" r="r" b="b"/>
            <a:pathLst>
              <a:path w="1641362" h="2114167">
                <a:moveTo>
                  <a:pt x="0" y="0"/>
                </a:moveTo>
                <a:lnTo>
                  <a:pt x="1641362" y="0"/>
                </a:lnTo>
                <a:lnTo>
                  <a:pt x="1641362" y="2114167"/>
                </a:lnTo>
                <a:lnTo>
                  <a:pt x="0" y="21141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247775"/>
            <a:ext cx="5585369" cy="662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530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Summary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89953" y="3083163"/>
            <a:ext cx="15448666" cy="2554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4"/>
              </a:lnSpc>
            </a:pPr>
            <a:r>
              <a:rPr lang="en-US" sz="4508" spc="-14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Achievements: Automated ingestion, transformation, and loading, answered critical business questions, ensured data reliability with error isolation.</a:t>
            </a:r>
          </a:p>
          <a:p>
            <a:pPr marL="0" lvl="0" indent="0" algn="l">
              <a:lnSpc>
                <a:spcPts val="5094"/>
              </a:lnSpc>
            </a:pPr>
            <a:endParaRPr lang="en-US" sz="4508" spc="-144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6193279"/>
            <a:ext cx="13886004" cy="1383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34"/>
              </a:lnSpc>
            </a:pPr>
            <a:r>
              <a:rPr lang="en-US" sz="4499" spc="-14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Future Enhancements: Integrate ML for predictive analytics (e.g., demand forecasting).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934707" y="981075"/>
            <a:ext cx="5577378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08/08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398559" y="1438574"/>
            <a:ext cx="3493612" cy="1759510"/>
          </a:xfrm>
          <a:custGeom>
            <a:avLst/>
            <a:gdLst/>
            <a:ahLst/>
            <a:cxnLst/>
            <a:rect l="l" t="t" r="r" b="b"/>
            <a:pathLst>
              <a:path w="3493612" h="1759510">
                <a:moveTo>
                  <a:pt x="0" y="0"/>
                </a:moveTo>
                <a:lnTo>
                  <a:pt x="3493612" y="0"/>
                </a:lnTo>
                <a:lnTo>
                  <a:pt x="3493612" y="1759510"/>
                </a:lnTo>
                <a:lnTo>
                  <a:pt x="0" y="17595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7899199" y="1438574"/>
            <a:ext cx="2008120" cy="1781750"/>
          </a:xfrm>
          <a:custGeom>
            <a:avLst/>
            <a:gdLst/>
            <a:ahLst/>
            <a:cxnLst/>
            <a:rect l="l" t="t" r="r" b="b"/>
            <a:pathLst>
              <a:path w="2008120" h="1781750">
                <a:moveTo>
                  <a:pt x="0" y="0"/>
                </a:moveTo>
                <a:lnTo>
                  <a:pt x="2008120" y="0"/>
                </a:lnTo>
                <a:lnTo>
                  <a:pt x="2008120" y="1781749"/>
                </a:lnTo>
                <a:lnTo>
                  <a:pt x="0" y="17817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0398559" y="3800774"/>
            <a:ext cx="3493612" cy="3493612"/>
          </a:xfrm>
          <a:custGeom>
            <a:avLst/>
            <a:gdLst/>
            <a:ahLst/>
            <a:cxnLst/>
            <a:rect l="l" t="t" r="r" b="b"/>
            <a:pathLst>
              <a:path w="3493612" h="3493612">
                <a:moveTo>
                  <a:pt x="0" y="0"/>
                </a:moveTo>
                <a:lnTo>
                  <a:pt x="3493612" y="0"/>
                </a:lnTo>
                <a:lnTo>
                  <a:pt x="3493612" y="3493612"/>
                </a:lnTo>
                <a:lnTo>
                  <a:pt x="0" y="34936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4648272" y="1438574"/>
            <a:ext cx="2611028" cy="4114800"/>
          </a:xfrm>
          <a:custGeom>
            <a:avLst/>
            <a:gdLst/>
            <a:ahLst/>
            <a:cxnLst/>
            <a:rect l="l" t="t" r="r" b="b"/>
            <a:pathLst>
              <a:path w="2611028" h="4114800">
                <a:moveTo>
                  <a:pt x="0" y="0"/>
                </a:moveTo>
                <a:lnTo>
                  <a:pt x="2611028" y="0"/>
                </a:lnTo>
                <a:lnTo>
                  <a:pt x="2611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4648272" y="6126134"/>
            <a:ext cx="2611028" cy="1428944"/>
          </a:xfrm>
          <a:custGeom>
            <a:avLst/>
            <a:gdLst/>
            <a:ahLst/>
            <a:cxnLst/>
            <a:rect l="l" t="t" r="r" b="b"/>
            <a:pathLst>
              <a:path w="2611028" h="1428944">
                <a:moveTo>
                  <a:pt x="0" y="0"/>
                </a:moveTo>
                <a:lnTo>
                  <a:pt x="2611028" y="0"/>
                </a:lnTo>
                <a:lnTo>
                  <a:pt x="2611028" y="1428944"/>
                </a:lnTo>
                <a:lnTo>
                  <a:pt x="0" y="14289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4648272" y="7989418"/>
            <a:ext cx="2611028" cy="1020674"/>
          </a:xfrm>
          <a:custGeom>
            <a:avLst/>
            <a:gdLst/>
            <a:ahLst/>
            <a:cxnLst/>
            <a:rect l="l" t="t" r="r" b="b"/>
            <a:pathLst>
              <a:path w="2611028" h="1020674">
                <a:moveTo>
                  <a:pt x="0" y="0"/>
                </a:moveTo>
                <a:lnTo>
                  <a:pt x="2611028" y="0"/>
                </a:lnTo>
                <a:lnTo>
                  <a:pt x="2611028" y="1020675"/>
                </a:lnTo>
                <a:lnTo>
                  <a:pt x="0" y="102067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0398559" y="7894461"/>
            <a:ext cx="3493612" cy="1200532"/>
          </a:xfrm>
          <a:custGeom>
            <a:avLst/>
            <a:gdLst/>
            <a:ahLst/>
            <a:cxnLst/>
            <a:rect l="l" t="t" r="r" b="b"/>
            <a:pathLst>
              <a:path w="3493612" h="1200532">
                <a:moveTo>
                  <a:pt x="0" y="0"/>
                </a:moveTo>
                <a:lnTo>
                  <a:pt x="3493612" y="0"/>
                </a:lnTo>
                <a:lnTo>
                  <a:pt x="3493612" y="1200532"/>
                </a:lnTo>
                <a:lnTo>
                  <a:pt x="0" y="120053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7945187" y="3960992"/>
            <a:ext cx="1916143" cy="1505043"/>
          </a:xfrm>
          <a:custGeom>
            <a:avLst/>
            <a:gdLst/>
            <a:ahLst/>
            <a:cxnLst/>
            <a:rect l="l" t="t" r="r" b="b"/>
            <a:pathLst>
              <a:path w="1916143" h="1505043">
                <a:moveTo>
                  <a:pt x="0" y="0"/>
                </a:moveTo>
                <a:lnTo>
                  <a:pt x="1916144" y="0"/>
                </a:lnTo>
                <a:lnTo>
                  <a:pt x="1916144" y="1505044"/>
                </a:lnTo>
                <a:lnTo>
                  <a:pt x="0" y="150504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7865507" y="6126134"/>
            <a:ext cx="2167480" cy="1087681"/>
          </a:xfrm>
          <a:custGeom>
            <a:avLst/>
            <a:gdLst/>
            <a:ahLst/>
            <a:cxnLst/>
            <a:rect l="l" t="t" r="r" b="b"/>
            <a:pathLst>
              <a:path w="2167480" h="1087681">
                <a:moveTo>
                  <a:pt x="0" y="0"/>
                </a:moveTo>
                <a:lnTo>
                  <a:pt x="2167480" y="0"/>
                </a:lnTo>
                <a:lnTo>
                  <a:pt x="2167480" y="1087681"/>
                </a:lnTo>
                <a:lnTo>
                  <a:pt x="0" y="108768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8206927" y="7752407"/>
            <a:ext cx="1484639" cy="1484639"/>
          </a:xfrm>
          <a:custGeom>
            <a:avLst/>
            <a:gdLst/>
            <a:ahLst/>
            <a:cxnLst/>
            <a:rect l="l" t="t" r="r" b="b"/>
            <a:pathLst>
              <a:path w="1484639" h="1484639">
                <a:moveTo>
                  <a:pt x="0" y="0"/>
                </a:moveTo>
                <a:lnTo>
                  <a:pt x="1484640" y="0"/>
                </a:lnTo>
                <a:lnTo>
                  <a:pt x="1484640" y="1484639"/>
                </a:lnTo>
                <a:lnTo>
                  <a:pt x="0" y="1484639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319698" y="5084989"/>
            <a:ext cx="7390088" cy="1110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09"/>
              </a:lnSpc>
              <a:spcBef>
                <a:spcPct val="0"/>
              </a:spcBef>
            </a:pPr>
            <a:r>
              <a:rPr lang="en-US" sz="9755" spc="-77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</a:t>
            </a:r>
            <a:r>
              <a:rPr lang="en-US" sz="9755" u="none" spc="-77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379298" y="8311463"/>
            <a:ext cx="1880002" cy="946837"/>
          </a:xfrm>
          <a:custGeom>
            <a:avLst/>
            <a:gdLst/>
            <a:ahLst/>
            <a:cxnLst/>
            <a:rect l="l" t="t" r="r" b="b"/>
            <a:pathLst>
              <a:path w="1880002" h="946837">
                <a:moveTo>
                  <a:pt x="0" y="0"/>
                </a:moveTo>
                <a:lnTo>
                  <a:pt x="1880002" y="0"/>
                </a:lnTo>
                <a:lnTo>
                  <a:pt x="1880002" y="946837"/>
                </a:lnTo>
                <a:lnTo>
                  <a:pt x="0" y="9468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2241365" y="8534984"/>
            <a:ext cx="3366096" cy="37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19"/>
              </a:lnSpc>
              <a:spcBef>
                <a:spcPct val="0"/>
              </a:spcBef>
            </a:pPr>
            <a:r>
              <a:rPr lang="en-US" sz="2399" b="1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PRESENTED BY: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241365" y="9056103"/>
            <a:ext cx="3366096" cy="406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49"/>
              </a:lnSpc>
              <a:spcBef>
                <a:spcPct val="0"/>
              </a:spcBef>
            </a:pPr>
            <a:r>
              <a:rPr lang="en-US" sz="2499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Khaled Negm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81406" y="1098624"/>
            <a:ext cx="5408377" cy="513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74"/>
              </a:lnSpc>
            </a:pPr>
            <a:r>
              <a:rPr lang="en-US" sz="3052">
                <a:solidFill>
                  <a:srgbClr val="545454"/>
                </a:solidFill>
                <a:latin typeface="Garet Light"/>
                <a:ea typeface="Garet Light"/>
                <a:cs typeface="Garet Light"/>
                <a:sym typeface="Garet Light"/>
              </a:rPr>
              <a:t>DataScience Middle East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41365" y="2659912"/>
            <a:ext cx="14405149" cy="4105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011"/>
              </a:lnSpc>
            </a:pPr>
            <a:r>
              <a:rPr lang="en-US" sz="8174" spc="-604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REAL-TIME AND BATCH ANALYTICS </a:t>
            </a:r>
            <a:r>
              <a:rPr lang="en-US" sz="8174" u="none" spc="-604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PIPELINE FOR NYC TAXI DATA</a:t>
            </a:r>
          </a:p>
          <a:p>
            <a:pPr marL="0" lvl="0" indent="0" algn="ctr">
              <a:lnSpc>
                <a:spcPts val="8011"/>
              </a:lnSpc>
            </a:pPr>
            <a:endParaRPr lang="en-US" sz="8174" u="none" spc="-604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9144000" y="1926418"/>
          <a:ext cx="8166090" cy="7181848"/>
        </p:xfrm>
        <a:graphic>
          <a:graphicData uri="http://schemas.openxmlformats.org/drawingml/2006/table">
            <a:tbl>
              <a:tblPr/>
              <a:tblGrid>
                <a:gridCol w="1808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7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7731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Overview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7731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Motivation and Business Value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731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Tech Stack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731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Architecture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7731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Batch Visuals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7731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Real-Time Visuals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7731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Questions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7731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Summary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Freeform 4"/>
          <p:cNvSpPr/>
          <p:nvPr/>
        </p:nvSpPr>
        <p:spPr>
          <a:xfrm>
            <a:off x="-989441" y="1926418"/>
            <a:ext cx="9125543" cy="7167700"/>
          </a:xfrm>
          <a:custGeom>
            <a:avLst/>
            <a:gdLst/>
            <a:ahLst/>
            <a:cxnLst/>
            <a:rect l="l" t="t" r="r" b="b"/>
            <a:pathLst>
              <a:path w="9125543" h="7167700">
                <a:moveTo>
                  <a:pt x="0" y="0"/>
                </a:moveTo>
                <a:lnTo>
                  <a:pt x="9125544" y="0"/>
                </a:lnTo>
                <a:lnTo>
                  <a:pt x="9125544" y="7167699"/>
                </a:lnTo>
                <a:lnTo>
                  <a:pt x="0" y="71676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4799313" y="0"/>
            <a:ext cx="3488687" cy="1198840"/>
          </a:xfrm>
          <a:custGeom>
            <a:avLst/>
            <a:gdLst/>
            <a:ahLst/>
            <a:cxnLst/>
            <a:rect l="l" t="t" r="r" b="b"/>
            <a:pathLst>
              <a:path w="3488687" h="1198840">
                <a:moveTo>
                  <a:pt x="0" y="0"/>
                </a:moveTo>
                <a:lnTo>
                  <a:pt x="3488687" y="0"/>
                </a:lnTo>
                <a:lnTo>
                  <a:pt x="3488687" y="1198840"/>
                </a:lnTo>
                <a:lnTo>
                  <a:pt x="0" y="11988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604641" y="2439692"/>
            <a:ext cx="6531462" cy="785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Agenda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3552418" cy="10287000"/>
            <a:chOff x="0" y="0"/>
            <a:chExt cx="4736558" cy="13716000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4736558" cy="13716000"/>
            </a:xfrm>
            <a:prstGeom prst="rect">
              <a:avLst/>
            </a:prstGeom>
            <a:solidFill>
              <a:srgbClr val="F0E6DA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161175" y="4438853"/>
            <a:ext cx="13098125" cy="3304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90"/>
              </a:lnSpc>
            </a:pPr>
            <a:r>
              <a:rPr lang="en-US" sz="377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This presentation explores a robust data pipeline for NYC Taxi data (focusing on yellow and green taxis), enabling real-time and batch analytics to derive actionable insights.</a:t>
            </a:r>
          </a:p>
          <a:p>
            <a:pPr algn="l">
              <a:lnSpc>
                <a:spcPts val="5291"/>
              </a:lnSpc>
            </a:pPr>
            <a:endParaRPr lang="en-US" sz="3779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-240657" y="2163570"/>
            <a:ext cx="8198193" cy="888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6610"/>
              </a:lnSpc>
              <a:spcBef>
                <a:spcPct val="0"/>
              </a:spcBef>
            </a:pPr>
            <a:r>
              <a:rPr lang="en-US" sz="6610" spc="-52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Overview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938218" y="981075"/>
            <a:ext cx="432108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01/08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-585133" y="9064397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-585133" y="9763121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3106476" y="5718299"/>
            <a:ext cx="1672526" cy="702461"/>
          </a:xfrm>
          <a:custGeom>
            <a:avLst/>
            <a:gdLst/>
            <a:ahLst/>
            <a:cxnLst/>
            <a:rect l="l" t="t" r="r" b="b"/>
            <a:pathLst>
              <a:path w="1672526" h="702461">
                <a:moveTo>
                  <a:pt x="0" y="0"/>
                </a:moveTo>
                <a:lnTo>
                  <a:pt x="1672526" y="0"/>
                </a:lnTo>
                <a:lnTo>
                  <a:pt x="1672526" y="702461"/>
                </a:lnTo>
                <a:lnTo>
                  <a:pt x="0" y="702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10800000">
            <a:off x="12167974" y="-33341"/>
            <a:ext cx="2611028" cy="4114800"/>
          </a:xfrm>
          <a:custGeom>
            <a:avLst/>
            <a:gdLst/>
            <a:ahLst/>
            <a:cxnLst/>
            <a:rect l="l" t="t" r="r" b="b"/>
            <a:pathLst>
              <a:path w="2611028" h="4114800">
                <a:moveTo>
                  <a:pt x="0" y="0"/>
                </a:moveTo>
                <a:lnTo>
                  <a:pt x="2611028" y="0"/>
                </a:lnTo>
                <a:lnTo>
                  <a:pt x="2611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1557564"/>
            <a:ext cx="7279037" cy="785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Motivations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382445" y="981075"/>
            <a:ext cx="2876855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02/08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69759" y="3406583"/>
            <a:ext cx="10085591" cy="4455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8376" lvl="1" indent="-349188" algn="l">
              <a:lnSpc>
                <a:spcPts val="8086"/>
              </a:lnSpc>
              <a:buFont typeface="Arial"/>
              <a:buChar char="•"/>
            </a:pPr>
            <a:r>
              <a:rPr lang="en-US" sz="3234" spc="25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Address mobility challenges</a:t>
            </a:r>
          </a:p>
          <a:p>
            <a:pPr marL="698376" lvl="1" indent="-349188" algn="l">
              <a:lnSpc>
                <a:spcPts val="8086"/>
              </a:lnSpc>
              <a:buFont typeface="Arial"/>
              <a:buChar char="•"/>
            </a:pPr>
            <a:r>
              <a:rPr lang="en-US" sz="3234" spc="25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Real-time vs. batch needs</a:t>
            </a:r>
          </a:p>
          <a:p>
            <a:pPr marL="698376" lvl="1" indent="-349188" algn="l">
              <a:lnSpc>
                <a:spcPts val="8086"/>
              </a:lnSpc>
              <a:buFont typeface="Arial"/>
              <a:buChar char="•"/>
            </a:pPr>
            <a:r>
              <a:rPr lang="en-US" sz="3234" spc="25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Scalability and efficiency</a:t>
            </a:r>
          </a:p>
          <a:p>
            <a:pPr algn="l">
              <a:lnSpc>
                <a:spcPts val="3408"/>
              </a:lnSpc>
            </a:pPr>
            <a:endParaRPr lang="en-US" sz="3234" spc="255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algn="l">
              <a:lnSpc>
                <a:spcPts val="3408"/>
              </a:lnSpc>
            </a:pPr>
            <a:endParaRPr lang="en-US" sz="3234" spc="255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marL="0" lvl="0" indent="0" algn="ctr">
              <a:lnSpc>
                <a:spcPts val="3408"/>
              </a:lnSpc>
            </a:pPr>
            <a:endParaRPr lang="en-US" sz="3234" spc="255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938195" y="6744610"/>
            <a:ext cx="3806998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40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Goal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395387" y="7510009"/>
            <a:ext cx="8892613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He</a:t>
            </a:r>
            <a:r>
              <a:rPr lang="en-US" sz="2499" b="1" u="non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lping optimize operations for taxi vendors, city planners, and analysts.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3456423" y="1402572"/>
            <a:ext cx="3802877" cy="1486579"/>
          </a:xfrm>
          <a:custGeom>
            <a:avLst/>
            <a:gdLst/>
            <a:ahLst/>
            <a:cxnLst/>
            <a:rect l="l" t="t" r="r" b="b"/>
            <a:pathLst>
              <a:path w="3802877" h="1486579">
                <a:moveTo>
                  <a:pt x="0" y="0"/>
                </a:moveTo>
                <a:lnTo>
                  <a:pt x="3802877" y="0"/>
                </a:lnTo>
                <a:lnTo>
                  <a:pt x="3802877" y="1486579"/>
                </a:lnTo>
                <a:lnTo>
                  <a:pt x="0" y="14865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-204952" y="1997402"/>
            <a:ext cx="7203393" cy="891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08"/>
              </a:lnSpc>
              <a:spcBef>
                <a:spcPct val="0"/>
              </a:spcBef>
            </a:pPr>
            <a:r>
              <a:rPr lang="en-US" sz="6608" spc="-52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Tech Stack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938218" y="981075"/>
            <a:ext cx="432108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03/08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35536" y="3482640"/>
            <a:ext cx="16714264" cy="45338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68734" lvl="1" indent="-334367" algn="l">
              <a:lnSpc>
                <a:spcPts val="5203"/>
              </a:lnSpc>
              <a:buFont typeface="Arial"/>
              <a:buChar char="•"/>
            </a:pPr>
            <a:r>
              <a:rPr lang="en-US" sz="3097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Cloud Platform: Azure (Functions, Event Hub, Stream Analytics, Blob Storage, Event Grid, Cosmos DB)</a:t>
            </a:r>
          </a:p>
          <a:p>
            <a:pPr marL="668734" lvl="1" indent="-334367" algn="l">
              <a:lnSpc>
                <a:spcPts val="5203"/>
              </a:lnSpc>
              <a:buFont typeface="Arial"/>
              <a:buChar char="•"/>
            </a:pPr>
            <a:r>
              <a:rPr lang="en-US" sz="3097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Data Warehouse: Snowflake (for staging, merging, and fact tables)</a:t>
            </a:r>
          </a:p>
          <a:p>
            <a:pPr marL="668734" lvl="1" indent="-334367" algn="l">
              <a:lnSpc>
                <a:spcPts val="5203"/>
              </a:lnSpc>
              <a:buFont typeface="Arial"/>
              <a:buChar char="•"/>
            </a:pPr>
            <a:r>
              <a:rPr lang="en-US" sz="3097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Visualization: Power BI (batch reports from Snowflake; real-time dashboards from Cosmos DB)</a:t>
            </a:r>
          </a:p>
          <a:p>
            <a:pPr marL="668734" lvl="1" indent="-334367" algn="l">
              <a:lnSpc>
                <a:spcPts val="5203"/>
              </a:lnSpc>
              <a:buFont typeface="Arial"/>
              <a:buChar char="•"/>
            </a:pPr>
            <a:r>
              <a:rPr lang="en-US" sz="3097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Other: Snow Pipe for automated loading; Storage Queues for notifications</a:t>
            </a:r>
          </a:p>
          <a:p>
            <a:pPr algn="l">
              <a:lnSpc>
                <a:spcPts val="4336"/>
              </a:lnSpc>
              <a:spcBef>
                <a:spcPct val="0"/>
              </a:spcBef>
            </a:pPr>
            <a:endParaRPr lang="en-US" sz="3097" dirty="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-585133" y="8805859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-585133" y="9334500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028700" y="3018449"/>
            <a:ext cx="16636438" cy="5382551"/>
          </a:xfrm>
          <a:custGeom>
            <a:avLst/>
            <a:gdLst/>
            <a:ahLst/>
            <a:cxnLst/>
            <a:rect l="l" t="t" r="r" b="b"/>
            <a:pathLst>
              <a:path w="16636438" h="5382551">
                <a:moveTo>
                  <a:pt x="0" y="0"/>
                </a:moveTo>
                <a:lnTo>
                  <a:pt x="16636438" y="0"/>
                </a:lnTo>
                <a:lnTo>
                  <a:pt x="16636438" y="5382551"/>
                </a:lnTo>
                <a:lnTo>
                  <a:pt x="0" y="53825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6" r="-35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1289086" y="6640404"/>
            <a:ext cx="2260769" cy="691651"/>
          </a:xfrm>
          <a:custGeom>
            <a:avLst/>
            <a:gdLst/>
            <a:ahLst/>
            <a:cxnLst/>
            <a:rect l="l" t="t" r="r" b="b"/>
            <a:pathLst>
              <a:path w="2260769" h="691651">
                <a:moveTo>
                  <a:pt x="0" y="0"/>
                </a:moveTo>
                <a:lnTo>
                  <a:pt x="2260770" y="0"/>
                </a:lnTo>
                <a:lnTo>
                  <a:pt x="2260770" y="691652"/>
                </a:lnTo>
                <a:lnTo>
                  <a:pt x="0" y="6916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6467" b="-646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6140090" y="3428474"/>
            <a:ext cx="590857" cy="794857"/>
          </a:xfrm>
          <a:custGeom>
            <a:avLst/>
            <a:gdLst/>
            <a:ahLst/>
            <a:cxnLst/>
            <a:rect l="l" t="t" r="r" b="b"/>
            <a:pathLst>
              <a:path w="590857" h="794857">
                <a:moveTo>
                  <a:pt x="0" y="0"/>
                </a:moveTo>
                <a:lnTo>
                  <a:pt x="590857" y="0"/>
                </a:lnTo>
                <a:lnTo>
                  <a:pt x="590857" y="794858"/>
                </a:lnTo>
                <a:lnTo>
                  <a:pt x="0" y="7948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22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238996" y="7332056"/>
            <a:ext cx="2159133" cy="620866"/>
          </a:xfrm>
          <a:custGeom>
            <a:avLst/>
            <a:gdLst/>
            <a:ahLst/>
            <a:cxnLst/>
            <a:rect l="l" t="t" r="r" b="b"/>
            <a:pathLst>
              <a:path w="2159133" h="620866">
                <a:moveTo>
                  <a:pt x="0" y="0"/>
                </a:moveTo>
                <a:lnTo>
                  <a:pt x="2159133" y="0"/>
                </a:lnTo>
                <a:lnTo>
                  <a:pt x="2159133" y="620866"/>
                </a:lnTo>
                <a:lnTo>
                  <a:pt x="0" y="6208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028700" y="1162887"/>
            <a:ext cx="5683548" cy="785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Architecture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938218" y="981075"/>
            <a:ext cx="432108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04/08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2262756"/>
            <a:ext cx="624692" cy="623129"/>
          </a:xfrm>
          <a:custGeom>
            <a:avLst/>
            <a:gdLst/>
            <a:ahLst/>
            <a:cxnLst/>
            <a:rect l="l" t="t" r="r" b="b"/>
            <a:pathLst>
              <a:path w="624692" h="623129">
                <a:moveTo>
                  <a:pt x="0" y="0"/>
                </a:moveTo>
                <a:lnTo>
                  <a:pt x="624692" y="0"/>
                </a:lnTo>
                <a:lnTo>
                  <a:pt x="624692" y="623129"/>
                </a:lnTo>
                <a:lnTo>
                  <a:pt x="0" y="6231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17870" b="-12246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1609359" y="2262756"/>
            <a:ext cx="624692" cy="623129"/>
          </a:xfrm>
          <a:custGeom>
            <a:avLst/>
            <a:gdLst/>
            <a:ahLst/>
            <a:cxnLst/>
            <a:rect l="l" t="t" r="r" b="b"/>
            <a:pathLst>
              <a:path w="624692" h="623129">
                <a:moveTo>
                  <a:pt x="0" y="0"/>
                </a:moveTo>
                <a:lnTo>
                  <a:pt x="624692" y="0"/>
                </a:lnTo>
                <a:lnTo>
                  <a:pt x="624692" y="623129"/>
                </a:lnTo>
                <a:lnTo>
                  <a:pt x="0" y="6231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17870" b="-12246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463738" y="4006780"/>
            <a:ext cx="8115300" cy="3604163"/>
          </a:xfrm>
          <a:custGeom>
            <a:avLst/>
            <a:gdLst/>
            <a:ahLst/>
            <a:cxnLst/>
            <a:rect l="l" t="t" r="r" b="b"/>
            <a:pathLst>
              <a:path w="8115300" h="3604163">
                <a:moveTo>
                  <a:pt x="0" y="0"/>
                </a:moveTo>
                <a:lnTo>
                  <a:pt x="8115300" y="0"/>
                </a:lnTo>
                <a:lnTo>
                  <a:pt x="8115300" y="3604163"/>
                </a:lnTo>
                <a:lnTo>
                  <a:pt x="0" y="36041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3110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8988613" y="4026980"/>
            <a:ext cx="8854060" cy="3583963"/>
          </a:xfrm>
          <a:custGeom>
            <a:avLst/>
            <a:gdLst/>
            <a:ahLst/>
            <a:cxnLst/>
            <a:rect l="l" t="t" r="r" b="b"/>
            <a:pathLst>
              <a:path w="8854060" h="3583963">
                <a:moveTo>
                  <a:pt x="0" y="0"/>
                </a:moveTo>
                <a:lnTo>
                  <a:pt x="8854060" y="0"/>
                </a:lnTo>
                <a:lnTo>
                  <a:pt x="8854060" y="3583963"/>
                </a:lnTo>
                <a:lnTo>
                  <a:pt x="0" y="35839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3057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63738" y="1123950"/>
            <a:ext cx="7203393" cy="785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08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Batch visuals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938218" y="981075"/>
            <a:ext cx="432108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05/08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18173" y="2215131"/>
            <a:ext cx="3618805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Total Tip Amount For Each Vendor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98832" y="2215131"/>
            <a:ext cx="3618805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Weekly Revenue trends for Vendors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2262756"/>
            <a:ext cx="624692" cy="623129"/>
          </a:xfrm>
          <a:custGeom>
            <a:avLst/>
            <a:gdLst/>
            <a:ahLst/>
            <a:cxnLst/>
            <a:rect l="l" t="t" r="r" b="b"/>
            <a:pathLst>
              <a:path w="624692" h="623129">
                <a:moveTo>
                  <a:pt x="0" y="0"/>
                </a:moveTo>
                <a:lnTo>
                  <a:pt x="624692" y="0"/>
                </a:lnTo>
                <a:lnTo>
                  <a:pt x="624692" y="623129"/>
                </a:lnTo>
                <a:lnTo>
                  <a:pt x="0" y="6231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17870" b="-12246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05038" y="3238310"/>
            <a:ext cx="10929013" cy="6372415"/>
          </a:xfrm>
          <a:custGeom>
            <a:avLst/>
            <a:gdLst/>
            <a:ahLst/>
            <a:cxnLst/>
            <a:rect l="l" t="t" r="r" b="b"/>
            <a:pathLst>
              <a:path w="10929013" h="6372415">
                <a:moveTo>
                  <a:pt x="0" y="0"/>
                </a:moveTo>
                <a:lnTo>
                  <a:pt x="10929013" y="0"/>
                </a:lnTo>
                <a:lnTo>
                  <a:pt x="10929013" y="6372415"/>
                </a:lnTo>
                <a:lnTo>
                  <a:pt x="0" y="63724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997" r="-997" b="-517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463738" y="1123950"/>
            <a:ext cx="7203393" cy="785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08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Batch visuals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938218" y="981075"/>
            <a:ext cx="432108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05/08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94633" y="2339370"/>
            <a:ext cx="3618805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Payment Types Share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275</Words>
  <Application>Microsoft Office PowerPoint</Application>
  <PresentationFormat>Custom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Archivo Black</vt:lpstr>
      <vt:lpstr>Garet Light</vt:lpstr>
      <vt:lpstr>Garet</vt:lpstr>
      <vt:lpstr>Garet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and Black Minimalist Project Deck Presentation</dc:title>
  <cp:lastModifiedBy>Khaled Negm</cp:lastModifiedBy>
  <cp:revision>3</cp:revision>
  <dcterms:created xsi:type="dcterms:W3CDTF">2006-08-16T00:00:00Z</dcterms:created>
  <dcterms:modified xsi:type="dcterms:W3CDTF">2025-09-07T13:13:37Z</dcterms:modified>
  <dc:identifier>DAGyP5gb0wg</dc:identifier>
</cp:coreProperties>
</file>