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Bebas Neue Bold" charset="1" panose="020B0606020202050201"/>
      <p:regular r:id="rId21"/>
    </p:embeddedFont>
    <p:embeddedFont>
      <p:font typeface="Poppins" charset="1" panose="00000500000000000000"/>
      <p:regular r:id="rId22"/>
    </p:embeddedFont>
    <p:embeddedFont>
      <p:font typeface="Poppins Bold" charset="1" panose="000008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9.jpeg" Type="http://schemas.openxmlformats.org/officeDocument/2006/relationships/image"/><Relationship Id="rId5" Target="../media/image20.jpeg" Type="http://schemas.openxmlformats.org/officeDocument/2006/relationships/image"/><Relationship Id="rId6" Target="../media/image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jpeg" Type="http://schemas.openxmlformats.org/officeDocument/2006/relationships/image"/><Relationship Id="rId3" Target="../media/image22.png" Type="http://schemas.openxmlformats.org/officeDocument/2006/relationships/image"/><Relationship Id="rId4" Target="../media/image23.svg" Type="http://schemas.openxmlformats.org/officeDocument/2006/relationships/image"/><Relationship Id="rId5" Target="../media/image24.jpeg" Type="http://schemas.openxmlformats.org/officeDocument/2006/relationships/image"/><Relationship Id="rId6"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jpe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jpe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7.png" Type="http://schemas.openxmlformats.org/officeDocument/2006/relationships/image"/><Relationship Id="rId6"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7846009" y="1771392"/>
            <a:ext cx="14185153" cy="1418515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alpha val="66667"/>
              </a:srgbClr>
            </a:solidFill>
          </p:spPr>
        </p:sp>
        <p:sp>
          <p:nvSpPr>
            <p:cNvPr name="TextBox 5" id="5"/>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Freeform 6" id="6"/>
          <p:cNvSpPr/>
          <p:nvPr/>
        </p:nvSpPr>
        <p:spPr>
          <a:xfrm flipH="false" flipV="false" rot="0">
            <a:off x="15914860" y="33500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alphaModFix amt="23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6964057" y="1155987"/>
            <a:ext cx="295243" cy="29524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p:spPr>
        </p:sp>
        <p:sp>
          <p:nvSpPr>
            <p:cNvPr name="TextBox 9" id="9"/>
            <p:cNvSpPr txBox="true"/>
            <p:nvPr/>
          </p:nvSpPr>
          <p:spPr>
            <a:xfrm>
              <a:off x="76200" y="-47625"/>
              <a:ext cx="660400" cy="784225"/>
            </a:xfrm>
            <a:prstGeom prst="rect">
              <a:avLst/>
            </a:prstGeom>
          </p:spPr>
          <p:txBody>
            <a:bodyPr anchor="ctr" rtlCol="false" tIns="50800" lIns="50800" bIns="50800" rIns="50800"/>
            <a:lstStyle/>
            <a:p>
              <a:pPr algn="ctr">
                <a:lnSpc>
                  <a:spcPts val="3910"/>
                </a:lnSpc>
              </a:pPr>
            </a:p>
          </p:txBody>
        </p:sp>
      </p:grpSp>
      <p:sp>
        <p:nvSpPr>
          <p:cNvPr name="Freeform 10" id="10"/>
          <p:cNvSpPr/>
          <p:nvPr/>
        </p:nvSpPr>
        <p:spPr>
          <a:xfrm flipH="false" flipV="false" rot="0">
            <a:off x="-2259164" y="468809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alphaModFix amt="23000"/>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893497" y="322417"/>
            <a:ext cx="2313379" cy="1919612"/>
          </a:xfrm>
          <a:custGeom>
            <a:avLst/>
            <a:gdLst/>
            <a:ahLst/>
            <a:cxnLst/>
            <a:rect r="r" b="b" t="t" l="l"/>
            <a:pathLst>
              <a:path h="1919612" w="2313379">
                <a:moveTo>
                  <a:pt x="0" y="0"/>
                </a:moveTo>
                <a:lnTo>
                  <a:pt x="2313379" y="0"/>
                </a:lnTo>
                <a:lnTo>
                  <a:pt x="2313379" y="1919613"/>
                </a:lnTo>
                <a:lnTo>
                  <a:pt x="0" y="1919613"/>
                </a:lnTo>
                <a:lnTo>
                  <a:pt x="0" y="0"/>
                </a:lnTo>
                <a:close/>
              </a:path>
            </a:pathLst>
          </a:custGeom>
          <a:blipFill>
            <a:blip r:embed="rId5"/>
            <a:stretch>
              <a:fillRect l="-25101" t="-38565" r="-23623" b="-40667"/>
            </a:stretch>
          </a:blipFill>
        </p:spPr>
      </p:sp>
      <p:sp>
        <p:nvSpPr>
          <p:cNvPr name="TextBox 12" id="12"/>
          <p:cNvSpPr txBox="true"/>
          <p:nvPr/>
        </p:nvSpPr>
        <p:spPr>
          <a:xfrm rot="0">
            <a:off x="2050186" y="4663665"/>
            <a:ext cx="11088611" cy="2428545"/>
          </a:xfrm>
          <a:prstGeom prst="rect">
            <a:avLst/>
          </a:prstGeom>
        </p:spPr>
        <p:txBody>
          <a:bodyPr anchor="t" rtlCol="false" tIns="0" lIns="0" bIns="0" rIns="0">
            <a:spAutoFit/>
          </a:bodyPr>
          <a:lstStyle/>
          <a:p>
            <a:pPr algn="l">
              <a:lnSpc>
                <a:spcPts val="18137"/>
              </a:lnSpc>
            </a:pPr>
            <a:r>
              <a:rPr lang="en-US" b="true" sz="18137" spc="-544">
                <a:solidFill>
                  <a:srgbClr val="000000"/>
                </a:solidFill>
                <a:latin typeface="Bebas Neue Bold"/>
                <a:ea typeface="Bebas Neue Bold"/>
                <a:cs typeface="Bebas Neue Bold"/>
                <a:sym typeface="Bebas Neue Bold"/>
              </a:rPr>
              <a:t>SALES REPORT</a:t>
            </a:r>
          </a:p>
        </p:txBody>
      </p:sp>
      <p:sp>
        <p:nvSpPr>
          <p:cNvPr name="TextBox 13" id="13"/>
          <p:cNvSpPr txBox="true"/>
          <p:nvPr/>
        </p:nvSpPr>
        <p:spPr>
          <a:xfrm rot="0">
            <a:off x="2050186" y="4030756"/>
            <a:ext cx="7834618" cy="513342"/>
          </a:xfrm>
          <a:prstGeom prst="rect">
            <a:avLst/>
          </a:prstGeom>
        </p:spPr>
        <p:txBody>
          <a:bodyPr anchor="t" rtlCol="false" tIns="0" lIns="0" bIns="0" rIns="0">
            <a:spAutoFit/>
          </a:bodyPr>
          <a:lstStyle/>
          <a:p>
            <a:pPr algn="l">
              <a:lnSpc>
                <a:spcPts val="3917"/>
              </a:lnSpc>
            </a:pPr>
            <a:r>
              <a:rPr lang="en-US" sz="2945" spc="415">
                <a:solidFill>
                  <a:srgbClr val="000000"/>
                </a:solidFill>
                <a:latin typeface="Poppins"/>
                <a:ea typeface="Poppins"/>
                <a:cs typeface="Poppins"/>
                <a:sym typeface="Poppins"/>
              </a:rPr>
              <a:t>2019 Q1 SALES REPORT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06520" y="826670"/>
            <a:ext cx="3623140" cy="3623140"/>
          </a:xfrm>
          <a:custGeom>
            <a:avLst/>
            <a:gdLst/>
            <a:ahLst/>
            <a:cxnLst/>
            <a:rect r="r" b="b" t="t" l="l"/>
            <a:pathLst>
              <a:path h="3623140" w="3623140">
                <a:moveTo>
                  <a:pt x="0" y="0"/>
                </a:moveTo>
                <a:lnTo>
                  <a:pt x="3623140" y="0"/>
                </a:lnTo>
                <a:lnTo>
                  <a:pt x="3623140" y="3623139"/>
                </a:lnTo>
                <a:lnTo>
                  <a:pt x="0" y="3623139"/>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4"/>
            <a:stretch>
              <a:fillRect l="-25101" t="-38565" r="-23623" b="-40667"/>
            </a:stretch>
          </a:blipFill>
        </p:spPr>
      </p:sp>
      <p:sp>
        <p:nvSpPr>
          <p:cNvPr name="Freeform 4" id="4"/>
          <p:cNvSpPr/>
          <p:nvPr/>
        </p:nvSpPr>
        <p:spPr>
          <a:xfrm flipH="false" flipV="false" rot="0">
            <a:off x="3381157" y="5143500"/>
            <a:ext cx="11885178" cy="4678024"/>
          </a:xfrm>
          <a:custGeom>
            <a:avLst/>
            <a:gdLst/>
            <a:ahLst/>
            <a:cxnLst/>
            <a:rect r="r" b="b" t="t" l="l"/>
            <a:pathLst>
              <a:path h="4678024" w="11885178">
                <a:moveTo>
                  <a:pt x="0" y="0"/>
                </a:moveTo>
                <a:lnTo>
                  <a:pt x="11885178" y="0"/>
                </a:lnTo>
                <a:lnTo>
                  <a:pt x="11885178" y="4678024"/>
                </a:lnTo>
                <a:lnTo>
                  <a:pt x="0" y="4678024"/>
                </a:lnTo>
                <a:lnTo>
                  <a:pt x="0" y="0"/>
                </a:lnTo>
                <a:close/>
              </a:path>
            </a:pathLst>
          </a:custGeom>
          <a:blipFill>
            <a:blip r:embed="rId5"/>
            <a:stretch>
              <a:fillRect l="-3055" t="0" r="-3055" b="0"/>
            </a:stretch>
          </a:blipFill>
        </p:spPr>
      </p:sp>
      <p:sp>
        <p:nvSpPr>
          <p:cNvPr name="TextBox 5" id="5"/>
          <p:cNvSpPr txBox="true"/>
          <p:nvPr/>
        </p:nvSpPr>
        <p:spPr>
          <a:xfrm rot="0">
            <a:off x="1028700" y="2497184"/>
            <a:ext cx="7222840" cy="1073091"/>
          </a:xfrm>
          <a:prstGeom prst="rect">
            <a:avLst/>
          </a:prstGeom>
        </p:spPr>
        <p:txBody>
          <a:bodyPr anchor="t" rtlCol="false" tIns="0" lIns="0" bIns="0" rIns="0">
            <a:spAutoFit/>
          </a:bodyPr>
          <a:lstStyle/>
          <a:p>
            <a:pPr algn="l" marL="0" indent="0" lvl="0">
              <a:lnSpc>
                <a:spcPts val="7457"/>
              </a:lnSpc>
              <a:spcBef>
                <a:spcPct val="0"/>
              </a:spcBef>
            </a:pPr>
            <a:r>
              <a:rPr lang="en-US" b="true" sz="7768" spc="-233">
                <a:solidFill>
                  <a:srgbClr val="4F7384"/>
                </a:solidFill>
                <a:latin typeface="Poppins Bold"/>
                <a:ea typeface="Poppins Bold"/>
                <a:cs typeface="Poppins Bold"/>
                <a:sym typeface="Poppins Bold"/>
              </a:rPr>
              <a:t>SALES</a:t>
            </a:r>
          </a:p>
        </p:txBody>
      </p:sp>
      <p:sp>
        <p:nvSpPr>
          <p:cNvPr name="TextBox 6" id="6"/>
          <p:cNvSpPr txBox="true"/>
          <p:nvPr/>
        </p:nvSpPr>
        <p:spPr>
          <a:xfrm rot="0">
            <a:off x="1028700" y="3742037"/>
            <a:ext cx="11936472" cy="2125114"/>
          </a:xfrm>
          <a:prstGeom prst="rect">
            <a:avLst/>
          </a:prstGeom>
        </p:spPr>
        <p:txBody>
          <a:bodyPr anchor="t" rtlCol="false" tIns="0" lIns="0" bIns="0" rIns="0">
            <a:spAutoFit/>
          </a:bodyPr>
          <a:lstStyle/>
          <a:p>
            <a:pPr algn="just" marL="535546" indent="-267773" lvl="1">
              <a:lnSpc>
                <a:spcPts val="4216"/>
              </a:lnSpc>
              <a:buFont typeface="Arial"/>
              <a:buChar char="•"/>
            </a:pPr>
            <a:r>
              <a:rPr lang="en-US" sz="2480">
                <a:solidFill>
                  <a:srgbClr val="000000">
                    <a:alpha val="80000"/>
                  </a:srgbClr>
                </a:solidFill>
                <a:latin typeface="Poppins"/>
                <a:ea typeface="Poppins"/>
                <a:cs typeface="Poppins"/>
                <a:sym typeface="Poppins"/>
              </a:rPr>
              <a:t>The highest number of transactions was made on 8th on January, 7th in February and 14th in March</a:t>
            </a:r>
          </a:p>
          <a:p>
            <a:pPr algn="just">
              <a:lnSpc>
                <a:spcPts val="4216"/>
              </a:lnSpc>
            </a:pPr>
          </a:p>
          <a:p>
            <a:pPr algn="just">
              <a:lnSpc>
                <a:spcPts val="4216"/>
              </a:lnSpc>
            </a:pPr>
          </a:p>
        </p:txBody>
      </p:sp>
      <p:grpSp>
        <p:nvGrpSpPr>
          <p:cNvPr name="Group 7" id="7"/>
          <p:cNvGrpSpPr/>
          <p:nvPr/>
        </p:nvGrpSpPr>
        <p:grpSpPr>
          <a:xfrm rot="0">
            <a:off x="16129113" y="9524750"/>
            <a:ext cx="711995" cy="2010139"/>
            <a:chOff x="0" y="0"/>
            <a:chExt cx="249164" cy="703452"/>
          </a:xfrm>
        </p:grpSpPr>
        <p:sp>
          <p:nvSpPr>
            <p:cNvPr name="Freeform 8" id="8"/>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9" id="9"/>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10" id="10"/>
          <p:cNvGrpSpPr/>
          <p:nvPr/>
        </p:nvGrpSpPr>
        <p:grpSpPr>
          <a:xfrm rot="0">
            <a:off x="16018013" y="9354427"/>
            <a:ext cx="934195" cy="93419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3" id="13"/>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08</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06520" y="826670"/>
            <a:ext cx="3623140" cy="3623140"/>
          </a:xfrm>
          <a:custGeom>
            <a:avLst/>
            <a:gdLst/>
            <a:ahLst/>
            <a:cxnLst/>
            <a:rect r="r" b="b" t="t" l="l"/>
            <a:pathLst>
              <a:path h="3623140" w="3623140">
                <a:moveTo>
                  <a:pt x="0" y="0"/>
                </a:moveTo>
                <a:lnTo>
                  <a:pt x="3623140" y="0"/>
                </a:lnTo>
                <a:lnTo>
                  <a:pt x="3623140" y="3623139"/>
                </a:lnTo>
                <a:lnTo>
                  <a:pt x="0" y="3623139"/>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4"/>
            <a:stretch>
              <a:fillRect l="-25101" t="-38565" r="-23623" b="-40667"/>
            </a:stretch>
          </a:blipFill>
        </p:spPr>
      </p:sp>
      <p:sp>
        <p:nvSpPr>
          <p:cNvPr name="TextBox 4" id="4"/>
          <p:cNvSpPr txBox="true"/>
          <p:nvPr/>
        </p:nvSpPr>
        <p:spPr>
          <a:xfrm rot="0">
            <a:off x="688952" y="3965651"/>
            <a:ext cx="7222840" cy="1073091"/>
          </a:xfrm>
          <a:prstGeom prst="rect">
            <a:avLst/>
          </a:prstGeom>
        </p:spPr>
        <p:txBody>
          <a:bodyPr anchor="t" rtlCol="false" tIns="0" lIns="0" bIns="0" rIns="0">
            <a:spAutoFit/>
          </a:bodyPr>
          <a:lstStyle/>
          <a:p>
            <a:pPr algn="l" marL="0" indent="0" lvl="0">
              <a:lnSpc>
                <a:spcPts val="7457"/>
              </a:lnSpc>
              <a:spcBef>
                <a:spcPct val="0"/>
              </a:spcBef>
            </a:pPr>
            <a:r>
              <a:rPr lang="en-US" b="true" sz="7768" spc="-233">
                <a:solidFill>
                  <a:srgbClr val="4F7384"/>
                </a:solidFill>
                <a:latin typeface="Poppins Bold"/>
                <a:ea typeface="Poppins Bold"/>
                <a:cs typeface="Poppins Bold"/>
                <a:sym typeface="Poppins Bold"/>
              </a:rPr>
              <a:t>SALES</a:t>
            </a:r>
          </a:p>
        </p:txBody>
      </p:sp>
      <p:sp>
        <p:nvSpPr>
          <p:cNvPr name="TextBox 5" id="5"/>
          <p:cNvSpPr txBox="true"/>
          <p:nvPr/>
        </p:nvSpPr>
        <p:spPr>
          <a:xfrm rot="0">
            <a:off x="688952" y="5264607"/>
            <a:ext cx="7902336" cy="2651866"/>
          </a:xfrm>
          <a:prstGeom prst="rect">
            <a:avLst/>
          </a:prstGeom>
        </p:spPr>
        <p:txBody>
          <a:bodyPr anchor="t" rtlCol="false" tIns="0" lIns="0" bIns="0" rIns="0">
            <a:spAutoFit/>
          </a:bodyPr>
          <a:lstStyle/>
          <a:p>
            <a:pPr algn="just">
              <a:lnSpc>
                <a:spcPts val="4216"/>
              </a:lnSpc>
            </a:pPr>
            <a:r>
              <a:rPr lang="en-US" sz="2480">
                <a:solidFill>
                  <a:srgbClr val="000000">
                    <a:alpha val="80000"/>
                  </a:srgbClr>
                </a:solidFill>
                <a:latin typeface="Poppins"/>
                <a:ea typeface="Poppins"/>
                <a:cs typeface="Poppins"/>
                <a:sym typeface="Poppins"/>
              </a:rPr>
              <a:t>We also found The highest sales and number of transactions was made in moth January</a:t>
            </a:r>
            <a:r>
              <a:rPr lang="en-US" sz="2480">
                <a:solidFill>
                  <a:srgbClr val="000000">
                    <a:alpha val="80000"/>
                  </a:srgbClr>
                </a:solidFill>
                <a:latin typeface="Poppins"/>
                <a:ea typeface="Poppins"/>
                <a:cs typeface="Poppins"/>
                <a:sym typeface="Poppins"/>
              </a:rPr>
              <a:t> </a:t>
            </a:r>
          </a:p>
          <a:p>
            <a:pPr algn="just">
              <a:lnSpc>
                <a:spcPts val="4216"/>
              </a:lnSpc>
            </a:pPr>
          </a:p>
          <a:p>
            <a:pPr algn="just">
              <a:lnSpc>
                <a:spcPts val="4216"/>
              </a:lnSpc>
            </a:pPr>
          </a:p>
          <a:p>
            <a:pPr algn="just">
              <a:lnSpc>
                <a:spcPts val="4216"/>
              </a:lnSpc>
            </a:pPr>
          </a:p>
        </p:txBody>
      </p:sp>
      <p:sp>
        <p:nvSpPr>
          <p:cNvPr name="TextBox 6" id="6"/>
          <p:cNvSpPr txBox="true"/>
          <p:nvPr/>
        </p:nvSpPr>
        <p:spPr>
          <a:xfrm rot="0">
            <a:off x="16325105" y="8972910"/>
            <a:ext cx="627103" cy="656504"/>
          </a:xfrm>
          <a:prstGeom prst="rect">
            <a:avLst/>
          </a:prstGeom>
        </p:spPr>
        <p:txBody>
          <a:bodyPr anchor="t" rtlCol="false" tIns="0" lIns="0" bIns="0" rIns="0">
            <a:spAutoFit/>
          </a:bodyPr>
          <a:lstStyle/>
          <a:p>
            <a:pPr algn="ctr">
              <a:lnSpc>
                <a:spcPts val="4807"/>
              </a:lnSpc>
            </a:pPr>
            <a:r>
              <a:rPr lang="en-US" sz="4807" b="true">
                <a:solidFill>
                  <a:srgbClr val="FFFFFF"/>
                </a:solidFill>
                <a:latin typeface="Bebas Neue Bold"/>
                <a:ea typeface="Bebas Neue Bold"/>
                <a:cs typeface="Bebas Neue Bold"/>
                <a:sym typeface="Bebas Neue Bold"/>
              </a:rPr>
              <a:t>11</a:t>
            </a:r>
          </a:p>
        </p:txBody>
      </p:sp>
      <p:grpSp>
        <p:nvGrpSpPr>
          <p:cNvPr name="Group 7" id="7"/>
          <p:cNvGrpSpPr/>
          <p:nvPr/>
        </p:nvGrpSpPr>
        <p:grpSpPr>
          <a:xfrm rot="0">
            <a:off x="16129113" y="9524750"/>
            <a:ext cx="711995" cy="2010139"/>
            <a:chOff x="0" y="0"/>
            <a:chExt cx="249164" cy="703452"/>
          </a:xfrm>
        </p:grpSpPr>
        <p:sp>
          <p:nvSpPr>
            <p:cNvPr name="Freeform 8" id="8"/>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9" id="9"/>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10" id="10"/>
          <p:cNvGrpSpPr/>
          <p:nvPr/>
        </p:nvGrpSpPr>
        <p:grpSpPr>
          <a:xfrm rot="0">
            <a:off x="16018013" y="9354427"/>
            <a:ext cx="934195" cy="93419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3" id="13"/>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09</a:t>
            </a:r>
          </a:p>
        </p:txBody>
      </p:sp>
      <p:sp>
        <p:nvSpPr>
          <p:cNvPr name="Freeform 14" id="14"/>
          <p:cNvSpPr/>
          <p:nvPr/>
        </p:nvSpPr>
        <p:spPr>
          <a:xfrm flipH="false" flipV="false" rot="0">
            <a:off x="10339956" y="3385740"/>
            <a:ext cx="6919344" cy="5501446"/>
          </a:xfrm>
          <a:custGeom>
            <a:avLst/>
            <a:gdLst/>
            <a:ahLst/>
            <a:cxnLst/>
            <a:rect r="r" b="b" t="t" l="l"/>
            <a:pathLst>
              <a:path h="5501446" w="6919344">
                <a:moveTo>
                  <a:pt x="0" y="0"/>
                </a:moveTo>
                <a:lnTo>
                  <a:pt x="6919344" y="0"/>
                </a:lnTo>
                <a:lnTo>
                  <a:pt x="6919344" y="5501445"/>
                </a:lnTo>
                <a:lnTo>
                  <a:pt x="0" y="5501445"/>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06520" y="826670"/>
            <a:ext cx="3623140" cy="3623140"/>
          </a:xfrm>
          <a:custGeom>
            <a:avLst/>
            <a:gdLst/>
            <a:ahLst/>
            <a:cxnLst/>
            <a:rect r="r" b="b" t="t" l="l"/>
            <a:pathLst>
              <a:path h="3623140" w="3623140">
                <a:moveTo>
                  <a:pt x="0" y="0"/>
                </a:moveTo>
                <a:lnTo>
                  <a:pt x="3623140" y="0"/>
                </a:lnTo>
                <a:lnTo>
                  <a:pt x="3623140" y="3623139"/>
                </a:lnTo>
                <a:lnTo>
                  <a:pt x="0" y="3623139"/>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4"/>
            <a:stretch>
              <a:fillRect l="-25101" t="-38565" r="-23623" b="-40667"/>
            </a:stretch>
          </a:blipFill>
        </p:spPr>
      </p:sp>
      <p:sp>
        <p:nvSpPr>
          <p:cNvPr name="TextBox 4" id="4"/>
          <p:cNvSpPr txBox="true"/>
          <p:nvPr/>
        </p:nvSpPr>
        <p:spPr>
          <a:xfrm rot="0">
            <a:off x="16325105" y="8972910"/>
            <a:ext cx="627103" cy="656504"/>
          </a:xfrm>
          <a:prstGeom prst="rect">
            <a:avLst/>
          </a:prstGeom>
        </p:spPr>
        <p:txBody>
          <a:bodyPr anchor="t" rtlCol="false" tIns="0" lIns="0" bIns="0" rIns="0">
            <a:spAutoFit/>
          </a:bodyPr>
          <a:lstStyle/>
          <a:p>
            <a:pPr algn="ctr">
              <a:lnSpc>
                <a:spcPts val="4807"/>
              </a:lnSpc>
            </a:pPr>
            <a:r>
              <a:rPr lang="en-US" sz="4807" b="true">
                <a:solidFill>
                  <a:srgbClr val="FFFFFF"/>
                </a:solidFill>
                <a:latin typeface="Bebas Neue Bold"/>
                <a:ea typeface="Bebas Neue Bold"/>
                <a:cs typeface="Bebas Neue Bold"/>
                <a:sym typeface="Bebas Neue Bold"/>
              </a:rPr>
              <a:t>11</a:t>
            </a:r>
          </a:p>
        </p:txBody>
      </p:sp>
      <p:grpSp>
        <p:nvGrpSpPr>
          <p:cNvPr name="Group 5" id="5"/>
          <p:cNvGrpSpPr/>
          <p:nvPr/>
        </p:nvGrpSpPr>
        <p:grpSpPr>
          <a:xfrm rot="0">
            <a:off x="16129113" y="9524750"/>
            <a:ext cx="711995" cy="2010139"/>
            <a:chOff x="0" y="0"/>
            <a:chExt cx="249164" cy="703452"/>
          </a:xfrm>
        </p:grpSpPr>
        <p:sp>
          <p:nvSpPr>
            <p:cNvPr name="Freeform 6" id="6"/>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7" id="7"/>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8" id="8"/>
          <p:cNvGrpSpPr/>
          <p:nvPr/>
        </p:nvGrpSpPr>
        <p:grpSpPr>
          <a:xfrm rot="0">
            <a:off x="16018013" y="9354427"/>
            <a:ext cx="934195" cy="93419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0" id="10"/>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1" id="11"/>
          <p:cNvSpPr txBox="true"/>
          <p:nvPr/>
        </p:nvSpPr>
        <p:spPr>
          <a:xfrm rot="0">
            <a:off x="1028700" y="3077091"/>
            <a:ext cx="7222840" cy="1073091"/>
          </a:xfrm>
          <a:prstGeom prst="rect">
            <a:avLst/>
          </a:prstGeom>
        </p:spPr>
        <p:txBody>
          <a:bodyPr anchor="t" rtlCol="false" tIns="0" lIns="0" bIns="0" rIns="0">
            <a:spAutoFit/>
          </a:bodyPr>
          <a:lstStyle/>
          <a:p>
            <a:pPr algn="l" marL="0" indent="0" lvl="0">
              <a:lnSpc>
                <a:spcPts val="7457"/>
              </a:lnSpc>
              <a:spcBef>
                <a:spcPct val="0"/>
              </a:spcBef>
            </a:pPr>
            <a:r>
              <a:rPr lang="en-US" b="true" sz="7768" spc="-233">
                <a:solidFill>
                  <a:srgbClr val="4F7384"/>
                </a:solidFill>
                <a:latin typeface="Poppins Bold"/>
                <a:ea typeface="Poppins Bold"/>
                <a:cs typeface="Poppins Bold"/>
                <a:sym typeface="Poppins Bold"/>
              </a:rPr>
              <a:t>SALES</a:t>
            </a:r>
          </a:p>
        </p:txBody>
      </p:sp>
      <p:sp>
        <p:nvSpPr>
          <p:cNvPr name="TextBox 12" id="12"/>
          <p:cNvSpPr txBox="true"/>
          <p:nvPr/>
        </p:nvSpPr>
        <p:spPr>
          <a:xfrm rot="0">
            <a:off x="688952" y="4511574"/>
            <a:ext cx="7902336" cy="2660052"/>
          </a:xfrm>
          <a:prstGeom prst="rect">
            <a:avLst/>
          </a:prstGeom>
        </p:spPr>
        <p:txBody>
          <a:bodyPr anchor="t" rtlCol="false" tIns="0" lIns="0" bIns="0" rIns="0">
            <a:spAutoFit/>
          </a:bodyPr>
          <a:lstStyle/>
          <a:p>
            <a:pPr algn="just">
              <a:lnSpc>
                <a:spcPts val="4216"/>
              </a:lnSpc>
            </a:pPr>
          </a:p>
          <a:p>
            <a:pPr algn="just" marL="535546" indent="-267773" lvl="1">
              <a:lnSpc>
                <a:spcPts val="4216"/>
              </a:lnSpc>
              <a:buFont typeface="Arial"/>
              <a:buChar char="•"/>
            </a:pPr>
            <a:r>
              <a:rPr lang="en-US" sz="2480">
                <a:solidFill>
                  <a:srgbClr val="000000">
                    <a:alpha val="80000"/>
                  </a:srgbClr>
                </a:solidFill>
                <a:latin typeface="Poppins"/>
                <a:ea typeface="Poppins"/>
                <a:cs typeface="Poppins"/>
                <a:sym typeface="Poppins"/>
              </a:rPr>
              <a:t>Finally The highest sales volume occurs on Saturdays.</a:t>
            </a:r>
          </a:p>
          <a:p>
            <a:pPr algn="just">
              <a:lnSpc>
                <a:spcPts val="4216"/>
              </a:lnSpc>
            </a:pPr>
          </a:p>
          <a:p>
            <a:pPr algn="just">
              <a:lnSpc>
                <a:spcPts val="4216"/>
              </a:lnSpc>
            </a:pPr>
          </a:p>
        </p:txBody>
      </p:sp>
      <p:sp>
        <p:nvSpPr>
          <p:cNvPr name="TextBox 13" id="13"/>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09</a:t>
            </a:r>
          </a:p>
        </p:txBody>
      </p:sp>
      <p:sp>
        <p:nvSpPr>
          <p:cNvPr name="Freeform 14" id="14"/>
          <p:cNvSpPr/>
          <p:nvPr/>
        </p:nvSpPr>
        <p:spPr>
          <a:xfrm flipH="false" flipV="false" rot="0">
            <a:off x="9144000" y="3575749"/>
            <a:ext cx="9074090" cy="4986894"/>
          </a:xfrm>
          <a:custGeom>
            <a:avLst/>
            <a:gdLst/>
            <a:ahLst/>
            <a:cxnLst/>
            <a:rect r="r" b="b" t="t" l="l"/>
            <a:pathLst>
              <a:path h="4986894" w="9074090">
                <a:moveTo>
                  <a:pt x="0" y="0"/>
                </a:moveTo>
                <a:lnTo>
                  <a:pt x="9074090" y="0"/>
                </a:lnTo>
                <a:lnTo>
                  <a:pt x="9074090" y="4986894"/>
                </a:lnTo>
                <a:lnTo>
                  <a:pt x="0" y="4986894"/>
                </a:lnTo>
                <a:lnTo>
                  <a:pt x="0" y="0"/>
                </a:lnTo>
                <a:close/>
              </a:path>
            </a:pathLst>
          </a:custGeom>
          <a:blipFill>
            <a:blip r:embed="rId5"/>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846009" y="1771392"/>
            <a:ext cx="14185153" cy="1418515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AA93">
                <a:alpha val="66667"/>
              </a:srgbClr>
            </a:solidFill>
          </p:spPr>
        </p:sp>
        <p:sp>
          <p:nvSpPr>
            <p:cNvPr name="TextBox 4" id="4"/>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Freeform 5" id="5"/>
          <p:cNvSpPr/>
          <p:nvPr/>
        </p:nvSpPr>
        <p:spPr>
          <a:xfrm flipH="false" flipV="false" rot="0">
            <a:off x="-2259164" y="468809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23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914860" y="33500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6964057" y="1155987"/>
            <a:ext cx="295243" cy="29524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p:spPr>
        </p:sp>
        <p:sp>
          <p:nvSpPr>
            <p:cNvPr name="TextBox 9" id="9"/>
            <p:cNvSpPr txBox="true"/>
            <p:nvPr/>
          </p:nvSpPr>
          <p:spPr>
            <a:xfrm>
              <a:off x="76200" y="-47625"/>
              <a:ext cx="660400" cy="784225"/>
            </a:xfrm>
            <a:prstGeom prst="rect">
              <a:avLst/>
            </a:prstGeom>
          </p:spPr>
          <p:txBody>
            <a:bodyPr anchor="ctr" rtlCol="false" tIns="50800" lIns="50800" bIns="50800" rIns="50800"/>
            <a:lstStyle/>
            <a:p>
              <a:pPr algn="ctr">
                <a:lnSpc>
                  <a:spcPts val="3910"/>
                </a:lnSpc>
              </a:pPr>
            </a:p>
          </p:txBody>
        </p:sp>
      </p:grpSp>
      <p:grpSp>
        <p:nvGrpSpPr>
          <p:cNvPr name="Group 10" id="10"/>
          <p:cNvGrpSpPr/>
          <p:nvPr/>
        </p:nvGrpSpPr>
        <p:grpSpPr>
          <a:xfrm rot="0">
            <a:off x="381261" y="4332682"/>
            <a:ext cx="3761716" cy="4531286"/>
            <a:chOff x="0" y="0"/>
            <a:chExt cx="990740" cy="1193425"/>
          </a:xfrm>
        </p:grpSpPr>
        <p:sp>
          <p:nvSpPr>
            <p:cNvPr name="Freeform 11" id="11"/>
            <p:cNvSpPr/>
            <p:nvPr/>
          </p:nvSpPr>
          <p:spPr>
            <a:xfrm flipH="false" flipV="false" rot="0">
              <a:off x="0" y="0"/>
              <a:ext cx="990740" cy="1193425"/>
            </a:xfrm>
            <a:custGeom>
              <a:avLst/>
              <a:gdLst/>
              <a:ahLst/>
              <a:cxnLst/>
              <a:rect r="r" b="b" t="t" l="l"/>
              <a:pathLst>
                <a:path h="1193425" w="990740">
                  <a:moveTo>
                    <a:pt x="86439" y="0"/>
                  </a:moveTo>
                  <a:lnTo>
                    <a:pt x="904301" y="0"/>
                  </a:lnTo>
                  <a:cubicBezTo>
                    <a:pt x="952040" y="0"/>
                    <a:pt x="990740" y="38700"/>
                    <a:pt x="990740" y="86439"/>
                  </a:cubicBezTo>
                  <a:lnTo>
                    <a:pt x="990740" y="1106986"/>
                  </a:lnTo>
                  <a:cubicBezTo>
                    <a:pt x="990740" y="1129911"/>
                    <a:pt x="981633" y="1151897"/>
                    <a:pt x="965423" y="1168108"/>
                  </a:cubicBezTo>
                  <a:cubicBezTo>
                    <a:pt x="949212" y="1184318"/>
                    <a:pt x="927226" y="1193425"/>
                    <a:pt x="904301" y="1193425"/>
                  </a:cubicBezTo>
                  <a:lnTo>
                    <a:pt x="86439" y="1193425"/>
                  </a:lnTo>
                  <a:cubicBezTo>
                    <a:pt x="63514" y="1193425"/>
                    <a:pt x="41528" y="1184318"/>
                    <a:pt x="25318" y="1168108"/>
                  </a:cubicBezTo>
                  <a:cubicBezTo>
                    <a:pt x="9107" y="1151897"/>
                    <a:pt x="0" y="1129911"/>
                    <a:pt x="0" y="1106986"/>
                  </a:cubicBezTo>
                  <a:lnTo>
                    <a:pt x="0" y="86439"/>
                  </a:lnTo>
                  <a:cubicBezTo>
                    <a:pt x="0" y="63514"/>
                    <a:pt x="9107" y="41528"/>
                    <a:pt x="25318" y="25318"/>
                  </a:cubicBezTo>
                  <a:cubicBezTo>
                    <a:pt x="41528" y="9107"/>
                    <a:pt x="63514" y="0"/>
                    <a:pt x="86439" y="0"/>
                  </a:cubicBezTo>
                  <a:close/>
                </a:path>
              </a:pathLst>
            </a:custGeom>
            <a:solidFill>
              <a:srgbClr val="4F7384"/>
            </a:solidFill>
          </p:spPr>
        </p:sp>
        <p:sp>
          <p:nvSpPr>
            <p:cNvPr name="TextBox 12" id="12"/>
            <p:cNvSpPr txBox="true"/>
            <p:nvPr/>
          </p:nvSpPr>
          <p:spPr>
            <a:xfrm>
              <a:off x="0" y="-57150"/>
              <a:ext cx="990740" cy="1250575"/>
            </a:xfrm>
            <a:prstGeom prst="rect">
              <a:avLst/>
            </a:prstGeom>
          </p:spPr>
          <p:txBody>
            <a:bodyPr anchor="ctr" rtlCol="false" tIns="50800" lIns="50800" bIns="50800" rIns="50800"/>
            <a:lstStyle/>
            <a:p>
              <a:pPr algn="ctr">
                <a:lnSpc>
                  <a:spcPts val="2799"/>
                </a:lnSpc>
              </a:pPr>
            </a:p>
          </p:txBody>
        </p:sp>
      </p:grpSp>
      <p:sp>
        <p:nvSpPr>
          <p:cNvPr name="TextBox 13" id="13"/>
          <p:cNvSpPr txBox="true"/>
          <p:nvPr/>
        </p:nvSpPr>
        <p:spPr>
          <a:xfrm rot="0">
            <a:off x="1855636" y="1269553"/>
            <a:ext cx="2122073" cy="280035"/>
          </a:xfrm>
          <a:prstGeom prst="rect">
            <a:avLst/>
          </a:prstGeom>
        </p:spPr>
        <p:txBody>
          <a:bodyPr anchor="t" rtlCol="false" tIns="0" lIns="0" bIns="0" rIns="0">
            <a:spAutoFit/>
          </a:bodyPr>
          <a:lstStyle/>
          <a:p>
            <a:pPr algn="l">
              <a:lnSpc>
                <a:spcPts val="1920"/>
              </a:lnSpc>
            </a:pPr>
            <a:r>
              <a:rPr lang="en-US" sz="2000" b="true">
                <a:solidFill>
                  <a:srgbClr val="FFFFFF"/>
                </a:solidFill>
                <a:latin typeface="Poppins Bold"/>
                <a:ea typeface="Poppins Bold"/>
                <a:cs typeface="Poppins Bold"/>
                <a:sym typeface="Poppins Bold"/>
              </a:rPr>
              <a:t>WARDIERE.INC</a:t>
            </a:r>
          </a:p>
        </p:txBody>
      </p:sp>
      <p:sp>
        <p:nvSpPr>
          <p:cNvPr name="TextBox 14" id="14"/>
          <p:cNvSpPr txBox="true"/>
          <p:nvPr/>
        </p:nvSpPr>
        <p:spPr>
          <a:xfrm rot="0">
            <a:off x="4264281" y="2273584"/>
            <a:ext cx="9759438" cy="1210983"/>
          </a:xfrm>
          <a:prstGeom prst="rect">
            <a:avLst/>
          </a:prstGeom>
        </p:spPr>
        <p:txBody>
          <a:bodyPr anchor="t" rtlCol="false" tIns="0" lIns="0" bIns="0" rIns="0">
            <a:spAutoFit/>
          </a:bodyPr>
          <a:lstStyle/>
          <a:p>
            <a:pPr algn="ctr">
              <a:lnSpc>
                <a:spcPts val="8801"/>
              </a:lnSpc>
            </a:pPr>
            <a:r>
              <a:rPr lang="en-US" b="true" sz="9167" spc="-275">
                <a:solidFill>
                  <a:srgbClr val="4F7384"/>
                </a:solidFill>
                <a:latin typeface="Bebas Neue Bold"/>
                <a:ea typeface="Bebas Neue Bold"/>
                <a:cs typeface="Bebas Neue Bold"/>
                <a:sym typeface="Bebas Neue Bold"/>
              </a:rPr>
              <a:t>RECOMMENDATION </a:t>
            </a:r>
          </a:p>
        </p:txBody>
      </p:sp>
      <p:sp>
        <p:nvSpPr>
          <p:cNvPr name="TextBox 15" id="15"/>
          <p:cNvSpPr txBox="true"/>
          <p:nvPr/>
        </p:nvSpPr>
        <p:spPr>
          <a:xfrm rot="0">
            <a:off x="542530" y="4988344"/>
            <a:ext cx="3435178" cy="3126085"/>
          </a:xfrm>
          <a:prstGeom prst="rect">
            <a:avLst/>
          </a:prstGeom>
        </p:spPr>
        <p:txBody>
          <a:bodyPr anchor="t" rtlCol="false" tIns="0" lIns="0" bIns="0" rIns="0">
            <a:spAutoFit/>
          </a:bodyPr>
          <a:lstStyle/>
          <a:p>
            <a:pPr algn="ctr" marL="0" indent="0" lvl="0">
              <a:lnSpc>
                <a:spcPts val="3132"/>
              </a:lnSpc>
            </a:pPr>
            <a:r>
              <a:rPr lang="en-US" sz="2190" spc="308">
                <a:solidFill>
                  <a:srgbClr val="FFFFFF"/>
                </a:solidFill>
                <a:latin typeface="Poppins"/>
                <a:ea typeface="Poppins"/>
                <a:cs typeface="Poppins"/>
                <a:sym typeface="Poppins"/>
              </a:rPr>
              <a:t>Place the top-selling product line at the end to ensure customers pass through lower-selling lines on their way in and out.</a:t>
            </a:r>
          </a:p>
        </p:txBody>
      </p:sp>
      <p:grpSp>
        <p:nvGrpSpPr>
          <p:cNvPr name="Group 16" id="16"/>
          <p:cNvGrpSpPr/>
          <p:nvPr/>
        </p:nvGrpSpPr>
        <p:grpSpPr>
          <a:xfrm rot="0">
            <a:off x="3357065" y="3813731"/>
            <a:ext cx="1241287" cy="1241287"/>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8" id="18"/>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9" id="19"/>
          <p:cNvSpPr txBox="true"/>
          <p:nvPr/>
        </p:nvSpPr>
        <p:spPr>
          <a:xfrm rot="0">
            <a:off x="3637178" y="4169753"/>
            <a:ext cx="627103" cy="645838"/>
          </a:xfrm>
          <a:prstGeom prst="rect">
            <a:avLst/>
          </a:prstGeom>
        </p:spPr>
        <p:txBody>
          <a:bodyPr anchor="t" rtlCol="false" tIns="0" lIns="0" bIns="0" rIns="0">
            <a:spAutoFit/>
          </a:bodyPr>
          <a:lstStyle/>
          <a:p>
            <a:pPr algn="ctr">
              <a:lnSpc>
                <a:spcPts val="4807"/>
              </a:lnSpc>
            </a:pPr>
            <a:r>
              <a:rPr lang="en-US" sz="4807" b="true">
                <a:solidFill>
                  <a:srgbClr val="FFFFFF"/>
                </a:solidFill>
                <a:latin typeface="Bebas Neue Bold"/>
                <a:ea typeface="Bebas Neue Bold"/>
                <a:cs typeface="Bebas Neue Bold"/>
                <a:sym typeface="Bebas Neue Bold"/>
              </a:rPr>
              <a:t>01</a:t>
            </a:r>
          </a:p>
        </p:txBody>
      </p:sp>
      <p:sp>
        <p:nvSpPr>
          <p:cNvPr name="AutoShape 20" id="20"/>
          <p:cNvSpPr/>
          <p:nvPr/>
        </p:nvSpPr>
        <p:spPr>
          <a:xfrm>
            <a:off x="988445" y="9205913"/>
            <a:ext cx="5050063" cy="0"/>
          </a:xfrm>
          <a:prstGeom prst="line">
            <a:avLst/>
          </a:prstGeom>
          <a:ln cap="rnd" w="104775">
            <a:solidFill>
              <a:srgbClr val="000000"/>
            </a:solidFill>
            <a:prstDash val="solid"/>
            <a:headEnd type="none" len="sm" w="sm"/>
            <a:tailEnd type="none" len="sm" w="sm"/>
          </a:ln>
        </p:spPr>
      </p:sp>
      <p:sp>
        <p:nvSpPr>
          <p:cNvPr name="AutoShape 21" id="21"/>
          <p:cNvSpPr/>
          <p:nvPr/>
        </p:nvSpPr>
        <p:spPr>
          <a:xfrm>
            <a:off x="6620971" y="9205913"/>
            <a:ext cx="5050063" cy="0"/>
          </a:xfrm>
          <a:prstGeom prst="line">
            <a:avLst/>
          </a:prstGeom>
          <a:ln cap="rnd" w="104775">
            <a:solidFill>
              <a:srgbClr val="000000"/>
            </a:solidFill>
            <a:prstDash val="solid"/>
            <a:headEnd type="none" len="sm" w="sm"/>
            <a:tailEnd type="none" len="sm" w="sm"/>
          </a:ln>
        </p:spPr>
      </p:sp>
      <p:sp>
        <p:nvSpPr>
          <p:cNvPr name="AutoShape 22" id="22"/>
          <p:cNvSpPr/>
          <p:nvPr/>
        </p:nvSpPr>
        <p:spPr>
          <a:xfrm>
            <a:off x="12274256" y="9205913"/>
            <a:ext cx="5050063" cy="0"/>
          </a:xfrm>
          <a:prstGeom prst="line">
            <a:avLst/>
          </a:prstGeom>
          <a:ln cap="rnd" w="104775">
            <a:solidFill>
              <a:srgbClr val="000000"/>
            </a:solidFill>
            <a:prstDash val="solid"/>
            <a:headEnd type="none" len="sm" w="sm"/>
            <a:tailEnd type="none" len="sm" w="sm"/>
          </a:ln>
        </p:spPr>
      </p:sp>
      <p:grpSp>
        <p:nvGrpSpPr>
          <p:cNvPr name="Group 23" id="23"/>
          <p:cNvGrpSpPr/>
          <p:nvPr/>
        </p:nvGrpSpPr>
        <p:grpSpPr>
          <a:xfrm rot="0">
            <a:off x="4912307" y="4332682"/>
            <a:ext cx="3761716" cy="4531286"/>
            <a:chOff x="0" y="0"/>
            <a:chExt cx="990740" cy="1193425"/>
          </a:xfrm>
        </p:grpSpPr>
        <p:sp>
          <p:nvSpPr>
            <p:cNvPr name="Freeform 24" id="24"/>
            <p:cNvSpPr/>
            <p:nvPr/>
          </p:nvSpPr>
          <p:spPr>
            <a:xfrm flipH="false" flipV="false" rot="0">
              <a:off x="0" y="0"/>
              <a:ext cx="990740" cy="1193425"/>
            </a:xfrm>
            <a:custGeom>
              <a:avLst/>
              <a:gdLst/>
              <a:ahLst/>
              <a:cxnLst/>
              <a:rect r="r" b="b" t="t" l="l"/>
              <a:pathLst>
                <a:path h="1193425" w="990740">
                  <a:moveTo>
                    <a:pt x="86439" y="0"/>
                  </a:moveTo>
                  <a:lnTo>
                    <a:pt x="904301" y="0"/>
                  </a:lnTo>
                  <a:cubicBezTo>
                    <a:pt x="952040" y="0"/>
                    <a:pt x="990740" y="38700"/>
                    <a:pt x="990740" y="86439"/>
                  </a:cubicBezTo>
                  <a:lnTo>
                    <a:pt x="990740" y="1106986"/>
                  </a:lnTo>
                  <a:cubicBezTo>
                    <a:pt x="990740" y="1129911"/>
                    <a:pt x="981633" y="1151897"/>
                    <a:pt x="965423" y="1168108"/>
                  </a:cubicBezTo>
                  <a:cubicBezTo>
                    <a:pt x="949212" y="1184318"/>
                    <a:pt x="927226" y="1193425"/>
                    <a:pt x="904301" y="1193425"/>
                  </a:cubicBezTo>
                  <a:lnTo>
                    <a:pt x="86439" y="1193425"/>
                  </a:lnTo>
                  <a:cubicBezTo>
                    <a:pt x="63514" y="1193425"/>
                    <a:pt x="41528" y="1184318"/>
                    <a:pt x="25318" y="1168108"/>
                  </a:cubicBezTo>
                  <a:cubicBezTo>
                    <a:pt x="9107" y="1151897"/>
                    <a:pt x="0" y="1129911"/>
                    <a:pt x="0" y="1106986"/>
                  </a:cubicBezTo>
                  <a:lnTo>
                    <a:pt x="0" y="86439"/>
                  </a:lnTo>
                  <a:cubicBezTo>
                    <a:pt x="0" y="63514"/>
                    <a:pt x="9107" y="41528"/>
                    <a:pt x="25318" y="25318"/>
                  </a:cubicBezTo>
                  <a:cubicBezTo>
                    <a:pt x="41528" y="9107"/>
                    <a:pt x="63514" y="0"/>
                    <a:pt x="86439" y="0"/>
                  </a:cubicBezTo>
                  <a:close/>
                </a:path>
              </a:pathLst>
            </a:custGeom>
            <a:solidFill>
              <a:srgbClr val="4F7384"/>
            </a:solidFill>
          </p:spPr>
        </p:sp>
        <p:sp>
          <p:nvSpPr>
            <p:cNvPr name="TextBox 25" id="25"/>
            <p:cNvSpPr txBox="true"/>
            <p:nvPr/>
          </p:nvSpPr>
          <p:spPr>
            <a:xfrm>
              <a:off x="0" y="-57150"/>
              <a:ext cx="990740" cy="1250575"/>
            </a:xfrm>
            <a:prstGeom prst="rect">
              <a:avLst/>
            </a:prstGeom>
          </p:spPr>
          <p:txBody>
            <a:bodyPr anchor="ctr" rtlCol="false" tIns="50800" lIns="50800" bIns="50800" rIns="50800"/>
            <a:lstStyle/>
            <a:p>
              <a:pPr algn="ctr">
                <a:lnSpc>
                  <a:spcPts val="2799"/>
                </a:lnSpc>
              </a:pPr>
            </a:p>
          </p:txBody>
        </p:sp>
      </p:grpSp>
      <p:grpSp>
        <p:nvGrpSpPr>
          <p:cNvPr name="Group 26" id="26"/>
          <p:cNvGrpSpPr/>
          <p:nvPr/>
        </p:nvGrpSpPr>
        <p:grpSpPr>
          <a:xfrm rot="0">
            <a:off x="7902713" y="3829165"/>
            <a:ext cx="1241287" cy="124128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28" id="28"/>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29" id="29"/>
          <p:cNvSpPr txBox="true"/>
          <p:nvPr/>
        </p:nvSpPr>
        <p:spPr>
          <a:xfrm rot="0">
            <a:off x="8209805" y="4169753"/>
            <a:ext cx="627103" cy="645838"/>
          </a:xfrm>
          <a:prstGeom prst="rect">
            <a:avLst/>
          </a:prstGeom>
        </p:spPr>
        <p:txBody>
          <a:bodyPr anchor="t" rtlCol="false" tIns="0" lIns="0" bIns="0" rIns="0">
            <a:spAutoFit/>
          </a:bodyPr>
          <a:lstStyle/>
          <a:p>
            <a:pPr algn="ctr">
              <a:lnSpc>
                <a:spcPts val="4807"/>
              </a:lnSpc>
            </a:pPr>
            <a:r>
              <a:rPr lang="en-US" sz="4807" b="true">
                <a:solidFill>
                  <a:srgbClr val="FFFFFF"/>
                </a:solidFill>
                <a:latin typeface="Bebas Neue Bold"/>
                <a:ea typeface="Bebas Neue Bold"/>
                <a:cs typeface="Bebas Neue Bold"/>
                <a:sym typeface="Bebas Neue Bold"/>
              </a:rPr>
              <a:t>02</a:t>
            </a:r>
          </a:p>
        </p:txBody>
      </p:sp>
      <p:sp>
        <p:nvSpPr>
          <p:cNvPr name="TextBox 30" id="30"/>
          <p:cNvSpPr txBox="true"/>
          <p:nvPr/>
        </p:nvSpPr>
        <p:spPr>
          <a:xfrm rot="0">
            <a:off x="5090047" y="4358175"/>
            <a:ext cx="3119758" cy="4340350"/>
          </a:xfrm>
          <a:prstGeom prst="rect">
            <a:avLst/>
          </a:prstGeom>
        </p:spPr>
        <p:txBody>
          <a:bodyPr anchor="t" rtlCol="false" tIns="0" lIns="0" bIns="0" rIns="0">
            <a:spAutoFit/>
          </a:bodyPr>
          <a:lstStyle/>
          <a:p>
            <a:pPr algn="ctr" marL="0" indent="0" lvl="0">
              <a:lnSpc>
                <a:spcPts val="3453"/>
              </a:lnSpc>
              <a:spcBef>
                <a:spcPct val="0"/>
              </a:spcBef>
            </a:pPr>
            <a:r>
              <a:rPr lang="en-US" sz="2415" spc="340" strike="noStrike" u="none">
                <a:solidFill>
                  <a:srgbClr val="FFFFFF"/>
                </a:solidFill>
                <a:latin typeface="Poppins"/>
                <a:ea typeface="Poppins"/>
                <a:cs typeface="Poppins"/>
                <a:sym typeface="Poppins"/>
              </a:rPr>
              <a:t>Boost Home and Lifestyle sales with promotions and bundle deals, and improve product quality for better customer satisfaction.</a:t>
            </a:r>
          </a:p>
        </p:txBody>
      </p:sp>
      <p:grpSp>
        <p:nvGrpSpPr>
          <p:cNvPr name="Group 31" id="31"/>
          <p:cNvGrpSpPr/>
          <p:nvPr/>
        </p:nvGrpSpPr>
        <p:grpSpPr>
          <a:xfrm rot="0">
            <a:off x="9458325" y="4332682"/>
            <a:ext cx="3761716" cy="4531286"/>
            <a:chOff x="0" y="0"/>
            <a:chExt cx="990740" cy="1193425"/>
          </a:xfrm>
        </p:grpSpPr>
        <p:sp>
          <p:nvSpPr>
            <p:cNvPr name="Freeform 32" id="32"/>
            <p:cNvSpPr/>
            <p:nvPr/>
          </p:nvSpPr>
          <p:spPr>
            <a:xfrm flipH="false" flipV="false" rot="0">
              <a:off x="0" y="0"/>
              <a:ext cx="990740" cy="1193425"/>
            </a:xfrm>
            <a:custGeom>
              <a:avLst/>
              <a:gdLst/>
              <a:ahLst/>
              <a:cxnLst/>
              <a:rect r="r" b="b" t="t" l="l"/>
              <a:pathLst>
                <a:path h="1193425" w="990740">
                  <a:moveTo>
                    <a:pt x="86439" y="0"/>
                  </a:moveTo>
                  <a:lnTo>
                    <a:pt x="904301" y="0"/>
                  </a:lnTo>
                  <a:cubicBezTo>
                    <a:pt x="952040" y="0"/>
                    <a:pt x="990740" y="38700"/>
                    <a:pt x="990740" y="86439"/>
                  </a:cubicBezTo>
                  <a:lnTo>
                    <a:pt x="990740" y="1106986"/>
                  </a:lnTo>
                  <a:cubicBezTo>
                    <a:pt x="990740" y="1129911"/>
                    <a:pt x="981633" y="1151897"/>
                    <a:pt x="965423" y="1168108"/>
                  </a:cubicBezTo>
                  <a:cubicBezTo>
                    <a:pt x="949212" y="1184318"/>
                    <a:pt x="927226" y="1193425"/>
                    <a:pt x="904301" y="1193425"/>
                  </a:cubicBezTo>
                  <a:lnTo>
                    <a:pt x="86439" y="1193425"/>
                  </a:lnTo>
                  <a:cubicBezTo>
                    <a:pt x="63514" y="1193425"/>
                    <a:pt x="41528" y="1184318"/>
                    <a:pt x="25318" y="1168108"/>
                  </a:cubicBezTo>
                  <a:cubicBezTo>
                    <a:pt x="9107" y="1151897"/>
                    <a:pt x="0" y="1129911"/>
                    <a:pt x="0" y="1106986"/>
                  </a:cubicBezTo>
                  <a:lnTo>
                    <a:pt x="0" y="86439"/>
                  </a:lnTo>
                  <a:cubicBezTo>
                    <a:pt x="0" y="63514"/>
                    <a:pt x="9107" y="41528"/>
                    <a:pt x="25318" y="25318"/>
                  </a:cubicBezTo>
                  <a:cubicBezTo>
                    <a:pt x="41528" y="9107"/>
                    <a:pt x="63514" y="0"/>
                    <a:pt x="86439" y="0"/>
                  </a:cubicBezTo>
                  <a:close/>
                </a:path>
              </a:pathLst>
            </a:custGeom>
            <a:solidFill>
              <a:srgbClr val="4F7384"/>
            </a:solidFill>
          </p:spPr>
        </p:sp>
        <p:sp>
          <p:nvSpPr>
            <p:cNvPr name="TextBox 33" id="33"/>
            <p:cNvSpPr txBox="true"/>
            <p:nvPr/>
          </p:nvSpPr>
          <p:spPr>
            <a:xfrm>
              <a:off x="0" y="-57150"/>
              <a:ext cx="990740" cy="1250575"/>
            </a:xfrm>
            <a:prstGeom prst="rect">
              <a:avLst/>
            </a:prstGeom>
          </p:spPr>
          <p:txBody>
            <a:bodyPr anchor="ctr" rtlCol="false" tIns="50800" lIns="50800" bIns="50800" rIns="50800"/>
            <a:lstStyle/>
            <a:p>
              <a:pPr algn="ctr">
                <a:lnSpc>
                  <a:spcPts val="2799"/>
                </a:lnSpc>
              </a:pPr>
            </a:p>
          </p:txBody>
        </p:sp>
      </p:grpSp>
      <p:sp>
        <p:nvSpPr>
          <p:cNvPr name="TextBox 34" id="34"/>
          <p:cNvSpPr txBox="true"/>
          <p:nvPr/>
        </p:nvSpPr>
        <p:spPr>
          <a:xfrm rot="0">
            <a:off x="9648825" y="4917417"/>
            <a:ext cx="3362834" cy="3266866"/>
          </a:xfrm>
          <a:prstGeom prst="rect">
            <a:avLst/>
          </a:prstGeom>
        </p:spPr>
        <p:txBody>
          <a:bodyPr anchor="t" rtlCol="false" tIns="0" lIns="0" bIns="0" rIns="0">
            <a:spAutoFit/>
          </a:bodyPr>
          <a:lstStyle/>
          <a:p>
            <a:pPr algn="ctr" marL="0" indent="0" lvl="0">
              <a:lnSpc>
                <a:spcPts val="3717"/>
              </a:lnSpc>
            </a:pPr>
            <a:r>
              <a:rPr lang="en-US" sz="2599" spc="366">
                <a:solidFill>
                  <a:srgbClr val="FFFFFF"/>
                </a:solidFill>
                <a:latin typeface="Poppins"/>
                <a:ea typeface="Poppins"/>
                <a:cs typeface="Poppins"/>
                <a:sym typeface="Poppins"/>
              </a:rPr>
              <a:t>We recommend launching an online market to expand our customer base and increase our reach.</a:t>
            </a:r>
          </a:p>
        </p:txBody>
      </p:sp>
      <p:grpSp>
        <p:nvGrpSpPr>
          <p:cNvPr name="Group 35" id="35"/>
          <p:cNvGrpSpPr/>
          <p:nvPr/>
        </p:nvGrpSpPr>
        <p:grpSpPr>
          <a:xfrm rot="0">
            <a:off x="12391016" y="3829165"/>
            <a:ext cx="1241287" cy="124128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37" id="37"/>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38" id="38"/>
          <p:cNvSpPr txBox="true"/>
          <p:nvPr/>
        </p:nvSpPr>
        <p:spPr>
          <a:xfrm rot="0">
            <a:off x="12698108" y="4169753"/>
            <a:ext cx="627103" cy="656504"/>
          </a:xfrm>
          <a:prstGeom prst="rect">
            <a:avLst/>
          </a:prstGeom>
        </p:spPr>
        <p:txBody>
          <a:bodyPr anchor="t" rtlCol="false" tIns="0" lIns="0" bIns="0" rIns="0">
            <a:spAutoFit/>
          </a:bodyPr>
          <a:lstStyle/>
          <a:p>
            <a:pPr algn="ctr">
              <a:lnSpc>
                <a:spcPts val="4807"/>
              </a:lnSpc>
            </a:pPr>
            <a:r>
              <a:rPr lang="en-US" sz="4807" b="true">
                <a:solidFill>
                  <a:srgbClr val="FFFFFF"/>
                </a:solidFill>
                <a:latin typeface="Bebas Neue Bold"/>
                <a:ea typeface="Bebas Neue Bold"/>
                <a:cs typeface="Bebas Neue Bold"/>
                <a:sym typeface="Bebas Neue Bold"/>
              </a:rPr>
              <a:t>03</a:t>
            </a:r>
          </a:p>
        </p:txBody>
      </p:sp>
      <p:grpSp>
        <p:nvGrpSpPr>
          <p:cNvPr name="Group 39" id="39"/>
          <p:cNvGrpSpPr/>
          <p:nvPr/>
        </p:nvGrpSpPr>
        <p:grpSpPr>
          <a:xfrm rot="0">
            <a:off x="14023719" y="4332682"/>
            <a:ext cx="3761716" cy="4531286"/>
            <a:chOff x="0" y="0"/>
            <a:chExt cx="990740" cy="1193425"/>
          </a:xfrm>
        </p:grpSpPr>
        <p:sp>
          <p:nvSpPr>
            <p:cNvPr name="Freeform 40" id="40"/>
            <p:cNvSpPr/>
            <p:nvPr/>
          </p:nvSpPr>
          <p:spPr>
            <a:xfrm flipH="false" flipV="false" rot="0">
              <a:off x="0" y="0"/>
              <a:ext cx="990740" cy="1193425"/>
            </a:xfrm>
            <a:custGeom>
              <a:avLst/>
              <a:gdLst/>
              <a:ahLst/>
              <a:cxnLst/>
              <a:rect r="r" b="b" t="t" l="l"/>
              <a:pathLst>
                <a:path h="1193425" w="990740">
                  <a:moveTo>
                    <a:pt x="86439" y="0"/>
                  </a:moveTo>
                  <a:lnTo>
                    <a:pt x="904301" y="0"/>
                  </a:lnTo>
                  <a:cubicBezTo>
                    <a:pt x="952040" y="0"/>
                    <a:pt x="990740" y="38700"/>
                    <a:pt x="990740" y="86439"/>
                  </a:cubicBezTo>
                  <a:lnTo>
                    <a:pt x="990740" y="1106986"/>
                  </a:lnTo>
                  <a:cubicBezTo>
                    <a:pt x="990740" y="1129911"/>
                    <a:pt x="981633" y="1151897"/>
                    <a:pt x="965423" y="1168108"/>
                  </a:cubicBezTo>
                  <a:cubicBezTo>
                    <a:pt x="949212" y="1184318"/>
                    <a:pt x="927226" y="1193425"/>
                    <a:pt x="904301" y="1193425"/>
                  </a:cubicBezTo>
                  <a:lnTo>
                    <a:pt x="86439" y="1193425"/>
                  </a:lnTo>
                  <a:cubicBezTo>
                    <a:pt x="63514" y="1193425"/>
                    <a:pt x="41528" y="1184318"/>
                    <a:pt x="25318" y="1168108"/>
                  </a:cubicBezTo>
                  <a:cubicBezTo>
                    <a:pt x="9107" y="1151897"/>
                    <a:pt x="0" y="1129911"/>
                    <a:pt x="0" y="1106986"/>
                  </a:cubicBezTo>
                  <a:lnTo>
                    <a:pt x="0" y="86439"/>
                  </a:lnTo>
                  <a:cubicBezTo>
                    <a:pt x="0" y="63514"/>
                    <a:pt x="9107" y="41528"/>
                    <a:pt x="25318" y="25318"/>
                  </a:cubicBezTo>
                  <a:cubicBezTo>
                    <a:pt x="41528" y="9107"/>
                    <a:pt x="63514" y="0"/>
                    <a:pt x="86439" y="0"/>
                  </a:cubicBezTo>
                  <a:close/>
                </a:path>
              </a:pathLst>
            </a:custGeom>
            <a:solidFill>
              <a:srgbClr val="4F7384"/>
            </a:solidFill>
          </p:spPr>
        </p:sp>
        <p:sp>
          <p:nvSpPr>
            <p:cNvPr name="TextBox 41" id="41"/>
            <p:cNvSpPr txBox="true"/>
            <p:nvPr/>
          </p:nvSpPr>
          <p:spPr>
            <a:xfrm>
              <a:off x="0" y="-57150"/>
              <a:ext cx="990740" cy="1250575"/>
            </a:xfrm>
            <a:prstGeom prst="rect">
              <a:avLst/>
            </a:prstGeom>
          </p:spPr>
          <p:txBody>
            <a:bodyPr anchor="ctr" rtlCol="false" tIns="50800" lIns="50800" bIns="50800" rIns="50800"/>
            <a:lstStyle/>
            <a:p>
              <a:pPr algn="ctr">
                <a:lnSpc>
                  <a:spcPts val="2799"/>
                </a:lnSpc>
              </a:pPr>
            </a:p>
          </p:txBody>
        </p:sp>
      </p:grpSp>
      <p:sp>
        <p:nvSpPr>
          <p:cNvPr name="TextBox 42" id="42"/>
          <p:cNvSpPr txBox="true"/>
          <p:nvPr/>
        </p:nvSpPr>
        <p:spPr>
          <a:xfrm rot="0">
            <a:off x="14023719" y="4878846"/>
            <a:ext cx="3761716" cy="2856066"/>
          </a:xfrm>
          <a:prstGeom prst="rect">
            <a:avLst/>
          </a:prstGeom>
        </p:spPr>
        <p:txBody>
          <a:bodyPr anchor="t" rtlCol="false" tIns="0" lIns="0" bIns="0" rIns="0">
            <a:spAutoFit/>
          </a:bodyPr>
          <a:lstStyle/>
          <a:p>
            <a:pPr algn="ctr" marL="0" indent="0" lvl="0">
              <a:lnSpc>
                <a:spcPts val="3289"/>
              </a:lnSpc>
            </a:pPr>
            <a:r>
              <a:rPr lang="en-US" sz="2300" spc="324">
                <a:solidFill>
                  <a:srgbClr val="FFFFFF"/>
                </a:solidFill>
                <a:latin typeface="Poppins"/>
                <a:ea typeface="Poppins"/>
                <a:cs typeface="Poppins"/>
                <a:sym typeface="Poppins"/>
              </a:rPr>
              <a:t>Offer unique perks for members, such as special discounts, early access to sales, and member-only events.</a:t>
            </a:r>
          </a:p>
        </p:txBody>
      </p:sp>
      <p:grpSp>
        <p:nvGrpSpPr>
          <p:cNvPr name="Group 43" id="43"/>
          <p:cNvGrpSpPr/>
          <p:nvPr/>
        </p:nvGrpSpPr>
        <p:grpSpPr>
          <a:xfrm rot="0">
            <a:off x="16730973" y="3712039"/>
            <a:ext cx="1241287" cy="1241287"/>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45" id="45"/>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46" id="46"/>
          <p:cNvSpPr txBox="true"/>
          <p:nvPr/>
        </p:nvSpPr>
        <p:spPr>
          <a:xfrm rot="0">
            <a:off x="17038065" y="4048742"/>
            <a:ext cx="627103" cy="653607"/>
          </a:xfrm>
          <a:prstGeom prst="rect">
            <a:avLst/>
          </a:prstGeom>
        </p:spPr>
        <p:txBody>
          <a:bodyPr anchor="t" rtlCol="false" tIns="0" lIns="0" bIns="0" rIns="0">
            <a:spAutoFit/>
          </a:bodyPr>
          <a:lstStyle/>
          <a:p>
            <a:pPr algn="ctr">
              <a:lnSpc>
                <a:spcPts val="4807"/>
              </a:lnSpc>
            </a:pPr>
            <a:r>
              <a:rPr lang="en-US" sz="4807" b="true">
                <a:solidFill>
                  <a:srgbClr val="FFFFFF"/>
                </a:solidFill>
                <a:latin typeface="Bebas Neue Bold"/>
                <a:ea typeface="Bebas Neue Bold"/>
                <a:cs typeface="Bebas Neue Bold"/>
                <a:sym typeface="Bebas Neue Bold"/>
              </a:rPr>
              <a:t>04</a:t>
            </a:r>
          </a:p>
        </p:txBody>
      </p:sp>
      <p:sp>
        <p:nvSpPr>
          <p:cNvPr name="Freeform 47" id="47"/>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4"/>
            <a:stretch>
              <a:fillRect l="-25101" t="-38565" r="-23623" b="-40667"/>
            </a:stretch>
          </a:blipFill>
        </p:spPr>
      </p:sp>
      <p:grpSp>
        <p:nvGrpSpPr>
          <p:cNvPr name="Group 48" id="48"/>
          <p:cNvGrpSpPr/>
          <p:nvPr/>
        </p:nvGrpSpPr>
        <p:grpSpPr>
          <a:xfrm rot="0">
            <a:off x="16129113" y="9524750"/>
            <a:ext cx="711995" cy="2010139"/>
            <a:chOff x="0" y="0"/>
            <a:chExt cx="249164" cy="703452"/>
          </a:xfrm>
        </p:grpSpPr>
        <p:sp>
          <p:nvSpPr>
            <p:cNvPr name="Freeform 49" id="49"/>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50" id="50"/>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51" id="51"/>
          <p:cNvGrpSpPr/>
          <p:nvPr/>
        </p:nvGrpSpPr>
        <p:grpSpPr>
          <a:xfrm rot="0">
            <a:off x="16018013" y="9354427"/>
            <a:ext cx="934195" cy="934195"/>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53" id="53"/>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54" id="54"/>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10</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14860" y="33500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5298335" y="-4663435"/>
            <a:ext cx="13079574" cy="13079574"/>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AA93"/>
            </a:solidFill>
          </p:spPr>
        </p:sp>
        <p:sp>
          <p:nvSpPr>
            <p:cNvPr name="TextBox 5" id="5"/>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grpSp>
        <p:nvGrpSpPr>
          <p:cNvPr name="Group 6" id="6"/>
          <p:cNvGrpSpPr/>
          <p:nvPr/>
        </p:nvGrpSpPr>
        <p:grpSpPr>
          <a:xfrm rot="0">
            <a:off x="16964057" y="1155987"/>
            <a:ext cx="295243" cy="295243"/>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p:spPr>
        </p:sp>
        <p:sp>
          <p:nvSpPr>
            <p:cNvPr name="TextBox 8" id="8"/>
            <p:cNvSpPr txBox="true"/>
            <p:nvPr/>
          </p:nvSpPr>
          <p:spPr>
            <a:xfrm>
              <a:off x="76200" y="-47625"/>
              <a:ext cx="660400" cy="784225"/>
            </a:xfrm>
            <a:prstGeom prst="rect">
              <a:avLst/>
            </a:prstGeom>
          </p:spPr>
          <p:txBody>
            <a:bodyPr anchor="ctr" rtlCol="false" tIns="50800" lIns="50800" bIns="50800" rIns="50800"/>
            <a:lstStyle/>
            <a:p>
              <a:pPr algn="ctr">
                <a:lnSpc>
                  <a:spcPts val="3910"/>
                </a:lnSpc>
              </a:pPr>
            </a:p>
          </p:txBody>
        </p:sp>
      </p:grpSp>
      <p:grpSp>
        <p:nvGrpSpPr>
          <p:cNvPr name="Group 9" id="9"/>
          <p:cNvGrpSpPr/>
          <p:nvPr/>
        </p:nvGrpSpPr>
        <p:grpSpPr>
          <a:xfrm rot="0">
            <a:off x="4196280" y="1752155"/>
            <a:ext cx="4413635" cy="441363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5046" t="0" r="-25046" b="0"/>
              </a:stretch>
            </a:blipFill>
            <a:ln w="161925" cap="sq">
              <a:solidFill>
                <a:srgbClr val="4F7384"/>
              </a:solidFill>
              <a:prstDash val="solid"/>
              <a:miter/>
            </a:ln>
          </p:spPr>
        </p:sp>
      </p:grpSp>
      <p:grpSp>
        <p:nvGrpSpPr>
          <p:cNvPr name="Group 11" id="11"/>
          <p:cNvGrpSpPr/>
          <p:nvPr/>
        </p:nvGrpSpPr>
        <p:grpSpPr>
          <a:xfrm rot="0">
            <a:off x="1045152" y="5184631"/>
            <a:ext cx="4413635" cy="441363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25046" t="0" r="-25046" b="0"/>
              </a:stretch>
            </a:blipFill>
            <a:ln w="161925" cap="sq">
              <a:solidFill>
                <a:srgbClr val="4F7384"/>
              </a:solidFill>
              <a:prstDash val="solid"/>
              <a:miter/>
            </a:ln>
          </p:spPr>
        </p:sp>
      </p:grpSp>
      <p:sp>
        <p:nvSpPr>
          <p:cNvPr name="TextBox 13" id="13"/>
          <p:cNvSpPr txBox="true"/>
          <p:nvPr/>
        </p:nvSpPr>
        <p:spPr>
          <a:xfrm rot="0">
            <a:off x="16325105" y="8972910"/>
            <a:ext cx="627103" cy="656504"/>
          </a:xfrm>
          <a:prstGeom prst="rect">
            <a:avLst/>
          </a:prstGeom>
        </p:spPr>
        <p:txBody>
          <a:bodyPr anchor="t" rtlCol="false" tIns="0" lIns="0" bIns="0" rIns="0">
            <a:spAutoFit/>
          </a:bodyPr>
          <a:lstStyle/>
          <a:p>
            <a:pPr algn="ctr">
              <a:lnSpc>
                <a:spcPts val="4807"/>
              </a:lnSpc>
            </a:pPr>
            <a:r>
              <a:rPr lang="en-US" sz="4807" b="true">
                <a:solidFill>
                  <a:srgbClr val="FFFFFF"/>
                </a:solidFill>
                <a:latin typeface="Bebas Neue Bold"/>
                <a:ea typeface="Bebas Neue Bold"/>
                <a:cs typeface="Bebas Neue Bold"/>
                <a:sym typeface="Bebas Neue Bold"/>
              </a:rPr>
              <a:t>09</a:t>
            </a:r>
          </a:p>
        </p:txBody>
      </p:sp>
      <p:sp>
        <p:nvSpPr>
          <p:cNvPr name="TextBox 14" id="14"/>
          <p:cNvSpPr txBox="true"/>
          <p:nvPr/>
        </p:nvSpPr>
        <p:spPr>
          <a:xfrm rot="0">
            <a:off x="9667190" y="3016313"/>
            <a:ext cx="4799298" cy="1211651"/>
          </a:xfrm>
          <a:prstGeom prst="rect">
            <a:avLst/>
          </a:prstGeom>
        </p:spPr>
        <p:txBody>
          <a:bodyPr anchor="t" rtlCol="false" tIns="0" lIns="0" bIns="0" rIns="0">
            <a:spAutoFit/>
          </a:bodyPr>
          <a:lstStyle/>
          <a:p>
            <a:pPr algn="l">
              <a:lnSpc>
                <a:spcPts val="8801"/>
              </a:lnSpc>
            </a:pPr>
            <a:r>
              <a:rPr lang="en-US" b="true" sz="9167" spc="-275">
                <a:solidFill>
                  <a:srgbClr val="4F7384"/>
                </a:solidFill>
                <a:latin typeface="Bebas Neue Bold"/>
                <a:ea typeface="Bebas Neue Bold"/>
                <a:cs typeface="Bebas Neue Bold"/>
                <a:sym typeface="Bebas Neue Bold"/>
              </a:rPr>
              <a:t>CONCLUSION</a:t>
            </a:r>
          </a:p>
        </p:txBody>
      </p:sp>
      <p:sp>
        <p:nvSpPr>
          <p:cNvPr name="TextBox 15" id="15"/>
          <p:cNvSpPr txBox="true"/>
          <p:nvPr/>
        </p:nvSpPr>
        <p:spPr>
          <a:xfrm rot="0">
            <a:off x="9144000" y="4045941"/>
            <a:ext cx="7697107" cy="6241059"/>
          </a:xfrm>
          <a:prstGeom prst="rect">
            <a:avLst/>
          </a:prstGeom>
        </p:spPr>
        <p:txBody>
          <a:bodyPr anchor="t" rtlCol="false" tIns="0" lIns="0" bIns="0" rIns="0">
            <a:spAutoFit/>
          </a:bodyPr>
          <a:lstStyle/>
          <a:p>
            <a:pPr algn="just">
              <a:lnSpc>
                <a:spcPts val="4589"/>
              </a:lnSpc>
            </a:pPr>
            <a:r>
              <a:rPr lang="en-US" sz="2699" b="true">
                <a:solidFill>
                  <a:srgbClr val="000000">
                    <a:alpha val="80000"/>
                  </a:srgbClr>
                </a:solidFill>
                <a:latin typeface="Poppins Bold"/>
                <a:ea typeface="Poppins Bold"/>
                <a:cs typeface="Poppins Bold"/>
                <a:sym typeface="Poppins Bold"/>
              </a:rPr>
              <a:t>In conclusion, the report gives clear insights into Infinity Supermarket’s performance. Naypyitaw is the top-selling branch, and customers prefer to shop in the morning and evening. Popular products include accessories, food, and beverages. By focusing on these trends, Infinity Supermarket can improve customer satisfaction and increase sales across all branches.</a:t>
            </a:r>
          </a:p>
          <a:p>
            <a:pPr algn="just" marL="0" indent="0" lvl="0">
              <a:lnSpc>
                <a:spcPts val="3400"/>
              </a:lnSpc>
              <a:spcBef>
                <a:spcPct val="0"/>
              </a:spcBef>
            </a:pPr>
          </a:p>
        </p:txBody>
      </p:sp>
      <p:grpSp>
        <p:nvGrpSpPr>
          <p:cNvPr name="Group 16" id="16"/>
          <p:cNvGrpSpPr/>
          <p:nvPr/>
        </p:nvGrpSpPr>
        <p:grpSpPr>
          <a:xfrm rot="0">
            <a:off x="16129113" y="9524750"/>
            <a:ext cx="711995" cy="2010139"/>
            <a:chOff x="0" y="0"/>
            <a:chExt cx="249164" cy="703452"/>
          </a:xfrm>
        </p:grpSpPr>
        <p:sp>
          <p:nvSpPr>
            <p:cNvPr name="Freeform 17" id="17"/>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18" id="18"/>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19" id="19"/>
          <p:cNvGrpSpPr/>
          <p:nvPr/>
        </p:nvGrpSpPr>
        <p:grpSpPr>
          <a:xfrm rot="0">
            <a:off x="16018013" y="9354427"/>
            <a:ext cx="934195" cy="93419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21" id="21"/>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22" id="22"/>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11</a:t>
            </a:r>
          </a:p>
        </p:txBody>
      </p:sp>
      <p:sp>
        <p:nvSpPr>
          <p:cNvPr name="Freeform 23" id="23"/>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6"/>
            <a:stretch>
              <a:fillRect l="-25101" t="-38565" r="-23623" b="-40667"/>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7846009" y="1771392"/>
            <a:ext cx="14185153" cy="1418515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alpha val="66667"/>
              </a:srgbClr>
            </a:solidFill>
          </p:spPr>
        </p:sp>
        <p:sp>
          <p:nvSpPr>
            <p:cNvPr name="TextBox 5" id="5"/>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Freeform 6" id="6"/>
          <p:cNvSpPr/>
          <p:nvPr/>
        </p:nvSpPr>
        <p:spPr>
          <a:xfrm flipH="false" flipV="false" rot="0">
            <a:off x="-2259164" y="468809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alphaModFix amt="23000"/>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8106942" y="4517834"/>
            <a:ext cx="8609492" cy="2413520"/>
          </a:xfrm>
          <a:prstGeom prst="rect">
            <a:avLst/>
          </a:prstGeom>
        </p:spPr>
        <p:txBody>
          <a:bodyPr anchor="t" rtlCol="false" tIns="0" lIns="0" bIns="0" rIns="0">
            <a:spAutoFit/>
          </a:bodyPr>
          <a:lstStyle/>
          <a:p>
            <a:pPr algn="l">
              <a:lnSpc>
                <a:spcPts val="18137"/>
              </a:lnSpc>
            </a:pPr>
            <a:r>
              <a:rPr lang="en-US" sz="18137" b="true">
                <a:solidFill>
                  <a:srgbClr val="FFFFFF"/>
                </a:solidFill>
                <a:latin typeface="Bebas Neue Bold"/>
                <a:ea typeface="Bebas Neue Bold"/>
                <a:cs typeface="Bebas Neue Bold"/>
                <a:sym typeface="Bebas Neue Bold"/>
              </a:rPr>
              <a:t>Thank You</a:t>
            </a:r>
          </a:p>
        </p:txBody>
      </p:sp>
      <p:grpSp>
        <p:nvGrpSpPr>
          <p:cNvPr name="Group 8" id="8"/>
          <p:cNvGrpSpPr/>
          <p:nvPr/>
        </p:nvGrpSpPr>
        <p:grpSpPr>
          <a:xfrm rot="0">
            <a:off x="1028700" y="2430708"/>
            <a:ext cx="6244874" cy="624487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25046" t="0" r="-25046" b="0"/>
              </a:stretch>
            </a:blipFill>
            <a:ln w="161925" cap="sq">
              <a:solidFill>
                <a:srgbClr val="4F7384"/>
              </a:solidFill>
              <a:prstDash val="solid"/>
              <a:miter/>
            </a:ln>
          </p:spPr>
        </p:sp>
      </p:grpSp>
      <p:sp>
        <p:nvSpPr>
          <p:cNvPr name="Freeform 10" id="10"/>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6"/>
            <a:stretch>
              <a:fillRect l="-25101" t="-38565" r="-23623" b="-40667"/>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32173" y="4487030"/>
            <a:ext cx="10006946" cy="100069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AA93"/>
            </a:solidFill>
          </p:spPr>
        </p:sp>
        <p:sp>
          <p:nvSpPr>
            <p:cNvPr name="TextBox 4" id="4"/>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grpSp>
        <p:nvGrpSpPr>
          <p:cNvPr name="Group 5" id="5"/>
          <p:cNvGrpSpPr/>
          <p:nvPr/>
        </p:nvGrpSpPr>
        <p:grpSpPr>
          <a:xfrm rot="0">
            <a:off x="16129113" y="9524750"/>
            <a:ext cx="711995" cy="2010139"/>
            <a:chOff x="0" y="0"/>
            <a:chExt cx="249164" cy="703452"/>
          </a:xfrm>
        </p:grpSpPr>
        <p:sp>
          <p:nvSpPr>
            <p:cNvPr name="Freeform 6" id="6"/>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7" id="7"/>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sp>
        <p:nvSpPr>
          <p:cNvPr name="Freeform 8" id="8"/>
          <p:cNvSpPr/>
          <p:nvPr/>
        </p:nvSpPr>
        <p:spPr>
          <a:xfrm flipH="false" flipV="false" rot="0">
            <a:off x="16547695" y="335009"/>
            <a:ext cx="3481965" cy="3481965"/>
          </a:xfrm>
          <a:custGeom>
            <a:avLst/>
            <a:gdLst/>
            <a:ahLst/>
            <a:cxnLst/>
            <a:rect r="r" b="b" t="t" l="l"/>
            <a:pathLst>
              <a:path h="3481965" w="3481965">
                <a:moveTo>
                  <a:pt x="0" y="0"/>
                </a:moveTo>
                <a:lnTo>
                  <a:pt x="3481965" y="0"/>
                </a:lnTo>
                <a:lnTo>
                  <a:pt x="3481965" y="3481965"/>
                </a:lnTo>
                <a:lnTo>
                  <a:pt x="0" y="348196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9" id="9"/>
          <p:cNvGrpSpPr/>
          <p:nvPr/>
        </p:nvGrpSpPr>
        <p:grpSpPr>
          <a:xfrm rot="0">
            <a:off x="16018013" y="9354427"/>
            <a:ext cx="934195" cy="934195"/>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1" id="11"/>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grpSp>
        <p:nvGrpSpPr>
          <p:cNvPr name="Group 12" id="12"/>
          <p:cNvGrpSpPr/>
          <p:nvPr/>
        </p:nvGrpSpPr>
        <p:grpSpPr>
          <a:xfrm rot="0">
            <a:off x="1373204" y="2275669"/>
            <a:ext cx="6611517" cy="661151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a:ln w="161925" cap="sq">
              <a:solidFill>
                <a:srgbClr val="4F7384"/>
              </a:solidFill>
              <a:prstDash val="solid"/>
              <a:miter/>
            </a:ln>
          </p:spPr>
        </p:sp>
      </p:grpSp>
      <p:sp>
        <p:nvSpPr>
          <p:cNvPr name="Freeform 14" id="14"/>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5"/>
            <a:stretch>
              <a:fillRect l="-25101" t="-38565" r="-23623" b="-40667"/>
            </a:stretch>
          </a:blipFill>
        </p:spPr>
      </p:sp>
      <p:sp>
        <p:nvSpPr>
          <p:cNvPr name="TextBox 15" id="15"/>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01</a:t>
            </a:r>
          </a:p>
        </p:txBody>
      </p:sp>
      <p:sp>
        <p:nvSpPr>
          <p:cNvPr name="TextBox 16" id="16"/>
          <p:cNvSpPr txBox="true"/>
          <p:nvPr/>
        </p:nvSpPr>
        <p:spPr>
          <a:xfrm rot="0">
            <a:off x="8378382" y="3921749"/>
            <a:ext cx="9066297" cy="1074911"/>
          </a:xfrm>
          <a:prstGeom prst="rect">
            <a:avLst/>
          </a:prstGeom>
        </p:spPr>
        <p:txBody>
          <a:bodyPr anchor="t" rtlCol="false" tIns="0" lIns="0" bIns="0" rIns="0">
            <a:spAutoFit/>
          </a:bodyPr>
          <a:lstStyle/>
          <a:p>
            <a:pPr algn="l">
              <a:lnSpc>
                <a:spcPts val="7457"/>
              </a:lnSpc>
            </a:pPr>
            <a:r>
              <a:rPr lang="en-US" b="true" sz="7768" spc="-233">
                <a:solidFill>
                  <a:srgbClr val="4F7384"/>
                </a:solidFill>
                <a:latin typeface="Poppins Bold"/>
                <a:ea typeface="Poppins Bold"/>
                <a:cs typeface="Poppins Bold"/>
                <a:sym typeface="Poppins Bold"/>
              </a:rPr>
              <a:t>INTRODUCTION</a:t>
            </a:r>
          </a:p>
        </p:txBody>
      </p:sp>
      <p:sp>
        <p:nvSpPr>
          <p:cNvPr name="TextBox 17" id="17"/>
          <p:cNvSpPr txBox="true"/>
          <p:nvPr/>
        </p:nvSpPr>
        <p:spPr>
          <a:xfrm rot="0">
            <a:off x="9572825" y="4872835"/>
            <a:ext cx="5726414" cy="473042"/>
          </a:xfrm>
          <a:prstGeom prst="rect">
            <a:avLst/>
          </a:prstGeom>
        </p:spPr>
        <p:txBody>
          <a:bodyPr anchor="t" rtlCol="false" tIns="0" lIns="0" bIns="0" rIns="0">
            <a:spAutoFit/>
          </a:bodyPr>
          <a:lstStyle/>
          <a:p>
            <a:pPr algn="l" marL="0" indent="0" lvl="0">
              <a:lnSpc>
                <a:spcPts val="3910"/>
              </a:lnSpc>
              <a:spcBef>
                <a:spcPct val="0"/>
              </a:spcBef>
            </a:pPr>
            <a:r>
              <a:rPr lang="en-US" sz="2300" spc="324">
                <a:solidFill>
                  <a:srgbClr val="000000"/>
                </a:solidFill>
                <a:latin typeface="Poppins"/>
                <a:ea typeface="Poppins"/>
                <a:cs typeface="Poppins"/>
                <a:sym typeface="Poppins"/>
              </a:rPr>
              <a:t>PURPOSE OF THE REPORT</a:t>
            </a:r>
          </a:p>
        </p:txBody>
      </p:sp>
      <p:sp>
        <p:nvSpPr>
          <p:cNvPr name="TextBox 18" id="18"/>
          <p:cNvSpPr txBox="true"/>
          <p:nvPr/>
        </p:nvSpPr>
        <p:spPr>
          <a:xfrm rot="0">
            <a:off x="8643223" y="5685956"/>
            <a:ext cx="7585617" cy="3162136"/>
          </a:xfrm>
          <a:prstGeom prst="rect">
            <a:avLst/>
          </a:prstGeom>
        </p:spPr>
        <p:txBody>
          <a:bodyPr anchor="t" rtlCol="false" tIns="0" lIns="0" bIns="0" rIns="0">
            <a:spAutoFit/>
          </a:bodyPr>
          <a:lstStyle/>
          <a:p>
            <a:pPr algn="just" marL="0" indent="0" lvl="0">
              <a:lnSpc>
                <a:spcPts val="5099"/>
              </a:lnSpc>
              <a:spcBef>
                <a:spcPct val="0"/>
              </a:spcBef>
            </a:pPr>
            <a:r>
              <a:rPr lang="en-US" sz="2999">
                <a:solidFill>
                  <a:srgbClr val="080708">
                    <a:alpha val="80000"/>
                  </a:srgbClr>
                </a:solidFill>
                <a:latin typeface="Poppins"/>
                <a:ea typeface="Poppins"/>
                <a:cs typeface="Poppins"/>
                <a:sym typeface="Poppins"/>
              </a:rPr>
              <a:t>This report includes an analysis of  customer behavior, sales performance, and product trends at Infinity Supermarket's branches in Yangon, Naypyitaw, and Mandalay.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832173" y="4487030"/>
            <a:ext cx="10006946" cy="1000694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D9AA93"/>
            </a:solidFill>
          </p:spPr>
        </p:sp>
        <p:sp>
          <p:nvSpPr>
            <p:cNvPr name="TextBox 4" id="4"/>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Freeform 5" id="5"/>
          <p:cNvSpPr/>
          <p:nvPr/>
        </p:nvSpPr>
        <p:spPr>
          <a:xfrm flipH="false" flipV="false" rot="0">
            <a:off x="16547695" y="335009"/>
            <a:ext cx="3481965" cy="3481965"/>
          </a:xfrm>
          <a:custGeom>
            <a:avLst/>
            <a:gdLst/>
            <a:ahLst/>
            <a:cxnLst/>
            <a:rect r="r" b="b" t="t" l="l"/>
            <a:pathLst>
              <a:path h="3481965" w="3481965">
                <a:moveTo>
                  <a:pt x="0" y="0"/>
                </a:moveTo>
                <a:lnTo>
                  <a:pt x="3481965" y="0"/>
                </a:lnTo>
                <a:lnTo>
                  <a:pt x="3481965" y="3481965"/>
                </a:lnTo>
                <a:lnTo>
                  <a:pt x="0" y="348196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1373204" y="2275669"/>
            <a:ext cx="6611517" cy="6611517"/>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a:ln w="161925" cap="sq">
              <a:solidFill>
                <a:srgbClr val="4F7384"/>
              </a:solidFill>
              <a:prstDash val="solid"/>
              <a:miter/>
            </a:ln>
          </p:spPr>
        </p:sp>
      </p:grpSp>
      <p:sp>
        <p:nvSpPr>
          <p:cNvPr name="Freeform 8" id="8"/>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5"/>
            <a:stretch>
              <a:fillRect l="-25101" t="-38565" r="-23623" b="-40667"/>
            </a:stretch>
          </a:blipFill>
        </p:spPr>
      </p:sp>
      <p:grpSp>
        <p:nvGrpSpPr>
          <p:cNvPr name="Group 9" id="9"/>
          <p:cNvGrpSpPr/>
          <p:nvPr/>
        </p:nvGrpSpPr>
        <p:grpSpPr>
          <a:xfrm rot="0">
            <a:off x="16129113" y="9524750"/>
            <a:ext cx="711995" cy="2010139"/>
            <a:chOff x="0" y="0"/>
            <a:chExt cx="249164" cy="703452"/>
          </a:xfrm>
        </p:grpSpPr>
        <p:sp>
          <p:nvSpPr>
            <p:cNvPr name="Freeform 10" id="10"/>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11" id="11"/>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12" id="12"/>
          <p:cNvGrpSpPr/>
          <p:nvPr/>
        </p:nvGrpSpPr>
        <p:grpSpPr>
          <a:xfrm rot="0">
            <a:off x="16018013" y="9354427"/>
            <a:ext cx="934195" cy="93419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4" id="14"/>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5" id="15"/>
          <p:cNvSpPr txBox="true"/>
          <p:nvPr/>
        </p:nvSpPr>
        <p:spPr>
          <a:xfrm rot="0">
            <a:off x="8812529" y="4181285"/>
            <a:ext cx="9066297" cy="1074911"/>
          </a:xfrm>
          <a:prstGeom prst="rect">
            <a:avLst/>
          </a:prstGeom>
        </p:spPr>
        <p:txBody>
          <a:bodyPr anchor="t" rtlCol="false" tIns="0" lIns="0" bIns="0" rIns="0">
            <a:spAutoFit/>
          </a:bodyPr>
          <a:lstStyle/>
          <a:p>
            <a:pPr algn="l">
              <a:lnSpc>
                <a:spcPts val="7457"/>
              </a:lnSpc>
            </a:pPr>
            <a:r>
              <a:rPr lang="en-US" b="true" sz="7768" spc="-233">
                <a:solidFill>
                  <a:srgbClr val="4F7384"/>
                </a:solidFill>
                <a:latin typeface="Poppins Bold"/>
                <a:ea typeface="Poppins Bold"/>
                <a:cs typeface="Poppins Bold"/>
                <a:sym typeface="Poppins Bold"/>
              </a:rPr>
              <a:t>AGENDA</a:t>
            </a:r>
          </a:p>
        </p:txBody>
      </p:sp>
      <p:sp>
        <p:nvSpPr>
          <p:cNvPr name="TextBox 16" id="16"/>
          <p:cNvSpPr txBox="true"/>
          <p:nvPr/>
        </p:nvSpPr>
        <p:spPr>
          <a:xfrm rot="0">
            <a:off x="9139238" y="4926029"/>
            <a:ext cx="9525" cy="368267"/>
          </a:xfrm>
          <a:prstGeom prst="rect">
            <a:avLst/>
          </a:prstGeom>
        </p:spPr>
        <p:txBody>
          <a:bodyPr anchor="t" rtlCol="false" tIns="0" lIns="0" bIns="0" rIns="0">
            <a:spAutoFit/>
          </a:bodyPr>
          <a:lstStyle/>
          <a:p>
            <a:pPr algn="ctr">
              <a:lnSpc>
                <a:spcPts val="2800"/>
              </a:lnSpc>
              <a:spcBef>
                <a:spcPct val="0"/>
              </a:spcBef>
            </a:pPr>
          </a:p>
        </p:txBody>
      </p:sp>
      <p:sp>
        <p:nvSpPr>
          <p:cNvPr name="TextBox 17" id="17"/>
          <p:cNvSpPr txBox="true"/>
          <p:nvPr/>
        </p:nvSpPr>
        <p:spPr>
          <a:xfrm rot="0">
            <a:off x="9139238" y="5475271"/>
            <a:ext cx="11439163" cy="1384168"/>
          </a:xfrm>
          <a:prstGeom prst="rect">
            <a:avLst/>
          </a:prstGeom>
        </p:spPr>
        <p:txBody>
          <a:bodyPr anchor="t" rtlCol="false" tIns="0" lIns="0" bIns="0" rIns="0">
            <a:spAutoFit/>
          </a:bodyPr>
          <a:lstStyle/>
          <a:p>
            <a:pPr algn="l"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Customer Performance</a:t>
            </a:r>
          </a:p>
          <a:p>
            <a:pPr algn="l">
              <a:lnSpc>
                <a:spcPts val="5599"/>
              </a:lnSpc>
            </a:pPr>
          </a:p>
        </p:txBody>
      </p:sp>
      <p:sp>
        <p:nvSpPr>
          <p:cNvPr name="TextBox 18" id="18"/>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02</a:t>
            </a:r>
          </a:p>
        </p:txBody>
      </p:sp>
      <p:sp>
        <p:nvSpPr>
          <p:cNvPr name="TextBox 19" id="19"/>
          <p:cNvSpPr txBox="true"/>
          <p:nvPr/>
        </p:nvSpPr>
        <p:spPr>
          <a:xfrm rot="0">
            <a:off x="9139238" y="6622752"/>
            <a:ext cx="11439163" cy="1384168"/>
          </a:xfrm>
          <a:prstGeom prst="rect">
            <a:avLst/>
          </a:prstGeom>
        </p:spPr>
        <p:txBody>
          <a:bodyPr anchor="t" rtlCol="false" tIns="0" lIns="0" bIns="0" rIns="0">
            <a:spAutoFit/>
          </a:bodyPr>
          <a:lstStyle/>
          <a:p>
            <a:pPr algn="l"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Product Performance</a:t>
            </a:r>
          </a:p>
          <a:p>
            <a:pPr algn="l">
              <a:lnSpc>
                <a:spcPts val="5599"/>
              </a:lnSpc>
            </a:pPr>
          </a:p>
        </p:txBody>
      </p:sp>
      <p:sp>
        <p:nvSpPr>
          <p:cNvPr name="TextBox 20" id="20"/>
          <p:cNvSpPr txBox="true"/>
          <p:nvPr/>
        </p:nvSpPr>
        <p:spPr>
          <a:xfrm rot="0">
            <a:off x="9139238" y="7049939"/>
            <a:ext cx="11439163" cy="1384168"/>
          </a:xfrm>
          <a:prstGeom prst="rect">
            <a:avLst/>
          </a:prstGeom>
        </p:spPr>
        <p:txBody>
          <a:bodyPr anchor="t" rtlCol="false" tIns="0" lIns="0" bIns="0" rIns="0">
            <a:spAutoFit/>
          </a:bodyPr>
          <a:lstStyle/>
          <a:p>
            <a:pPr algn="l">
              <a:lnSpc>
                <a:spcPts val="5599"/>
              </a:lnSpc>
            </a:pPr>
          </a:p>
          <a:p>
            <a:pPr algn="l" marL="863599" indent="-431800" lvl="1">
              <a:lnSpc>
                <a:spcPts val="5599"/>
              </a:lnSpc>
              <a:buFont typeface="Arial"/>
              <a:buChar char="•"/>
            </a:pPr>
            <a:r>
              <a:rPr lang="en-US" b="true" sz="3999">
                <a:solidFill>
                  <a:srgbClr val="000000"/>
                </a:solidFill>
                <a:latin typeface="Canva Sans Bold"/>
                <a:ea typeface="Canva Sans Bold"/>
                <a:cs typeface="Canva Sans Bold"/>
                <a:sym typeface="Canva Sans Bold"/>
              </a:rPr>
              <a:t>Sales Performance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25105" y="335009"/>
            <a:ext cx="3704555" cy="3704555"/>
          </a:xfrm>
          <a:custGeom>
            <a:avLst/>
            <a:gdLst/>
            <a:ahLst/>
            <a:cxnLst/>
            <a:rect r="r" b="b" t="t" l="l"/>
            <a:pathLst>
              <a:path h="3704555" w="3704555">
                <a:moveTo>
                  <a:pt x="0" y="0"/>
                </a:moveTo>
                <a:lnTo>
                  <a:pt x="3704555" y="0"/>
                </a:lnTo>
                <a:lnTo>
                  <a:pt x="3704555" y="3704555"/>
                </a:lnTo>
                <a:lnTo>
                  <a:pt x="0" y="370455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24000">
            <a:off x="13134540" y="4824918"/>
            <a:ext cx="4303359" cy="3276914"/>
          </a:xfrm>
          <a:custGeom>
            <a:avLst/>
            <a:gdLst/>
            <a:ahLst/>
            <a:cxnLst/>
            <a:rect r="r" b="b" t="t" l="l"/>
            <a:pathLst>
              <a:path h="3276914" w="4303359">
                <a:moveTo>
                  <a:pt x="22669" y="0"/>
                </a:moveTo>
                <a:lnTo>
                  <a:pt x="4303359" y="29885"/>
                </a:lnTo>
                <a:lnTo>
                  <a:pt x="4280690" y="3276914"/>
                </a:lnTo>
                <a:lnTo>
                  <a:pt x="0" y="3247029"/>
                </a:lnTo>
                <a:lnTo>
                  <a:pt x="22669" y="0"/>
                </a:lnTo>
                <a:close/>
              </a:path>
            </a:pathLst>
          </a:custGeom>
          <a:blipFill>
            <a:blip r:embed="rId4"/>
            <a:stretch>
              <a:fillRect l="-3014" t="-45149" r="-261801" b="-109367"/>
            </a:stretch>
          </a:blipFill>
        </p:spPr>
      </p:sp>
      <p:sp>
        <p:nvSpPr>
          <p:cNvPr name="TextBox 4" id="4"/>
          <p:cNvSpPr txBox="true"/>
          <p:nvPr/>
        </p:nvSpPr>
        <p:spPr>
          <a:xfrm rot="0">
            <a:off x="16325105" y="8972910"/>
            <a:ext cx="627103" cy="656504"/>
          </a:xfrm>
          <a:prstGeom prst="rect">
            <a:avLst/>
          </a:prstGeom>
        </p:spPr>
        <p:txBody>
          <a:bodyPr anchor="t" rtlCol="false" tIns="0" lIns="0" bIns="0" rIns="0">
            <a:spAutoFit/>
          </a:bodyPr>
          <a:lstStyle/>
          <a:p>
            <a:pPr algn="ctr">
              <a:lnSpc>
                <a:spcPts val="4807"/>
              </a:lnSpc>
            </a:pPr>
            <a:r>
              <a:rPr lang="en-US" sz="4807" b="true">
                <a:solidFill>
                  <a:srgbClr val="FFFFFF"/>
                </a:solidFill>
                <a:latin typeface="Bebas Neue Bold"/>
                <a:ea typeface="Bebas Neue Bold"/>
                <a:cs typeface="Bebas Neue Bold"/>
                <a:sym typeface="Bebas Neue Bold"/>
              </a:rPr>
              <a:t>04</a:t>
            </a:r>
          </a:p>
        </p:txBody>
      </p:sp>
      <p:sp>
        <p:nvSpPr>
          <p:cNvPr name="TextBox 5" id="5"/>
          <p:cNvSpPr txBox="true"/>
          <p:nvPr/>
        </p:nvSpPr>
        <p:spPr>
          <a:xfrm rot="0">
            <a:off x="1028700" y="2282537"/>
            <a:ext cx="7285018" cy="1749151"/>
          </a:xfrm>
          <a:prstGeom prst="rect">
            <a:avLst/>
          </a:prstGeom>
        </p:spPr>
        <p:txBody>
          <a:bodyPr anchor="t" rtlCol="false" tIns="0" lIns="0" bIns="0" rIns="0">
            <a:spAutoFit/>
          </a:bodyPr>
          <a:lstStyle/>
          <a:p>
            <a:pPr algn="l" marL="0" indent="0" lvl="0">
              <a:lnSpc>
                <a:spcPts val="6497"/>
              </a:lnSpc>
              <a:spcBef>
                <a:spcPct val="0"/>
              </a:spcBef>
            </a:pPr>
            <a:r>
              <a:rPr lang="en-US" b="true" sz="6768" spc="-203" strike="noStrike" u="none">
                <a:solidFill>
                  <a:srgbClr val="4F7384"/>
                </a:solidFill>
                <a:latin typeface="Poppins Bold"/>
                <a:ea typeface="Poppins Bold"/>
                <a:cs typeface="Poppins Bold"/>
                <a:sym typeface="Poppins Bold"/>
              </a:rPr>
              <a:t>CUSTOMER OVERVIEW</a:t>
            </a:r>
          </a:p>
        </p:txBody>
      </p:sp>
      <p:sp>
        <p:nvSpPr>
          <p:cNvPr name="TextBox 6" id="6"/>
          <p:cNvSpPr txBox="true"/>
          <p:nvPr/>
        </p:nvSpPr>
        <p:spPr>
          <a:xfrm rot="0">
            <a:off x="1028700" y="4031315"/>
            <a:ext cx="6247656" cy="5790209"/>
          </a:xfrm>
          <a:prstGeom prst="rect">
            <a:avLst/>
          </a:prstGeom>
        </p:spPr>
        <p:txBody>
          <a:bodyPr anchor="t" rtlCol="false" tIns="0" lIns="0" bIns="0" rIns="0">
            <a:spAutoFit/>
          </a:bodyPr>
          <a:lstStyle/>
          <a:p>
            <a:pPr algn="just" marL="0" indent="0" lvl="0">
              <a:lnSpc>
                <a:spcPts val="4589"/>
              </a:lnSpc>
              <a:spcBef>
                <a:spcPct val="0"/>
              </a:spcBef>
            </a:pPr>
            <a:r>
              <a:rPr lang="en-US" sz="2699">
                <a:solidFill>
                  <a:srgbClr val="000000">
                    <a:alpha val="80000"/>
                  </a:srgbClr>
                </a:solidFill>
                <a:latin typeface="Poppins"/>
                <a:ea typeface="Poppins"/>
                <a:cs typeface="Poppins"/>
                <a:sym typeface="Poppins"/>
              </a:rPr>
              <a:t>T</a:t>
            </a:r>
            <a:r>
              <a:rPr lang="en-US" sz="2699">
                <a:solidFill>
                  <a:srgbClr val="000000">
                    <a:alpha val="80000"/>
                  </a:srgbClr>
                </a:solidFill>
                <a:latin typeface="Poppins"/>
                <a:ea typeface="Poppins"/>
                <a:cs typeface="Poppins"/>
                <a:sym typeface="Poppins"/>
              </a:rPr>
              <a:t>he customer base is fairly balanced between genders. Additionally, the data shows that 46% of customers are members, while 54% are Noraml. These insights provide a snapshot of the customer demographics and membership distribution, which can inform targeted marketing and customer engagement strategies.</a:t>
            </a:r>
          </a:p>
        </p:txBody>
      </p:sp>
      <p:sp>
        <p:nvSpPr>
          <p:cNvPr name="Freeform 7" id="7"/>
          <p:cNvSpPr/>
          <p:nvPr/>
        </p:nvSpPr>
        <p:spPr>
          <a:xfrm flipH="false" flipV="false" rot="-24000">
            <a:off x="8303233" y="4724288"/>
            <a:ext cx="4158511" cy="3046857"/>
          </a:xfrm>
          <a:custGeom>
            <a:avLst/>
            <a:gdLst/>
            <a:ahLst/>
            <a:cxnLst/>
            <a:rect r="r" b="b" t="t" l="l"/>
            <a:pathLst>
              <a:path h="3046857" w="4158511">
                <a:moveTo>
                  <a:pt x="21070" y="0"/>
                </a:moveTo>
                <a:lnTo>
                  <a:pt x="4158511" y="28885"/>
                </a:lnTo>
                <a:lnTo>
                  <a:pt x="4137442" y="3046857"/>
                </a:lnTo>
                <a:lnTo>
                  <a:pt x="0" y="3017971"/>
                </a:lnTo>
                <a:lnTo>
                  <a:pt x="21070" y="0"/>
                </a:lnTo>
                <a:close/>
              </a:path>
            </a:pathLst>
          </a:custGeom>
          <a:blipFill>
            <a:blip r:embed="rId4"/>
            <a:stretch>
              <a:fillRect l="-114783" t="-46198" r="-136109" b="-108225"/>
            </a:stretch>
          </a:blipFill>
        </p:spPr>
      </p:sp>
      <p:sp>
        <p:nvSpPr>
          <p:cNvPr name="Freeform 8" id="8"/>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5"/>
            <a:stretch>
              <a:fillRect l="-25101" t="-38565" r="-23623" b="-40667"/>
            </a:stretch>
          </a:blipFill>
        </p:spPr>
      </p:sp>
      <p:grpSp>
        <p:nvGrpSpPr>
          <p:cNvPr name="Group 9" id="9"/>
          <p:cNvGrpSpPr/>
          <p:nvPr/>
        </p:nvGrpSpPr>
        <p:grpSpPr>
          <a:xfrm rot="0">
            <a:off x="16129113" y="9524750"/>
            <a:ext cx="711995" cy="2010139"/>
            <a:chOff x="0" y="0"/>
            <a:chExt cx="249164" cy="703452"/>
          </a:xfrm>
        </p:grpSpPr>
        <p:sp>
          <p:nvSpPr>
            <p:cNvPr name="Freeform 10" id="10"/>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11" id="11"/>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12" id="12"/>
          <p:cNvGrpSpPr/>
          <p:nvPr/>
        </p:nvGrpSpPr>
        <p:grpSpPr>
          <a:xfrm rot="0">
            <a:off x="16018013" y="9354427"/>
            <a:ext cx="934195" cy="934195"/>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4" id="14"/>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5" id="15"/>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325105" y="335009"/>
            <a:ext cx="3704555" cy="3704555"/>
          </a:xfrm>
          <a:custGeom>
            <a:avLst/>
            <a:gdLst/>
            <a:ahLst/>
            <a:cxnLst/>
            <a:rect r="r" b="b" t="t" l="l"/>
            <a:pathLst>
              <a:path h="3704555" w="3704555">
                <a:moveTo>
                  <a:pt x="0" y="0"/>
                </a:moveTo>
                <a:lnTo>
                  <a:pt x="3704555" y="0"/>
                </a:lnTo>
                <a:lnTo>
                  <a:pt x="3704555" y="3704555"/>
                </a:lnTo>
                <a:lnTo>
                  <a:pt x="0" y="3704555"/>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4"/>
            <a:stretch>
              <a:fillRect l="-25101" t="-38565" r="-23623" b="-40667"/>
            </a:stretch>
          </a:blipFill>
        </p:spPr>
      </p:sp>
      <p:sp>
        <p:nvSpPr>
          <p:cNvPr name="Freeform 4" id="4"/>
          <p:cNvSpPr/>
          <p:nvPr/>
        </p:nvSpPr>
        <p:spPr>
          <a:xfrm flipH="false" flipV="false" rot="0">
            <a:off x="10927992" y="6052090"/>
            <a:ext cx="4863687" cy="3826853"/>
          </a:xfrm>
          <a:custGeom>
            <a:avLst/>
            <a:gdLst/>
            <a:ahLst/>
            <a:cxnLst/>
            <a:rect r="r" b="b" t="t" l="l"/>
            <a:pathLst>
              <a:path h="3826853" w="4863687">
                <a:moveTo>
                  <a:pt x="0" y="0"/>
                </a:moveTo>
                <a:lnTo>
                  <a:pt x="4863686" y="0"/>
                </a:lnTo>
                <a:lnTo>
                  <a:pt x="4863686" y="3826854"/>
                </a:lnTo>
                <a:lnTo>
                  <a:pt x="0" y="3826854"/>
                </a:lnTo>
                <a:lnTo>
                  <a:pt x="0" y="0"/>
                </a:lnTo>
                <a:close/>
              </a:path>
            </a:pathLst>
          </a:custGeom>
          <a:blipFill>
            <a:blip r:embed="rId5"/>
            <a:stretch>
              <a:fillRect l="-1661" t="0" r="-1661" b="-6886"/>
            </a:stretch>
          </a:blipFill>
        </p:spPr>
      </p:sp>
      <p:grpSp>
        <p:nvGrpSpPr>
          <p:cNvPr name="Group 5" id="5"/>
          <p:cNvGrpSpPr/>
          <p:nvPr/>
        </p:nvGrpSpPr>
        <p:grpSpPr>
          <a:xfrm rot="0">
            <a:off x="16129113" y="9524750"/>
            <a:ext cx="711995" cy="2010139"/>
            <a:chOff x="0" y="0"/>
            <a:chExt cx="249164" cy="703452"/>
          </a:xfrm>
        </p:grpSpPr>
        <p:sp>
          <p:nvSpPr>
            <p:cNvPr name="Freeform 6" id="6"/>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7" id="7"/>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8" id="8"/>
          <p:cNvGrpSpPr/>
          <p:nvPr/>
        </p:nvGrpSpPr>
        <p:grpSpPr>
          <a:xfrm rot="0">
            <a:off x="16018013" y="9354427"/>
            <a:ext cx="934195" cy="934195"/>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0" id="10"/>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Freeform 11" id="11"/>
          <p:cNvSpPr/>
          <p:nvPr/>
        </p:nvSpPr>
        <p:spPr>
          <a:xfrm flipH="false" flipV="false" rot="0">
            <a:off x="10744038" y="1770176"/>
            <a:ext cx="5427521" cy="3824455"/>
          </a:xfrm>
          <a:custGeom>
            <a:avLst/>
            <a:gdLst/>
            <a:ahLst/>
            <a:cxnLst/>
            <a:rect r="r" b="b" t="t" l="l"/>
            <a:pathLst>
              <a:path h="3824455" w="5427521">
                <a:moveTo>
                  <a:pt x="0" y="0"/>
                </a:moveTo>
                <a:lnTo>
                  <a:pt x="5427521" y="0"/>
                </a:lnTo>
                <a:lnTo>
                  <a:pt x="5427521" y="3824455"/>
                </a:lnTo>
                <a:lnTo>
                  <a:pt x="0" y="3824455"/>
                </a:lnTo>
                <a:lnTo>
                  <a:pt x="0" y="0"/>
                </a:lnTo>
                <a:close/>
              </a:path>
            </a:pathLst>
          </a:custGeom>
          <a:blipFill>
            <a:blip r:embed="rId6"/>
            <a:stretch>
              <a:fillRect l="0" t="0" r="0" b="0"/>
            </a:stretch>
          </a:blipFill>
        </p:spPr>
      </p:sp>
      <p:sp>
        <p:nvSpPr>
          <p:cNvPr name="TextBox 12" id="12"/>
          <p:cNvSpPr txBox="true"/>
          <p:nvPr/>
        </p:nvSpPr>
        <p:spPr>
          <a:xfrm rot="0">
            <a:off x="1028700" y="2028696"/>
            <a:ext cx="6685715" cy="1749201"/>
          </a:xfrm>
          <a:prstGeom prst="rect">
            <a:avLst/>
          </a:prstGeom>
        </p:spPr>
        <p:txBody>
          <a:bodyPr anchor="t" rtlCol="false" tIns="0" lIns="0" bIns="0" rIns="0">
            <a:spAutoFit/>
          </a:bodyPr>
          <a:lstStyle/>
          <a:p>
            <a:pPr algn="l" marL="0" indent="0" lvl="0">
              <a:lnSpc>
                <a:spcPts val="6499"/>
              </a:lnSpc>
              <a:spcBef>
                <a:spcPct val="0"/>
              </a:spcBef>
            </a:pPr>
            <a:r>
              <a:rPr lang="en-US" b="true" sz="6770" spc="-203" strike="noStrike" u="none">
                <a:solidFill>
                  <a:srgbClr val="4F7384"/>
                </a:solidFill>
                <a:latin typeface="Poppins Bold"/>
                <a:ea typeface="Poppins Bold"/>
                <a:cs typeface="Poppins Bold"/>
                <a:sym typeface="Poppins Bold"/>
              </a:rPr>
              <a:t>CUSTOMER OVERVIEW </a:t>
            </a:r>
          </a:p>
        </p:txBody>
      </p:sp>
      <p:sp>
        <p:nvSpPr>
          <p:cNvPr name="TextBox 13" id="13"/>
          <p:cNvSpPr txBox="true"/>
          <p:nvPr/>
        </p:nvSpPr>
        <p:spPr>
          <a:xfrm rot="0">
            <a:off x="1028700" y="4375435"/>
            <a:ext cx="8718565" cy="4095221"/>
          </a:xfrm>
          <a:prstGeom prst="rect">
            <a:avLst/>
          </a:prstGeom>
        </p:spPr>
        <p:txBody>
          <a:bodyPr anchor="t" rtlCol="false" tIns="0" lIns="0" bIns="0" rIns="0">
            <a:spAutoFit/>
          </a:bodyPr>
          <a:lstStyle/>
          <a:p>
            <a:pPr algn="just" marL="518158" indent="-259079" lvl="1">
              <a:lnSpc>
                <a:spcPts val="4079"/>
              </a:lnSpc>
              <a:buFont typeface="Arial"/>
              <a:buChar char="•"/>
            </a:pPr>
            <a:r>
              <a:rPr lang="en-US" sz="2399">
                <a:solidFill>
                  <a:srgbClr val="000000">
                    <a:alpha val="80000"/>
                  </a:srgbClr>
                </a:solidFill>
                <a:latin typeface="Poppins"/>
                <a:ea typeface="Poppins"/>
                <a:cs typeface="Poppins"/>
                <a:sym typeface="Poppins"/>
              </a:rPr>
              <a:t>After analyzing the data, we found that the preferred payment method differs between customer types. "E-Wallet" is the most favored payment option among normal customers, while members show a strong preference for using credit cards</a:t>
            </a:r>
          </a:p>
          <a:p>
            <a:pPr algn="just">
              <a:lnSpc>
                <a:spcPts val="4079"/>
              </a:lnSpc>
            </a:pPr>
          </a:p>
          <a:p>
            <a:pPr algn="just" marL="518158" indent="-259079" lvl="1">
              <a:lnSpc>
                <a:spcPts val="4079"/>
              </a:lnSpc>
              <a:buFont typeface="Arial"/>
              <a:buChar char="•"/>
            </a:pPr>
            <a:r>
              <a:rPr lang="en-US" sz="2399">
                <a:solidFill>
                  <a:srgbClr val="000000">
                    <a:alpha val="80000"/>
                  </a:srgbClr>
                </a:solidFill>
                <a:latin typeface="Poppins"/>
                <a:ea typeface="Poppins"/>
                <a:cs typeface="Poppins"/>
                <a:sym typeface="Poppins"/>
              </a:rPr>
              <a:t>We found that customers prefer shopping in the morning.</a:t>
            </a:r>
          </a:p>
        </p:txBody>
      </p:sp>
      <p:sp>
        <p:nvSpPr>
          <p:cNvPr name="TextBox 14" id="14"/>
          <p:cNvSpPr txBox="true"/>
          <p:nvPr/>
        </p:nvSpPr>
        <p:spPr>
          <a:xfrm rot="0">
            <a:off x="5723691" y="2925680"/>
            <a:ext cx="993014" cy="618359"/>
          </a:xfrm>
          <a:prstGeom prst="rect">
            <a:avLst/>
          </a:prstGeom>
        </p:spPr>
        <p:txBody>
          <a:bodyPr anchor="t" rtlCol="false" tIns="0" lIns="0" bIns="0" rIns="0">
            <a:spAutoFit/>
          </a:bodyPr>
          <a:lstStyle/>
          <a:p>
            <a:pPr algn="ctr">
              <a:lnSpc>
                <a:spcPts val="4759"/>
              </a:lnSpc>
              <a:spcBef>
                <a:spcPct val="0"/>
              </a:spcBef>
            </a:pPr>
            <a:r>
              <a:rPr lang="en-US" b="true" sz="3399">
                <a:solidFill>
                  <a:srgbClr val="4F7384"/>
                </a:solidFill>
                <a:latin typeface="Poppins Bold"/>
                <a:ea typeface="Poppins Bold"/>
                <a:cs typeface="Poppins Bold"/>
                <a:sym typeface="Poppins Bold"/>
              </a:rPr>
              <a:t>CON</a:t>
            </a:r>
          </a:p>
        </p:txBody>
      </p:sp>
      <p:sp>
        <p:nvSpPr>
          <p:cNvPr name="TextBox 15" id="15"/>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94297" y="335009"/>
            <a:ext cx="3535363" cy="3535363"/>
          </a:xfrm>
          <a:custGeom>
            <a:avLst/>
            <a:gdLst/>
            <a:ahLst/>
            <a:cxnLst/>
            <a:rect r="r" b="b" t="t" l="l"/>
            <a:pathLst>
              <a:path h="3535363" w="3535363">
                <a:moveTo>
                  <a:pt x="0" y="0"/>
                </a:moveTo>
                <a:lnTo>
                  <a:pt x="3535363" y="0"/>
                </a:lnTo>
                <a:lnTo>
                  <a:pt x="3535363" y="3535363"/>
                </a:lnTo>
                <a:lnTo>
                  <a:pt x="0" y="3535363"/>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4"/>
            <a:stretch>
              <a:fillRect l="-25101" t="-38565" r="-23623" b="-40667"/>
            </a:stretch>
          </a:blipFill>
        </p:spPr>
      </p:sp>
      <p:sp>
        <p:nvSpPr>
          <p:cNvPr name="Freeform 4" id="4"/>
          <p:cNvSpPr/>
          <p:nvPr/>
        </p:nvSpPr>
        <p:spPr>
          <a:xfrm flipH="false" flipV="false" rot="0">
            <a:off x="9827106" y="2146730"/>
            <a:ext cx="6004831" cy="3447283"/>
          </a:xfrm>
          <a:custGeom>
            <a:avLst/>
            <a:gdLst/>
            <a:ahLst/>
            <a:cxnLst/>
            <a:rect r="r" b="b" t="t" l="l"/>
            <a:pathLst>
              <a:path h="3447283" w="6004831">
                <a:moveTo>
                  <a:pt x="0" y="0"/>
                </a:moveTo>
                <a:lnTo>
                  <a:pt x="6004831" y="0"/>
                </a:lnTo>
                <a:lnTo>
                  <a:pt x="6004831" y="3447283"/>
                </a:lnTo>
                <a:lnTo>
                  <a:pt x="0" y="3447283"/>
                </a:lnTo>
                <a:lnTo>
                  <a:pt x="0" y="0"/>
                </a:lnTo>
                <a:close/>
              </a:path>
            </a:pathLst>
          </a:custGeom>
          <a:blipFill>
            <a:blip r:embed="rId5"/>
            <a:stretch>
              <a:fillRect l="0" t="0" r="-3929" b="0"/>
            </a:stretch>
          </a:blipFill>
        </p:spPr>
      </p:sp>
      <p:sp>
        <p:nvSpPr>
          <p:cNvPr name="Freeform 5" id="5"/>
          <p:cNvSpPr/>
          <p:nvPr/>
        </p:nvSpPr>
        <p:spPr>
          <a:xfrm flipH="false" flipV="false" rot="0">
            <a:off x="9827106" y="5822841"/>
            <a:ext cx="6004831" cy="4262182"/>
          </a:xfrm>
          <a:custGeom>
            <a:avLst/>
            <a:gdLst/>
            <a:ahLst/>
            <a:cxnLst/>
            <a:rect r="r" b="b" t="t" l="l"/>
            <a:pathLst>
              <a:path h="4262182" w="6004831">
                <a:moveTo>
                  <a:pt x="0" y="0"/>
                </a:moveTo>
                <a:lnTo>
                  <a:pt x="6004831" y="0"/>
                </a:lnTo>
                <a:lnTo>
                  <a:pt x="6004831" y="4262181"/>
                </a:lnTo>
                <a:lnTo>
                  <a:pt x="0" y="4262181"/>
                </a:lnTo>
                <a:lnTo>
                  <a:pt x="0" y="0"/>
                </a:lnTo>
                <a:close/>
              </a:path>
            </a:pathLst>
          </a:custGeom>
          <a:blipFill>
            <a:blip r:embed="rId6"/>
            <a:stretch>
              <a:fillRect l="-2486" t="-344" r="-8831" b="-344"/>
            </a:stretch>
          </a:blipFill>
        </p:spPr>
      </p:sp>
      <p:sp>
        <p:nvSpPr>
          <p:cNvPr name="TextBox 6" id="6"/>
          <p:cNvSpPr txBox="true"/>
          <p:nvPr/>
        </p:nvSpPr>
        <p:spPr>
          <a:xfrm rot="0">
            <a:off x="1028700" y="2497184"/>
            <a:ext cx="7222840" cy="1073091"/>
          </a:xfrm>
          <a:prstGeom prst="rect">
            <a:avLst/>
          </a:prstGeom>
        </p:spPr>
        <p:txBody>
          <a:bodyPr anchor="t" rtlCol="false" tIns="0" lIns="0" bIns="0" rIns="0">
            <a:spAutoFit/>
          </a:bodyPr>
          <a:lstStyle/>
          <a:p>
            <a:pPr algn="l" marL="0" indent="0" lvl="0">
              <a:lnSpc>
                <a:spcPts val="7457"/>
              </a:lnSpc>
              <a:spcBef>
                <a:spcPct val="0"/>
              </a:spcBef>
            </a:pPr>
            <a:r>
              <a:rPr lang="en-US" b="true" sz="7768" spc="-233" strike="noStrike" u="none">
                <a:solidFill>
                  <a:srgbClr val="4F7384"/>
                </a:solidFill>
                <a:latin typeface="Poppins Bold"/>
                <a:ea typeface="Poppins Bold"/>
                <a:cs typeface="Poppins Bold"/>
                <a:sym typeface="Poppins Bold"/>
              </a:rPr>
              <a:t>PRODUCT LINE </a:t>
            </a:r>
          </a:p>
        </p:txBody>
      </p:sp>
      <p:sp>
        <p:nvSpPr>
          <p:cNvPr name="TextBox 7" id="7"/>
          <p:cNvSpPr txBox="true"/>
          <p:nvPr/>
        </p:nvSpPr>
        <p:spPr>
          <a:xfrm rot="0">
            <a:off x="1028700" y="3737022"/>
            <a:ext cx="7597224" cy="5124757"/>
          </a:xfrm>
          <a:prstGeom prst="rect">
            <a:avLst/>
          </a:prstGeom>
        </p:spPr>
        <p:txBody>
          <a:bodyPr anchor="t" rtlCol="false" tIns="0" lIns="0" bIns="0" rIns="0">
            <a:spAutoFit/>
          </a:bodyPr>
          <a:lstStyle/>
          <a:p>
            <a:pPr algn="just" marL="514868" indent="-257434" lvl="1">
              <a:lnSpc>
                <a:spcPts val="4054"/>
              </a:lnSpc>
              <a:buFont typeface="Arial"/>
              <a:buChar char="•"/>
            </a:pPr>
            <a:r>
              <a:rPr lang="en-US" sz="2384">
                <a:solidFill>
                  <a:srgbClr val="000000">
                    <a:alpha val="80000"/>
                  </a:srgbClr>
                </a:solidFill>
                <a:latin typeface="Poppins"/>
                <a:ea typeface="Poppins"/>
                <a:cs typeface="Poppins"/>
                <a:sym typeface="Poppins"/>
              </a:rPr>
              <a:t>We also found that accessories were among the most popular products for customers, followed by food and beverages. This reflects the importance of these categories in attracting customers and increasing sales.</a:t>
            </a:r>
          </a:p>
          <a:p>
            <a:pPr algn="just">
              <a:lnSpc>
                <a:spcPts val="4054"/>
              </a:lnSpc>
            </a:pPr>
          </a:p>
          <a:p>
            <a:pPr algn="just" marL="514868" indent="-257434" lvl="1">
              <a:lnSpc>
                <a:spcPts val="4054"/>
              </a:lnSpc>
              <a:buFont typeface="Arial"/>
              <a:buChar char="•"/>
            </a:pPr>
            <a:r>
              <a:rPr lang="en-US" sz="2384">
                <a:solidFill>
                  <a:srgbClr val="000000">
                    <a:alpha val="80000"/>
                  </a:srgbClr>
                </a:solidFill>
                <a:latin typeface="Poppins"/>
                <a:ea typeface="Poppins"/>
                <a:cs typeface="Poppins"/>
                <a:sym typeface="Poppins"/>
              </a:rPr>
              <a:t>It turns out that most of our products received a Good rating from customers, which indicates general satisfaction but also shows there's room for improvement.</a:t>
            </a:r>
          </a:p>
        </p:txBody>
      </p:sp>
      <p:grpSp>
        <p:nvGrpSpPr>
          <p:cNvPr name="Group 8" id="8"/>
          <p:cNvGrpSpPr/>
          <p:nvPr/>
        </p:nvGrpSpPr>
        <p:grpSpPr>
          <a:xfrm rot="0">
            <a:off x="16129113" y="9524750"/>
            <a:ext cx="711995" cy="2010139"/>
            <a:chOff x="0" y="0"/>
            <a:chExt cx="249164" cy="703452"/>
          </a:xfrm>
        </p:grpSpPr>
        <p:sp>
          <p:nvSpPr>
            <p:cNvPr name="Freeform 9" id="9"/>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10" id="10"/>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11" id="11"/>
          <p:cNvGrpSpPr/>
          <p:nvPr/>
        </p:nvGrpSpPr>
        <p:grpSpPr>
          <a:xfrm rot="0">
            <a:off x="16018013" y="9354427"/>
            <a:ext cx="934195" cy="93419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4" id="14"/>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05</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914860" y="33500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6964057" y="1155987"/>
            <a:ext cx="295243" cy="295243"/>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p:spPr>
        </p:sp>
        <p:sp>
          <p:nvSpPr>
            <p:cNvPr name="TextBox 5" id="5"/>
            <p:cNvSpPr txBox="true"/>
            <p:nvPr/>
          </p:nvSpPr>
          <p:spPr>
            <a:xfrm>
              <a:off x="76200" y="-47625"/>
              <a:ext cx="660400" cy="784225"/>
            </a:xfrm>
            <a:prstGeom prst="rect">
              <a:avLst/>
            </a:prstGeom>
          </p:spPr>
          <p:txBody>
            <a:bodyPr anchor="ctr" rtlCol="false" tIns="50800" lIns="50800" bIns="50800" rIns="50800"/>
            <a:lstStyle/>
            <a:p>
              <a:pPr algn="ctr">
                <a:lnSpc>
                  <a:spcPts val="3910"/>
                </a:lnSpc>
              </a:pPr>
            </a:p>
          </p:txBody>
        </p:sp>
      </p:grpSp>
      <p:sp>
        <p:nvSpPr>
          <p:cNvPr name="Freeform 6" id="6"/>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4"/>
            <a:stretch>
              <a:fillRect l="-25101" t="-38565" r="-23623" b="-40667"/>
            </a:stretch>
          </a:blipFill>
        </p:spPr>
      </p:sp>
      <p:sp>
        <p:nvSpPr>
          <p:cNvPr name="Freeform 7" id="7"/>
          <p:cNvSpPr/>
          <p:nvPr/>
        </p:nvSpPr>
        <p:spPr>
          <a:xfrm flipH="false" flipV="false" rot="0">
            <a:off x="9448539" y="3570275"/>
            <a:ext cx="8242172" cy="5063049"/>
          </a:xfrm>
          <a:custGeom>
            <a:avLst/>
            <a:gdLst/>
            <a:ahLst/>
            <a:cxnLst/>
            <a:rect r="r" b="b" t="t" l="l"/>
            <a:pathLst>
              <a:path h="5063049" w="8242172">
                <a:moveTo>
                  <a:pt x="0" y="0"/>
                </a:moveTo>
                <a:lnTo>
                  <a:pt x="8242172" y="0"/>
                </a:lnTo>
                <a:lnTo>
                  <a:pt x="8242172" y="5063048"/>
                </a:lnTo>
                <a:lnTo>
                  <a:pt x="0" y="5063048"/>
                </a:lnTo>
                <a:lnTo>
                  <a:pt x="0" y="0"/>
                </a:lnTo>
                <a:close/>
              </a:path>
            </a:pathLst>
          </a:custGeom>
          <a:blipFill>
            <a:blip r:embed="rId5"/>
            <a:stretch>
              <a:fillRect l="0" t="0" r="0" b="0"/>
            </a:stretch>
          </a:blipFill>
        </p:spPr>
      </p:sp>
      <p:sp>
        <p:nvSpPr>
          <p:cNvPr name="TextBox 8" id="8"/>
          <p:cNvSpPr txBox="true"/>
          <p:nvPr/>
        </p:nvSpPr>
        <p:spPr>
          <a:xfrm rot="0">
            <a:off x="1028700" y="2497184"/>
            <a:ext cx="7222840" cy="1073091"/>
          </a:xfrm>
          <a:prstGeom prst="rect">
            <a:avLst/>
          </a:prstGeom>
        </p:spPr>
        <p:txBody>
          <a:bodyPr anchor="t" rtlCol="false" tIns="0" lIns="0" bIns="0" rIns="0">
            <a:spAutoFit/>
          </a:bodyPr>
          <a:lstStyle/>
          <a:p>
            <a:pPr algn="l" marL="0" indent="0" lvl="0">
              <a:lnSpc>
                <a:spcPts val="7457"/>
              </a:lnSpc>
              <a:spcBef>
                <a:spcPct val="0"/>
              </a:spcBef>
            </a:pPr>
            <a:r>
              <a:rPr lang="en-US" b="true" sz="7768" spc="-233" strike="noStrike" u="none">
                <a:solidFill>
                  <a:srgbClr val="4F7384"/>
                </a:solidFill>
                <a:latin typeface="Poppins Bold"/>
                <a:ea typeface="Poppins Bold"/>
                <a:cs typeface="Poppins Bold"/>
                <a:sym typeface="Poppins Bold"/>
              </a:rPr>
              <a:t>PRODUCT LINE </a:t>
            </a:r>
          </a:p>
        </p:txBody>
      </p:sp>
      <p:sp>
        <p:nvSpPr>
          <p:cNvPr name="TextBox 9" id="9"/>
          <p:cNvSpPr txBox="true"/>
          <p:nvPr/>
        </p:nvSpPr>
        <p:spPr>
          <a:xfrm rot="0">
            <a:off x="1028700" y="3737022"/>
            <a:ext cx="7597224" cy="5730950"/>
          </a:xfrm>
          <a:prstGeom prst="rect">
            <a:avLst/>
          </a:prstGeom>
        </p:spPr>
        <p:txBody>
          <a:bodyPr anchor="t" rtlCol="false" tIns="0" lIns="0" bIns="0" rIns="0">
            <a:spAutoFit/>
          </a:bodyPr>
          <a:lstStyle/>
          <a:p>
            <a:pPr algn="just">
              <a:lnSpc>
                <a:spcPts val="4054"/>
              </a:lnSpc>
            </a:pPr>
            <a:r>
              <a:rPr lang="en-US" sz="2384" b="true">
                <a:solidFill>
                  <a:srgbClr val="000000">
                    <a:alpha val="80000"/>
                  </a:srgbClr>
                </a:solidFill>
                <a:latin typeface="Poppins Bold"/>
                <a:ea typeface="Poppins Bold"/>
                <a:cs typeface="Poppins Bold"/>
                <a:sym typeface="Poppins Bold"/>
              </a:rPr>
              <a:t>Peak Selling Hours:</a:t>
            </a:r>
          </a:p>
          <a:p>
            <a:pPr algn="just" marL="514868" indent="-257434" lvl="1">
              <a:lnSpc>
                <a:spcPts val="4054"/>
              </a:lnSpc>
              <a:buFont typeface="Arial"/>
              <a:buChar char="•"/>
            </a:pPr>
            <a:r>
              <a:rPr lang="en-US" sz="2384">
                <a:solidFill>
                  <a:srgbClr val="000000">
                    <a:alpha val="80000"/>
                  </a:srgbClr>
                </a:solidFill>
                <a:latin typeface="Poppins"/>
                <a:ea typeface="Poppins"/>
                <a:cs typeface="Poppins"/>
                <a:sym typeface="Poppins"/>
              </a:rPr>
              <a:t> </a:t>
            </a:r>
            <a:r>
              <a:rPr lang="en-US" sz="2384">
                <a:solidFill>
                  <a:srgbClr val="000000">
                    <a:alpha val="80000"/>
                  </a:srgbClr>
                </a:solidFill>
                <a:latin typeface="Poppins"/>
                <a:ea typeface="Poppins"/>
                <a:cs typeface="Poppins"/>
                <a:sym typeface="Poppins"/>
              </a:rPr>
              <a:t>The 7 PM hour is the peak selling time for Fashion Accessories, Food and Beverages, and Sports and Travel. This indicates a strong evening shopping trend for these categories.</a:t>
            </a:r>
          </a:p>
          <a:p>
            <a:pPr algn="just">
              <a:lnSpc>
                <a:spcPts val="4054"/>
              </a:lnSpc>
            </a:pPr>
            <a:r>
              <a:rPr lang="en-US" sz="2384" b="true">
                <a:solidFill>
                  <a:srgbClr val="000000">
                    <a:alpha val="80000"/>
                  </a:srgbClr>
                </a:solidFill>
                <a:latin typeface="Poppins Bold"/>
                <a:ea typeface="Poppins Bold"/>
                <a:cs typeface="Poppins Bold"/>
                <a:sym typeface="Poppins Bold"/>
              </a:rPr>
              <a:t>Lowest Selling Hours:</a:t>
            </a:r>
          </a:p>
          <a:p>
            <a:pPr algn="just" marL="536458" indent="-268229" lvl="1">
              <a:lnSpc>
                <a:spcPts val="4224"/>
              </a:lnSpc>
              <a:buFont typeface="Arial"/>
              <a:buChar char="•"/>
            </a:pPr>
            <a:r>
              <a:rPr lang="en-US" sz="2484">
                <a:solidFill>
                  <a:srgbClr val="000000">
                    <a:alpha val="80000"/>
                  </a:srgbClr>
                </a:solidFill>
                <a:latin typeface="Poppins"/>
                <a:ea typeface="Poppins"/>
                <a:cs typeface="Poppins"/>
                <a:sym typeface="Poppins"/>
              </a:rPr>
              <a:t>The lowest selling hours vary, with significant differences across product lines. For instance, Food and Beverages see a drop in sales at 5 PM, while Health and Beauty experience the lowest sales at 11 AM.</a:t>
            </a:r>
          </a:p>
        </p:txBody>
      </p:sp>
      <p:grpSp>
        <p:nvGrpSpPr>
          <p:cNvPr name="Group 10" id="10"/>
          <p:cNvGrpSpPr/>
          <p:nvPr/>
        </p:nvGrpSpPr>
        <p:grpSpPr>
          <a:xfrm rot="0">
            <a:off x="16129113" y="9524750"/>
            <a:ext cx="711995" cy="2010139"/>
            <a:chOff x="0" y="0"/>
            <a:chExt cx="249164" cy="703452"/>
          </a:xfrm>
        </p:grpSpPr>
        <p:sp>
          <p:nvSpPr>
            <p:cNvPr name="Freeform 11" id="11"/>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12" id="12"/>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13" id="13"/>
          <p:cNvGrpSpPr/>
          <p:nvPr/>
        </p:nvGrpSpPr>
        <p:grpSpPr>
          <a:xfrm rot="0">
            <a:off x="16018013" y="9354427"/>
            <a:ext cx="934195" cy="93419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5" id="15"/>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6" id="16"/>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06</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06520" y="826670"/>
            <a:ext cx="3623140" cy="3623140"/>
          </a:xfrm>
          <a:custGeom>
            <a:avLst/>
            <a:gdLst/>
            <a:ahLst/>
            <a:cxnLst/>
            <a:rect r="r" b="b" t="t" l="l"/>
            <a:pathLst>
              <a:path h="3623140" w="3623140">
                <a:moveTo>
                  <a:pt x="0" y="0"/>
                </a:moveTo>
                <a:lnTo>
                  <a:pt x="3623140" y="0"/>
                </a:lnTo>
                <a:lnTo>
                  <a:pt x="3623140" y="3623139"/>
                </a:lnTo>
                <a:lnTo>
                  <a:pt x="0" y="3623139"/>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4"/>
            <a:stretch>
              <a:fillRect l="-25101" t="-38565" r="-23623" b="-40667"/>
            </a:stretch>
          </a:blipFill>
        </p:spPr>
      </p:sp>
      <p:sp>
        <p:nvSpPr>
          <p:cNvPr name="Freeform 4" id="4"/>
          <p:cNvSpPr/>
          <p:nvPr/>
        </p:nvSpPr>
        <p:spPr>
          <a:xfrm flipH="false" flipV="false" rot="0">
            <a:off x="9153525" y="3860876"/>
            <a:ext cx="9024857" cy="4625324"/>
          </a:xfrm>
          <a:custGeom>
            <a:avLst/>
            <a:gdLst/>
            <a:ahLst/>
            <a:cxnLst/>
            <a:rect r="r" b="b" t="t" l="l"/>
            <a:pathLst>
              <a:path h="4625324" w="9024857">
                <a:moveTo>
                  <a:pt x="0" y="0"/>
                </a:moveTo>
                <a:lnTo>
                  <a:pt x="9024857" y="0"/>
                </a:lnTo>
                <a:lnTo>
                  <a:pt x="9024857" y="4625325"/>
                </a:lnTo>
                <a:lnTo>
                  <a:pt x="0" y="4625325"/>
                </a:lnTo>
                <a:lnTo>
                  <a:pt x="0" y="0"/>
                </a:lnTo>
                <a:close/>
              </a:path>
            </a:pathLst>
          </a:custGeom>
          <a:blipFill>
            <a:blip r:embed="rId5"/>
            <a:stretch>
              <a:fillRect l="-3813" t="0" r="-3813" b="0"/>
            </a:stretch>
          </a:blipFill>
        </p:spPr>
      </p:sp>
      <p:sp>
        <p:nvSpPr>
          <p:cNvPr name="TextBox 5" id="5"/>
          <p:cNvSpPr txBox="true"/>
          <p:nvPr/>
        </p:nvSpPr>
        <p:spPr>
          <a:xfrm rot="0">
            <a:off x="1028700" y="3376719"/>
            <a:ext cx="7222840" cy="1073091"/>
          </a:xfrm>
          <a:prstGeom prst="rect">
            <a:avLst/>
          </a:prstGeom>
        </p:spPr>
        <p:txBody>
          <a:bodyPr anchor="t" rtlCol="false" tIns="0" lIns="0" bIns="0" rIns="0">
            <a:spAutoFit/>
          </a:bodyPr>
          <a:lstStyle/>
          <a:p>
            <a:pPr algn="l" marL="0" indent="0" lvl="0">
              <a:lnSpc>
                <a:spcPts val="7457"/>
              </a:lnSpc>
              <a:spcBef>
                <a:spcPct val="0"/>
              </a:spcBef>
            </a:pPr>
            <a:r>
              <a:rPr lang="en-US" b="true" sz="7768" spc="-233">
                <a:solidFill>
                  <a:srgbClr val="4F7384"/>
                </a:solidFill>
                <a:latin typeface="Poppins Bold"/>
                <a:ea typeface="Poppins Bold"/>
                <a:cs typeface="Poppins Bold"/>
                <a:sym typeface="Poppins Bold"/>
              </a:rPr>
              <a:t>SALES</a:t>
            </a:r>
          </a:p>
        </p:txBody>
      </p:sp>
      <p:sp>
        <p:nvSpPr>
          <p:cNvPr name="TextBox 6" id="6"/>
          <p:cNvSpPr txBox="true"/>
          <p:nvPr/>
        </p:nvSpPr>
        <p:spPr>
          <a:xfrm rot="0">
            <a:off x="877867" y="3718001"/>
            <a:ext cx="7902336" cy="3718467"/>
          </a:xfrm>
          <a:prstGeom prst="rect">
            <a:avLst/>
          </a:prstGeom>
        </p:spPr>
        <p:txBody>
          <a:bodyPr anchor="t" rtlCol="false" tIns="0" lIns="0" bIns="0" rIns="0">
            <a:spAutoFit/>
          </a:bodyPr>
          <a:lstStyle/>
          <a:p>
            <a:pPr algn="just">
              <a:lnSpc>
                <a:spcPts val="4216"/>
              </a:lnSpc>
            </a:pPr>
          </a:p>
          <a:p>
            <a:pPr algn="just">
              <a:lnSpc>
                <a:spcPts val="4216"/>
              </a:lnSpc>
            </a:pPr>
          </a:p>
          <a:p>
            <a:pPr algn="just" marL="535546" indent="-267773" lvl="1">
              <a:lnSpc>
                <a:spcPts val="4216"/>
              </a:lnSpc>
              <a:buFont typeface="Arial"/>
              <a:buChar char="•"/>
            </a:pPr>
            <a:r>
              <a:rPr lang="en-US" sz="2480">
                <a:solidFill>
                  <a:srgbClr val="000000">
                    <a:alpha val="80000"/>
                  </a:srgbClr>
                </a:solidFill>
                <a:latin typeface="Poppins"/>
                <a:ea typeface="Poppins"/>
                <a:cs typeface="Poppins"/>
                <a:sym typeface="Poppins"/>
              </a:rPr>
              <a:t>We also found that sales are higher during the </a:t>
            </a:r>
            <a:r>
              <a:rPr lang="en-US" b="true" sz="2480">
                <a:solidFill>
                  <a:srgbClr val="4F7384">
                    <a:alpha val="80000"/>
                  </a:srgbClr>
                </a:solidFill>
                <a:latin typeface="Poppins Bold"/>
                <a:ea typeface="Poppins Bold"/>
                <a:cs typeface="Poppins Bold"/>
                <a:sym typeface="Poppins Bold"/>
              </a:rPr>
              <a:t>morning shift</a:t>
            </a:r>
            <a:r>
              <a:rPr lang="en-US" sz="2480">
                <a:solidFill>
                  <a:srgbClr val="000000">
                    <a:alpha val="80000"/>
                  </a:srgbClr>
                </a:solidFill>
                <a:latin typeface="Poppins"/>
                <a:ea typeface="Poppins"/>
                <a:cs typeface="Poppins"/>
                <a:sym typeface="Poppins"/>
              </a:rPr>
              <a:t> compared to the night shift. The top three products driving these sales are </a:t>
            </a:r>
            <a:r>
              <a:rPr lang="en-US" b="true" sz="2480">
                <a:solidFill>
                  <a:srgbClr val="4F7384">
                    <a:alpha val="80000"/>
                  </a:srgbClr>
                </a:solidFill>
                <a:latin typeface="Poppins Bold"/>
                <a:ea typeface="Poppins Bold"/>
                <a:cs typeface="Poppins Bold"/>
                <a:sym typeface="Poppins Bold"/>
              </a:rPr>
              <a:t>Food and Beverages, Sports and Travel, and Electronic Accessories.</a:t>
            </a:r>
          </a:p>
        </p:txBody>
      </p:sp>
      <p:grpSp>
        <p:nvGrpSpPr>
          <p:cNvPr name="Group 7" id="7"/>
          <p:cNvGrpSpPr/>
          <p:nvPr/>
        </p:nvGrpSpPr>
        <p:grpSpPr>
          <a:xfrm rot="0">
            <a:off x="16129113" y="9524750"/>
            <a:ext cx="711995" cy="2010139"/>
            <a:chOff x="0" y="0"/>
            <a:chExt cx="249164" cy="703452"/>
          </a:xfrm>
        </p:grpSpPr>
        <p:sp>
          <p:nvSpPr>
            <p:cNvPr name="Freeform 8" id="8"/>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9" id="9"/>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10" id="10"/>
          <p:cNvGrpSpPr/>
          <p:nvPr/>
        </p:nvGrpSpPr>
        <p:grpSpPr>
          <a:xfrm rot="0">
            <a:off x="16018013" y="9354427"/>
            <a:ext cx="934195" cy="93419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3" id="13"/>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07</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406520" y="826670"/>
            <a:ext cx="3623140" cy="3623140"/>
          </a:xfrm>
          <a:custGeom>
            <a:avLst/>
            <a:gdLst/>
            <a:ahLst/>
            <a:cxnLst/>
            <a:rect r="r" b="b" t="t" l="l"/>
            <a:pathLst>
              <a:path h="3623140" w="3623140">
                <a:moveTo>
                  <a:pt x="0" y="0"/>
                </a:moveTo>
                <a:lnTo>
                  <a:pt x="3623140" y="0"/>
                </a:lnTo>
                <a:lnTo>
                  <a:pt x="3623140" y="3623139"/>
                </a:lnTo>
                <a:lnTo>
                  <a:pt x="0" y="3623139"/>
                </a:lnTo>
                <a:lnTo>
                  <a:pt x="0" y="0"/>
                </a:lnTo>
                <a:close/>
              </a:path>
            </a:pathLst>
          </a:custGeom>
          <a:blipFill>
            <a:blip r:embed="rId2">
              <a:alphaModFix amt="1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77867" y="557931"/>
            <a:ext cx="1392946" cy="1155849"/>
          </a:xfrm>
          <a:custGeom>
            <a:avLst/>
            <a:gdLst/>
            <a:ahLst/>
            <a:cxnLst/>
            <a:rect r="r" b="b" t="t" l="l"/>
            <a:pathLst>
              <a:path h="1155849" w="1392946">
                <a:moveTo>
                  <a:pt x="0" y="0"/>
                </a:moveTo>
                <a:lnTo>
                  <a:pt x="1392946" y="0"/>
                </a:lnTo>
                <a:lnTo>
                  <a:pt x="1392946" y="1155849"/>
                </a:lnTo>
                <a:lnTo>
                  <a:pt x="0" y="1155849"/>
                </a:lnTo>
                <a:lnTo>
                  <a:pt x="0" y="0"/>
                </a:lnTo>
                <a:close/>
              </a:path>
            </a:pathLst>
          </a:custGeom>
          <a:blipFill>
            <a:blip r:embed="rId4"/>
            <a:stretch>
              <a:fillRect l="-25101" t="-38565" r="-23623" b="-40667"/>
            </a:stretch>
          </a:blipFill>
        </p:spPr>
      </p:sp>
      <p:sp>
        <p:nvSpPr>
          <p:cNvPr name="Freeform 4" id="4"/>
          <p:cNvSpPr/>
          <p:nvPr/>
        </p:nvSpPr>
        <p:spPr>
          <a:xfrm flipH="false" flipV="false" rot="0">
            <a:off x="9711684" y="3073170"/>
            <a:ext cx="7240523" cy="5354336"/>
          </a:xfrm>
          <a:custGeom>
            <a:avLst/>
            <a:gdLst/>
            <a:ahLst/>
            <a:cxnLst/>
            <a:rect r="r" b="b" t="t" l="l"/>
            <a:pathLst>
              <a:path h="5354336" w="7240523">
                <a:moveTo>
                  <a:pt x="0" y="0"/>
                </a:moveTo>
                <a:lnTo>
                  <a:pt x="7240524" y="0"/>
                </a:lnTo>
                <a:lnTo>
                  <a:pt x="7240524" y="5354336"/>
                </a:lnTo>
                <a:lnTo>
                  <a:pt x="0" y="5354336"/>
                </a:lnTo>
                <a:lnTo>
                  <a:pt x="0" y="0"/>
                </a:lnTo>
                <a:close/>
              </a:path>
            </a:pathLst>
          </a:custGeom>
          <a:blipFill>
            <a:blip r:embed="rId5"/>
            <a:stretch>
              <a:fillRect l="0" t="0" r="0" b="0"/>
            </a:stretch>
          </a:blipFill>
        </p:spPr>
      </p:sp>
      <p:sp>
        <p:nvSpPr>
          <p:cNvPr name="TextBox 5" id="5"/>
          <p:cNvSpPr txBox="true"/>
          <p:nvPr/>
        </p:nvSpPr>
        <p:spPr>
          <a:xfrm rot="0">
            <a:off x="1028700" y="3177945"/>
            <a:ext cx="7222840" cy="1073091"/>
          </a:xfrm>
          <a:prstGeom prst="rect">
            <a:avLst/>
          </a:prstGeom>
        </p:spPr>
        <p:txBody>
          <a:bodyPr anchor="t" rtlCol="false" tIns="0" lIns="0" bIns="0" rIns="0">
            <a:spAutoFit/>
          </a:bodyPr>
          <a:lstStyle/>
          <a:p>
            <a:pPr algn="l" marL="0" indent="0" lvl="0">
              <a:lnSpc>
                <a:spcPts val="7457"/>
              </a:lnSpc>
              <a:spcBef>
                <a:spcPct val="0"/>
              </a:spcBef>
            </a:pPr>
            <a:r>
              <a:rPr lang="en-US" b="true" sz="7768" spc="-233">
                <a:solidFill>
                  <a:srgbClr val="4F7384"/>
                </a:solidFill>
                <a:latin typeface="Poppins Bold"/>
                <a:ea typeface="Poppins Bold"/>
                <a:cs typeface="Poppins Bold"/>
                <a:sym typeface="Poppins Bold"/>
              </a:rPr>
              <a:t>SALES</a:t>
            </a:r>
          </a:p>
        </p:txBody>
      </p:sp>
      <p:sp>
        <p:nvSpPr>
          <p:cNvPr name="TextBox 6" id="6"/>
          <p:cNvSpPr txBox="true"/>
          <p:nvPr/>
        </p:nvSpPr>
        <p:spPr>
          <a:xfrm rot="0">
            <a:off x="1028700" y="4287884"/>
            <a:ext cx="7902336" cy="2985076"/>
          </a:xfrm>
          <a:prstGeom prst="rect">
            <a:avLst/>
          </a:prstGeom>
        </p:spPr>
        <p:txBody>
          <a:bodyPr anchor="t" rtlCol="false" tIns="0" lIns="0" bIns="0" rIns="0">
            <a:spAutoFit/>
          </a:bodyPr>
          <a:lstStyle/>
          <a:p>
            <a:pPr algn="just">
              <a:lnSpc>
                <a:spcPts val="4726"/>
              </a:lnSpc>
            </a:pPr>
            <a:r>
              <a:rPr lang="en-US" sz="2780">
                <a:solidFill>
                  <a:srgbClr val="000000">
                    <a:alpha val="80000"/>
                  </a:srgbClr>
                </a:solidFill>
                <a:latin typeface="Poppins"/>
                <a:ea typeface="Poppins"/>
                <a:cs typeface="Poppins"/>
                <a:sym typeface="Poppins"/>
              </a:rPr>
              <a:t>When we analyzed sales by city, we found that </a:t>
            </a:r>
            <a:r>
              <a:rPr lang="en-US" b="true" sz="2780">
                <a:solidFill>
                  <a:srgbClr val="4F7384">
                    <a:alpha val="80000"/>
                  </a:srgbClr>
                </a:solidFill>
                <a:latin typeface="Poppins Bold"/>
                <a:ea typeface="Poppins Bold"/>
                <a:cs typeface="Poppins Bold"/>
                <a:sym typeface="Poppins Bold"/>
              </a:rPr>
              <a:t>Naypyitaw </a:t>
            </a:r>
            <a:r>
              <a:rPr lang="en-US" sz="2780">
                <a:solidFill>
                  <a:srgbClr val="000000">
                    <a:alpha val="80000"/>
                  </a:srgbClr>
                </a:solidFill>
                <a:latin typeface="Poppins"/>
                <a:ea typeface="Poppins"/>
                <a:cs typeface="Poppins"/>
                <a:sym typeface="Poppins"/>
              </a:rPr>
              <a:t>is the highest-performing city in terms of sales.</a:t>
            </a:r>
          </a:p>
          <a:p>
            <a:pPr algn="just">
              <a:lnSpc>
                <a:spcPts val="4726"/>
              </a:lnSpc>
            </a:pPr>
          </a:p>
          <a:p>
            <a:pPr algn="just">
              <a:lnSpc>
                <a:spcPts val="4726"/>
              </a:lnSpc>
            </a:pPr>
          </a:p>
        </p:txBody>
      </p:sp>
      <p:grpSp>
        <p:nvGrpSpPr>
          <p:cNvPr name="Group 7" id="7"/>
          <p:cNvGrpSpPr/>
          <p:nvPr/>
        </p:nvGrpSpPr>
        <p:grpSpPr>
          <a:xfrm rot="0">
            <a:off x="16129113" y="9524750"/>
            <a:ext cx="711995" cy="2010139"/>
            <a:chOff x="0" y="0"/>
            <a:chExt cx="249164" cy="703452"/>
          </a:xfrm>
        </p:grpSpPr>
        <p:sp>
          <p:nvSpPr>
            <p:cNvPr name="Freeform 8" id="8"/>
            <p:cNvSpPr/>
            <p:nvPr/>
          </p:nvSpPr>
          <p:spPr>
            <a:xfrm flipH="false" flipV="false" rot="0">
              <a:off x="0" y="0"/>
              <a:ext cx="249164" cy="703452"/>
            </a:xfrm>
            <a:custGeom>
              <a:avLst/>
              <a:gdLst/>
              <a:ahLst/>
              <a:cxnLst/>
              <a:rect r="r" b="b" t="t" l="l"/>
              <a:pathLst>
                <a:path h="703452" w="249164">
                  <a:moveTo>
                    <a:pt x="124582" y="0"/>
                  </a:moveTo>
                  <a:lnTo>
                    <a:pt x="124582" y="0"/>
                  </a:lnTo>
                  <a:cubicBezTo>
                    <a:pt x="193387" y="0"/>
                    <a:pt x="249164" y="55777"/>
                    <a:pt x="249164" y="124582"/>
                  </a:cubicBezTo>
                  <a:lnTo>
                    <a:pt x="249164" y="578870"/>
                  </a:lnTo>
                  <a:cubicBezTo>
                    <a:pt x="249164" y="647675"/>
                    <a:pt x="193387" y="703452"/>
                    <a:pt x="124582" y="703452"/>
                  </a:cubicBezTo>
                  <a:lnTo>
                    <a:pt x="124582" y="703452"/>
                  </a:lnTo>
                  <a:cubicBezTo>
                    <a:pt x="91541" y="703452"/>
                    <a:pt x="59853" y="690327"/>
                    <a:pt x="36489" y="666963"/>
                  </a:cubicBezTo>
                  <a:cubicBezTo>
                    <a:pt x="13126" y="643599"/>
                    <a:pt x="0" y="611912"/>
                    <a:pt x="0" y="578870"/>
                  </a:cubicBezTo>
                  <a:lnTo>
                    <a:pt x="0" y="124582"/>
                  </a:lnTo>
                  <a:cubicBezTo>
                    <a:pt x="0" y="91541"/>
                    <a:pt x="13126" y="59853"/>
                    <a:pt x="36489" y="36489"/>
                  </a:cubicBezTo>
                  <a:cubicBezTo>
                    <a:pt x="59853" y="13126"/>
                    <a:pt x="91541" y="0"/>
                    <a:pt x="124582" y="0"/>
                  </a:cubicBezTo>
                  <a:close/>
                </a:path>
              </a:pathLst>
            </a:custGeom>
            <a:solidFill>
              <a:srgbClr val="D9AA93"/>
            </a:solidFill>
          </p:spPr>
        </p:sp>
        <p:sp>
          <p:nvSpPr>
            <p:cNvPr name="TextBox 9" id="9"/>
            <p:cNvSpPr txBox="true"/>
            <p:nvPr/>
          </p:nvSpPr>
          <p:spPr>
            <a:xfrm>
              <a:off x="0" y="19050"/>
              <a:ext cx="249164" cy="684402"/>
            </a:xfrm>
            <a:prstGeom prst="rect">
              <a:avLst/>
            </a:prstGeom>
          </p:spPr>
          <p:txBody>
            <a:bodyPr anchor="ctr" rtlCol="false" tIns="50800" lIns="50800" bIns="50800" rIns="50800"/>
            <a:lstStyle/>
            <a:p>
              <a:pPr algn="ctr">
                <a:lnSpc>
                  <a:spcPts val="1920"/>
                </a:lnSpc>
              </a:pPr>
            </a:p>
          </p:txBody>
        </p:sp>
      </p:grpSp>
      <p:grpSp>
        <p:nvGrpSpPr>
          <p:cNvPr name="Group 10" id="10"/>
          <p:cNvGrpSpPr/>
          <p:nvPr/>
        </p:nvGrpSpPr>
        <p:grpSpPr>
          <a:xfrm rot="0">
            <a:off x="16018013" y="9354427"/>
            <a:ext cx="934195" cy="93419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F7384"/>
            </a:solidFill>
            <a:ln w="123825" cap="sq">
              <a:solidFill>
                <a:srgbClr val="D9AA93"/>
              </a:solidFill>
              <a:prstDash val="solid"/>
              <a:miter/>
            </a:ln>
          </p:spPr>
        </p:sp>
        <p:sp>
          <p:nvSpPr>
            <p:cNvPr name="TextBox 12" id="12"/>
            <p:cNvSpPr txBox="true"/>
            <p:nvPr/>
          </p:nvSpPr>
          <p:spPr>
            <a:xfrm>
              <a:off x="76200" y="95250"/>
              <a:ext cx="660400" cy="641350"/>
            </a:xfrm>
            <a:prstGeom prst="rect">
              <a:avLst/>
            </a:prstGeom>
          </p:spPr>
          <p:txBody>
            <a:bodyPr anchor="ctr" rtlCol="false" tIns="50800" lIns="50800" bIns="50800" rIns="50800"/>
            <a:lstStyle/>
            <a:p>
              <a:pPr algn="ctr">
                <a:lnSpc>
                  <a:spcPts val="1920"/>
                </a:lnSpc>
              </a:pPr>
            </a:p>
          </p:txBody>
        </p:sp>
      </p:grpSp>
      <p:sp>
        <p:nvSpPr>
          <p:cNvPr name="TextBox 13" id="13"/>
          <p:cNvSpPr txBox="true"/>
          <p:nvPr/>
        </p:nvSpPr>
        <p:spPr>
          <a:xfrm rot="0">
            <a:off x="16171559" y="9547653"/>
            <a:ext cx="627103" cy="537369"/>
          </a:xfrm>
          <a:prstGeom prst="rect">
            <a:avLst/>
          </a:prstGeom>
        </p:spPr>
        <p:txBody>
          <a:bodyPr anchor="t" rtlCol="false" tIns="0" lIns="0" bIns="0" rIns="0">
            <a:spAutoFit/>
          </a:bodyPr>
          <a:lstStyle/>
          <a:p>
            <a:pPr algn="ctr">
              <a:lnSpc>
                <a:spcPts val="3907"/>
              </a:lnSpc>
            </a:pPr>
            <a:r>
              <a:rPr lang="en-US" sz="3907" b="true">
                <a:solidFill>
                  <a:srgbClr val="FFFFFF"/>
                </a:solidFill>
                <a:latin typeface="Bebas Neue Bold"/>
                <a:ea typeface="Bebas Neue Bold"/>
                <a:cs typeface="Bebas Neue Bold"/>
                <a:sym typeface="Bebas Neue Bold"/>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DAGQipi2XTE</dc:identifier>
  <dcterms:modified xsi:type="dcterms:W3CDTF">2011-08-01T06:04:30Z</dcterms:modified>
  <cp:revision>1</cp:revision>
  <dc:title>Report Presentation</dc:title>
</cp:coreProperties>
</file>