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30"/>
  </p:notesMasterIdLst>
  <p:sldIdLst>
    <p:sldId id="543" r:id="rId5"/>
    <p:sldId id="267" r:id="rId6"/>
    <p:sldId id="460" r:id="rId7"/>
    <p:sldId id="550" r:id="rId8"/>
    <p:sldId id="551" r:id="rId9"/>
    <p:sldId id="516" r:id="rId10"/>
    <p:sldId id="494" r:id="rId11"/>
    <p:sldId id="495" r:id="rId12"/>
    <p:sldId id="461" r:id="rId13"/>
    <p:sldId id="498" r:id="rId14"/>
    <p:sldId id="556" r:id="rId15"/>
    <p:sldId id="544" r:id="rId16"/>
    <p:sldId id="555" r:id="rId17"/>
    <p:sldId id="466" r:id="rId18"/>
    <p:sldId id="545" r:id="rId19"/>
    <p:sldId id="546" r:id="rId20"/>
    <p:sldId id="547" r:id="rId21"/>
    <p:sldId id="557" r:id="rId22"/>
    <p:sldId id="558" r:id="rId23"/>
    <p:sldId id="463" r:id="rId24"/>
    <p:sldId id="548" r:id="rId25"/>
    <p:sldId id="549" r:id="rId26"/>
    <p:sldId id="553" r:id="rId27"/>
    <p:sldId id="554" r:id="rId28"/>
    <p:sldId id="431" r:id="rId29"/>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4" userDrawn="1">
          <p15:clr>
            <a:srgbClr val="A4A3A4"/>
          </p15:clr>
        </p15:guide>
        <p15:guide id="2" pos="612" userDrawn="1">
          <p15:clr>
            <a:srgbClr val="A4A3A4"/>
          </p15:clr>
        </p15:guide>
        <p15:guide id="3" pos="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C67FF"/>
    <a:srgbClr val="2B62FF"/>
    <a:srgbClr val="FF0000"/>
    <a:srgbClr val="F4664D"/>
    <a:srgbClr val="ABD9A7"/>
    <a:srgbClr val="BDE1BA"/>
    <a:srgbClr val="AC5445"/>
    <a:srgbClr val="F38571"/>
    <a:srgbClr val="CCECFF"/>
    <a:srgbClr val="ADB5C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varScale="1">
        <p:scale>
          <a:sx n="45" d="100"/>
          <a:sy n="45" d="100"/>
        </p:scale>
        <p:origin x="-426" y="-96"/>
      </p:cViewPr>
      <p:guideLst>
        <p:guide orient="horz" pos="344"/>
        <p:guide pos="612"/>
        <p:guide pos="4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pPr/>
              <a:t>25.06.2023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pPr/>
              <a:t>‹#›</a:t>
            </a:fld>
            <a:endParaRPr lang="cs-CZ"/>
          </a:p>
        </p:txBody>
      </p:sp>
    </p:spTree>
    <p:extLst>
      <p:ext uri="{BB962C8B-B14F-4D97-AF65-F5344CB8AC3E}">
        <p14:creationId xmlns:p14="http://schemas.microsoft.com/office/powerpoint/2010/main" xmlns=""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pPr/>
              <a:t>1</a:t>
            </a:fld>
            <a:endParaRPr lang="cs-CZ"/>
          </a:p>
        </p:txBody>
      </p:sp>
    </p:spTree>
    <p:extLst>
      <p:ext uri="{BB962C8B-B14F-4D97-AF65-F5344CB8AC3E}">
        <p14:creationId xmlns:p14="http://schemas.microsoft.com/office/powerpoint/2010/main" xmlns=""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2CF7AF-E54F-4FBE-A079-CB67F5479D20}" type="datetime1">
              <a:rPr lang="en-US" smtClean="0"/>
              <a:pPr/>
              <a:t>6/25/2023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33296989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B42B5-9052-4826-AEF6-037D77056922}" type="datetime1">
              <a:rPr lang="en-US" smtClean="0"/>
              <a:pPr/>
              <a:t>6/25/2023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230830970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203B6-CF17-4AF5-AAA6-8FB9E378993B}" type="datetime1">
              <a:rPr lang="en-US" smtClean="0"/>
              <a:pPr/>
              <a:t>6/25/2023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25286343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CEDD2-E0E6-41CF-9746-65D5F6C6E09A}" type="datetime1">
              <a:rPr lang="en-US" smtClean="0"/>
              <a:pPr/>
              <a:t>6/25/2023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12395490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F1F89-DEA6-4AFC-B32A-90AF2D698656}" type="datetime1">
              <a:rPr lang="en-US" smtClean="0"/>
              <a:pPr/>
              <a:t>6/25/2023</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21723197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D30050-0FA5-4261-85A9-4BF794369986}" type="datetime1">
              <a:rPr lang="en-US" smtClean="0"/>
              <a:pPr/>
              <a:t>6/25/2023</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127957002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0A654A-41E9-4D7A-89F3-3D6CF4A80889}" type="datetime1">
              <a:rPr lang="en-US" smtClean="0"/>
              <a:pPr/>
              <a:t>6/25/2023</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329077510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199327-F0F8-439E-81D9-C6167E3D1340}" type="datetime1">
              <a:rPr lang="en-US" smtClean="0"/>
              <a:pPr/>
              <a:t>6/25/2023</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190662291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99585-D993-45A2-B1E4-06F61EEBE460}" type="datetime1">
              <a:rPr lang="en-US" smtClean="0"/>
              <a:pPr/>
              <a:t>6/25/2023</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63200078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CA439CFA-29B2-4CC3-89D5-B5AA9B7E5E2A}" type="datetime1">
              <a:rPr lang="en-US" smtClean="0"/>
              <a:pPr/>
              <a:t>6/25/2023</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24400464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3BC16769-5B38-4119-A876-E61F21128C54}" type="datetime1">
              <a:rPr lang="en-US" smtClean="0"/>
              <a:pPr/>
              <a:t>6/25/2023</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37892429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B2CDAF91-EE32-4C89-A3D3-32DB46C3D5E0}" type="datetime1">
              <a:rPr lang="en-US" smtClean="0"/>
              <a:pPr/>
              <a:t>6/25/2023</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pPr/>
              <a:t>‹#›</a:t>
            </a:fld>
            <a:endParaRPr lang="cs-CZ"/>
          </a:p>
        </p:txBody>
      </p:sp>
    </p:spTree>
    <p:extLst>
      <p:ext uri="{BB962C8B-B14F-4D97-AF65-F5344CB8AC3E}">
        <p14:creationId xmlns:p14="http://schemas.microsoft.com/office/powerpoint/2010/main" xmlns=""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hf hdr="0" ftr="0" dt="0"/>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0.png"/><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slide" Target="slide14.xml"/><Relationship Id="rId4" Type="http://schemas.openxmlformats.org/officeDocument/2006/relationships/slide" Target="slide9.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2.png"/><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slide" Target="slide14.xml"/><Relationship Id="rId4" Type="http://schemas.openxmlformats.org/officeDocument/2006/relationships/slide" Target="slide9.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slide" Target="slide14.xml"/><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4.png"/><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slide" Target="slide11.xml"/><Relationship Id="rId4" Type="http://schemas.openxmlformats.org/officeDocument/2006/relationships/slide" Target="slide9.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slide" Target="slide11.xml"/><Relationship Id="rId4" Type="http://schemas.openxmlformats.org/officeDocument/2006/relationships/slide" Target="slide9.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slide" Target="slide11.xml"/><Relationship Id="rId4" Type="http://schemas.openxmlformats.org/officeDocument/2006/relationships/slide" Target="slide9.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8.png"/><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slide" Target="slide11.xml"/><Relationship Id="rId4" Type="http://schemas.openxmlformats.org/officeDocument/2006/relationships/slide" Target="slide9.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slide" Target="slide11.xml"/><Relationship Id="rId4" Type="http://schemas.openxmlformats.org/officeDocument/2006/relationships/slide" Target="slide9.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slide" Target="slide11.xml"/><Relationship Id="rId4" Type="http://schemas.openxmlformats.org/officeDocument/2006/relationships/slide" Target="slide9.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20.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9.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9.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9.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21.xml"/><Relationship Id="rId4" Type="http://schemas.openxmlformats.org/officeDocument/2006/relationships/slide" Target="slide9.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22.png"/><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21.xml"/><Relationship Id="rId4" Type="http://schemas.openxmlformats.org/officeDocument/2006/relationships/slide" Target="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1.xml"/><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20.xml"/></Relationships>
</file>

<file path=ppt/slides/_rels/slide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1.xml"/><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20.xml"/></Relationships>
</file>

<file path=ppt/slides/_rels/slide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1.xml"/><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slide" Target="slide20.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slide" Target="slide14.xml"/><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slide" Target="slide14.xml"/><Relationship Id="rId4" Type="http://schemas.openxmlformats.org/officeDocument/2006/relationships/slide" Target="slide11.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slide" Target="slide14.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slide" Target="slide14.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6DC1A31B-1AE1-CA26-6704-3DD1A9C6A3C8}"/>
              </a:ext>
            </a:extLst>
          </p:cNvPr>
          <p:cNvSpPr/>
          <p:nvPr/>
        </p:nvSpPr>
        <p:spPr>
          <a:xfrm>
            <a:off x="0" y="-139700"/>
            <a:ext cx="19010312" cy="1765300"/>
          </a:xfrm>
          <a:prstGeom prst="rect">
            <a:avLst/>
          </a:prstGeom>
          <a:solidFill>
            <a:srgbClr val="F5E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4"/>
          <p:cNvSpPr txBox="1"/>
          <p:nvPr/>
        </p:nvSpPr>
        <p:spPr>
          <a:xfrm>
            <a:off x="12362676" y="274602"/>
            <a:ext cx="11144328" cy="887422"/>
          </a:xfrm>
          <a:prstGeom prst="rect">
            <a:avLst/>
          </a:prstGeom>
        </p:spPr>
        <p:txBody>
          <a:bodyPr vert="horz" wrap="square" lIns="0" tIns="12700" rIns="0" bIns="0" rtlCol="0">
            <a:spAutoFit/>
          </a:bodyPr>
          <a:lstStyle/>
          <a:p>
            <a:pPr marL="12700">
              <a:spcBef>
                <a:spcPts val="100"/>
              </a:spcBef>
            </a:pPr>
            <a:r>
              <a:rPr lang="en-US" sz="2800" b="1" i="1" dirty="0" smtClean="0">
                <a:solidFill>
                  <a:srgbClr val="434C5D"/>
                </a:solidFill>
                <a:latin typeface="Times New Roman"/>
                <a:cs typeface="Times New Roman"/>
              </a:rPr>
              <a:t>Presentation for Line follower Vehicle</a:t>
            </a:r>
            <a:endParaRPr lang="en-US" sz="2800" b="1" i="1" dirty="0">
              <a:solidFill>
                <a:srgbClr val="434C5D"/>
              </a:solidFill>
              <a:latin typeface="Times New Roman"/>
              <a:cs typeface="Times New Roman"/>
            </a:endParaRPr>
          </a:p>
          <a:p>
            <a:pPr marL="12700">
              <a:spcBef>
                <a:spcPts val="100"/>
              </a:spcBef>
            </a:pPr>
            <a:r>
              <a:rPr lang="en-US" sz="2800" b="1" i="1" dirty="0" err="1" smtClean="0">
                <a:solidFill>
                  <a:srgbClr val="434C5D"/>
                </a:solidFill>
                <a:latin typeface="Times New Roman"/>
                <a:cs typeface="Times New Roman"/>
              </a:rPr>
              <a:t>BS.c</a:t>
            </a:r>
            <a:r>
              <a:rPr lang="en-US" sz="2800" b="1" i="1" dirty="0" smtClean="0">
                <a:solidFill>
                  <a:srgbClr val="434C5D"/>
                </a:solidFill>
                <a:latin typeface="Times New Roman"/>
                <a:cs typeface="Times New Roman"/>
              </a:rPr>
              <a:t> Electronics Engineering </a:t>
            </a:r>
            <a:endParaRPr lang="en-US" sz="2800" b="1" i="1" dirty="0">
              <a:solidFill>
                <a:srgbClr val="434C5D"/>
              </a:solidFill>
              <a:latin typeface="Times New Roman"/>
              <a:cs typeface="Times New Roman"/>
            </a:endParaRPr>
          </a:p>
        </p:txBody>
      </p:sp>
      <p:sp>
        <p:nvSpPr>
          <p:cNvPr id="18" name="object 18"/>
          <p:cNvSpPr txBox="1"/>
          <p:nvPr/>
        </p:nvSpPr>
        <p:spPr>
          <a:xfrm>
            <a:off x="-37429" y="3278566"/>
            <a:ext cx="11118960" cy="1367041"/>
          </a:xfrm>
          <a:prstGeom prst="rect">
            <a:avLst/>
          </a:prstGeom>
        </p:spPr>
        <p:txBody>
          <a:bodyPr vert="horz" wrap="square" lIns="0" tIns="12700" rIns="0" bIns="0" rtlCol="0">
            <a:spAutoFit/>
          </a:bodyPr>
          <a:lstStyle/>
          <a:p>
            <a:pPr marL="339725" marR="5080" indent="-26988" algn="ctr">
              <a:lnSpc>
                <a:spcPct val="100000"/>
              </a:lnSpc>
              <a:spcBef>
                <a:spcPts val="100"/>
              </a:spcBef>
            </a:pPr>
            <a:r>
              <a:rPr lang="en-US" sz="4400" b="1" i="1" dirty="0" smtClean="0">
                <a:solidFill>
                  <a:srgbClr val="002060"/>
                </a:solidFill>
                <a:latin typeface="Times New Roman"/>
                <a:cs typeface="Times New Roman"/>
              </a:rPr>
              <a:t>Line follower Vehicle </a:t>
            </a:r>
            <a:r>
              <a:rPr lang="en-GB" sz="4400" b="1" spc="-5" dirty="0" smtClean="0">
                <a:solidFill>
                  <a:srgbClr val="00318B"/>
                </a:solidFill>
                <a:latin typeface="Source Sans Pro"/>
                <a:cs typeface="Source Sans Pro"/>
              </a:rPr>
              <a:t/>
            </a:r>
            <a:br>
              <a:rPr lang="en-GB" sz="4400" b="1" spc="-5" dirty="0" smtClean="0">
                <a:solidFill>
                  <a:srgbClr val="00318B"/>
                </a:solidFill>
                <a:latin typeface="Source Sans Pro"/>
                <a:cs typeface="Source Sans Pro"/>
              </a:rPr>
            </a:br>
            <a:r>
              <a:rPr lang="en-GB" sz="4400" b="1" spc="-5" dirty="0" smtClean="0">
                <a:solidFill>
                  <a:srgbClr val="00318B"/>
                </a:solidFill>
                <a:latin typeface="Source Sans Pro"/>
                <a:cs typeface="Source Sans Pro"/>
              </a:rPr>
              <a:t>Prototyping and System Engineering</a:t>
            </a:r>
            <a:endParaRPr lang="cs-CZ" sz="4400" b="1" dirty="0">
              <a:latin typeface="Source Sans Pro"/>
              <a:cs typeface="Source Sans Pro"/>
            </a:endParaRPr>
          </a:p>
        </p:txBody>
      </p:sp>
      <p:sp>
        <p:nvSpPr>
          <p:cNvPr id="19" name="object 19"/>
          <p:cNvSpPr/>
          <p:nvPr/>
        </p:nvSpPr>
        <p:spPr>
          <a:xfrm flipV="1">
            <a:off x="1613852" y="5322715"/>
            <a:ext cx="8362049" cy="274320"/>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a:p>
        </p:txBody>
      </p:sp>
      <p:sp>
        <p:nvSpPr>
          <p:cNvPr id="28" name="Text Placeholder 3">
            <a:extLst>
              <a:ext uri="{FF2B5EF4-FFF2-40B4-BE49-F238E27FC236}">
                <a16:creationId xmlns:a16="http://schemas.microsoft.com/office/drawing/2014/main" xmlns="" id="{D71A152F-A840-48F4-B7BB-8022A3FA4D4B}"/>
              </a:ext>
            </a:extLst>
          </p:cNvPr>
          <p:cNvSpPr txBox="1">
            <a:spLocks/>
          </p:cNvSpPr>
          <p:nvPr/>
        </p:nvSpPr>
        <p:spPr>
          <a:xfrm>
            <a:off x="3281108" y="698500"/>
            <a:ext cx="2185448" cy="493346"/>
          </a:xfrm>
          <a:prstGeom prst="rect">
            <a:avLst/>
          </a:prstGeom>
        </p:spPr>
        <p:txBody>
          <a:bodyPr vert="horz" wrap="square" tIns="0" anchor="ctr">
            <a:normAutofit/>
          </a:bodyPr>
          <a:lstStyle>
            <a:lvl1pPr marL="73152" indent="0" algn="ctr" rtl="0" eaLnBrk="1" latinLnBrk="0" hangingPunct="1">
              <a:spcBef>
                <a:spcPts val="700"/>
              </a:spcBef>
              <a:buSzPct val="95000"/>
              <a:buFont typeface="Wingdings"/>
              <a:buNone/>
              <a:defRPr sz="2400" b="0" kern="1200">
                <a:solidFill>
                  <a:schemeClr val="accent2"/>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None/>
              <a:defRPr sz="2000" b="1"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None/>
              <a:defRPr sz="1800" b="1"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None/>
              <a:defRPr sz="1600" b="1"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None/>
              <a:defRPr sz="1600" b="1"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marL="0" algn="l">
              <a:spcBef>
                <a:spcPts val="0"/>
              </a:spcBef>
            </a:pPr>
            <a:endParaRPr lang="en-US" sz="2800" b="1" i="1" dirty="0">
              <a:solidFill>
                <a:schemeClr val="bg1"/>
              </a:solidFill>
              <a:effectLst>
                <a:outerShdw blurRad="38100" dist="38100" dir="2700000" algn="tl">
                  <a:srgbClr val="000000">
                    <a:alpha val="43137"/>
                  </a:srgbClr>
                </a:outerShdw>
              </a:effectLst>
            </a:endParaRPr>
          </a:p>
        </p:txBody>
      </p:sp>
      <p:sp>
        <p:nvSpPr>
          <p:cNvPr id="30" name="Text Placeholder 3">
            <a:extLst>
              <a:ext uri="{FF2B5EF4-FFF2-40B4-BE49-F238E27FC236}">
                <a16:creationId xmlns:a16="http://schemas.microsoft.com/office/drawing/2014/main" xmlns="" id="{520BCACA-F36C-425D-922B-E6ACBF13AE13}"/>
              </a:ext>
            </a:extLst>
          </p:cNvPr>
          <p:cNvSpPr txBox="1">
            <a:spLocks/>
          </p:cNvSpPr>
          <p:nvPr/>
        </p:nvSpPr>
        <p:spPr>
          <a:xfrm>
            <a:off x="665957" y="5729592"/>
            <a:ext cx="10096758" cy="4466502"/>
          </a:xfrm>
          <a:prstGeom prst="rect">
            <a:avLst/>
          </a:prstGeom>
        </p:spPr>
        <p:txBody>
          <a:bodyPr vert="horz" wrap="square" tIns="0" anchor="ctr">
            <a:normAutofit/>
          </a:bodyPr>
          <a:lstStyle>
            <a:lvl1pPr marL="73152" indent="0" algn="ctr" rtl="0" eaLnBrk="1" latinLnBrk="0" hangingPunct="1">
              <a:spcBef>
                <a:spcPts val="700"/>
              </a:spcBef>
              <a:buSzPct val="95000"/>
              <a:buFont typeface="Wingdings"/>
              <a:buNone/>
              <a:defRPr sz="2400" b="0" kern="1200">
                <a:solidFill>
                  <a:schemeClr val="accent2"/>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None/>
              <a:defRPr sz="2000" b="1"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None/>
              <a:defRPr sz="1800" b="1"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None/>
              <a:defRPr sz="1600" b="1"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None/>
              <a:defRPr sz="1600" b="1"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marL="0" algn="l">
              <a:spcBef>
                <a:spcPts val="0"/>
              </a:spcBef>
            </a:pPr>
            <a:r>
              <a:rPr lang="en-US" sz="3200" b="1" dirty="0">
                <a:solidFill>
                  <a:schemeClr val="tx1"/>
                </a:solidFill>
                <a:effectLst>
                  <a:outerShdw blurRad="38100" dist="38100" dir="2700000" algn="tl">
                    <a:srgbClr val="000000">
                      <a:alpha val="43137"/>
                    </a:srgbClr>
                  </a:outerShdw>
                </a:effectLst>
                <a:cs typeface="+mj-cs"/>
              </a:rPr>
              <a:t>By:</a:t>
            </a:r>
          </a:p>
          <a:p>
            <a:pPr marL="0" algn="l">
              <a:spcBef>
                <a:spcPts val="0"/>
              </a:spcBef>
            </a:pPr>
            <a:r>
              <a:rPr lang="en-GB" sz="3200" b="1" dirty="0" err="1" smtClean="0">
                <a:solidFill>
                  <a:schemeClr val="tx1"/>
                </a:solidFill>
                <a:effectLst>
                  <a:outerShdw blurRad="38100" dist="38100" dir="2700000" algn="tl">
                    <a:srgbClr val="000000">
                      <a:alpha val="43137"/>
                    </a:srgbClr>
                  </a:outerShdw>
                </a:effectLst>
                <a:cs typeface="+mj-cs"/>
              </a:rPr>
              <a:t>Abdallattif</a:t>
            </a:r>
            <a:r>
              <a:rPr lang="en-GB" sz="3200" b="1" dirty="0" smtClean="0">
                <a:solidFill>
                  <a:schemeClr val="tx1"/>
                </a:solidFill>
                <a:effectLst>
                  <a:outerShdw blurRad="38100" dist="38100" dir="2700000" algn="tl">
                    <a:srgbClr val="000000">
                      <a:alpha val="43137"/>
                    </a:srgbClr>
                  </a:outerShdw>
                </a:effectLst>
                <a:cs typeface="+mj-cs"/>
              </a:rPr>
              <a:t>  khaled</a:t>
            </a:r>
            <a:endParaRPr lang="en-US" sz="3200" b="1" dirty="0">
              <a:solidFill>
                <a:schemeClr val="tx1"/>
              </a:solidFill>
              <a:effectLst>
                <a:outerShdw blurRad="38100" dist="38100" dir="2700000" algn="tl">
                  <a:srgbClr val="000000">
                    <a:alpha val="43137"/>
                  </a:srgbClr>
                </a:outerShdw>
              </a:effectLst>
              <a:cs typeface="+mj-cs"/>
            </a:endParaRPr>
          </a:p>
          <a:p>
            <a:pPr marL="0" algn="just">
              <a:spcBef>
                <a:spcPts val="0"/>
              </a:spcBef>
            </a:pPr>
            <a:r>
              <a:rPr lang="en-US" sz="3200" dirty="0" err="1" smtClean="0">
                <a:solidFill>
                  <a:schemeClr val="tx1"/>
                </a:solidFill>
                <a:cs typeface="+mj-cs"/>
              </a:rPr>
              <a:t>Bs.c</a:t>
            </a:r>
            <a:r>
              <a:rPr lang="en-US" sz="3200" dirty="0" smtClean="0">
                <a:solidFill>
                  <a:schemeClr val="tx1"/>
                </a:solidFill>
                <a:cs typeface="+mj-cs"/>
              </a:rPr>
              <a:t> </a:t>
            </a:r>
            <a:r>
              <a:rPr lang="en-US" sz="3200" dirty="0">
                <a:solidFill>
                  <a:schemeClr val="tx1"/>
                </a:solidFill>
                <a:cs typeface="+mj-cs"/>
              </a:rPr>
              <a:t>S</a:t>
            </a:r>
            <a:r>
              <a:rPr lang="en-US" sz="3200" dirty="0" smtClean="0">
                <a:solidFill>
                  <a:schemeClr val="tx1"/>
                </a:solidFill>
                <a:cs typeface="+mj-cs"/>
              </a:rPr>
              <a:t>tudent</a:t>
            </a:r>
            <a:r>
              <a:rPr lang="en-US" sz="3200" dirty="0">
                <a:solidFill>
                  <a:schemeClr val="tx1"/>
                </a:solidFill>
                <a:cs typeface="+mj-cs"/>
              </a:rPr>
              <a:t>, </a:t>
            </a:r>
            <a:r>
              <a:rPr lang="en-US" sz="3200" dirty="0" smtClean="0">
                <a:solidFill>
                  <a:schemeClr val="tx1"/>
                </a:solidFill>
                <a:cs typeface="+mj-cs"/>
              </a:rPr>
              <a:t>Electronics Engineering Department, at </a:t>
            </a:r>
            <a:r>
              <a:rPr lang="en-US" sz="3200" dirty="0" err="1" smtClean="0">
                <a:solidFill>
                  <a:schemeClr val="tx1"/>
                </a:solidFill>
                <a:cs typeface="+mj-cs"/>
              </a:rPr>
              <a:t>Hochschule</a:t>
            </a:r>
            <a:r>
              <a:rPr lang="en-US" sz="3200" dirty="0" smtClean="0">
                <a:solidFill>
                  <a:schemeClr val="tx1"/>
                </a:solidFill>
                <a:cs typeface="+mj-cs"/>
              </a:rPr>
              <a:t> Hamm-Lippstadt, Lippstadt</a:t>
            </a:r>
            <a:r>
              <a:rPr lang="ar-EG" sz="3200" dirty="0" smtClean="0">
                <a:solidFill>
                  <a:schemeClr val="tx1"/>
                </a:solidFill>
                <a:cs typeface="+mj-cs"/>
              </a:rPr>
              <a:t> </a:t>
            </a:r>
            <a:r>
              <a:rPr lang="en-US" sz="3200" dirty="0">
                <a:solidFill>
                  <a:schemeClr val="tx1"/>
                </a:solidFill>
                <a:cs typeface="+mj-cs"/>
              </a:rPr>
              <a:t>, </a:t>
            </a:r>
            <a:r>
              <a:rPr lang="en-US" sz="3200" dirty="0" smtClean="0">
                <a:solidFill>
                  <a:schemeClr val="tx1"/>
                </a:solidFill>
                <a:cs typeface="+mj-cs"/>
              </a:rPr>
              <a:t>Germany.</a:t>
            </a:r>
            <a:endParaRPr lang="en-US" sz="3200" dirty="0">
              <a:solidFill>
                <a:schemeClr val="tx1"/>
              </a:solidFill>
              <a:cs typeface="+mj-cs"/>
            </a:endParaRPr>
          </a:p>
          <a:p>
            <a:pPr marL="0" algn="just">
              <a:spcBef>
                <a:spcPts val="0"/>
              </a:spcBef>
            </a:pPr>
            <a:endParaRPr lang="en-US" sz="3200" b="1" dirty="0">
              <a:solidFill>
                <a:schemeClr val="tx1"/>
              </a:solidFill>
              <a:cs typeface="+mj-cs"/>
            </a:endParaRPr>
          </a:p>
          <a:p>
            <a:pPr marL="0" algn="l">
              <a:spcBef>
                <a:spcPts val="0"/>
              </a:spcBef>
            </a:pP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mj-cs"/>
              </a:rPr>
              <a:t>Under the supervision of: </a:t>
            </a:r>
          </a:p>
          <a:p>
            <a:pPr marL="0" algn="l">
              <a:spcBef>
                <a:spcPts val="0"/>
              </a:spcBef>
            </a:pPr>
            <a:r>
              <a:rPr lang="en-GB" sz="3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mj-cs"/>
              </a:rPr>
              <a:t>Prof. Stefan </a:t>
            </a:r>
            <a:r>
              <a:rPr lang="en-GB" sz="32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mj-cs"/>
              </a:rPr>
              <a:t>Henkler</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mj-cs"/>
            </a:endParaRPr>
          </a:p>
          <a:p>
            <a:pPr marL="0" algn="just">
              <a:spcBef>
                <a:spcPts val="0"/>
              </a:spcBef>
            </a:pPr>
            <a:endParaRPr lang="ar-EG" sz="2800" b="1" dirty="0">
              <a:solidFill>
                <a:schemeClr val="tx1"/>
              </a:solidFill>
              <a:cs typeface="+mj-cs"/>
            </a:endParaRPr>
          </a:p>
        </p:txBody>
      </p:sp>
      <p:sp>
        <p:nvSpPr>
          <p:cNvPr id="14" name="Slide Number Placeholder 13">
            <a:extLst>
              <a:ext uri="{FF2B5EF4-FFF2-40B4-BE49-F238E27FC236}">
                <a16:creationId xmlns:a16="http://schemas.microsoft.com/office/drawing/2014/main" xmlns="" id="{14C42445-4C1E-4C5C-AF1A-D57B1E0EFF77}"/>
              </a:ext>
            </a:extLst>
          </p:cNvPr>
          <p:cNvSpPr>
            <a:spLocks noGrp="1"/>
          </p:cNvSpPr>
          <p:nvPr>
            <p:ph type="sldNum" sz="quarter" idx="12"/>
          </p:nvPr>
        </p:nvSpPr>
        <p:spPr/>
        <p:txBody>
          <a:bodyPr/>
          <a:lstStyle/>
          <a:p>
            <a:fld id="{B6F15528-21DE-4FAA-801E-634DDDAF4B2B}" type="slidenum">
              <a:rPr lang="cs-CZ" smtClean="0"/>
              <a:pPr/>
              <a:t>1</a:t>
            </a:fld>
            <a:endParaRPr lang="cs-CZ" dirty="0"/>
          </a:p>
        </p:txBody>
      </p:sp>
      <p:sp>
        <p:nvSpPr>
          <p:cNvPr id="20" name="object 20"/>
          <p:cNvSpPr txBox="1"/>
          <p:nvPr/>
        </p:nvSpPr>
        <p:spPr>
          <a:xfrm>
            <a:off x="1580356" y="1875589"/>
            <a:ext cx="10409540"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solidFill>
                  <a:srgbClr val="00A0EF"/>
                </a:solidFill>
                <a:latin typeface="Source Sans Pro Light"/>
                <a:cs typeface="Source Sans Pro Light"/>
              </a:rPr>
              <a:t>Electronics </a:t>
            </a:r>
            <a:r>
              <a:rPr lang="en-US" sz="3600" spc="-5" dirty="0">
                <a:solidFill>
                  <a:srgbClr val="00A0EF"/>
                </a:solidFill>
                <a:latin typeface="Source Sans Pro Light"/>
                <a:cs typeface="Source Sans Pro Light"/>
              </a:rPr>
              <a:t>Engineering Department</a:t>
            </a:r>
          </a:p>
        </p:txBody>
      </p:sp>
      <p:sp>
        <p:nvSpPr>
          <p:cNvPr id="13" name="object 4"/>
          <p:cNvSpPr txBox="1"/>
          <p:nvPr/>
        </p:nvSpPr>
        <p:spPr>
          <a:xfrm>
            <a:off x="3575802" y="488916"/>
            <a:ext cx="11144328" cy="443711"/>
          </a:xfrm>
          <a:prstGeom prst="rect">
            <a:avLst/>
          </a:prstGeom>
        </p:spPr>
        <p:txBody>
          <a:bodyPr vert="horz" wrap="square" lIns="0" tIns="12700" rIns="0" bIns="0" rtlCol="0">
            <a:spAutoFit/>
          </a:bodyPr>
          <a:lstStyle/>
          <a:p>
            <a:pPr marL="12700">
              <a:spcBef>
                <a:spcPts val="100"/>
              </a:spcBef>
            </a:pPr>
            <a:r>
              <a:rPr lang="en-GB" sz="2800" b="1" i="1" dirty="0" err="1" smtClean="0">
                <a:solidFill>
                  <a:srgbClr val="434C5D"/>
                </a:solidFill>
                <a:latin typeface="Times New Roman"/>
                <a:cs typeface="Times New Roman"/>
              </a:rPr>
              <a:t>Hochschule</a:t>
            </a:r>
            <a:r>
              <a:rPr lang="en-GB" sz="2800" b="1" i="1" dirty="0" smtClean="0">
                <a:solidFill>
                  <a:srgbClr val="434C5D"/>
                </a:solidFill>
                <a:latin typeface="Times New Roman"/>
                <a:cs typeface="Times New Roman"/>
              </a:rPr>
              <a:t> Hamm-Lippstadt</a:t>
            </a:r>
            <a:endParaRPr lang="en-US" sz="2800" b="1" i="1" dirty="0">
              <a:solidFill>
                <a:srgbClr val="434C5D"/>
              </a:solidFill>
              <a:latin typeface="Times New Roman"/>
              <a:cs typeface="Times New Roman"/>
            </a:endParaRPr>
          </a:p>
        </p:txBody>
      </p:sp>
      <p:pic>
        <p:nvPicPr>
          <p:cNvPr id="1026" name="Picture 2" descr="C:\Users\khale\OneDrive\Desktop\download.png"/>
          <p:cNvPicPr>
            <a:picLocks noChangeAspect="1" noChangeArrowheads="1"/>
          </p:cNvPicPr>
          <p:nvPr/>
        </p:nvPicPr>
        <p:blipFill>
          <a:blip r:embed="rId3"/>
          <a:srcRect/>
          <a:stretch>
            <a:fillRect/>
          </a:stretch>
        </p:blipFill>
        <p:spPr bwMode="auto">
          <a:xfrm>
            <a:off x="646844" y="0"/>
            <a:ext cx="2295525" cy="1560486"/>
          </a:xfrm>
          <a:prstGeom prst="rect">
            <a:avLst/>
          </a:prstGeom>
          <a:noFill/>
        </p:spPr>
      </p:pic>
      <p:pic>
        <p:nvPicPr>
          <p:cNvPr id="2" name="Picture 2" descr="C:\Users\khale\OneDrive\Desktop\Prototyping\Untitled.png"/>
          <p:cNvPicPr>
            <a:picLocks noChangeAspect="1" noChangeArrowheads="1"/>
          </p:cNvPicPr>
          <p:nvPr/>
        </p:nvPicPr>
        <p:blipFill>
          <a:blip r:embed="rId4"/>
          <a:srcRect/>
          <a:stretch>
            <a:fillRect/>
          </a:stretch>
        </p:blipFill>
        <p:spPr bwMode="auto">
          <a:xfrm>
            <a:off x="10648164" y="1917676"/>
            <a:ext cx="8059006" cy="7858180"/>
          </a:xfrm>
          <a:prstGeom prst="rect">
            <a:avLst/>
          </a:prstGeom>
          <a:noFill/>
        </p:spPr>
      </p:pic>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801187"/>
          </a:xfrm>
          <a:prstGeom prst="round2SameRect">
            <a:avLst>
              <a:gd name="adj1" fmla="val 14649"/>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10</a:t>
            </a:fld>
            <a:endParaRPr lang="cs-CZ"/>
          </a:p>
        </p:txBody>
      </p:sp>
      <p:sp>
        <p:nvSpPr>
          <p:cNvPr id="33" name="Freeform: Shape 32">
            <a:extLst>
              <a:ext uri="{FF2B5EF4-FFF2-40B4-BE49-F238E27FC236}">
                <a16:creationId xmlns:a16="http://schemas.microsoft.com/office/drawing/2014/main" xmlns="" id="{4CD4AAEF-D8FA-592D-DA3C-CF64A26D5BAE}"/>
              </a:ext>
            </a:extLst>
          </p:cNvPr>
          <p:cNvSpPr/>
          <p:nvPr/>
        </p:nvSpPr>
        <p:spPr>
          <a:xfrm>
            <a:off x="-16616900"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Top Corners Rounded 37">
            <a:hlinkClick r:id="rId2" action="ppaction://hlinksldjump"/>
            <a:extLst>
              <a:ext uri="{FF2B5EF4-FFF2-40B4-BE49-F238E27FC236}">
                <a16:creationId xmlns:a16="http://schemas.microsoft.com/office/drawing/2014/main" xmlns="" id="{FF2B23CE-6E46-1910-4A0C-ACD8775D2615}"/>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C50EA9E9-1578-C7F5-BC26-F9867F13D60D}"/>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Background</a:t>
            </a:r>
            <a:r>
              <a:rPr lang="en-US" sz="1800" b="1" dirty="0">
                <a:solidFill>
                  <a:srgbClr val="434C5D"/>
                </a:solidFill>
                <a:highlight>
                  <a:srgbClr val="FFFF00"/>
                </a:highlight>
                <a:latin typeface="Times New Roman" panose="02020603050405020304" pitchFamily="18" charset="0"/>
                <a:cs typeface="Times New Roman" panose="02020603050405020304" pitchFamily="18" charset="0"/>
              </a:rPr>
              <a:t> </a:t>
            </a:r>
          </a:p>
        </p:txBody>
      </p:sp>
      <p:sp>
        <p:nvSpPr>
          <p:cNvPr id="54" name="Rectangle: Top Corners Rounded 53">
            <a:extLst>
              <a:ext uri="{FF2B5EF4-FFF2-40B4-BE49-F238E27FC236}">
                <a16:creationId xmlns:a16="http://schemas.microsoft.com/office/drawing/2014/main" xmlns="" id="{FAB3BEEC-5A35-5E4A-BB79-14010A3B2D9E}"/>
              </a:ext>
            </a:extLst>
          </p:cNvPr>
          <p:cNvSpPr/>
          <p:nvPr/>
        </p:nvSpPr>
        <p:spPr>
          <a:xfrm>
            <a:off x="3370360" y="322017"/>
            <a:ext cx="2468880" cy="1049850"/>
          </a:xfrm>
          <a:prstGeom prst="round2SameRect">
            <a:avLst>
              <a:gd name="adj1" fmla="val 50000"/>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3" name="Rectangle: Top Corners Rounded 2">
            <a:hlinkClick r:id="" action="ppaction://noaction"/>
            <a:extLst>
              <a:ext uri="{FF2B5EF4-FFF2-40B4-BE49-F238E27FC236}">
                <a16:creationId xmlns:a16="http://schemas.microsoft.com/office/drawing/2014/main" xmlns="" id="{7401E0C0-B79F-A69C-D505-08FD2BEA5163}"/>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12" name="Rectangle: Top Corners Rounded 11">
            <a:hlinkClick r:id="rId4" action="ppaction://hlinksldjump"/>
            <a:extLst>
              <a:ext uri="{FF2B5EF4-FFF2-40B4-BE49-F238E27FC236}">
                <a16:creationId xmlns:a16="http://schemas.microsoft.com/office/drawing/2014/main" xmlns="" id="{FA06E95D-6732-CAA0-BC36-BFE715BD54AE}"/>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 name="Rectangle: Top Corners Rounded 12">
            <a:hlinkClick r:id="rId5" action="ppaction://hlinksldjump"/>
            <a:extLst>
              <a:ext uri="{FF2B5EF4-FFF2-40B4-BE49-F238E27FC236}">
                <a16:creationId xmlns:a16="http://schemas.microsoft.com/office/drawing/2014/main" xmlns="" id="{7A07794B-2E35-379D-B4ED-4597642F9C7F}"/>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3004298" y="1703362"/>
            <a:ext cx="13287468" cy="784830"/>
          </a:xfrm>
          <a:prstGeom prst="rect">
            <a:avLst/>
          </a:prstGeom>
          <a:noFill/>
        </p:spPr>
        <p:txBody>
          <a:bodyPr wrap="square" rtlCol="0">
            <a:spAutoFit/>
          </a:bodyPr>
          <a:lstStyle/>
          <a:p>
            <a:pPr algn="ctr"/>
            <a:r>
              <a:rPr lang="en-GB" sz="4500" dirty="0" err="1" smtClean="0">
                <a:solidFill>
                  <a:srgbClr val="FF0000"/>
                </a:solidFill>
                <a:latin typeface="Times New Roman" pitchFamily="18" charset="0"/>
                <a:cs typeface="Times New Roman" pitchFamily="18" charset="0"/>
              </a:rPr>
              <a:t>Uppaal</a:t>
            </a:r>
            <a:r>
              <a:rPr lang="en-GB" sz="4500" dirty="0" smtClean="0">
                <a:solidFill>
                  <a:srgbClr val="FF0000"/>
                </a:solidFill>
                <a:latin typeface="Times New Roman" pitchFamily="18" charset="0"/>
                <a:cs typeface="Times New Roman" pitchFamily="18" charset="0"/>
              </a:rPr>
              <a:t> Diagram</a:t>
            </a:r>
            <a:endParaRPr lang="en-US" sz="4500" dirty="0">
              <a:solidFill>
                <a:srgbClr val="FF0000"/>
              </a:solidFill>
              <a:latin typeface="Times New Roman" pitchFamily="18" charset="0"/>
              <a:cs typeface="Times New Roman" pitchFamily="18" charset="0"/>
            </a:endParaRPr>
          </a:p>
        </p:txBody>
      </p:sp>
      <p:pic>
        <p:nvPicPr>
          <p:cNvPr id="7170" name="Picture 2" descr="C:\Users\khale\OneDrive\Desktop\Prototyping\uppaal.png"/>
          <p:cNvPicPr>
            <a:picLocks noChangeAspect="1" noChangeArrowheads="1"/>
          </p:cNvPicPr>
          <p:nvPr/>
        </p:nvPicPr>
        <p:blipFill>
          <a:blip r:embed="rId6"/>
          <a:srcRect/>
          <a:stretch>
            <a:fillRect/>
          </a:stretch>
        </p:blipFill>
        <p:spPr bwMode="auto">
          <a:xfrm>
            <a:off x="1361224" y="2774932"/>
            <a:ext cx="16216249" cy="7008792"/>
          </a:xfrm>
          <a:prstGeom prst="rect">
            <a:avLst/>
          </a:prstGeom>
          <a:noFill/>
        </p:spPr>
      </p:pic>
    </p:spTree>
    <p:extLst>
      <p:ext uri="{BB962C8B-B14F-4D97-AF65-F5344CB8AC3E}">
        <p14:creationId xmlns:p14="http://schemas.microsoft.com/office/powerpoint/2010/main" xmlns="" val="35891746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xmlns="" id="{967E1CB1-5A84-A2BD-6F49-4ED0EE513C99}"/>
              </a:ext>
            </a:extLst>
          </p:cNvPr>
          <p:cNvSpPr/>
          <p:nvPr/>
        </p:nvSpPr>
        <p:spPr>
          <a:xfrm>
            <a:off x="-14152404"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565088"/>
          </a:xfrm>
          <a:prstGeom prst="round2SameRect">
            <a:avLst>
              <a:gd name="adj1" fmla="val 14649"/>
              <a:gd name="adj2" fmla="val 0"/>
            </a:avLst>
          </a:prstGeom>
          <a:solidFill>
            <a:srgbClr val="F466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11</a:t>
            </a:fld>
            <a:endParaRPr lang="cs-CZ"/>
          </a:p>
        </p:txBody>
      </p:sp>
      <p:sp>
        <p:nvSpPr>
          <p:cNvPr id="55" name="Rectangle: Top Corners Rounded 54">
            <a:hlinkClick r:id="rId2" action="ppaction://hlinksldjump"/>
            <a:extLst>
              <a:ext uri="{FF2B5EF4-FFF2-40B4-BE49-F238E27FC236}">
                <a16:creationId xmlns:a16="http://schemas.microsoft.com/office/drawing/2014/main" xmlns="" id="{00B1422D-FC01-9E43-CCD7-6A4AF7616B9C}"/>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56" name="Rectangle: Top Corners Rounded 55">
            <a:hlinkClick r:id="rId3" action="ppaction://hlinksldjump"/>
            <a:extLst>
              <a:ext uri="{FF2B5EF4-FFF2-40B4-BE49-F238E27FC236}">
                <a16:creationId xmlns:a16="http://schemas.microsoft.com/office/drawing/2014/main" xmlns="" id="{317C1CB6-62F1-857A-58B5-16F4213E2866}"/>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57" name="Rectangle: Top Corners Rounded 56">
            <a:extLst>
              <a:ext uri="{FF2B5EF4-FFF2-40B4-BE49-F238E27FC236}">
                <a16:creationId xmlns:a16="http://schemas.microsoft.com/office/drawing/2014/main" xmlns="" id="{BAEEEE4B-6E92-2C7C-15EC-E0B97DEBBF4C}"/>
              </a:ext>
            </a:extLst>
          </p:cNvPr>
          <p:cNvSpPr/>
          <p:nvPr/>
        </p:nvSpPr>
        <p:spPr>
          <a:xfrm>
            <a:off x="5834856" y="296261"/>
            <a:ext cx="2468880" cy="1049850"/>
          </a:xfrm>
          <a:prstGeom prst="round2SameRect">
            <a:avLst>
              <a:gd name="adj1" fmla="val 50000"/>
              <a:gd name="adj2" fmla="val 0"/>
            </a:avLst>
          </a:prstGeom>
          <a:solidFill>
            <a:srgbClr val="F466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r>
              <a:rPr lang="en-US" sz="1800" b="1" dirty="0" smtClean="0">
                <a:solidFill>
                  <a:srgbClr val="434C5D"/>
                </a:solidFill>
                <a:highlight>
                  <a:srgbClr val="FFFF00"/>
                </a:highlight>
                <a:latin typeface="Times New Roman" panose="02020603050405020304" pitchFamily="18" charset="0"/>
                <a:cs typeface="Times New Roman" panose="02020603050405020304" pitchFamily="18" charset="0"/>
              </a:rPr>
              <a:t> </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70" name="Rectangle: Top Corners Rounded 69">
            <a:hlinkClick r:id="rId4" action="ppaction://hlinksldjump"/>
            <a:extLst>
              <a:ext uri="{FF2B5EF4-FFF2-40B4-BE49-F238E27FC236}">
                <a16:creationId xmlns:a16="http://schemas.microsoft.com/office/drawing/2014/main" xmlns="" id="{92F5AE2E-7551-B3EA-ABA9-421891B0B82A}"/>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xmlns="" id="{3961463A-6A14-97C2-84FD-BECB9F759963}"/>
              </a:ext>
            </a:extLst>
          </p:cNvPr>
          <p:cNvSpPr txBox="1"/>
          <p:nvPr/>
        </p:nvSpPr>
        <p:spPr>
          <a:xfrm>
            <a:off x="1289786" y="1417610"/>
            <a:ext cx="16002000" cy="1200329"/>
          </a:xfrm>
          <a:prstGeom prst="rect">
            <a:avLst/>
          </a:prstGeom>
          <a:noFill/>
        </p:spPr>
        <p:txBody>
          <a:bodyPr wrap="square">
            <a:spAutoFit/>
          </a:bodyPr>
          <a:lstStyle/>
          <a:p>
            <a:pPr marL="742950" indent="-742950">
              <a:buFont typeface="Wingdings" panose="05000000000000000000" pitchFamily="2" charset="2"/>
              <a:buChar char="q"/>
            </a:pPr>
            <a:endParaRPr lang="en-US" sz="3200" dirty="0">
              <a:latin typeface="Times New Roman" panose="02020603050405020304" pitchFamily="18" charset="0"/>
            </a:endParaRPr>
          </a:p>
          <a:p>
            <a:pPr marL="742950" indent="-742950" algn="ctr">
              <a:buFont typeface="Wingdings" panose="05000000000000000000" pitchFamily="2" charset="2"/>
              <a:buChar char="q"/>
            </a:pPr>
            <a:r>
              <a:rPr lang="en-GB" sz="4000" dirty="0" smtClean="0">
                <a:latin typeface="Times New Roman" panose="02020603050405020304" pitchFamily="18" charset="0"/>
              </a:rPr>
              <a:t>Preliminary Design </a:t>
            </a:r>
            <a:endParaRPr lang="en-US" sz="4000" dirty="0">
              <a:latin typeface="Times New Roman" panose="02020603050405020304" pitchFamily="18" charset="0"/>
            </a:endParaRPr>
          </a:p>
        </p:txBody>
      </p:sp>
      <p:sp>
        <p:nvSpPr>
          <p:cNvPr id="77" name="Rectangle: Top Corners Rounded 76">
            <a:hlinkClick r:id="" action="ppaction://noaction"/>
            <a:extLst>
              <a:ext uri="{FF2B5EF4-FFF2-40B4-BE49-F238E27FC236}">
                <a16:creationId xmlns:a16="http://schemas.microsoft.com/office/drawing/2014/main" xmlns="" id="{2A8E48B3-A67D-670A-8A2B-9FFF06A73290}"/>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5" name="Rectangle: Top Corners Rounded 4">
            <a:hlinkClick r:id="rId5" action="ppaction://hlinksldjump"/>
            <a:extLst>
              <a:ext uri="{FF2B5EF4-FFF2-40B4-BE49-F238E27FC236}">
                <a16:creationId xmlns:a16="http://schemas.microsoft.com/office/drawing/2014/main" xmlns="" id="{52BD1E4E-001B-8731-49C1-16F4820D01BD}"/>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194" name="Picture 2" descr="C:\Users\khale\OneDrive\Desktop\Prototyping\Body_Tinker cad.png"/>
          <p:cNvPicPr>
            <a:picLocks noChangeAspect="1" noChangeArrowheads="1"/>
          </p:cNvPicPr>
          <p:nvPr/>
        </p:nvPicPr>
        <p:blipFill>
          <a:blip r:embed="rId6"/>
          <a:srcRect/>
          <a:stretch>
            <a:fillRect/>
          </a:stretch>
        </p:blipFill>
        <p:spPr bwMode="auto">
          <a:xfrm>
            <a:off x="1504100" y="2989246"/>
            <a:ext cx="7786742" cy="5784075"/>
          </a:xfrm>
          <a:prstGeom prst="rect">
            <a:avLst/>
          </a:prstGeom>
          <a:noFill/>
        </p:spPr>
      </p:pic>
      <p:pic>
        <p:nvPicPr>
          <p:cNvPr id="8195" name="Picture 3" descr="C:\Users\khale\OneDrive\Desktop\Prototyping\Body_parts.png"/>
          <p:cNvPicPr>
            <a:picLocks noChangeAspect="1" noChangeArrowheads="1"/>
          </p:cNvPicPr>
          <p:nvPr/>
        </p:nvPicPr>
        <p:blipFill>
          <a:blip r:embed="rId7"/>
          <a:srcRect/>
          <a:stretch>
            <a:fillRect/>
          </a:stretch>
        </p:blipFill>
        <p:spPr bwMode="auto">
          <a:xfrm>
            <a:off x="9461710" y="2989246"/>
            <a:ext cx="7789978" cy="5786478"/>
          </a:xfrm>
          <a:prstGeom prst="rect">
            <a:avLst/>
          </a:prstGeom>
          <a:noFill/>
        </p:spPr>
      </p:pic>
    </p:spTree>
    <p:extLst>
      <p:ext uri="{BB962C8B-B14F-4D97-AF65-F5344CB8AC3E}">
        <p14:creationId xmlns:p14="http://schemas.microsoft.com/office/powerpoint/2010/main" xmlns="" val="16755953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xmlns="" id="{967E1CB1-5A84-A2BD-6F49-4ED0EE513C99}"/>
              </a:ext>
            </a:extLst>
          </p:cNvPr>
          <p:cNvSpPr/>
          <p:nvPr/>
        </p:nvSpPr>
        <p:spPr>
          <a:xfrm>
            <a:off x="-14152404"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565088"/>
          </a:xfrm>
          <a:prstGeom prst="round2SameRect">
            <a:avLst>
              <a:gd name="adj1" fmla="val 14649"/>
              <a:gd name="adj2" fmla="val 0"/>
            </a:avLst>
          </a:prstGeom>
          <a:solidFill>
            <a:srgbClr val="F466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12</a:t>
            </a:fld>
            <a:endParaRPr lang="cs-CZ"/>
          </a:p>
        </p:txBody>
      </p:sp>
      <p:sp>
        <p:nvSpPr>
          <p:cNvPr id="55" name="Rectangle: Top Corners Rounded 54">
            <a:hlinkClick r:id="rId2" action="ppaction://hlinksldjump"/>
            <a:extLst>
              <a:ext uri="{FF2B5EF4-FFF2-40B4-BE49-F238E27FC236}">
                <a16:creationId xmlns:a16="http://schemas.microsoft.com/office/drawing/2014/main" xmlns="" id="{00B1422D-FC01-9E43-CCD7-6A4AF7616B9C}"/>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56" name="Rectangle: Top Corners Rounded 55">
            <a:hlinkClick r:id="rId3" action="ppaction://hlinksldjump"/>
            <a:extLst>
              <a:ext uri="{FF2B5EF4-FFF2-40B4-BE49-F238E27FC236}">
                <a16:creationId xmlns:a16="http://schemas.microsoft.com/office/drawing/2014/main" xmlns="" id="{317C1CB6-62F1-857A-58B5-16F4213E2866}"/>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57" name="Rectangle: Top Corners Rounded 56">
            <a:extLst>
              <a:ext uri="{FF2B5EF4-FFF2-40B4-BE49-F238E27FC236}">
                <a16:creationId xmlns:a16="http://schemas.microsoft.com/office/drawing/2014/main" xmlns="" id="{BAEEEE4B-6E92-2C7C-15EC-E0B97DEBBF4C}"/>
              </a:ext>
            </a:extLst>
          </p:cNvPr>
          <p:cNvSpPr/>
          <p:nvPr/>
        </p:nvSpPr>
        <p:spPr>
          <a:xfrm>
            <a:off x="5834856" y="296261"/>
            <a:ext cx="2468880" cy="1049850"/>
          </a:xfrm>
          <a:prstGeom prst="round2SameRect">
            <a:avLst>
              <a:gd name="adj1" fmla="val 50000"/>
              <a:gd name="adj2" fmla="val 0"/>
            </a:avLst>
          </a:prstGeom>
          <a:solidFill>
            <a:srgbClr val="F466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r>
              <a:rPr lang="en-US" sz="1800" b="1" dirty="0" smtClean="0">
                <a:solidFill>
                  <a:srgbClr val="434C5D"/>
                </a:solidFill>
                <a:highlight>
                  <a:srgbClr val="FFFF00"/>
                </a:highlight>
                <a:latin typeface="Times New Roman" panose="02020603050405020304" pitchFamily="18" charset="0"/>
                <a:cs typeface="Times New Roman" panose="02020603050405020304" pitchFamily="18" charset="0"/>
              </a:rPr>
              <a:t> </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70" name="Rectangle: Top Corners Rounded 69">
            <a:hlinkClick r:id="rId4" action="ppaction://hlinksldjump"/>
            <a:extLst>
              <a:ext uri="{FF2B5EF4-FFF2-40B4-BE49-F238E27FC236}">
                <a16:creationId xmlns:a16="http://schemas.microsoft.com/office/drawing/2014/main" xmlns="" id="{92F5AE2E-7551-B3EA-ABA9-421891B0B82A}"/>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xmlns="" id="{3961463A-6A14-97C2-84FD-BECB9F759963}"/>
              </a:ext>
            </a:extLst>
          </p:cNvPr>
          <p:cNvSpPr txBox="1"/>
          <p:nvPr/>
        </p:nvSpPr>
        <p:spPr>
          <a:xfrm>
            <a:off x="1289786" y="1417610"/>
            <a:ext cx="16002000" cy="1200329"/>
          </a:xfrm>
          <a:prstGeom prst="rect">
            <a:avLst/>
          </a:prstGeom>
          <a:noFill/>
        </p:spPr>
        <p:txBody>
          <a:bodyPr wrap="square">
            <a:spAutoFit/>
          </a:bodyPr>
          <a:lstStyle/>
          <a:p>
            <a:pPr marL="742950" indent="-742950">
              <a:buFont typeface="Wingdings" panose="05000000000000000000" pitchFamily="2" charset="2"/>
              <a:buChar char="q"/>
            </a:pPr>
            <a:endParaRPr lang="en-US" sz="3200" dirty="0">
              <a:latin typeface="Times New Roman" panose="02020603050405020304" pitchFamily="18" charset="0"/>
            </a:endParaRPr>
          </a:p>
          <a:p>
            <a:pPr marL="742950" indent="-742950" algn="ctr">
              <a:buFont typeface="Wingdings" panose="05000000000000000000" pitchFamily="2" charset="2"/>
              <a:buChar char="q"/>
            </a:pPr>
            <a:r>
              <a:rPr lang="en-GB" sz="4000" dirty="0" smtClean="0">
                <a:latin typeface="Times New Roman" panose="02020603050405020304" pitchFamily="18" charset="0"/>
              </a:rPr>
              <a:t>Final Design </a:t>
            </a:r>
            <a:endParaRPr lang="en-US" sz="4000" dirty="0">
              <a:latin typeface="Times New Roman" panose="02020603050405020304" pitchFamily="18" charset="0"/>
            </a:endParaRPr>
          </a:p>
        </p:txBody>
      </p:sp>
      <p:sp>
        <p:nvSpPr>
          <p:cNvPr id="77" name="Rectangle: Top Corners Rounded 76">
            <a:hlinkClick r:id="" action="ppaction://noaction"/>
            <a:extLst>
              <a:ext uri="{FF2B5EF4-FFF2-40B4-BE49-F238E27FC236}">
                <a16:creationId xmlns:a16="http://schemas.microsoft.com/office/drawing/2014/main" xmlns="" id="{2A8E48B3-A67D-670A-8A2B-9FFF06A73290}"/>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5" name="Rectangle: Top Corners Rounded 4">
            <a:hlinkClick r:id="rId5" action="ppaction://hlinksldjump"/>
            <a:extLst>
              <a:ext uri="{FF2B5EF4-FFF2-40B4-BE49-F238E27FC236}">
                <a16:creationId xmlns:a16="http://schemas.microsoft.com/office/drawing/2014/main" xmlns="" id="{52BD1E4E-001B-8731-49C1-16F4820D01BD}"/>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9218" name="Picture 2" descr="C:\Users\khale\OneDrive\Desktop\Prototyping\Body_car_Parts_two.png"/>
          <p:cNvPicPr>
            <a:picLocks noChangeAspect="1" noChangeArrowheads="1"/>
          </p:cNvPicPr>
          <p:nvPr/>
        </p:nvPicPr>
        <p:blipFill>
          <a:blip r:embed="rId6"/>
          <a:srcRect/>
          <a:stretch>
            <a:fillRect/>
          </a:stretch>
        </p:blipFill>
        <p:spPr bwMode="auto">
          <a:xfrm>
            <a:off x="1575538" y="3346436"/>
            <a:ext cx="7786742" cy="5784075"/>
          </a:xfrm>
          <a:prstGeom prst="rect">
            <a:avLst/>
          </a:prstGeom>
          <a:noFill/>
        </p:spPr>
      </p:pic>
      <p:pic>
        <p:nvPicPr>
          <p:cNvPr id="9219" name="Picture 3" descr="C:\Users\khale\OneDrive\Desktop\Prototyping\Car Design Tinkercad.png"/>
          <p:cNvPicPr>
            <a:picLocks noChangeAspect="1" noChangeArrowheads="1"/>
          </p:cNvPicPr>
          <p:nvPr/>
        </p:nvPicPr>
        <p:blipFill>
          <a:blip r:embed="rId7"/>
          <a:srcRect/>
          <a:stretch>
            <a:fillRect/>
          </a:stretch>
        </p:blipFill>
        <p:spPr bwMode="auto">
          <a:xfrm>
            <a:off x="9678392" y="3274999"/>
            <a:ext cx="7886150" cy="5857916"/>
          </a:xfrm>
          <a:prstGeom prst="rect">
            <a:avLst/>
          </a:prstGeom>
          <a:noFill/>
        </p:spPr>
      </p:pic>
    </p:spTree>
    <p:extLst>
      <p:ext uri="{BB962C8B-B14F-4D97-AF65-F5344CB8AC3E}">
        <p14:creationId xmlns:p14="http://schemas.microsoft.com/office/powerpoint/2010/main" xmlns="" val="16755953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xmlns="" id="{967E1CB1-5A84-A2BD-6F49-4ED0EE513C99}"/>
              </a:ext>
            </a:extLst>
          </p:cNvPr>
          <p:cNvSpPr/>
          <p:nvPr/>
        </p:nvSpPr>
        <p:spPr>
          <a:xfrm>
            <a:off x="-14152404"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565088"/>
          </a:xfrm>
          <a:prstGeom prst="round2SameRect">
            <a:avLst>
              <a:gd name="adj1" fmla="val 14649"/>
              <a:gd name="adj2" fmla="val 0"/>
            </a:avLst>
          </a:prstGeom>
          <a:solidFill>
            <a:srgbClr val="F466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13</a:t>
            </a:fld>
            <a:endParaRPr lang="cs-CZ"/>
          </a:p>
        </p:txBody>
      </p:sp>
      <p:sp>
        <p:nvSpPr>
          <p:cNvPr id="55" name="Rectangle: Top Corners Rounded 54">
            <a:hlinkClick r:id="rId2" action="ppaction://hlinksldjump"/>
            <a:extLst>
              <a:ext uri="{FF2B5EF4-FFF2-40B4-BE49-F238E27FC236}">
                <a16:creationId xmlns:a16="http://schemas.microsoft.com/office/drawing/2014/main" xmlns="" id="{00B1422D-FC01-9E43-CCD7-6A4AF7616B9C}"/>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56" name="Rectangle: Top Corners Rounded 55">
            <a:hlinkClick r:id="rId3" action="ppaction://hlinksldjump"/>
            <a:extLst>
              <a:ext uri="{FF2B5EF4-FFF2-40B4-BE49-F238E27FC236}">
                <a16:creationId xmlns:a16="http://schemas.microsoft.com/office/drawing/2014/main" xmlns="" id="{317C1CB6-62F1-857A-58B5-16F4213E2866}"/>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57" name="Rectangle: Top Corners Rounded 56">
            <a:extLst>
              <a:ext uri="{FF2B5EF4-FFF2-40B4-BE49-F238E27FC236}">
                <a16:creationId xmlns:a16="http://schemas.microsoft.com/office/drawing/2014/main" xmlns="" id="{BAEEEE4B-6E92-2C7C-15EC-E0B97DEBBF4C}"/>
              </a:ext>
            </a:extLst>
          </p:cNvPr>
          <p:cNvSpPr/>
          <p:nvPr/>
        </p:nvSpPr>
        <p:spPr>
          <a:xfrm>
            <a:off x="5834856" y="296261"/>
            <a:ext cx="2468880" cy="1049850"/>
          </a:xfrm>
          <a:prstGeom prst="round2SameRect">
            <a:avLst>
              <a:gd name="adj1" fmla="val 50000"/>
              <a:gd name="adj2" fmla="val 0"/>
            </a:avLst>
          </a:prstGeom>
          <a:solidFill>
            <a:srgbClr val="F466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r>
              <a:rPr lang="en-US" sz="1800" b="1" dirty="0" smtClean="0">
                <a:solidFill>
                  <a:srgbClr val="434C5D"/>
                </a:solidFill>
                <a:highlight>
                  <a:srgbClr val="FFFF00"/>
                </a:highlight>
                <a:latin typeface="Times New Roman" panose="02020603050405020304" pitchFamily="18" charset="0"/>
                <a:cs typeface="Times New Roman" panose="02020603050405020304" pitchFamily="18" charset="0"/>
              </a:rPr>
              <a:t> </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70" name="Rectangle: Top Corners Rounded 69">
            <a:hlinkClick r:id="rId4" action="ppaction://hlinksldjump"/>
            <a:extLst>
              <a:ext uri="{FF2B5EF4-FFF2-40B4-BE49-F238E27FC236}">
                <a16:creationId xmlns:a16="http://schemas.microsoft.com/office/drawing/2014/main" xmlns="" id="{92F5AE2E-7551-B3EA-ABA9-421891B0B82A}"/>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xmlns="" id="{3961463A-6A14-97C2-84FD-BECB9F759963}"/>
              </a:ext>
            </a:extLst>
          </p:cNvPr>
          <p:cNvSpPr txBox="1"/>
          <p:nvPr/>
        </p:nvSpPr>
        <p:spPr>
          <a:xfrm>
            <a:off x="1289786" y="1417610"/>
            <a:ext cx="16002000" cy="1200329"/>
          </a:xfrm>
          <a:prstGeom prst="rect">
            <a:avLst/>
          </a:prstGeom>
          <a:noFill/>
        </p:spPr>
        <p:txBody>
          <a:bodyPr wrap="square">
            <a:spAutoFit/>
          </a:bodyPr>
          <a:lstStyle/>
          <a:p>
            <a:pPr marL="742950" indent="-742950">
              <a:buFont typeface="Wingdings" panose="05000000000000000000" pitchFamily="2" charset="2"/>
              <a:buChar char="q"/>
            </a:pPr>
            <a:endParaRPr lang="en-US" sz="3200" dirty="0">
              <a:latin typeface="Times New Roman" panose="02020603050405020304" pitchFamily="18" charset="0"/>
            </a:endParaRPr>
          </a:p>
          <a:p>
            <a:pPr marL="742950" indent="-742950" algn="ctr">
              <a:buFont typeface="Wingdings" panose="05000000000000000000" pitchFamily="2" charset="2"/>
              <a:buChar char="q"/>
            </a:pPr>
            <a:r>
              <a:rPr lang="en-GB" sz="4000" dirty="0" smtClean="0">
                <a:latin typeface="Times New Roman" panose="02020603050405020304" pitchFamily="18" charset="0"/>
              </a:rPr>
              <a:t>Final Design </a:t>
            </a:r>
            <a:endParaRPr lang="en-US" sz="4000" dirty="0">
              <a:latin typeface="Times New Roman" panose="02020603050405020304" pitchFamily="18" charset="0"/>
            </a:endParaRPr>
          </a:p>
        </p:txBody>
      </p:sp>
      <p:sp>
        <p:nvSpPr>
          <p:cNvPr id="77" name="Rectangle: Top Corners Rounded 76">
            <a:hlinkClick r:id="" action="ppaction://noaction"/>
            <a:extLst>
              <a:ext uri="{FF2B5EF4-FFF2-40B4-BE49-F238E27FC236}">
                <a16:creationId xmlns:a16="http://schemas.microsoft.com/office/drawing/2014/main" xmlns="" id="{2A8E48B3-A67D-670A-8A2B-9FFF06A73290}"/>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5" name="Rectangle: Top Corners Rounded 4">
            <a:hlinkClick r:id="rId5" action="ppaction://hlinksldjump"/>
            <a:extLst>
              <a:ext uri="{FF2B5EF4-FFF2-40B4-BE49-F238E27FC236}">
                <a16:creationId xmlns:a16="http://schemas.microsoft.com/office/drawing/2014/main" xmlns="" id="{52BD1E4E-001B-8731-49C1-16F4820D01BD}"/>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C:\Users\khale\OneDrive\Desktop\Prototyping\Untitled.png"/>
          <p:cNvPicPr>
            <a:picLocks noChangeAspect="1" noChangeArrowheads="1"/>
          </p:cNvPicPr>
          <p:nvPr/>
        </p:nvPicPr>
        <p:blipFill>
          <a:blip r:embed="rId6"/>
          <a:srcRect/>
          <a:stretch>
            <a:fillRect/>
          </a:stretch>
        </p:blipFill>
        <p:spPr bwMode="auto">
          <a:xfrm>
            <a:off x="1289786" y="2917808"/>
            <a:ext cx="16430740" cy="6583809"/>
          </a:xfrm>
          <a:prstGeom prst="rect">
            <a:avLst/>
          </a:prstGeom>
          <a:noFill/>
        </p:spPr>
      </p:pic>
    </p:spTree>
    <p:extLst>
      <p:ext uri="{BB962C8B-B14F-4D97-AF65-F5344CB8AC3E}">
        <p14:creationId xmlns:p14="http://schemas.microsoft.com/office/powerpoint/2010/main" xmlns="" val="16755953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xmlns="" id="{DA617D42-F9A9-D338-6E17-800EFE557FC4}"/>
              </a:ext>
            </a:extLst>
          </p:cNvPr>
          <p:cNvSpPr/>
          <p:nvPr/>
        </p:nvSpPr>
        <p:spPr>
          <a:xfrm>
            <a:off x="-11680984"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565088"/>
          </a:xfrm>
          <a:prstGeom prst="round2SameRect">
            <a:avLst>
              <a:gd name="adj1" fmla="val 14649"/>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14</a:t>
            </a:fld>
            <a:endParaRPr lang="cs-CZ"/>
          </a:p>
        </p:txBody>
      </p:sp>
      <p:sp>
        <p:nvSpPr>
          <p:cNvPr id="39" name="Rectangle: Top Corners Rounded 38">
            <a:hlinkClick r:id="rId2" action="ppaction://hlinksldjump"/>
            <a:extLst>
              <a:ext uri="{FF2B5EF4-FFF2-40B4-BE49-F238E27FC236}">
                <a16:creationId xmlns:a16="http://schemas.microsoft.com/office/drawing/2014/main" xmlns="" id="{CE66ABD0-89D7-476E-49BB-54D3AD509204}"/>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A213723F-5878-15ED-19CC-690999B1F40F}"/>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44" name="Rectangle: Top Corners Rounded 43">
            <a:extLst>
              <a:ext uri="{FF2B5EF4-FFF2-40B4-BE49-F238E27FC236}">
                <a16:creationId xmlns:a16="http://schemas.microsoft.com/office/drawing/2014/main" xmlns="" id="{FE12FFCD-D266-16BA-011B-C3227DBC8A42}"/>
              </a:ext>
            </a:extLst>
          </p:cNvPr>
          <p:cNvSpPr/>
          <p:nvPr/>
        </p:nvSpPr>
        <p:spPr>
          <a:xfrm>
            <a:off x="8306276" y="296261"/>
            <a:ext cx="2468880" cy="1049850"/>
          </a:xfrm>
          <a:prstGeom prst="round2SameRect">
            <a:avLst>
              <a:gd name="adj1" fmla="val 50000"/>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2" name="Rectangle: Top Corners Rounded 61">
            <a:hlinkClick r:id="rId4" action="ppaction://hlinksldjump"/>
            <a:extLst>
              <a:ext uri="{FF2B5EF4-FFF2-40B4-BE49-F238E27FC236}">
                <a16:creationId xmlns:a16="http://schemas.microsoft.com/office/drawing/2014/main" xmlns="" id="{6451F1FE-1550-D4AC-2C29-C0FBC708E849}"/>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68" name="Rectangle: Top Corners Rounded 67">
            <a:hlinkClick r:id="" action="ppaction://noaction"/>
            <a:extLst>
              <a:ext uri="{FF2B5EF4-FFF2-40B4-BE49-F238E27FC236}">
                <a16:creationId xmlns:a16="http://schemas.microsoft.com/office/drawing/2014/main" xmlns="" id="{190C228E-9079-8ED7-4CE2-DE749D57B2B8}"/>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2" name="Rectangle: Top Corners Rounded 1">
            <a:hlinkClick r:id="rId5" action="ppaction://hlinksldjump"/>
            <a:extLst>
              <a:ext uri="{FF2B5EF4-FFF2-40B4-BE49-F238E27FC236}">
                <a16:creationId xmlns:a16="http://schemas.microsoft.com/office/drawing/2014/main" xmlns="" id="{F1B81158-7395-FCA4-213B-96E316C70F89}"/>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2432794" y="2131990"/>
            <a:ext cx="14930542" cy="784830"/>
          </a:xfrm>
          <a:prstGeom prst="rect">
            <a:avLst/>
          </a:prstGeom>
          <a:noFill/>
        </p:spPr>
        <p:txBody>
          <a:bodyPr wrap="square" rtlCol="0">
            <a:spAutoFit/>
          </a:bodyPr>
          <a:lstStyle/>
          <a:p>
            <a:pPr algn="ctr"/>
            <a:r>
              <a:rPr lang="en-GB" sz="4500" dirty="0" smtClean="0">
                <a:latin typeface="Times New Roman" pitchFamily="18" charset="0"/>
                <a:cs typeface="Times New Roman" pitchFamily="18" charset="0"/>
              </a:rPr>
              <a:t>2- IR-Sensor </a:t>
            </a:r>
            <a:endParaRPr lang="en-US" sz="4500" dirty="0">
              <a:latin typeface="Times New Roman" pitchFamily="18" charset="0"/>
              <a:cs typeface="Times New Roman" pitchFamily="18" charset="0"/>
            </a:endParaRPr>
          </a:p>
        </p:txBody>
      </p:sp>
      <p:pic>
        <p:nvPicPr>
          <p:cNvPr id="10242" name="Picture 2" descr="C:\Users\khale\OneDrive\Desktop\Prototyping\71bg0H8pIiL.jpg"/>
          <p:cNvPicPr>
            <a:picLocks noChangeAspect="1" noChangeArrowheads="1"/>
          </p:cNvPicPr>
          <p:nvPr/>
        </p:nvPicPr>
        <p:blipFill>
          <a:blip r:embed="rId6"/>
          <a:srcRect/>
          <a:stretch>
            <a:fillRect/>
          </a:stretch>
        </p:blipFill>
        <p:spPr bwMode="auto">
          <a:xfrm>
            <a:off x="12148362" y="2346304"/>
            <a:ext cx="5192841" cy="7000924"/>
          </a:xfrm>
          <a:prstGeom prst="rect">
            <a:avLst/>
          </a:prstGeom>
          <a:noFill/>
        </p:spPr>
      </p:pic>
      <p:pic>
        <p:nvPicPr>
          <p:cNvPr id="10243" name="Picture 3" descr="C:\Users\khale\OneDrive\Desktop\Prototyping\IR-sensor-Working.png"/>
          <p:cNvPicPr>
            <a:picLocks noChangeAspect="1" noChangeArrowheads="1"/>
          </p:cNvPicPr>
          <p:nvPr/>
        </p:nvPicPr>
        <p:blipFill>
          <a:blip r:embed="rId7"/>
          <a:srcRect/>
          <a:stretch>
            <a:fillRect/>
          </a:stretch>
        </p:blipFill>
        <p:spPr bwMode="auto">
          <a:xfrm>
            <a:off x="1789852" y="5846767"/>
            <a:ext cx="9358378" cy="3714776"/>
          </a:xfrm>
          <a:prstGeom prst="rect">
            <a:avLst/>
          </a:prstGeom>
          <a:noFill/>
        </p:spPr>
      </p:pic>
      <p:sp>
        <p:nvSpPr>
          <p:cNvPr id="16" name="TextBox 15"/>
          <p:cNvSpPr txBox="1"/>
          <p:nvPr/>
        </p:nvSpPr>
        <p:spPr>
          <a:xfrm>
            <a:off x="1218348" y="3060684"/>
            <a:ext cx="10072758" cy="2246769"/>
          </a:xfrm>
          <a:prstGeom prst="rect">
            <a:avLst/>
          </a:prstGeom>
          <a:noFill/>
        </p:spPr>
        <p:txBody>
          <a:bodyPr wrap="square" rtlCol="0">
            <a:spAutoFit/>
          </a:bodyPr>
          <a:lstStyle/>
          <a:p>
            <a:r>
              <a:rPr lang="en-US" sz="3500" dirty="0" smtClean="0">
                <a:latin typeface="Times New Roman" pitchFamily="18" charset="0"/>
                <a:cs typeface="Times New Roman" pitchFamily="18" charset="0"/>
              </a:rPr>
              <a:t>Active infrared sensors work with radar technology and they both emit and receive infrared radiation. This radiation hits the objects nearby and bounces back to the receiver of the device.</a:t>
            </a:r>
            <a:endParaRPr lang="en-US" sz="35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914669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xmlns="" id="{DA617D42-F9A9-D338-6E17-800EFE557FC4}"/>
              </a:ext>
            </a:extLst>
          </p:cNvPr>
          <p:cNvSpPr/>
          <p:nvPr/>
        </p:nvSpPr>
        <p:spPr>
          <a:xfrm>
            <a:off x="-11680984"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565088"/>
          </a:xfrm>
          <a:prstGeom prst="round2SameRect">
            <a:avLst>
              <a:gd name="adj1" fmla="val 14649"/>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15</a:t>
            </a:fld>
            <a:endParaRPr lang="cs-CZ"/>
          </a:p>
        </p:txBody>
      </p:sp>
      <p:sp>
        <p:nvSpPr>
          <p:cNvPr id="39" name="Rectangle: Top Corners Rounded 38">
            <a:hlinkClick r:id="rId2" action="ppaction://hlinksldjump"/>
            <a:extLst>
              <a:ext uri="{FF2B5EF4-FFF2-40B4-BE49-F238E27FC236}">
                <a16:creationId xmlns:a16="http://schemas.microsoft.com/office/drawing/2014/main" xmlns="" id="{CE66ABD0-89D7-476E-49BB-54D3AD509204}"/>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A213723F-5878-15ED-19CC-690999B1F40F}"/>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44" name="Rectangle: Top Corners Rounded 43">
            <a:extLst>
              <a:ext uri="{FF2B5EF4-FFF2-40B4-BE49-F238E27FC236}">
                <a16:creationId xmlns:a16="http://schemas.microsoft.com/office/drawing/2014/main" xmlns="" id="{FE12FFCD-D266-16BA-011B-C3227DBC8A42}"/>
              </a:ext>
            </a:extLst>
          </p:cNvPr>
          <p:cNvSpPr/>
          <p:nvPr/>
        </p:nvSpPr>
        <p:spPr>
          <a:xfrm>
            <a:off x="8306276" y="296261"/>
            <a:ext cx="2468880" cy="1049850"/>
          </a:xfrm>
          <a:prstGeom prst="round2SameRect">
            <a:avLst>
              <a:gd name="adj1" fmla="val 50000"/>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2" name="Rectangle: Top Corners Rounded 61">
            <a:hlinkClick r:id="rId4" action="ppaction://hlinksldjump"/>
            <a:extLst>
              <a:ext uri="{FF2B5EF4-FFF2-40B4-BE49-F238E27FC236}">
                <a16:creationId xmlns:a16="http://schemas.microsoft.com/office/drawing/2014/main" xmlns="" id="{6451F1FE-1550-D4AC-2C29-C0FBC708E849}"/>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68" name="Rectangle: Top Corners Rounded 67">
            <a:hlinkClick r:id="" action="ppaction://noaction"/>
            <a:extLst>
              <a:ext uri="{FF2B5EF4-FFF2-40B4-BE49-F238E27FC236}">
                <a16:creationId xmlns:a16="http://schemas.microsoft.com/office/drawing/2014/main" xmlns="" id="{190C228E-9079-8ED7-4CE2-DE749D57B2B8}"/>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2" name="Rectangle: Top Corners Rounded 1">
            <a:hlinkClick r:id="rId5" action="ppaction://hlinksldjump"/>
            <a:extLst>
              <a:ext uri="{FF2B5EF4-FFF2-40B4-BE49-F238E27FC236}">
                <a16:creationId xmlns:a16="http://schemas.microsoft.com/office/drawing/2014/main" xmlns="" id="{F1B81158-7395-FCA4-213B-96E316C70F89}"/>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2432794" y="2131990"/>
            <a:ext cx="14930542" cy="830997"/>
          </a:xfrm>
          <a:prstGeom prst="rect">
            <a:avLst/>
          </a:prstGeom>
          <a:noFill/>
        </p:spPr>
        <p:txBody>
          <a:bodyPr wrap="square" rtlCol="0">
            <a:spAutoFit/>
          </a:bodyPr>
          <a:lstStyle/>
          <a:p>
            <a:pPr algn="ctr"/>
            <a:r>
              <a:rPr lang="en-US" sz="4800" dirty="0" smtClean="0"/>
              <a:t>Motor Driver Controller Board</a:t>
            </a:r>
            <a:endParaRPr lang="en-US" sz="4800" dirty="0"/>
          </a:p>
        </p:txBody>
      </p:sp>
      <p:sp>
        <p:nvSpPr>
          <p:cNvPr id="16" name="TextBox 15"/>
          <p:cNvSpPr txBox="1"/>
          <p:nvPr/>
        </p:nvSpPr>
        <p:spPr>
          <a:xfrm>
            <a:off x="1218348" y="3060684"/>
            <a:ext cx="16573616" cy="2862322"/>
          </a:xfrm>
          <a:prstGeom prst="rect">
            <a:avLst/>
          </a:prstGeom>
          <a:noFill/>
        </p:spPr>
        <p:txBody>
          <a:bodyPr wrap="square" rtlCol="0">
            <a:spAutoFit/>
          </a:bodyPr>
          <a:lstStyle/>
          <a:p>
            <a:r>
              <a:rPr lang="en-US" sz="3600" dirty="0" smtClean="0"/>
              <a:t>-It is an electrical or electronic devices that regulate motor speed, torque, and position outputs. The drive modifies the power input to the motor to achieve the desired output. -The controller circuits are commonly integrated with the drive circuits as one stand-alone unit, thus the terms motor drive and motor controller are frequently used interchangeably</a:t>
            </a:r>
            <a:endParaRPr lang="en-US" sz="3500" dirty="0">
              <a:latin typeface="Times New Roman" pitchFamily="18" charset="0"/>
              <a:cs typeface="Times New Roman" pitchFamily="18" charset="0"/>
            </a:endParaRPr>
          </a:p>
        </p:txBody>
      </p:sp>
      <p:pic>
        <p:nvPicPr>
          <p:cNvPr id="11267" name="Picture 3" descr="C:\Users\khale\OneDrive\Desktop\Prototyping\L298N780.jpg"/>
          <p:cNvPicPr>
            <a:picLocks noChangeAspect="1" noChangeArrowheads="1"/>
          </p:cNvPicPr>
          <p:nvPr/>
        </p:nvPicPr>
        <p:blipFill>
          <a:blip r:embed="rId6"/>
          <a:srcRect/>
          <a:stretch>
            <a:fillRect/>
          </a:stretch>
        </p:blipFill>
        <p:spPr bwMode="auto">
          <a:xfrm>
            <a:off x="11148230" y="5632452"/>
            <a:ext cx="3857652" cy="3857652"/>
          </a:xfrm>
          <a:prstGeom prst="rect">
            <a:avLst/>
          </a:prstGeom>
          <a:noFill/>
        </p:spPr>
      </p:pic>
    </p:spTree>
    <p:extLst>
      <p:ext uri="{BB962C8B-B14F-4D97-AF65-F5344CB8AC3E}">
        <p14:creationId xmlns:p14="http://schemas.microsoft.com/office/powerpoint/2010/main" xmlns="" val="29914669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xmlns="" id="{DA617D42-F9A9-D338-6E17-800EFE557FC4}"/>
              </a:ext>
            </a:extLst>
          </p:cNvPr>
          <p:cNvSpPr/>
          <p:nvPr/>
        </p:nvSpPr>
        <p:spPr>
          <a:xfrm>
            <a:off x="-11680984"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565088"/>
          </a:xfrm>
          <a:prstGeom prst="round2SameRect">
            <a:avLst>
              <a:gd name="adj1" fmla="val 14649"/>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16</a:t>
            </a:fld>
            <a:endParaRPr lang="cs-CZ"/>
          </a:p>
        </p:txBody>
      </p:sp>
      <p:sp>
        <p:nvSpPr>
          <p:cNvPr id="39" name="Rectangle: Top Corners Rounded 38">
            <a:hlinkClick r:id="rId2" action="ppaction://hlinksldjump"/>
            <a:extLst>
              <a:ext uri="{FF2B5EF4-FFF2-40B4-BE49-F238E27FC236}">
                <a16:creationId xmlns:a16="http://schemas.microsoft.com/office/drawing/2014/main" xmlns="" id="{CE66ABD0-89D7-476E-49BB-54D3AD509204}"/>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A213723F-5878-15ED-19CC-690999B1F40F}"/>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44" name="Rectangle: Top Corners Rounded 43">
            <a:extLst>
              <a:ext uri="{FF2B5EF4-FFF2-40B4-BE49-F238E27FC236}">
                <a16:creationId xmlns:a16="http://schemas.microsoft.com/office/drawing/2014/main" xmlns="" id="{FE12FFCD-D266-16BA-011B-C3227DBC8A42}"/>
              </a:ext>
            </a:extLst>
          </p:cNvPr>
          <p:cNvSpPr/>
          <p:nvPr/>
        </p:nvSpPr>
        <p:spPr>
          <a:xfrm>
            <a:off x="8306276" y="296261"/>
            <a:ext cx="2468880" cy="1049850"/>
          </a:xfrm>
          <a:prstGeom prst="round2SameRect">
            <a:avLst>
              <a:gd name="adj1" fmla="val 50000"/>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2" name="Rectangle: Top Corners Rounded 61">
            <a:hlinkClick r:id="rId4" action="ppaction://hlinksldjump"/>
            <a:extLst>
              <a:ext uri="{FF2B5EF4-FFF2-40B4-BE49-F238E27FC236}">
                <a16:creationId xmlns:a16="http://schemas.microsoft.com/office/drawing/2014/main" xmlns="" id="{6451F1FE-1550-D4AC-2C29-C0FBC708E849}"/>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68" name="Rectangle: Top Corners Rounded 67">
            <a:hlinkClick r:id="" action="ppaction://noaction"/>
            <a:extLst>
              <a:ext uri="{FF2B5EF4-FFF2-40B4-BE49-F238E27FC236}">
                <a16:creationId xmlns:a16="http://schemas.microsoft.com/office/drawing/2014/main" xmlns="" id="{190C228E-9079-8ED7-4CE2-DE749D57B2B8}"/>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2" name="Rectangle: Top Corners Rounded 1">
            <a:hlinkClick r:id="rId5" action="ppaction://hlinksldjump"/>
            <a:extLst>
              <a:ext uri="{FF2B5EF4-FFF2-40B4-BE49-F238E27FC236}">
                <a16:creationId xmlns:a16="http://schemas.microsoft.com/office/drawing/2014/main" xmlns="" id="{F1B81158-7395-FCA4-213B-96E316C70F89}"/>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1432662" y="2131990"/>
            <a:ext cx="16573616" cy="830997"/>
          </a:xfrm>
          <a:prstGeom prst="rect">
            <a:avLst/>
          </a:prstGeom>
          <a:noFill/>
        </p:spPr>
        <p:txBody>
          <a:bodyPr wrap="square" rtlCol="0">
            <a:spAutoFit/>
          </a:bodyPr>
          <a:lstStyle/>
          <a:p>
            <a:pPr algn="ctr"/>
            <a:r>
              <a:rPr lang="en-US" sz="4800" dirty="0" smtClean="0"/>
              <a:t>DC- Motor</a:t>
            </a:r>
            <a:endParaRPr lang="en-US" sz="4800" dirty="0"/>
          </a:p>
        </p:txBody>
      </p:sp>
      <p:sp>
        <p:nvSpPr>
          <p:cNvPr id="16" name="TextBox 15"/>
          <p:cNvSpPr txBox="1"/>
          <p:nvPr/>
        </p:nvSpPr>
        <p:spPr>
          <a:xfrm>
            <a:off x="1218348" y="3060684"/>
            <a:ext cx="16573616" cy="1754326"/>
          </a:xfrm>
          <a:prstGeom prst="rect">
            <a:avLst/>
          </a:prstGeom>
          <a:noFill/>
        </p:spPr>
        <p:txBody>
          <a:bodyPr wrap="square" rtlCol="0">
            <a:spAutoFit/>
          </a:bodyPr>
          <a:lstStyle/>
          <a:p>
            <a:r>
              <a:rPr lang="en-US" sz="3600" dirty="0" smtClean="0"/>
              <a:t>DC 12 V 100 RPM Gear Motor High Torque Electric Micro Speed, You also can adjust the speed, but the motor speed can only be reduced, can not be raised. Low noise and high torque, such as 10rpm can drive 15 kilograms. </a:t>
            </a:r>
            <a:endParaRPr lang="en-US" sz="3600" dirty="0"/>
          </a:p>
        </p:txBody>
      </p:sp>
      <p:pic>
        <p:nvPicPr>
          <p:cNvPr id="12290" name="Picture 2" descr="C:\Users\khale\OneDrive\Desktop\Prototyping\41OwVBqk-0L._AC_.jpg"/>
          <p:cNvPicPr>
            <a:picLocks noChangeAspect="1" noChangeArrowheads="1"/>
          </p:cNvPicPr>
          <p:nvPr/>
        </p:nvPicPr>
        <p:blipFill>
          <a:blip r:embed="rId6"/>
          <a:srcRect/>
          <a:stretch>
            <a:fillRect/>
          </a:stretch>
        </p:blipFill>
        <p:spPr bwMode="auto">
          <a:xfrm>
            <a:off x="7362016" y="4918072"/>
            <a:ext cx="9644130" cy="4541155"/>
          </a:xfrm>
          <a:prstGeom prst="rect">
            <a:avLst/>
          </a:prstGeom>
          <a:noFill/>
        </p:spPr>
      </p:pic>
    </p:spTree>
    <p:extLst>
      <p:ext uri="{BB962C8B-B14F-4D97-AF65-F5344CB8AC3E}">
        <p14:creationId xmlns:p14="http://schemas.microsoft.com/office/powerpoint/2010/main" xmlns="" val="29914669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xmlns="" id="{DA617D42-F9A9-D338-6E17-800EFE557FC4}"/>
              </a:ext>
            </a:extLst>
          </p:cNvPr>
          <p:cNvSpPr/>
          <p:nvPr/>
        </p:nvSpPr>
        <p:spPr>
          <a:xfrm>
            <a:off x="-11680984"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1218348" y="1631924"/>
            <a:ext cx="17297400" cy="8565088"/>
          </a:xfrm>
          <a:prstGeom prst="round2SameRect">
            <a:avLst>
              <a:gd name="adj1" fmla="val 14649"/>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17</a:t>
            </a:fld>
            <a:endParaRPr lang="cs-CZ"/>
          </a:p>
        </p:txBody>
      </p:sp>
      <p:sp>
        <p:nvSpPr>
          <p:cNvPr id="39" name="Rectangle: Top Corners Rounded 38">
            <a:hlinkClick r:id="rId2" action="ppaction://hlinksldjump"/>
            <a:extLst>
              <a:ext uri="{FF2B5EF4-FFF2-40B4-BE49-F238E27FC236}">
                <a16:creationId xmlns:a16="http://schemas.microsoft.com/office/drawing/2014/main" xmlns="" id="{CE66ABD0-89D7-476E-49BB-54D3AD509204}"/>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A213723F-5878-15ED-19CC-690999B1F40F}"/>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44" name="Rectangle: Top Corners Rounded 43">
            <a:extLst>
              <a:ext uri="{FF2B5EF4-FFF2-40B4-BE49-F238E27FC236}">
                <a16:creationId xmlns:a16="http://schemas.microsoft.com/office/drawing/2014/main" xmlns="" id="{FE12FFCD-D266-16BA-011B-C3227DBC8A42}"/>
              </a:ext>
            </a:extLst>
          </p:cNvPr>
          <p:cNvSpPr/>
          <p:nvPr/>
        </p:nvSpPr>
        <p:spPr>
          <a:xfrm>
            <a:off x="8306276" y="296261"/>
            <a:ext cx="2468880" cy="1049850"/>
          </a:xfrm>
          <a:prstGeom prst="round2SameRect">
            <a:avLst>
              <a:gd name="adj1" fmla="val 50000"/>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2" name="Rectangle: Top Corners Rounded 61">
            <a:hlinkClick r:id="rId4" action="ppaction://hlinksldjump"/>
            <a:extLst>
              <a:ext uri="{FF2B5EF4-FFF2-40B4-BE49-F238E27FC236}">
                <a16:creationId xmlns:a16="http://schemas.microsoft.com/office/drawing/2014/main" xmlns="" id="{6451F1FE-1550-D4AC-2C29-C0FBC708E849}"/>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68" name="Rectangle: Top Corners Rounded 67">
            <a:hlinkClick r:id="" action="ppaction://noaction"/>
            <a:extLst>
              <a:ext uri="{FF2B5EF4-FFF2-40B4-BE49-F238E27FC236}">
                <a16:creationId xmlns:a16="http://schemas.microsoft.com/office/drawing/2014/main" xmlns="" id="{190C228E-9079-8ED7-4CE2-DE749D57B2B8}"/>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2" name="Rectangle: Top Corners Rounded 1">
            <a:hlinkClick r:id="rId5" action="ppaction://hlinksldjump"/>
            <a:extLst>
              <a:ext uri="{FF2B5EF4-FFF2-40B4-BE49-F238E27FC236}">
                <a16:creationId xmlns:a16="http://schemas.microsoft.com/office/drawing/2014/main" xmlns="" id="{F1B81158-7395-FCA4-213B-96E316C70F89}"/>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1432662" y="1846238"/>
            <a:ext cx="16573616" cy="830997"/>
          </a:xfrm>
          <a:prstGeom prst="rect">
            <a:avLst/>
          </a:prstGeom>
          <a:noFill/>
        </p:spPr>
        <p:txBody>
          <a:bodyPr wrap="square" rtlCol="0">
            <a:spAutoFit/>
          </a:bodyPr>
          <a:lstStyle/>
          <a:p>
            <a:pPr algn="ctr"/>
            <a:r>
              <a:rPr lang="en-US" sz="4800" dirty="0" smtClean="0"/>
              <a:t>Ultrasonic Sensor</a:t>
            </a:r>
            <a:endParaRPr lang="en-US" sz="4800" dirty="0"/>
          </a:p>
        </p:txBody>
      </p:sp>
      <p:sp>
        <p:nvSpPr>
          <p:cNvPr id="16" name="TextBox 15"/>
          <p:cNvSpPr txBox="1"/>
          <p:nvPr/>
        </p:nvSpPr>
        <p:spPr>
          <a:xfrm>
            <a:off x="1289786" y="2774932"/>
            <a:ext cx="16573616" cy="2308324"/>
          </a:xfrm>
          <a:prstGeom prst="rect">
            <a:avLst/>
          </a:prstGeom>
          <a:noFill/>
        </p:spPr>
        <p:txBody>
          <a:bodyPr wrap="square" rtlCol="0">
            <a:spAutoFit/>
          </a:bodyPr>
          <a:lstStyle/>
          <a:p>
            <a:r>
              <a:rPr lang="en-US" sz="3600" dirty="0" smtClean="0"/>
              <a:t>An ultrasonic sensor emits a sound pulse in the ultrasonic range. This sound pulse propagates at the speed of sound through air (about 344 meters per second) until the sound pulse encounters an object. The sound pulse bounces off the object and is returned in reverse to the sensor where this "echo" is received.. </a:t>
            </a:r>
            <a:endParaRPr lang="en-US" sz="3600" dirty="0"/>
          </a:p>
        </p:txBody>
      </p:sp>
      <p:pic>
        <p:nvPicPr>
          <p:cNvPr id="13316" name="Picture 4" descr="C:\Users\khale\OneDrive\Desktop\Prototyping\HC-SR04-Ultrasonic-Sensor-Pinout-diagram.jpg"/>
          <p:cNvPicPr>
            <a:picLocks noChangeAspect="1" noChangeArrowheads="1"/>
          </p:cNvPicPr>
          <p:nvPr/>
        </p:nvPicPr>
        <p:blipFill>
          <a:blip r:embed="rId6"/>
          <a:srcRect/>
          <a:stretch>
            <a:fillRect/>
          </a:stretch>
        </p:blipFill>
        <p:spPr bwMode="auto">
          <a:xfrm>
            <a:off x="11076792" y="5489576"/>
            <a:ext cx="6045592" cy="4297469"/>
          </a:xfrm>
          <a:prstGeom prst="rect">
            <a:avLst/>
          </a:prstGeom>
          <a:noFill/>
        </p:spPr>
      </p:pic>
      <p:pic>
        <p:nvPicPr>
          <p:cNvPr id="13321" name="Picture 9" descr="C:\Users\khale\OneDrive\Desktop\Prototyping\images.png"/>
          <p:cNvPicPr>
            <a:picLocks noChangeAspect="1" noChangeArrowheads="1"/>
          </p:cNvPicPr>
          <p:nvPr/>
        </p:nvPicPr>
        <p:blipFill>
          <a:blip r:embed="rId7"/>
          <a:srcRect/>
          <a:stretch>
            <a:fillRect/>
          </a:stretch>
        </p:blipFill>
        <p:spPr bwMode="auto">
          <a:xfrm>
            <a:off x="2647108" y="5561014"/>
            <a:ext cx="7500990" cy="4147898"/>
          </a:xfrm>
          <a:prstGeom prst="rect">
            <a:avLst/>
          </a:prstGeom>
          <a:noFill/>
        </p:spPr>
      </p:pic>
    </p:spTree>
    <p:extLst>
      <p:ext uri="{BB962C8B-B14F-4D97-AF65-F5344CB8AC3E}">
        <p14:creationId xmlns:p14="http://schemas.microsoft.com/office/powerpoint/2010/main" xmlns="" val="29914669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xmlns="" id="{DA617D42-F9A9-D338-6E17-800EFE557FC4}"/>
              </a:ext>
            </a:extLst>
          </p:cNvPr>
          <p:cNvSpPr/>
          <p:nvPr/>
        </p:nvSpPr>
        <p:spPr>
          <a:xfrm>
            <a:off x="-11680984"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1218348" y="1631924"/>
            <a:ext cx="17297400" cy="8565088"/>
          </a:xfrm>
          <a:prstGeom prst="round2SameRect">
            <a:avLst>
              <a:gd name="adj1" fmla="val 14649"/>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18</a:t>
            </a:fld>
            <a:endParaRPr lang="cs-CZ"/>
          </a:p>
        </p:txBody>
      </p:sp>
      <p:sp>
        <p:nvSpPr>
          <p:cNvPr id="39" name="Rectangle: Top Corners Rounded 38">
            <a:hlinkClick r:id="rId2" action="ppaction://hlinksldjump"/>
            <a:extLst>
              <a:ext uri="{FF2B5EF4-FFF2-40B4-BE49-F238E27FC236}">
                <a16:creationId xmlns:a16="http://schemas.microsoft.com/office/drawing/2014/main" xmlns="" id="{CE66ABD0-89D7-476E-49BB-54D3AD509204}"/>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A213723F-5878-15ED-19CC-690999B1F40F}"/>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44" name="Rectangle: Top Corners Rounded 43">
            <a:extLst>
              <a:ext uri="{FF2B5EF4-FFF2-40B4-BE49-F238E27FC236}">
                <a16:creationId xmlns:a16="http://schemas.microsoft.com/office/drawing/2014/main" xmlns="" id="{FE12FFCD-D266-16BA-011B-C3227DBC8A42}"/>
              </a:ext>
            </a:extLst>
          </p:cNvPr>
          <p:cNvSpPr/>
          <p:nvPr/>
        </p:nvSpPr>
        <p:spPr>
          <a:xfrm>
            <a:off x="8306276" y="296261"/>
            <a:ext cx="2468880" cy="1049850"/>
          </a:xfrm>
          <a:prstGeom prst="round2SameRect">
            <a:avLst>
              <a:gd name="adj1" fmla="val 50000"/>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2" name="Rectangle: Top Corners Rounded 61">
            <a:hlinkClick r:id="rId4" action="ppaction://hlinksldjump"/>
            <a:extLst>
              <a:ext uri="{FF2B5EF4-FFF2-40B4-BE49-F238E27FC236}">
                <a16:creationId xmlns:a16="http://schemas.microsoft.com/office/drawing/2014/main" xmlns="" id="{6451F1FE-1550-D4AC-2C29-C0FBC708E849}"/>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68" name="Rectangle: Top Corners Rounded 67">
            <a:hlinkClick r:id="" action="ppaction://noaction"/>
            <a:extLst>
              <a:ext uri="{FF2B5EF4-FFF2-40B4-BE49-F238E27FC236}">
                <a16:creationId xmlns:a16="http://schemas.microsoft.com/office/drawing/2014/main" xmlns="" id="{190C228E-9079-8ED7-4CE2-DE749D57B2B8}"/>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2" name="Rectangle: Top Corners Rounded 1">
            <a:hlinkClick r:id="rId5" action="ppaction://hlinksldjump"/>
            <a:extLst>
              <a:ext uri="{FF2B5EF4-FFF2-40B4-BE49-F238E27FC236}">
                <a16:creationId xmlns:a16="http://schemas.microsoft.com/office/drawing/2014/main" xmlns="" id="{F1B81158-7395-FCA4-213B-96E316C70F89}"/>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1432662" y="1846238"/>
            <a:ext cx="16573616" cy="830997"/>
          </a:xfrm>
          <a:prstGeom prst="rect">
            <a:avLst/>
          </a:prstGeom>
          <a:noFill/>
        </p:spPr>
        <p:txBody>
          <a:bodyPr wrap="square" rtlCol="0">
            <a:spAutoFit/>
          </a:bodyPr>
          <a:lstStyle/>
          <a:p>
            <a:pPr algn="ctr"/>
            <a:r>
              <a:rPr lang="en-US" sz="4800" dirty="0" smtClean="0"/>
              <a:t>Simulation_1</a:t>
            </a:r>
            <a:endParaRPr lang="en-US" sz="4800" dirty="0"/>
          </a:p>
        </p:txBody>
      </p:sp>
      <p:pic>
        <p:nvPicPr>
          <p:cNvPr id="2051" name="Picture 3" descr="C:\Users\khale\OneDrive\Desktop\Simulation.png"/>
          <p:cNvPicPr>
            <a:picLocks noChangeAspect="1" noChangeArrowheads="1"/>
          </p:cNvPicPr>
          <p:nvPr/>
        </p:nvPicPr>
        <p:blipFill>
          <a:blip r:embed="rId6"/>
          <a:srcRect/>
          <a:stretch>
            <a:fillRect/>
          </a:stretch>
        </p:blipFill>
        <p:spPr bwMode="auto">
          <a:xfrm>
            <a:off x="2004166" y="2808570"/>
            <a:ext cx="15520281" cy="6681534"/>
          </a:xfrm>
          <a:prstGeom prst="rect">
            <a:avLst/>
          </a:prstGeom>
          <a:noFill/>
        </p:spPr>
      </p:pic>
    </p:spTree>
    <p:extLst>
      <p:ext uri="{BB962C8B-B14F-4D97-AF65-F5344CB8AC3E}">
        <p14:creationId xmlns:p14="http://schemas.microsoft.com/office/powerpoint/2010/main" xmlns="" val="29914669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xmlns="" id="{DA617D42-F9A9-D338-6E17-800EFE557FC4}"/>
              </a:ext>
            </a:extLst>
          </p:cNvPr>
          <p:cNvSpPr/>
          <p:nvPr/>
        </p:nvSpPr>
        <p:spPr>
          <a:xfrm>
            <a:off x="-11680984"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1218348" y="1631924"/>
            <a:ext cx="17297400" cy="8565088"/>
          </a:xfrm>
          <a:prstGeom prst="round2SameRect">
            <a:avLst>
              <a:gd name="adj1" fmla="val 14649"/>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19</a:t>
            </a:fld>
            <a:endParaRPr lang="cs-CZ"/>
          </a:p>
        </p:txBody>
      </p:sp>
      <p:sp>
        <p:nvSpPr>
          <p:cNvPr id="39" name="Rectangle: Top Corners Rounded 38">
            <a:hlinkClick r:id="rId2" action="ppaction://hlinksldjump"/>
            <a:extLst>
              <a:ext uri="{FF2B5EF4-FFF2-40B4-BE49-F238E27FC236}">
                <a16:creationId xmlns:a16="http://schemas.microsoft.com/office/drawing/2014/main" xmlns="" id="{CE66ABD0-89D7-476E-49BB-54D3AD509204}"/>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A213723F-5878-15ED-19CC-690999B1F40F}"/>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44" name="Rectangle: Top Corners Rounded 43">
            <a:extLst>
              <a:ext uri="{FF2B5EF4-FFF2-40B4-BE49-F238E27FC236}">
                <a16:creationId xmlns:a16="http://schemas.microsoft.com/office/drawing/2014/main" xmlns="" id="{FE12FFCD-D266-16BA-011B-C3227DBC8A42}"/>
              </a:ext>
            </a:extLst>
          </p:cNvPr>
          <p:cNvSpPr/>
          <p:nvPr/>
        </p:nvSpPr>
        <p:spPr>
          <a:xfrm>
            <a:off x="8306276" y="296261"/>
            <a:ext cx="2468880" cy="1049850"/>
          </a:xfrm>
          <a:prstGeom prst="round2SameRect">
            <a:avLst>
              <a:gd name="adj1" fmla="val 50000"/>
              <a:gd name="adj2" fmla="val 0"/>
            </a:avLst>
          </a:prstGeom>
          <a:solidFill>
            <a:srgbClr val="ABD9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2" name="Rectangle: Top Corners Rounded 61">
            <a:hlinkClick r:id="rId4" action="ppaction://hlinksldjump"/>
            <a:extLst>
              <a:ext uri="{FF2B5EF4-FFF2-40B4-BE49-F238E27FC236}">
                <a16:creationId xmlns:a16="http://schemas.microsoft.com/office/drawing/2014/main" xmlns="" id="{6451F1FE-1550-D4AC-2C29-C0FBC708E849}"/>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68" name="Rectangle: Top Corners Rounded 67">
            <a:hlinkClick r:id="" action="ppaction://noaction"/>
            <a:extLst>
              <a:ext uri="{FF2B5EF4-FFF2-40B4-BE49-F238E27FC236}">
                <a16:creationId xmlns:a16="http://schemas.microsoft.com/office/drawing/2014/main" xmlns="" id="{190C228E-9079-8ED7-4CE2-DE749D57B2B8}"/>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2" name="Rectangle: Top Corners Rounded 1">
            <a:hlinkClick r:id="rId5" action="ppaction://hlinksldjump"/>
            <a:extLst>
              <a:ext uri="{FF2B5EF4-FFF2-40B4-BE49-F238E27FC236}">
                <a16:creationId xmlns:a16="http://schemas.microsoft.com/office/drawing/2014/main" xmlns="" id="{F1B81158-7395-FCA4-213B-96E316C70F89}"/>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1432662" y="1846238"/>
            <a:ext cx="16573616" cy="830997"/>
          </a:xfrm>
          <a:prstGeom prst="rect">
            <a:avLst/>
          </a:prstGeom>
          <a:noFill/>
        </p:spPr>
        <p:txBody>
          <a:bodyPr wrap="square" rtlCol="0">
            <a:spAutoFit/>
          </a:bodyPr>
          <a:lstStyle/>
          <a:p>
            <a:pPr algn="ctr"/>
            <a:r>
              <a:rPr lang="en-US" sz="4800" dirty="0" smtClean="0"/>
              <a:t>Simulation_2</a:t>
            </a:r>
            <a:endParaRPr lang="en-US" sz="4800" dirty="0"/>
          </a:p>
        </p:txBody>
      </p:sp>
      <p:pic>
        <p:nvPicPr>
          <p:cNvPr id="4098" name="Picture 2" descr="C:\Users\khale\OneDrive\Desktop\Simultaion333333.png"/>
          <p:cNvPicPr>
            <a:picLocks noChangeAspect="1" noChangeArrowheads="1"/>
          </p:cNvPicPr>
          <p:nvPr/>
        </p:nvPicPr>
        <p:blipFill>
          <a:blip r:embed="rId6"/>
          <a:srcRect/>
          <a:stretch>
            <a:fillRect/>
          </a:stretch>
        </p:blipFill>
        <p:spPr bwMode="auto">
          <a:xfrm>
            <a:off x="1745298" y="3060684"/>
            <a:ext cx="16586977" cy="6500857"/>
          </a:xfrm>
          <a:prstGeom prst="rect">
            <a:avLst/>
          </a:prstGeom>
          <a:noFill/>
        </p:spPr>
      </p:pic>
    </p:spTree>
    <p:extLst>
      <p:ext uri="{BB962C8B-B14F-4D97-AF65-F5344CB8AC3E}">
        <p14:creationId xmlns:p14="http://schemas.microsoft.com/office/powerpoint/2010/main" xmlns="" val="29914669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p:txBody>
          <a:bodyPr/>
          <a:lstStyle/>
          <a:p>
            <a:fld id="{B6F15528-21DE-4FAA-801E-634DDDAF4B2B}" type="slidenum">
              <a:rPr lang="cs-CZ" smtClean="0"/>
              <a:pPr/>
              <a:t>2</a:t>
            </a:fld>
            <a:endParaRPr lang="cs-CZ"/>
          </a:p>
        </p:txBody>
      </p:sp>
      <p:sp>
        <p:nvSpPr>
          <p:cNvPr id="13" name="Rectangle 12">
            <a:extLst>
              <a:ext uri="{FF2B5EF4-FFF2-40B4-BE49-F238E27FC236}">
                <a16:creationId xmlns:a16="http://schemas.microsoft.com/office/drawing/2014/main" xmlns="" id="{DEA59490-0CA3-5191-6F16-482CE97EE107}"/>
              </a:ext>
            </a:extLst>
          </p:cNvPr>
          <p:cNvSpPr/>
          <p:nvPr/>
        </p:nvSpPr>
        <p:spPr>
          <a:xfrm>
            <a:off x="1275556" y="546100"/>
            <a:ext cx="3429000" cy="829784"/>
          </a:xfrm>
          <a:prstGeom prst="rect">
            <a:avLst/>
          </a:prstGeom>
          <a:solidFill>
            <a:schemeClr val="bg1">
              <a:lumMod val="95000"/>
            </a:schemeClr>
          </a:solidFill>
          <a:ln>
            <a:noFill/>
          </a:ln>
          <a:effectLst>
            <a:glow rad="228600">
              <a:schemeClr val="bg1">
                <a:lumMod val="9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Agenda : </a:t>
            </a:r>
          </a:p>
        </p:txBody>
      </p:sp>
      <p:sp>
        <p:nvSpPr>
          <p:cNvPr id="35" name="Rectangle 34">
            <a:hlinkClick r:id="rId2" action="ppaction://hlinksldjump"/>
            <a:extLst>
              <a:ext uri="{FF2B5EF4-FFF2-40B4-BE49-F238E27FC236}">
                <a16:creationId xmlns:a16="http://schemas.microsoft.com/office/drawing/2014/main" xmlns="" id="{F2265D2F-203F-E8CD-A205-7BEA8C9AFE53}"/>
              </a:ext>
            </a:extLst>
          </p:cNvPr>
          <p:cNvSpPr/>
          <p:nvPr/>
        </p:nvSpPr>
        <p:spPr>
          <a:xfrm>
            <a:off x="1312809" y="1746757"/>
            <a:ext cx="5707380" cy="905617"/>
          </a:xfrm>
          <a:prstGeom prst="rect">
            <a:avLst/>
          </a:prstGeom>
          <a:solidFill>
            <a:srgbClr val="ECF2D1">
              <a:alpha val="78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2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Overview</a:t>
            </a:r>
            <a:endParaRPr lang="en-US" sz="2400" dirty="0">
              <a:ln w="0"/>
              <a:solidFill>
                <a:schemeClr val="tx1"/>
              </a:solidFill>
              <a:effectLst>
                <a:outerShdw blurRad="38100" dist="19050" dir="2700000" algn="tl" rotWithShape="0">
                  <a:schemeClr val="dk1">
                    <a:alpha val="40000"/>
                  </a:schemeClr>
                </a:outerShdw>
              </a:effectLst>
              <a:highlight>
                <a:srgbClr val="FFFF00"/>
              </a:highlight>
              <a:latin typeface="Times New Roman" panose="02020603050405020304" pitchFamily="18" charset="0"/>
              <a:cs typeface="Times New Roman" panose="02020603050405020304" pitchFamily="18" charset="0"/>
            </a:endParaRPr>
          </a:p>
        </p:txBody>
      </p:sp>
      <p:sp>
        <p:nvSpPr>
          <p:cNvPr id="37" name="Rectangle 36">
            <a:hlinkClick r:id="rId3" action="ppaction://hlinksldjump"/>
            <a:extLst>
              <a:ext uri="{FF2B5EF4-FFF2-40B4-BE49-F238E27FC236}">
                <a16:creationId xmlns:a16="http://schemas.microsoft.com/office/drawing/2014/main" xmlns="" id="{1A3DAEF3-DAA5-DB62-2192-87AF99C5F613}"/>
              </a:ext>
            </a:extLst>
          </p:cNvPr>
          <p:cNvSpPr/>
          <p:nvPr/>
        </p:nvSpPr>
        <p:spPr>
          <a:xfrm>
            <a:off x="1314333" y="4071860"/>
            <a:ext cx="5705856" cy="905256"/>
          </a:xfrm>
          <a:prstGeom prst="rect">
            <a:avLst/>
          </a:prstGeom>
          <a:solidFill>
            <a:srgbClr val="F385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32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Design</a:t>
            </a:r>
            <a:endPar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8" name="Rectangle 37">
            <a:hlinkClick r:id="rId4" action="ppaction://hlinksldjump"/>
            <a:extLst>
              <a:ext uri="{FF2B5EF4-FFF2-40B4-BE49-F238E27FC236}">
                <a16:creationId xmlns:a16="http://schemas.microsoft.com/office/drawing/2014/main" xmlns="" id="{3F2D24B6-C8ED-3DEC-A651-2E46FC1433F5}"/>
              </a:ext>
            </a:extLst>
          </p:cNvPr>
          <p:cNvSpPr/>
          <p:nvPr/>
        </p:nvSpPr>
        <p:spPr>
          <a:xfrm>
            <a:off x="1314333" y="5234231"/>
            <a:ext cx="5705856" cy="905256"/>
          </a:xfrm>
          <a:prstGeom prst="rect">
            <a:avLst/>
          </a:prstGeom>
          <a:solidFill>
            <a:srgbClr val="BDE1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3200" b="1" dirty="0" smtClean="0">
                <a:solidFill>
                  <a:schemeClr val="tx1"/>
                </a:solidFill>
                <a:latin typeface="Times New Roman" panose="02020603050405020304" pitchFamily="18" charset="0"/>
                <a:cs typeface="Times New Roman" panose="02020603050405020304" pitchFamily="18" charset="0"/>
              </a:rPr>
              <a:t>Hardware Component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9" name="Rectangle 38">
            <a:hlinkClick r:id="rId5" action="ppaction://hlinksldjump"/>
            <a:extLst>
              <a:ext uri="{FF2B5EF4-FFF2-40B4-BE49-F238E27FC236}">
                <a16:creationId xmlns:a16="http://schemas.microsoft.com/office/drawing/2014/main" xmlns="" id="{F6A634D5-A460-D853-EDE8-5EF2A727451C}"/>
              </a:ext>
            </a:extLst>
          </p:cNvPr>
          <p:cNvSpPr/>
          <p:nvPr/>
        </p:nvSpPr>
        <p:spPr>
          <a:xfrm>
            <a:off x="1314333" y="6396602"/>
            <a:ext cx="5705856" cy="905256"/>
          </a:xfrm>
          <a:prstGeom prst="rect">
            <a:avLst/>
          </a:prstGeom>
          <a:solidFill>
            <a:srgbClr val="F8FBC5">
              <a:alpha val="78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3200" b="1" dirty="0" smtClean="0">
                <a:solidFill>
                  <a:schemeClr val="tx1"/>
                </a:solidFill>
                <a:latin typeface="Times New Roman" panose="02020603050405020304" pitchFamily="18" charset="0"/>
                <a:cs typeface="Times New Roman" panose="02020603050405020304" pitchFamily="18" charset="0"/>
              </a:rPr>
              <a:t>Software &amp; Code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40" name="Rectangle 39">
            <a:hlinkClick r:id="rId6" action="ppaction://hlinksldjump"/>
            <a:extLst>
              <a:ext uri="{FF2B5EF4-FFF2-40B4-BE49-F238E27FC236}">
                <a16:creationId xmlns:a16="http://schemas.microsoft.com/office/drawing/2014/main" xmlns="" id="{40B79D58-FC26-9C12-55A0-A62CF27D2834}"/>
              </a:ext>
            </a:extLst>
          </p:cNvPr>
          <p:cNvSpPr/>
          <p:nvPr/>
        </p:nvSpPr>
        <p:spPr>
          <a:xfrm>
            <a:off x="1314333" y="2909489"/>
            <a:ext cx="5705856" cy="905256"/>
          </a:xfrm>
          <a:prstGeom prst="rect">
            <a:avLst/>
          </a:prstGeom>
          <a:solidFill>
            <a:srgbClr val="FED590">
              <a:alpha val="78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3200" b="1" dirty="0" smtClean="0">
                <a:solidFill>
                  <a:schemeClr val="tx1"/>
                </a:solidFill>
                <a:latin typeface="Times New Roman" panose="02020603050405020304" pitchFamily="18" charset="0"/>
                <a:cs typeface="Times New Roman" panose="02020603050405020304" pitchFamily="18" charset="0"/>
              </a:rPr>
              <a:t>Sys-ML</a:t>
            </a:r>
            <a:endPar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2" name="Rectangle 41">
            <a:hlinkClick r:id="" action="ppaction://noaction"/>
            <a:extLst>
              <a:ext uri="{FF2B5EF4-FFF2-40B4-BE49-F238E27FC236}">
                <a16:creationId xmlns:a16="http://schemas.microsoft.com/office/drawing/2014/main" xmlns="" id="{D92904AE-E804-75F4-1B8A-EDFF6BEF3393}"/>
              </a:ext>
            </a:extLst>
          </p:cNvPr>
          <p:cNvSpPr/>
          <p:nvPr/>
        </p:nvSpPr>
        <p:spPr>
          <a:xfrm>
            <a:off x="1314333" y="7558973"/>
            <a:ext cx="5705856" cy="905256"/>
          </a:xfrm>
          <a:prstGeom prst="rect">
            <a:avLst/>
          </a:prstGeom>
          <a:solidFill>
            <a:srgbClr val="7B88A4">
              <a:alpha val="78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 and Discussion</a:t>
            </a:r>
          </a:p>
        </p:txBody>
      </p:sp>
      <p:pic>
        <p:nvPicPr>
          <p:cNvPr id="2051" name="Picture 3" descr="C:\Users\khale\OneDrive\Desktop\Prototyping\1.png"/>
          <p:cNvPicPr>
            <a:picLocks noChangeAspect="1" noChangeArrowheads="1"/>
          </p:cNvPicPr>
          <p:nvPr/>
        </p:nvPicPr>
        <p:blipFill>
          <a:blip r:embed="rId7"/>
          <a:srcRect/>
          <a:stretch>
            <a:fillRect/>
          </a:stretch>
        </p:blipFill>
        <p:spPr bwMode="auto">
          <a:xfrm>
            <a:off x="7719206" y="1631924"/>
            <a:ext cx="10454330" cy="7215238"/>
          </a:xfrm>
          <a:prstGeom prst="rect">
            <a:avLst/>
          </a:prstGeom>
          <a:noFill/>
        </p:spPr>
      </p:pic>
    </p:spTree>
    <p:extLst>
      <p:ext uri="{BB962C8B-B14F-4D97-AF65-F5344CB8AC3E}">
        <p14:creationId xmlns:p14="http://schemas.microsoft.com/office/powerpoint/2010/main" xmlns="" val="224225486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3" name="Rectangle: Top Corners Rounded 42">
                <a:extLst>
                  <a:ext uri="{FF2B5EF4-FFF2-40B4-BE49-F238E27FC236}">
                    <a16:creationId xmlns:a16="http://schemas.microsoft.com/office/drawing/2014/main" id="{61E9DE46-086F-933C-FB89-FB425791C3FF}"/>
                  </a:ext>
                </a:extLst>
              </p:cNvPr>
              <p:cNvSpPr>
                <a:spLocks noGrp="1" noRot="1" noMove="1" noResize="1" noEditPoints="1" noAdjustHandles="1" noChangeArrowheads="1" noChangeShapeType="1"/>
              </p:cNvSpPr>
              <p:nvPr/>
            </p:nvSpPr>
            <p:spPr>
              <a:xfrm rot="10800000">
                <a:off x="894556" y="1346109"/>
                <a:ext cx="17297400" cy="8724990"/>
              </a:xfrm>
              <a:prstGeom prst="round2SameRect">
                <a:avLst>
                  <a:gd name="adj1" fmla="val 14649"/>
                  <a:gd name="adj2" fmla="val 0"/>
                </a:avLst>
              </a:prstGeom>
              <a:solidFill>
                <a:srgbClr val="F8FB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𝜌</m:t>
                      </m:r>
                    </m:oMath>
                  </m:oMathPara>
                </a14:m>
                <a:endParaRPr lang="en-US"/>
              </a:p>
            </p:txBody>
          </p:sp>
        </mc:Choice>
        <mc:Fallback>
          <p:sp>
            <p:nvSpPr>
              <p:cNvPr id="43" name="Rectangle: Top Corners Rounded 42">
                <a:extLst>
                  <a:ext uri="{FF2B5EF4-FFF2-40B4-BE49-F238E27FC236}">
                    <a16:creationId xmlns:a16="http://schemas.microsoft.com/office/drawing/2014/main" xmlns="" xmlns:a14="http://schemas.microsoft.com/office/drawing/2010/main" id="{61E9DE46-086F-933C-FB89-FB425791C3FF}"/>
                  </a:ext>
                </a:extLst>
              </p:cNvPr>
              <p:cNvSpPr>
                <a:spLocks noGrp="1" noRot="1" noChangeAspect="1" noMove="1" noResize="1" noEditPoints="1" noAdjustHandles="1" noChangeArrowheads="1" noChangeShapeType="1" noTextEdit="1"/>
              </p:cNvSpPr>
              <p:nvPr/>
            </p:nvSpPr>
            <p:spPr>
              <a:xfrm rot="10800000">
                <a:off x="894556" y="1346109"/>
                <a:ext cx="17297400" cy="8724990"/>
              </a:xfrm>
              <a:prstGeom prst="round2SameRect">
                <a:avLst>
                  <a:gd name="adj1" fmla="val 14649"/>
                  <a:gd name="adj2" fmla="val 0"/>
                </a:avLst>
              </a:prstGeom>
              <a:blipFill>
                <a:blip r:embed="rId2"/>
                <a:stretch>
                  <a:fillRect/>
                </a:stretch>
              </a:blipFill>
              <a:ln>
                <a:noFill/>
              </a:ln>
              <a:effectLst/>
            </p:spPr>
            <p:txBody>
              <a:bodyPr/>
              <a:lstStyle/>
              <a:p>
                <a:r>
                  <a:rPr lang="en-US">
                    <a:noFill/>
                  </a:rPr>
                  <a:t> </a:t>
                </a:r>
              </a:p>
            </p:txBody>
          </p:sp>
        </mc:Fallback>
      </mc:AlternateContent>
      <p:sp>
        <p:nvSpPr>
          <p:cNvPr id="65" name="Freeform: Shape 64">
            <a:extLst>
              <a:ext uri="{FF2B5EF4-FFF2-40B4-BE49-F238E27FC236}">
                <a16:creationId xmlns:a16="http://schemas.microsoft.com/office/drawing/2014/main" xmlns="" id="{29913166-F633-B0E1-DF1A-BD24F89C7142}"/>
              </a:ext>
            </a:extLst>
          </p:cNvPr>
          <p:cNvSpPr/>
          <p:nvPr/>
        </p:nvSpPr>
        <p:spPr>
          <a:xfrm>
            <a:off x="-9206408" y="-1254024"/>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20</a:t>
            </a:fld>
            <a:endParaRPr lang="cs-CZ"/>
          </a:p>
        </p:txBody>
      </p:sp>
      <p:sp>
        <p:nvSpPr>
          <p:cNvPr id="41" name="Rectangle: Top Corners Rounded 40">
            <a:hlinkClick r:id="rId3" action="ppaction://hlinksldjump"/>
            <a:extLst>
              <a:ext uri="{FF2B5EF4-FFF2-40B4-BE49-F238E27FC236}">
                <a16:creationId xmlns:a16="http://schemas.microsoft.com/office/drawing/2014/main" xmlns="" id="{8A7CE711-80E5-C923-5227-58AF1A1E8099}"/>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54" name="Rectangle: Top Corners Rounded 53">
            <a:extLst>
              <a:ext uri="{FF2B5EF4-FFF2-40B4-BE49-F238E27FC236}">
                <a16:creationId xmlns:a16="http://schemas.microsoft.com/office/drawing/2014/main" xmlns="" id="{E7D56E5B-8842-B472-6862-4BF3BBAA0BB9}"/>
              </a:ext>
            </a:extLst>
          </p:cNvPr>
          <p:cNvSpPr/>
          <p:nvPr/>
        </p:nvSpPr>
        <p:spPr>
          <a:xfrm>
            <a:off x="10777696" y="296261"/>
            <a:ext cx="2468880" cy="1049850"/>
          </a:xfrm>
          <a:prstGeom prst="round2SameRect">
            <a:avLst>
              <a:gd name="adj1" fmla="val 50000"/>
              <a:gd name="adj2" fmla="val 0"/>
            </a:avLst>
          </a:prstGeom>
          <a:solidFill>
            <a:srgbClr val="F8FB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3" name="Rectangle: Top Corners Rounded 62">
            <a:hlinkClick r:id="rId4" action="ppaction://hlinksldjump"/>
            <a:extLst>
              <a:ext uri="{FF2B5EF4-FFF2-40B4-BE49-F238E27FC236}">
                <a16:creationId xmlns:a16="http://schemas.microsoft.com/office/drawing/2014/main" xmlns="" id="{5C77BD81-712B-59E6-12EB-1B6AD16F473E}"/>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39" name="Rectangle: Top Corners Rounded 138">
            <a:hlinkClick r:id="" action="ppaction://noaction"/>
            <a:extLst>
              <a:ext uri="{FF2B5EF4-FFF2-40B4-BE49-F238E27FC236}">
                <a16:creationId xmlns:a16="http://schemas.microsoft.com/office/drawing/2014/main" xmlns="" id="{8422E752-25E4-8A23-A466-E03CCD30C596}"/>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4" name="Rectangle: Top Corners Rounded 3">
            <a:hlinkClick r:id="rId5" action="ppaction://hlinksldjump"/>
            <a:extLst>
              <a:ext uri="{FF2B5EF4-FFF2-40B4-BE49-F238E27FC236}">
                <a16:creationId xmlns:a16="http://schemas.microsoft.com/office/drawing/2014/main" xmlns="" id="{511F0591-A725-0649-8F46-874BBDC59D7F}"/>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5" name="Rectangle: Top Corners Rounded 4">
            <a:hlinkClick r:id="rId6" action="ppaction://hlinksldjump"/>
            <a:extLst>
              <a:ext uri="{FF2B5EF4-FFF2-40B4-BE49-F238E27FC236}">
                <a16:creationId xmlns:a16="http://schemas.microsoft.com/office/drawing/2014/main" xmlns="" id="{7AAA8A81-1A87-697F-5877-89343D6A1A87}"/>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52" name="TextBox 51"/>
          <p:cNvSpPr txBox="1"/>
          <p:nvPr/>
        </p:nvSpPr>
        <p:spPr>
          <a:xfrm>
            <a:off x="1575538" y="2274866"/>
            <a:ext cx="8215370" cy="7017306"/>
          </a:xfrm>
          <a:prstGeom prst="rect">
            <a:avLst/>
          </a:prstGeom>
          <a:noFill/>
        </p:spPr>
        <p:txBody>
          <a:bodyPr wrap="square" rtlCol="0">
            <a:spAutoFit/>
          </a:bodyPr>
          <a:lstStyle/>
          <a:p>
            <a:r>
              <a:rPr lang="en-US" dirty="0" smtClean="0"/>
              <a:t>//</a:t>
            </a:r>
            <a:r>
              <a:rPr lang="en-US" dirty="0" err="1" smtClean="0"/>
              <a:t>Ultasonic</a:t>
            </a:r>
            <a:r>
              <a:rPr lang="en-US" dirty="0" smtClean="0"/>
              <a:t> </a:t>
            </a:r>
            <a:r>
              <a:rPr lang="en-US" dirty="0" err="1" smtClean="0"/>
              <a:t>Intialization</a:t>
            </a:r>
            <a:r>
              <a:rPr lang="en-US" dirty="0" smtClean="0"/>
              <a:t>//motors</a:t>
            </a:r>
          </a:p>
          <a:p>
            <a:r>
              <a:rPr lang="en-US" dirty="0" smtClean="0"/>
              <a:t>#define input1 13</a:t>
            </a:r>
          </a:p>
          <a:p>
            <a:r>
              <a:rPr lang="en-US" dirty="0" smtClean="0"/>
              <a:t>#define input2 12</a:t>
            </a:r>
          </a:p>
          <a:p>
            <a:r>
              <a:rPr lang="en-US" dirty="0" smtClean="0"/>
              <a:t>#define input3 7</a:t>
            </a:r>
          </a:p>
          <a:p>
            <a:r>
              <a:rPr lang="en-US" dirty="0" smtClean="0"/>
              <a:t>#define input4 6</a:t>
            </a:r>
          </a:p>
          <a:p>
            <a:r>
              <a:rPr lang="en-US" dirty="0" smtClean="0"/>
              <a:t>#define </a:t>
            </a:r>
            <a:r>
              <a:rPr lang="en-US" dirty="0" err="1" smtClean="0"/>
              <a:t>enA</a:t>
            </a:r>
            <a:r>
              <a:rPr lang="en-US" dirty="0" smtClean="0"/>
              <a:t> 11</a:t>
            </a:r>
          </a:p>
          <a:p>
            <a:r>
              <a:rPr lang="en-US" dirty="0" smtClean="0"/>
              <a:t>#define </a:t>
            </a:r>
            <a:r>
              <a:rPr lang="en-US" dirty="0" err="1" smtClean="0"/>
              <a:t>enB</a:t>
            </a:r>
            <a:r>
              <a:rPr lang="en-US" dirty="0" smtClean="0"/>
              <a:t> 5</a:t>
            </a:r>
          </a:p>
          <a:p>
            <a:endParaRPr lang="en-US" dirty="0" smtClean="0"/>
          </a:p>
          <a:p>
            <a:r>
              <a:rPr lang="en-US" dirty="0" smtClean="0"/>
              <a:t>  </a:t>
            </a:r>
            <a:r>
              <a:rPr lang="en-US" dirty="0" err="1" smtClean="0"/>
              <a:t>int</a:t>
            </a:r>
            <a:r>
              <a:rPr lang="en-US" dirty="0" smtClean="0"/>
              <a:t> LEFT_SENSOR;</a:t>
            </a:r>
          </a:p>
          <a:p>
            <a:r>
              <a:rPr lang="en-US" dirty="0" smtClean="0"/>
              <a:t> </a:t>
            </a:r>
          </a:p>
          <a:p>
            <a:r>
              <a:rPr lang="en-US" dirty="0" smtClean="0"/>
              <a:t>  </a:t>
            </a:r>
            <a:r>
              <a:rPr lang="en-US" dirty="0" err="1" smtClean="0"/>
              <a:t>int</a:t>
            </a:r>
            <a:r>
              <a:rPr lang="en-US" dirty="0" smtClean="0"/>
              <a:t> RIGHT_SENSOR;</a:t>
            </a:r>
          </a:p>
          <a:p>
            <a:endParaRPr lang="en-US" dirty="0" smtClean="0"/>
          </a:p>
          <a:p>
            <a:r>
              <a:rPr lang="en-US" dirty="0" smtClean="0"/>
              <a:t>#define echo 8    //Echo pin</a:t>
            </a:r>
          </a:p>
          <a:p>
            <a:r>
              <a:rPr lang="en-US" dirty="0" smtClean="0"/>
              <a:t>#define trigger 9 //Trigger pin</a:t>
            </a:r>
          </a:p>
          <a:p>
            <a:endParaRPr lang="en-US" dirty="0" smtClean="0"/>
          </a:p>
          <a:p>
            <a:r>
              <a:rPr lang="en-US" dirty="0" smtClean="0"/>
              <a:t>//</a:t>
            </a:r>
            <a:r>
              <a:rPr lang="en-US" dirty="0" err="1" smtClean="0"/>
              <a:t>ir</a:t>
            </a:r>
            <a:r>
              <a:rPr lang="en-US" dirty="0" smtClean="0"/>
              <a:t> sensors</a:t>
            </a:r>
          </a:p>
          <a:p>
            <a:r>
              <a:rPr lang="en-US" dirty="0" smtClean="0"/>
              <a:t>#define </a:t>
            </a:r>
            <a:r>
              <a:rPr lang="en-US" dirty="0" err="1" smtClean="0"/>
              <a:t>LirSensor</a:t>
            </a:r>
            <a:r>
              <a:rPr lang="en-US" dirty="0" smtClean="0"/>
              <a:t> 3</a:t>
            </a:r>
          </a:p>
          <a:p>
            <a:r>
              <a:rPr lang="en-US" dirty="0" smtClean="0"/>
              <a:t>#define </a:t>
            </a:r>
            <a:r>
              <a:rPr lang="en-US" dirty="0" err="1" smtClean="0"/>
              <a:t>RirSensor</a:t>
            </a:r>
            <a:r>
              <a:rPr lang="en-US" dirty="0" smtClean="0"/>
              <a:t> 4</a:t>
            </a:r>
          </a:p>
          <a:p>
            <a:endParaRPr lang="en-US" dirty="0" smtClean="0"/>
          </a:p>
          <a:p>
            <a:r>
              <a:rPr lang="en-US" dirty="0" err="1" smtClean="0"/>
              <a:t>int</a:t>
            </a:r>
            <a:r>
              <a:rPr lang="en-US" dirty="0" smtClean="0"/>
              <a:t> </a:t>
            </a:r>
            <a:r>
              <a:rPr lang="en-US" dirty="0" err="1" smtClean="0"/>
              <a:t>maxSpeed</a:t>
            </a:r>
            <a:r>
              <a:rPr lang="en-US" dirty="0" smtClean="0"/>
              <a:t> = 95;   //</a:t>
            </a:r>
            <a:r>
              <a:rPr lang="en-US" dirty="0" smtClean="0"/>
              <a:t>100</a:t>
            </a:r>
          </a:p>
          <a:p>
            <a:r>
              <a:rPr lang="en-US" dirty="0" err="1" smtClean="0"/>
              <a:t>int</a:t>
            </a:r>
            <a:r>
              <a:rPr lang="en-US" dirty="0" smtClean="0"/>
              <a:t> </a:t>
            </a:r>
            <a:r>
              <a:rPr lang="en-US" dirty="0" err="1" smtClean="0"/>
              <a:t>turnSpeed</a:t>
            </a:r>
            <a:r>
              <a:rPr lang="en-US" dirty="0" smtClean="0"/>
              <a:t> = 75;</a:t>
            </a:r>
          </a:p>
          <a:p>
            <a:endParaRPr lang="en-US" dirty="0" smtClean="0"/>
          </a:p>
          <a:p>
            <a:r>
              <a:rPr lang="en-US" dirty="0" err="1" smtClean="0"/>
              <a:t>int</a:t>
            </a:r>
            <a:r>
              <a:rPr lang="en-US" dirty="0" smtClean="0"/>
              <a:t> duration;</a:t>
            </a:r>
          </a:p>
          <a:p>
            <a:r>
              <a:rPr lang="en-US" dirty="0" err="1" smtClean="0"/>
              <a:t>int</a:t>
            </a:r>
            <a:r>
              <a:rPr lang="en-US" dirty="0" smtClean="0"/>
              <a:t> distance;</a:t>
            </a:r>
          </a:p>
          <a:p>
            <a:endParaRPr lang="en-US" dirty="0" smtClean="0"/>
          </a:p>
        </p:txBody>
      </p:sp>
      <p:sp>
        <p:nvSpPr>
          <p:cNvPr id="55" name="TextBox 54"/>
          <p:cNvSpPr txBox="1"/>
          <p:nvPr/>
        </p:nvSpPr>
        <p:spPr>
          <a:xfrm>
            <a:off x="9648032" y="2274866"/>
            <a:ext cx="7429552" cy="6186309"/>
          </a:xfrm>
          <a:prstGeom prst="rect">
            <a:avLst/>
          </a:prstGeom>
          <a:noFill/>
        </p:spPr>
        <p:txBody>
          <a:bodyPr wrap="square" rtlCol="0">
            <a:spAutoFit/>
          </a:bodyPr>
          <a:lstStyle/>
          <a:p>
            <a:r>
              <a:rPr lang="en-US" dirty="0" smtClean="0"/>
              <a:t>//Pin </a:t>
            </a:r>
            <a:r>
              <a:rPr lang="en-US" dirty="0" err="1" smtClean="0"/>
              <a:t>Intialization</a:t>
            </a:r>
            <a:r>
              <a:rPr lang="en-US" dirty="0" smtClean="0"/>
              <a:t/>
            </a:r>
            <a:br>
              <a:rPr lang="en-US" dirty="0" smtClean="0"/>
            </a:br>
            <a:r>
              <a:rPr lang="en-US" dirty="0" smtClean="0"/>
              <a:t/>
            </a:r>
            <a:br>
              <a:rPr lang="en-US" dirty="0" smtClean="0"/>
            </a:br>
            <a:r>
              <a:rPr lang="en-US" dirty="0" smtClean="0"/>
              <a:t>void setup() {</a:t>
            </a:r>
          </a:p>
          <a:p>
            <a:r>
              <a:rPr lang="en-US" dirty="0" smtClean="0"/>
              <a:t>  </a:t>
            </a:r>
            <a:r>
              <a:rPr lang="en-US" dirty="0" err="1" smtClean="0"/>
              <a:t>Serial.begin</a:t>
            </a:r>
            <a:r>
              <a:rPr lang="en-US" dirty="0" smtClean="0"/>
              <a:t>(9600);</a:t>
            </a:r>
            <a:br>
              <a:rPr lang="en-US" dirty="0" smtClean="0"/>
            </a:br>
            <a:r>
              <a:rPr lang="en-US" dirty="0" smtClean="0"/>
              <a:t/>
            </a:r>
            <a:br>
              <a:rPr lang="en-US" dirty="0" smtClean="0"/>
            </a:br>
            <a:r>
              <a:rPr lang="en-US" dirty="0" err="1" smtClean="0"/>
              <a:t>pinMode</a:t>
            </a:r>
            <a:r>
              <a:rPr lang="en-US" dirty="0" smtClean="0"/>
              <a:t>(echo, INPUT);</a:t>
            </a:r>
          </a:p>
          <a:p>
            <a:r>
              <a:rPr lang="en-US" dirty="0" err="1" smtClean="0"/>
              <a:t>pinMode</a:t>
            </a:r>
            <a:r>
              <a:rPr lang="en-US" dirty="0" smtClean="0"/>
              <a:t>(trigger, OUTPUT);</a:t>
            </a:r>
          </a:p>
          <a:p>
            <a:r>
              <a:rPr lang="en-US" dirty="0" smtClean="0"/>
              <a:t/>
            </a:r>
            <a:br>
              <a:rPr lang="en-US" dirty="0" smtClean="0"/>
            </a:br>
            <a:r>
              <a:rPr lang="en-US" dirty="0" smtClean="0"/>
              <a:t>  </a:t>
            </a:r>
            <a:r>
              <a:rPr lang="en-US" dirty="0" err="1" smtClean="0"/>
              <a:t>pinMode</a:t>
            </a:r>
            <a:r>
              <a:rPr lang="en-US" dirty="0" smtClean="0"/>
              <a:t>(</a:t>
            </a:r>
            <a:r>
              <a:rPr lang="en-US" dirty="0" err="1" smtClean="0"/>
              <a:t>enA</a:t>
            </a:r>
            <a:r>
              <a:rPr lang="en-US" dirty="0" smtClean="0"/>
              <a:t>, OUTPUT);</a:t>
            </a:r>
          </a:p>
          <a:p>
            <a:r>
              <a:rPr lang="en-US" dirty="0" smtClean="0"/>
              <a:t>  </a:t>
            </a:r>
            <a:r>
              <a:rPr lang="en-US" dirty="0" err="1" smtClean="0"/>
              <a:t>pinMode</a:t>
            </a:r>
            <a:r>
              <a:rPr lang="en-US" dirty="0" smtClean="0"/>
              <a:t>(</a:t>
            </a:r>
            <a:r>
              <a:rPr lang="en-US" dirty="0" err="1" smtClean="0"/>
              <a:t>enB</a:t>
            </a:r>
            <a:r>
              <a:rPr lang="en-US" dirty="0" smtClean="0"/>
              <a:t>, OUTPUT);</a:t>
            </a:r>
            <a:br>
              <a:rPr lang="en-US" dirty="0" smtClean="0"/>
            </a:br>
            <a:r>
              <a:rPr lang="en-US" dirty="0" smtClean="0"/>
              <a:t/>
            </a:r>
            <a:br>
              <a:rPr lang="en-US" dirty="0" smtClean="0"/>
            </a:br>
            <a:r>
              <a:rPr lang="en-US" dirty="0" smtClean="0"/>
              <a:t>  </a:t>
            </a:r>
            <a:r>
              <a:rPr lang="en-US" dirty="0" err="1" smtClean="0"/>
              <a:t>pinMode</a:t>
            </a:r>
            <a:r>
              <a:rPr lang="en-US" dirty="0" smtClean="0"/>
              <a:t>(</a:t>
            </a:r>
            <a:r>
              <a:rPr lang="en-US" dirty="0" err="1" smtClean="0"/>
              <a:t>motoright</a:t>
            </a:r>
            <a:r>
              <a:rPr lang="en-US" dirty="0" smtClean="0"/>
              <a:t>, OUTPUT);</a:t>
            </a:r>
          </a:p>
          <a:p>
            <a:r>
              <a:rPr lang="en-US" dirty="0" smtClean="0"/>
              <a:t>  </a:t>
            </a:r>
            <a:r>
              <a:rPr lang="en-US" dirty="0" err="1" smtClean="0"/>
              <a:t>pinMode</a:t>
            </a:r>
            <a:r>
              <a:rPr lang="en-US" dirty="0" smtClean="0"/>
              <a:t>(</a:t>
            </a:r>
            <a:r>
              <a:rPr lang="en-US" dirty="0" err="1" smtClean="0"/>
              <a:t>motoleft</a:t>
            </a:r>
            <a:r>
              <a:rPr lang="en-US" dirty="0" smtClean="0"/>
              <a:t>, OUTPUT);</a:t>
            </a:r>
          </a:p>
          <a:p>
            <a:r>
              <a:rPr lang="en-US" dirty="0" smtClean="0"/>
              <a:t>  </a:t>
            </a:r>
            <a:r>
              <a:rPr lang="en-US" dirty="0" err="1" smtClean="0"/>
              <a:t>pinMode</a:t>
            </a:r>
            <a:r>
              <a:rPr lang="en-US" dirty="0" smtClean="0"/>
              <a:t>(</a:t>
            </a:r>
            <a:r>
              <a:rPr lang="en-US" dirty="0" err="1" smtClean="0"/>
              <a:t>motoright</a:t>
            </a:r>
            <a:r>
              <a:rPr lang="en-US" dirty="0" smtClean="0"/>
              <a:t> OUTPUT);</a:t>
            </a:r>
          </a:p>
          <a:p>
            <a:r>
              <a:rPr lang="en-US" dirty="0" smtClean="0"/>
              <a:t>  </a:t>
            </a:r>
            <a:r>
              <a:rPr lang="en-US" dirty="0" err="1" smtClean="0"/>
              <a:t>pinMode</a:t>
            </a:r>
            <a:r>
              <a:rPr lang="en-US" dirty="0" smtClean="0"/>
              <a:t>(</a:t>
            </a:r>
            <a:r>
              <a:rPr lang="en-US" dirty="0" err="1" smtClean="0"/>
              <a:t>motoleft</a:t>
            </a:r>
            <a:r>
              <a:rPr lang="en-US" dirty="0" smtClean="0"/>
              <a:t>, OUTPUT);</a:t>
            </a:r>
          </a:p>
          <a:p>
            <a:r>
              <a:rPr lang="en-US" dirty="0" smtClean="0"/>
              <a:t/>
            </a:r>
            <a:br>
              <a:rPr lang="en-US" dirty="0" smtClean="0"/>
            </a:br>
            <a:r>
              <a:rPr lang="en-US" dirty="0" err="1" smtClean="0"/>
              <a:t>pinMode</a:t>
            </a:r>
            <a:r>
              <a:rPr lang="en-US" dirty="0" smtClean="0"/>
              <a:t>(</a:t>
            </a:r>
            <a:r>
              <a:rPr lang="en-US" dirty="0" err="1" smtClean="0"/>
              <a:t>LirSensor</a:t>
            </a:r>
            <a:r>
              <a:rPr lang="en-US" dirty="0" smtClean="0"/>
              <a:t>, INPUT);</a:t>
            </a:r>
          </a:p>
          <a:p>
            <a:r>
              <a:rPr lang="en-US" dirty="0" err="1" smtClean="0"/>
              <a:t>pinMode</a:t>
            </a:r>
            <a:r>
              <a:rPr lang="en-US" dirty="0" smtClean="0"/>
              <a:t>(</a:t>
            </a:r>
            <a:r>
              <a:rPr lang="en-US" dirty="0" err="1" smtClean="0"/>
              <a:t>RirSensor</a:t>
            </a:r>
            <a:r>
              <a:rPr lang="en-US" dirty="0" smtClean="0"/>
              <a:t>, INPUT);</a:t>
            </a:r>
          </a:p>
          <a:p>
            <a:r>
              <a:rPr lang="en-US" dirty="0" smtClean="0"/>
              <a:t/>
            </a:r>
            <a:br>
              <a:rPr lang="en-US" dirty="0" smtClean="0"/>
            </a:br>
            <a:r>
              <a:rPr lang="en-US" dirty="0" smtClean="0"/>
              <a:t>}</a:t>
            </a:r>
            <a:br>
              <a:rPr lang="en-US" dirty="0" smtClean="0"/>
            </a:br>
            <a:r>
              <a:rPr lang="en-US" dirty="0" smtClean="0"/>
              <a:t/>
            </a:r>
            <a:br>
              <a:rPr lang="en-US" dirty="0" smtClean="0"/>
            </a:br>
            <a:endParaRPr lang="en-US" dirty="0"/>
          </a:p>
        </p:txBody>
      </p:sp>
      <p:sp>
        <p:nvSpPr>
          <p:cNvPr id="56" name="TextBox 55"/>
          <p:cNvSpPr txBox="1"/>
          <p:nvPr/>
        </p:nvSpPr>
        <p:spPr>
          <a:xfrm>
            <a:off x="4861686" y="1703362"/>
            <a:ext cx="8143932" cy="553998"/>
          </a:xfrm>
          <a:prstGeom prst="rect">
            <a:avLst/>
          </a:prstGeom>
          <a:noFill/>
        </p:spPr>
        <p:txBody>
          <a:bodyPr wrap="square" rtlCol="0">
            <a:spAutoFit/>
          </a:bodyPr>
          <a:lstStyle/>
          <a:p>
            <a:pPr algn="ctr"/>
            <a:r>
              <a:rPr lang="en-GB" sz="3000" dirty="0" smtClean="0">
                <a:latin typeface="Times New Roman" pitchFamily="18" charset="0"/>
                <a:cs typeface="Times New Roman" pitchFamily="18" charset="0"/>
              </a:rPr>
              <a:t>Initialization &amp; Declaration</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363452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3" name="Rectangle: Top Corners Rounded 42">
                <a:extLst>
                  <a:ext uri="{FF2B5EF4-FFF2-40B4-BE49-F238E27FC236}">
                    <a16:creationId xmlns:a16="http://schemas.microsoft.com/office/drawing/2014/main" id="{61E9DE46-086F-933C-FB89-FB425791C3FF}"/>
                  </a:ext>
                </a:extLst>
              </p:cNvPr>
              <p:cNvSpPr>
                <a:spLocks noGrp="1" noRot="1" noMove="1" noResize="1" noEditPoints="1" noAdjustHandles="1" noChangeArrowheads="1" noChangeShapeType="1"/>
              </p:cNvSpPr>
              <p:nvPr/>
            </p:nvSpPr>
            <p:spPr>
              <a:xfrm rot="10800000">
                <a:off x="894556" y="1346109"/>
                <a:ext cx="17297400" cy="8724990"/>
              </a:xfrm>
              <a:prstGeom prst="round2SameRect">
                <a:avLst>
                  <a:gd name="adj1" fmla="val 14649"/>
                  <a:gd name="adj2" fmla="val 0"/>
                </a:avLst>
              </a:prstGeom>
              <a:solidFill>
                <a:srgbClr val="F8FB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𝜌</m:t>
                      </m:r>
                    </m:oMath>
                  </m:oMathPara>
                </a14:m>
                <a:endParaRPr lang="en-US"/>
              </a:p>
            </p:txBody>
          </p:sp>
        </mc:Choice>
        <mc:Fallback>
          <p:sp>
            <p:nvSpPr>
              <p:cNvPr id="43" name="Rectangle: Top Corners Rounded 42">
                <a:extLst>
                  <a:ext uri="{FF2B5EF4-FFF2-40B4-BE49-F238E27FC236}">
                    <a16:creationId xmlns:a16="http://schemas.microsoft.com/office/drawing/2014/main" xmlns="" xmlns:a14="http://schemas.microsoft.com/office/drawing/2010/main" id="{61E9DE46-086F-933C-FB89-FB425791C3FF}"/>
                  </a:ext>
                </a:extLst>
              </p:cNvPr>
              <p:cNvSpPr>
                <a:spLocks noGrp="1" noRot="1" noChangeAspect="1" noMove="1" noResize="1" noEditPoints="1" noAdjustHandles="1" noChangeArrowheads="1" noChangeShapeType="1" noTextEdit="1"/>
              </p:cNvSpPr>
              <p:nvPr/>
            </p:nvSpPr>
            <p:spPr>
              <a:xfrm rot="10800000">
                <a:off x="894556" y="1346109"/>
                <a:ext cx="17297400" cy="8724990"/>
              </a:xfrm>
              <a:prstGeom prst="round2SameRect">
                <a:avLst>
                  <a:gd name="adj1" fmla="val 14649"/>
                  <a:gd name="adj2" fmla="val 0"/>
                </a:avLst>
              </a:prstGeom>
              <a:blipFill>
                <a:blip r:embed="rId2"/>
                <a:stretch>
                  <a:fillRect/>
                </a:stretch>
              </a:blipFill>
              <a:ln>
                <a:noFill/>
              </a:ln>
              <a:effectLst/>
            </p:spPr>
            <p:txBody>
              <a:bodyPr/>
              <a:lstStyle/>
              <a:p>
                <a:r>
                  <a:rPr lang="en-US">
                    <a:noFill/>
                  </a:rPr>
                  <a:t> </a:t>
                </a:r>
              </a:p>
            </p:txBody>
          </p:sp>
        </mc:Fallback>
      </mc:AlternateContent>
      <p:sp>
        <p:nvSpPr>
          <p:cNvPr id="65" name="Freeform: Shape 64">
            <a:extLst>
              <a:ext uri="{FF2B5EF4-FFF2-40B4-BE49-F238E27FC236}">
                <a16:creationId xmlns:a16="http://schemas.microsoft.com/office/drawing/2014/main" xmlns="" id="{29913166-F633-B0E1-DF1A-BD24F89C7142}"/>
              </a:ext>
            </a:extLst>
          </p:cNvPr>
          <p:cNvSpPr/>
          <p:nvPr/>
        </p:nvSpPr>
        <p:spPr>
          <a:xfrm>
            <a:off x="-9206408" y="-1254024"/>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21</a:t>
            </a:fld>
            <a:endParaRPr lang="cs-CZ"/>
          </a:p>
        </p:txBody>
      </p:sp>
      <p:sp>
        <p:nvSpPr>
          <p:cNvPr id="41" name="Rectangle: Top Corners Rounded 40">
            <a:hlinkClick r:id="rId3" action="ppaction://hlinksldjump"/>
            <a:extLst>
              <a:ext uri="{FF2B5EF4-FFF2-40B4-BE49-F238E27FC236}">
                <a16:creationId xmlns:a16="http://schemas.microsoft.com/office/drawing/2014/main" xmlns="" id="{8A7CE711-80E5-C923-5227-58AF1A1E8099}"/>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a:p>
            <a:pPr algn="ct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54" name="Rectangle: Top Corners Rounded 53">
            <a:extLst>
              <a:ext uri="{FF2B5EF4-FFF2-40B4-BE49-F238E27FC236}">
                <a16:creationId xmlns:a16="http://schemas.microsoft.com/office/drawing/2014/main" xmlns="" id="{E7D56E5B-8842-B472-6862-4BF3BBAA0BB9}"/>
              </a:ext>
            </a:extLst>
          </p:cNvPr>
          <p:cNvSpPr/>
          <p:nvPr/>
        </p:nvSpPr>
        <p:spPr>
          <a:xfrm>
            <a:off x="10777696" y="296261"/>
            <a:ext cx="2468880" cy="1049850"/>
          </a:xfrm>
          <a:prstGeom prst="round2SameRect">
            <a:avLst>
              <a:gd name="adj1" fmla="val 50000"/>
              <a:gd name="adj2" fmla="val 0"/>
            </a:avLst>
          </a:prstGeom>
          <a:solidFill>
            <a:srgbClr val="F8FB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3" name="Rectangle: Top Corners Rounded 62">
            <a:hlinkClick r:id="rId4" action="ppaction://hlinksldjump"/>
            <a:extLst>
              <a:ext uri="{FF2B5EF4-FFF2-40B4-BE49-F238E27FC236}">
                <a16:creationId xmlns:a16="http://schemas.microsoft.com/office/drawing/2014/main" xmlns="" id="{5C77BD81-712B-59E6-12EB-1B6AD16F473E}"/>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39" name="Rectangle: Top Corners Rounded 138">
            <a:hlinkClick r:id="" action="ppaction://noaction"/>
            <a:extLst>
              <a:ext uri="{FF2B5EF4-FFF2-40B4-BE49-F238E27FC236}">
                <a16:creationId xmlns:a16="http://schemas.microsoft.com/office/drawing/2014/main" xmlns="" id="{8422E752-25E4-8A23-A466-E03CCD30C596}"/>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4" name="Rectangle: Top Corners Rounded 3">
            <a:hlinkClick r:id="rId5" action="ppaction://hlinksldjump"/>
            <a:extLst>
              <a:ext uri="{FF2B5EF4-FFF2-40B4-BE49-F238E27FC236}">
                <a16:creationId xmlns:a16="http://schemas.microsoft.com/office/drawing/2014/main" xmlns="" id="{511F0591-A725-0649-8F46-874BBDC59D7F}"/>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5" name="Rectangle: Top Corners Rounded 4">
            <a:hlinkClick r:id="rId6" action="ppaction://hlinksldjump"/>
            <a:extLst>
              <a:ext uri="{FF2B5EF4-FFF2-40B4-BE49-F238E27FC236}">
                <a16:creationId xmlns:a16="http://schemas.microsoft.com/office/drawing/2014/main" xmlns="" id="{7AAA8A81-1A87-697F-5877-89343D6A1A87}"/>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52" name="TextBox 51"/>
          <p:cNvSpPr txBox="1"/>
          <p:nvPr/>
        </p:nvSpPr>
        <p:spPr>
          <a:xfrm>
            <a:off x="1575538" y="2274866"/>
            <a:ext cx="8215370" cy="7017306"/>
          </a:xfrm>
          <a:prstGeom prst="rect">
            <a:avLst/>
          </a:prstGeom>
          <a:noFill/>
        </p:spPr>
        <p:txBody>
          <a:bodyPr wrap="square" rtlCol="0">
            <a:spAutoFit/>
          </a:bodyPr>
          <a:lstStyle/>
          <a:p>
            <a:r>
              <a:rPr lang="en-US" dirty="0" smtClean="0"/>
              <a:t>void loop() {</a:t>
            </a:r>
          </a:p>
          <a:p>
            <a:endParaRPr lang="en-US" dirty="0" smtClean="0"/>
          </a:p>
          <a:p>
            <a:r>
              <a:rPr lang="en-US" dirty="0" smtClean="0"/>
              <a:t>// Clears the </a:t>
            </a:r>
            <a:r>
              <a:rPr lang="en-US" dirty="0" err="1" smtClean="0"/>
              <a:t>trigPin</a:t>
            </a:r>
            <a:endParaRPr lang="en-US" dirty="0" smtClean="0"/>
          </a:p>
          <a:p>
            <a:r>
              <a:rPr lang="en-US" dirty="0" smtClean="0"/>
              <a:t>  </a:t>
            </a:r>
            <a:r>
              <a:rPr lang="en-US" dirty="0" err="1" smtClean="0"/>
              <a:t>digitalWrite</a:t>
            </a:r>
            <a:r>
              <a:rPr lang="en-US" dirty="0" smtClean="0"/>
              <a:t>(trigger, LOW);</a:t>
            </a:r>
          </a:p>
          <a:p>
            <a:r>
              <a:rPr lang="en-US" dirty="0" smtClean="0"/>
              <a:t>  </a:t>
            </a:r>
            <a:r>
              <a:rPr lang="en-US" dirty="0" err="1" smtClean="0"/>
              <a:t>delayMicroseconds</a:t>
            </a:r>
            <a:r>
              <a:rPr lang="en-US" dirty="0" smtClean="0"/>
              <a:t>(2);</a:t>
            </a:r>
          </a:p>
          <a:p>
            <a:r>
              <a:rPr lang="en-US" dirty="0" smtClean="0"/>
              <a:t>  // Sets the </a:t>
            </a:r>
            <a:r>
              <a:rPr lang="en-US" dirty="0" err="1" smtClean="0"/>
              <a:t>trigPin</a:t>
            </a:r>
            <a:r>
              <a:rPr lang="en-US" dirty="0" smtClean="0"/>
              <a:t> on HIGH state for 10 micro seconds</a:t>
            </a:r>
          </a:p>
          <a:p>
            <a:r>
              <a:rPr lang="en-US" dirty="0" smtClean="0"/>
              <a:t>  </a:t>
            </a:r>
            <a:r>
              <a:rPr lang="en-US" dirty="0" err="1" smtClean="0"/>
              <a:t>digitalWrite</a:t>
            </a:r>
            <a:r>
              <a:rPr lang="en-US" dirty="0" smtClean="0"/>
              <a:t>(trigger, HIGH);</a:t>
            </a:r>
          </a:p>
          <a:p>
            <a:r>
              <a:rPr lang="en-US" dirty="0" smtClean="0"/>
              <a:t>  </a:t>
            </a:r>
            <a:r>
              <a:rPr lang="en-US" dirty="0" err="1" smtClean="0"/>
              <a:t>delayMicroseconds</a:t>
            </a:r>
            <a:r>
              <a:rPr lang="en-US" dirty="0" smtClean="0"/>
              <a:t>(10);</a:t>
            </a:r>
          </a:p>
          <a:p>
            <a:r>
              <a:rPr lang="en-US" dirty="0" smtClean="0"/>
              <a:t>  </a:t>
            </a:r>
            <a:r>
              <a:rPr lang="en-US" dirty="0" err="1" smtClean="0"/>
              <a:t>digitalWrite</a:t>
            </a:r>
            <a:r>
              <a:rPr lang="en-US" dirty="0" smtClean="0"/>
              <a:t>(trigger, LOW);</a:t>
            </a:r>
          </a:p>
          <a:p>
            <a:r>
              <a:rPr lang="en-US" dirty="0" smtClean="0"/>
              <a:t>  // Reads the </a:t>
            </a:r>
            <a:r>
              <a:rPr lang="en-US" dirty="0" err="1" smtClean="0"/>
              <a:t>echoPin</a:t>
            </a:r>
            <a:r>
              <a:rPr lang="en-US" dirty="0" smtClean="0"/>
              <a:t>, returns the sound wave travel time in microseconds</a:t>
            </a:r>
          </a:p>
          <a:p>
            <a:r>
              <a:rPr lang="en-US" dirty="0" smtClean="0"/>
              <a:t>  duration = </a:t>
            </a:r>
            <a:r>
              <a:rPr lang="en-US" dirty="0" err="1" smtClean="0"/>
              <a:t>pulseIn</a:t>
            </a:r>
            <a:r>
              <a:rPr lang="en-US" dirty="0" smtClean="0"/>
              <a:t>(echo, HIGH);</a:t>
            </a:r>
          </a:p>
          <a:p>
            <a:r>
              <a:rPr lang="en-US" dirty="0" smtClean="0"/>
              <a:t>  // Calculating the distance</a:t>
            </a:r>
          </a:p>
          <a:p>
            <a:r>
              <a:rPr lang="en-US" dirty="0" smtClean="0"/>
              <a:t>  distance = duration * 0.034 / 2;</a:t>
            </a:r>
          </a:p>
          <a:p>
            <a:r>
              <a:rPr lang="en-GB" dirty="0" smtClean="0"/>
              <a:t/>
            </a:r>
            <a:br>
              <a:rPr lang="en-GB" dirty="0" smtClean="0"/>
            </a:br>
            <a:r>
              <a:rPr lang="en-GB" dirty="0" smtClean="0"/>
              <a:t> //for Line follow</a:t>
            </a:r>
          </a:p>
          <a:p>
            <a:r>
              <a:rPr lang="en-GB" dirty="0" smtClean="0"/>
              <a:t>  </a:t>
            </a:r>
            <a:r>
              <a:rPr lang="en-GB" dirty="0" err="1" smtClean="0"/>
              <a:t>int</a:t>
            </a:r>
            <a:r>
              <a:rPr lang="en-GB" dirty="0" smtClean="0"/>
              <a:t> LEFT_SENSOR = </a:t>
            </a:r>
            <a:r>
              <a:rPr lang="en-GB" dirty="0" err="1" smtClean="0"/>
              <a:t>digitalRead</a:t>
            </a:r>
            <a:r>
              <a:rPr lang="en-GB" dirty="0" smtClean="0"/>
              <a:t>(</a:t>
            </a:r>
            <a:r>
              <a:rPr lang="en-GB" dirty="0" err="1" smtClean="0"/>
              <a:t>LirSensor</a:t>
            </a:r>
            <a:r>
              <a:rPr lang="en-GB" dirty="0" smtClean="0"/>
              <a:t>);</a:t>
            </a:r>
          </a:p>
          <a:p>
            <a:r>
              <a:rPr lang="en-GB" dirty="0" smtClean="0"/>
              <a:t>  </a:t>
            </a:r>
            <a:r>
              <a:rPr lang="en-GB" dirty="0" err="1" smtClean="0"/>
              <a:t>int</a:t>
            </a:r>
            <a:r>
              <a:rPr lang="en-GB" dirty="0" smtClean="0"/>
              <a:t> RIGHT_SENSOR = </a:t>
            </a:r>
            <a:r>
              <a:rPr lang="en-GB" dirty="0" err="1" smtClean="0"/>
              <a:t>digitalRead</a:t>
            </a:r>
            <a:r>
              <a:rPr lang="en-GB" dirty="0" smtClean="0"/>
              <a:t>(</a:t>
            </a:r>
            <a:r>
              <a:rPr lang="en-GB" dirty="0" err="1" smtClean="0"/>
              <a:t>RirSensor</a:t>
            </a:r>
            <a:r>
              <a:rPr lang="en-GB" dirty="0" smtClean="0"/>
              <a:t>);</a:t>
            </a:r>
          </a:p>
          <a:p>
            <a:endParaRPr lang="en-GB" dirty="0" smtClean="0"/>
          </a:p>
          <a:p>
            <a:r>
              <a:rPr lang="en-GB" dirty="0" smtClean="0"/>
              <a:t>  </a:t>
            </a:r>
            <a:r>
              <a:rPr lang="en-GB" dirty="0" err="1" smtClean="0"/>
              <a:t>Serial.print</a:t>
            </a:r>
            <a:r>
              <a:rPr lang="en-GB" dirty="0" smtClean="0"/>
              <a:t>("</a:t>
            </a:r>
            <a:r>
              <a:rPr lang="en-GB" dirty="0" err="1" smtClean="0"/>
              <a:t>leftsenor</a:t>
            </a:r>
            <a:r>
              <a:rPr lang="en-GB" dirty="0" smtClean="0"/>
              <a:t>: ");</a:t>
            </a:r>
          </a:p>
          <a:p>
            <a:r>
              <a:rPr lang="en-GB" dirty="0" smtClean="0"/>
              <a:t>  </a:t>
            </a:r>
            <a:r>
              <a:rPr lang="en-GB" dirty="0" err="1" smtClean="0"/>
              <a:t>Serial.print</a:t>
            </a:r>
            <a:r>
              <a:rPr lang="en-GB" dirty="0" smtClean="0"/>
              <a:t>(LEFT_SENSOR);</a:t>
            </a:r>
          </a:p>
          <a:p>
            <a:r>
              <a:rPr lang="en-GB" dirty="0" smtClean="0"/>
              <a:t>  </a:t>
            </a:r>
            <a:r>
              <a:rPr lang="en-GB" dirty="0" err="1" smtClean="0"/>
              <a:t>Serial.print</a:t>
            </a:r>
            <a:r>
              <a:rPr lang="en-GB" dirty="0" smtClean="0"/>
              <a:t>("   ");</a:t>
            </a:r>
          </a:p>
          <a:p>
            <a:r>
              <a:rPr lang="en-GB" dirty="0" smtClean="0"/>
              <a:t>  </a:t>
            </a:r>
            <a:r>
              <a:rPr lang="en-GB" dirty="0" err="1" smtClean="0"/>
              <a:t>Serial.print</a:t>
            </a:r>
            <a:r>
              <a:rPr lang="en-GB" dirty="0" smtClean="0"/>
              <a:t>("</a:t>
            </a:r>
            <a:r>
              <a:rPr lang="en-GB" dirty="0" err="1" smtClean="0"/>
              <a:t>RIghtsenor</a:t>
            </a:r>
            <a:r>
              <a:rPr lang="en-GB" dirty="0" smtClean="0"/>
              <a:t>: ");</a:t>
            </a:r>
          </a:p>
          <a:p>
            <a:r>
              <a:rPr lang="en-GB" dirty="0" smtClean="0"/>
              <a:t>  </a:t>
            </a:r>
            <a:r>
              <a:rPr lang="en-GB" dirty="0" err="1" smtClean="0"/>
              <a:t>Serial.print</a:t>
            </a:r>
            <a:r>
              <a:rPr lang="en-GB" dirty="0" smtClean="0"/>
              <a:t>(RIGHT_SENSOR);</a:t>
            </a:r>
            <a:endParaRPr lang="en-US" dirty="0" smtClean="0"/>
          </a:p>
          <a:p>
            <a:r>
              <a:rPr lang="en-US" dirty="0" smtClean="0"/>
              <a:t/>
            </a:r>
            <a:br>
              <a:rPr lang="en-US" dirty="0" smtClean="0"/>
            </a:br>
            <a:r>
              <a:rPr lang="en-US" dirty="0" smtClean="0"/>
              <a:t> </a:t>
            </a:r>
          </a:p>
        </p:txBody>
      </p:sp>
      <p:sp>
        <p:nvSpPr>
          <p:cNvPr id="55" name="TextBox 54"/>
          <p:cNvSpPr txBox="1"/>
          <p:nvPr/>
        </p:nvSpPr>
        <p:spPr>
          <a:xfrm>
            <a:off x="10505288" y="2274866"/>
            <a:ext cx="7429552" cy="7294305"/>
          </a:xfrm>
          <a:prstGeom prst="rect">
            <a:avLst/>
          </a:prstGeom>
          <a:noFill/>
        </p:spPr>
        <p:txBody>
          <a:bodyPr wrap="square" rtlCol="0">
            <a:spAutoFit/>
          </a:bodyPr>
          <a:lstStyle/>
          <a:p>
            <a:r>
              <a:rPr lang="en-US" dirty="0" smtClean="0"/>
              <a:t> if (RIGHT_SENSOR == 0 &amp;&amp; LEFT_SENSOR == 0) { // 1 =black, 0= white</a:t>
            </a:r>
          </a:p>
          <a:p>
            <a:r>
              <a:rPr lang="en-US" dirty="0" smtClean="0"/>
              <a:t>    forward(); //FORWARD</a:t>
            </a:r>
          </a:p>
          <a:p>
            <a:r>
              <a:rPr lang="en-US" dirty="0" smtClean="0"/>
              <a:t>  }</a:t>
            </a:r>
          </a:p>
          <a:p>
            <a:r>
              <a:rPr lang="en-US" dirty="0" smtClean="0"/>
              <a:t>  else if (RIGHT_SENSOR == 1 &amp;&amp; LEFT_SENSOR == 0) {</a:t>
            </a:r>
          </a:p>
          <a:p>
            <a:r>
              <a:rPr lang="en-US" dirty="0" smtClean="0"/>
              <a:t>    right(); //Move Right</a:t>
            </a:r>
          </a:p>
          <a:p>
            <a:r>
              <a:rPr lang="en-US" dirty="0" smtClean="0"/>
              <a:t>  }</a:t>
            </a:r>
          </a:p>
          <a:p>
            <a:r>
              <a:rPr lang="en-US" dirty="0" smtClean="0"/>
              <a:t>  else if (RIGHT_SENSOR == 0 &amp;&amp; LEFT_SENSOR == 1) {</a:t>
            </a:r>
          </a:p>
          <a:p>
            <a:r>
              <a:rPr lang="en-US" dirty="0" smtClean="0"/>
              <a:t>    left(); //Move Left</a:t>
            </a:r>
          </a:p>
          <a:p>
            <a:r>
              <a:rPr lang="en-US" dirty="0" smtClean="0"/>
              <a:t>  }</a:t>
            </a:r>
          </a:p>
          <a:p>
            <a:r>
              <a:rPr lang="en-US" dirty="0" smtClean="0"/>
              <a:t>  else if (RIGHT_SENSOR == 1 &amp;&amp; LEFT_SENSOR == 1) {</a:t>
            </a:r>
          </a:p>
          <a:p>
            <a:endParaRPr lang="en-US" dirty="0" smtClean="0"/>
          </a:p>
          <a:p>
            <a:r>
              <a:rPr lang="en-US" dirty="0" smtClean="0"/>
              <a:t>  }</a:t>
            </a:r>
          </a:p>
          <a:p>
            <a:r>
              <a:rPr lang="en-US" dirty="0" err="1" smtClean="0"/>
              <a:t>avoidobject</a:t>
            </a:r>
            <a:r>
              <a:rPr lang="en-US" dirty="0" smtClean="0"/>
              <a:t>();</a:t>
            </a:r>
          </a:p>
          <a:p>
            <a:r>
              <a:rPr lang="en-US" dirty="0" smtClean="0"/>
              <a:t>}</a:t>
            </a:r>
          </a:p>
          <a:p>
            <a:endParaRPr lang="en-US" dirty="0" smtClean="0"/>
          </a:p>
          <a:p>
            <a:r>
              <a:rPr lang="en-US" dirty="0" smtClean="0"/>
              <a:t>void forward()</a:t>
            </a:r>
          </a:p>
          <a:p>
            <a:r>
              <a:rPr lang="en-US" dirty="0" smtClean="0"/>
              <a:t>{</a:t>
            </a:r>
          </a:p>
          <a:p>
            <a:r>
              <a:rPr lang="en-US" dirty="0" smtClean="0"/>
              <a:t>  </a:t>
            </a:r>
            <a:r>
              <a:rPr lang="en-US" dirty="0" err="1" smtClean="0"/>
              <a:t>digitalWrite</a:t>
            </a:r>
            <a:r>
              <a:rPr lang="en-US" dirty="0" smtClean="0"/>
              <a:t>(input1, HIGH);</a:t>
            </a:r>
          </a:p>
          <a:p>
            <a:r>
              <a:rPr lang="en-US" dirty="0" smtClean="0"/>
              <a:t>  </a:t>
            </a:r>
            <a:r>
              <a:rPr lang="en-US" dirty="0" err="1" smtClean="0"/>
              <a:t>digitalWrite</a:t>
            </a:r>
            <a:r>
              <a:rPr lang="en-US" dirty="0" smtClean="0"/>
              <a:t>(input2, LOW);</a:t>
            </a:r>
          </a:p>
          <a:p>
            <a:r>
              <a:rPr lang="en-US" dirty="0" smtClean="0"/>
              <a:t>  </a:t>
            </a:r>
            <a:r>
              <a:rPr lang="en-US" dirty="0" err="1" smtClean="0"/>
              <a:t>digitalWrite</a:t>
            </a:r>
            <a:r>
              <a:rPr lang="en-US" dirty="0" smtClean="0"/>
              <a:t>(input3, HIGH);</a:t>
            </a:r>
          </a:p>
          <a:p>
            <a:r>
              <a:rPr lang="en-US" dirty="0" smtClean="0"/>
              <a:t>  </a:t>
            </a:r>
            <a:r>
              <a:rPr lang="en-US" dirty="0" err="1" smtClean="0"/>
              <a:t>digitalWrite</a:t>
            </a:r>
            <a:r>
              <a:rPr lang="en-US" dirty="0" smtClean="0"/>
              <a:t>(input4, LOW);</a:t>
            </a:r>
          </a:p>
          <a:p>
            <a:endParaRPr lang="en-US" dirty="0" smtClean="0"/>
          </a:p>
          <a:p>
            <a:r>
              <a:rPr lang="en-US" dirty="0" smtClean="0"/>
              <a:t>  </a:t>
            </a:r>
            <a:r>
              <a:rPr lang="en-US" dirty="0" err="1" smtClean="0"/>
              <a:t>analogWrite</a:t>
            </a:r>
            <a:r>
              <a:rPr lang="en-US" dirty="0" smtClean="0"/>
              <a:t>(</a:t>
            </a:r>
            <a:r>
              <a:rPr lang="en-US" dirty="0" err="1" smtClean="0"/>
              <a:t>enA,maxSpeed</a:t>
            </a:r>
            <a:r>
              <a:rPr lang="en-US" dirty="0" smtClean="0"/>
              <a:t>);</a:t>
            </a:r>
          </a:p>
          <a:p>
            <a:r>
              <a:rPr lang="en-US" dirty="0" smtClean="0"/>
              <a:t>  </a:t>
            </a:r>
            <a:r>
              <a:rPr lang="en-US" dirty="0" err="1" smtClean="0"/>
              <a:t>analogWrite</a:t>
            </a:r>
            <a:r>
              <a:rPr lang="en-US" dirty="0" smtClean="0"/>
              <a:t>(</a:t>
            </a:r>
            <a:r>
              <a:rPr lang="en-US" dirty="0" err="1" smtClean="0"/>
              <a:t>enB</a:t>
            </a:r>
            <a:r>
              <a:rPr lang="en-US" dirty="0" smtClean="0"/>
              <a:t>, 130);</a:t>
            </a:r>
          </a:p>
          <a:p>
            <a:r>
              <a:rPr lang="en-US" dirty="0" smtClean="0"/>
              <a:t>}</a:t>
            </a:r>
          </a:p>
          <a:p>
            <a:endParaRPr lang="en-US" dirty="0" smtClean="0"/>
          </a:p>
        </p:txBody>
      </p:sp>
      <p:sp>
        <p:nvSpPr>
          <p:cNvPr id="56" name="TextBox 55"/>
          <p:cNvSpPr txBox="1"/>
          <p:nvPr/>
        </p:nvSpPr>
        <p:spPr>
          <a:xfrm>
            <a:off x="4861686" y="1703362"/>
            <a:ext cx="8143932" cy="553998"/>
          </a:xfrm>
          <a:prstGeom prst="rect">
            <a:avLst/>
          </a:prstGeom>
          <a:noFill/>
        </p:spPr>
        <p:txBody>
          <a:bodyPr wrap="square" rtlCol="0">
            <a:spAutoFit/>
          </a:bodyPr>
          <a:lstStyle/>
          <a:p>
            <a:pPr algn="ctr"/>
            <a:r>
              <a:rPr lang="en-GB" sz="3000" dirty="0" smtClean="0">
                <a:latin typeface="Times New Roman" pitchFamily="18" charset="0"/>
                <a:cs typeface="Times New Roman" pitchFamily="18" charset="0"/>
              </a:rPr>
              <a:t>Implementation_1</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363452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3" name="Rectangle: Top Corners Rounded 42">
                <a:extLst>
                  <a:ext uri="{FF2B5EF4-FFF2-40B4-BE49-F238E27FC236}">
                    <a16:creationId xmlns:a16="http://schemas.microsoft.com/office/drawing/2014/main" id="{61E9DE46-086F-933C-FB89-FB425791C3FF}"/>
                  </a:ext>
                </a:extLst>
              </p:cNvPr>
              <p:cNvSpPr>
                <a:spLocks noGrp="1" noRot="1" noMove="1" noResize="1" noEditPoints="1" noAdjustHandles="1" noChangeArrowheads="1" noChangeShapeType="1"/>
              </p:cNvSpPr>
              <p:nvPr/>
            </p:nvSpPr>
            <p:spPr>
              <a:xfrm rot="10800000">
                <a:off x="894556" y="1346109"/>
                <a:ext cx="17297400" cy="8724990"/>
              </a:xfrm>
              <a:prstGeom prst="round2SameRect">
                <a:avLst>
                  <a:gd name="adj1" fmla="val 14649"/>
                  <a:gd name="adj2" fmla="val 0"/>
                </a:avLst>
              </a:prstGeom>
              <a:solidFill>
                <a:srgbClr val="F8FB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𝜌</m:t>
                      </m:r>
                    </m:oMath>
                  </m:oMathPara>
                </a14:m>
                <a:endParaRPr lang="en-US"/>
              </a:p>
            </p:txBody>
          </p:sp>
        </mc:Choice>
        <mc:Fallback>
          <p:sp>
            <p:nvSpPr>
              <p:cNvPr id="43" name="Rectangle: Top Corners Rounded 42">
                <a:extLst>
                  <a:ext uri="{FF2B5EF4-FFF2-40B4-BE49-F238E27FC236}">
                    <a16:creationId xmlns:a16="http://schemas.microsoft.com/office/drawing/2014/main" xmlns="" xmlns:a14="http://schemas.microsoft.com/office/drawing/2010/main" id="{61E9DE46-086F-933C-FB89-FB425791C3FF}"/>
                  </a:ext>
                </a:extLst>
              </p:cNvPr>
              <p:cNvSpPr>
                <a:spLocks noGrp="1" noRot="1" noChangeAspect="1" noMove="1" noResize="1" noEditPoints="1" noAdjustHandles="1" noChangeArrowheads="1" noChangeShapeType="1" noTextEdit="1"/>
              </p:cNvSpPr>
              <p:nvPr/>
            </p:nvSpPr>
            <p:spPr>
              <a:xfrm rot="10800000">
                <a:off x="894556" y="1346109"/>
                <a:ext cx="17297400" cy="8724990"/>
              </a:xfrm>
              <a:prstGeom prst="round2SameRect">
                <a:avLst>
                  <a:gd name="adj1" fmla="val 14649"/>
                  <a:gd name="adj2" fmla="val 0"/>
                </a:avLst>
              </a:prstGeom>
              <a:blipFill>
                <a:blip r:embed="rId2"/>
                <a:stretch>
                  <a:fillRect/>
                </a:stretch>
              </a:blipFill>
              <a:ln>
                <a:noFill/>
              </a:ln>
              <a:effectLst/>
            </p:spPr>
            <p:txBody>
              <a:bodyPr/>
              <a:lstStyle/>
              <a:p>
                <a:r>
                  <a:rPr lang="en-US">
                    <a:noFill/>
                  </a:rPr>
                  <a:t> </a:t>
                </a:r>
              </a:p>
            </p:txBody>
          </p:sp>
        </mc:Fallback>
      </mc:AlternateContent>
      <p:sp>
        <p:nvSpPr>
          <p:cNvPr id="65" name="Freeform: Shape 64">
            <a:extLst>
              <a:ext uri="{FF2B5EF4-FFF2-40B4-BE49-F238E27FC236}">
                <a16:creationId xmlns:a16="http://schemas.microsoft.com/office/drawing/2014/main" xmlns="" id="{29913166-F633-B0E1-DF1A-BD24F89C7142}"/>
              </a:ext>
            </a:extLst>
          </p:cNvPr>
          <p:cNvSpPr/>
          <p:nvPr/>
        </p:nvSpPr>
        <p:spPr>
          <a:xfrm>
            <a:off x="-9206408" y="-1254024"/>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22</a:t>
            </a:fld>
            <a:endParaRPr lang="cs-CZ"/>
          </a:p>
        </p:txBody>
      </p:sp>
      <p:sp>
        <p:nvSpPr>
          <p:cNvPr id="41" name="Rectangle: Top Corners Rounded 40">
            <a:hlinkClick r:id="rId3" action="ppaction://hlinksldjump"/>
            <a:extLst>
              <a:ext uri="{FF2B5EF4-FFF2-40B4-BE49-F238E27FC236}">
                <a16:creationId xmlns:a16="http://schemas.microsoft.com/office/drawing/2014/main" xmlns="" id="{8A7CE711-80E5-C923-5227-58AF1A1E8099}"/>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Background</a:t>
            </a:r>
            <a:r>
              <a:rPr lang="en-US" sz="1800" b="1" dirty="0">
                <a:solidFill>
                  <a:srgbClr val="434C5D"/>
                </a:solidFill>
                <a:highlight>
                  <a:srgbClr val="FFFF00"/>
                </a:highlight>
                <a:latin typeface="Times New Roman" panose="02020603050405020304" pitchFamily="18" charset="0"/>
                <a:cs typeface="Times New Roman" panose="02020603050405020304" pitchFamily="18" charset="0"/>
              </a:rPr>
              <a:t> </a:t>
            </a:r>
          </a:p>
        </p:txBody>
      </p:sp>
      <p:sp>
        <p:nvSpPr>
          <p:cNvPr id="54" name="Rectangle: Top Corners Rounded 53">
            <a:extLst>
              <a:ext uri="{FF2B5EF4-FFF2-40B4-BE49-F238E27FC236}">
                <a16:creationId xmlns:a16="http://schemas.microsoft.com/office/drawing/2014/main" xmlns="" id="{E7D56E5B-8842-B472-6862-4BF3BBAA0BB9}"/>
              </a:ext>
            </a:extLst>
          </p:cNvPr>
          <p:cNvSpPr/>
          <p:nvPr/>
        </p:nvSpPr>
        <p:spPr>
          <a:xfrm>
            <a:off x="10777696" y="296261"/>
            <a:ext cx="2468880" cy="1049850"/>
          </a:xfrm>
          <a:prstGeom prst="round2SameRect">
            <a:avLst>
              <a:gd name="adj1" fmla="val 50000"/>
              <a:gd name="adj2" fmla="val 0"/>
            </a:avLst>
          </a:prstGeom>
          <a:solidFill>
            <a:srgbClr val="F8FB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63" name="Rectangle: Top Corners Rounded 62">
            <a:hlinkClick r:id="rId4" action="ppaction://hlinksldjump"/>
            <a:extLst>
              <a:ext uri="{FF2B5EF4-FFF2-40B4-BE49-F238E27FC236}">
                <a16:creationId xmlns:a16="http://schemas.microsoft.com/office/drawing/2014/main" xmlns="" id="{5C77BD81-712B-59E6-12EB-1B6AD16F473E}"/>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39" name="Rectangle: Top Corners Rounded 138">
            <a:hlinkClick r:id="" action="ppaction://noaction"/>
            <a:extLst>
              <a:ext uri="{FF2B5EF4-FFF2-40B4-BE49-F238E27FC236}">
                <a16:creationId xmlns:a16="http://schemas.microsoft.com/office/drawing/2014/main" xmlns="" id="{8422E752-25E4-8A23-A466-E03CCD30C596}"/>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4" name="Rectangle: Top Corners Rounded 3">
            <a:hlinkClick r:id="rId5" action="ppaction://hlinksldjump"/>
            <a:extLst>
              <a:ext uri="{FF2B5EF4-FFF2-40B4-BE49-F238E27FC236}">
                <a16:creationId xmlns:a16="http://schemas.microsoft.com/office/drawing/2014/main" xmlns="" id="{511F0591-A725-0649-8F46-874BBDC59D7F}"/>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5" name="Rectangle: Top Corners Rounded 4">
            <a:hlinkClick r:id="rId6" action="ppaction://hlinksldjump"/>
            <a:extLst>
              <a:ext uri="{FF2B5EF4-FFF2-40B4-BE49-F238E27FC236}">
                <a16:creationId xmlns:a16="http://schemas.microsoft.com/office/drawing/2014/main" xmlns="" id="{7AAA8A81-1A87-697F-5877-89343D6A1A87}"/>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52" name="TextBox 51"/>
          <p:cNvSpPr txBox="1"/>
          <p:nvPr/>
        </p:nvSpPr>
        <p:spPr>
          <a:xfrm>
            <a:off x="1575538" y="2060552"/>
            <a:ext cx="8215370" cy="8402300"/>
          </a:xfrm>
          <a:prstGeom prst="rect">
            <a:avLst/>
          </a:prstGeom>
          <a:noFill/>
        </p:spPr>
        <p:txBody>
          <a:bodyPr wrap="square" rtlCol="0">
            <a:spAutoFit/>
          </a:bodyPr>
          <a:lstStyle/>
          <a:p>
            <a:r>
              <a:rPr lang="en-US" dirty="0" smtClean="0"/>
              <a:t>void right()</a:t>
            </a:r>
          </a:p>
          <a:p>
            <a:r>
              <a:rPr lang="en-US" dirty="0" smtClean="0"/>
              <a:t>{</a:t>
            </a:r>
          </a:p>
          <a:p>
            <a:r>
              <a:rPr lang="en-US" dirty="0" smtClean="0"/>
              <a:t>  </a:t>
            </a:r>
            <a:r>
              <a:rPr lang="en-US" dirty="0" err="1" smtClean="0"/>
              <a:t>digitalWrite</a:t>
            </a:r>
            <a:r>
              <a:rPr lang="en-US" dirty="0" smtClean="0"/>
              <a:t>(input1, LOW);</a:t>
            </a:r>
          </a:p>
          <a:p>
            <a:r>
              <a:rPr lang="en-US" dirty="0" smtClean="0"/>
              <a:t>  </a:t>
            </a:r>
            <a:r>
              <a:rPr lang="en-US" dirty="0" err="1" smtClean="0"/>
              <a:t>digitalWrite</a:t>
            </a:r>
            <a:r>
              <a:rPr lang="en-US" dirty="0" smtClean="0"/>
              <a:t>(input2, HIGH);</a:t>
            </a:r>
          </a:p>
          <a:p>
            <a:r>
              <a:rPr lang="en-US" dirty="0" smtClean="0"/>
              <a:t>  </a:t>
            </a:r>
            <a:r>
              <a:rPr lang="en-US" dirty="0" err="1" smtClean="0"/>
              <a:t>digitalWrite</a:t>
            </a:r>
            <a:r>
              <a:rPr lang="en-US" dirty="0" smtClean="0"/>
              <a:t>(input3, HIGH);</a:t>
            </a:r>
          </a:p>
          <a:p>
            <a:r>
              <a:rPr lang="en-US" dirty="0" smtClean="0"/>
              <a:t>  </a:t>
            </a:r>
            <a:r>
              <a:rPr lang="en-US" dirty="0" err="1" smtClean="0"/>
              <a:t>digitalWrite</a:t>
            </a:r>
            <a:r>
              <a:rPr lang="en-US" dirty="0" smtClean="0"/>
              <a:t>(input4, LOW);</a:t>
            </a:r>
          </a:p>
          <a:p>
            <a:endParaRPr lang="en-US" dirty="0" smtClean="0"/>
          </a:p>
          <a:p>
            <a:r>
              <a:rPr lang="en-US" dirty="0" smtClean="0"/>
              <a:t>  </a:t>
            </a:r>
            <a:r>
              <a:rPr lang="en-US" dirty="0" err="1" smtClean="0"/>
              <a:t>analogWrite</a:t>
            </a:r>
            <a:r>
              <a:rPr lang="en-US" dirty="0" smtClean="0"/>
              <a:t>(</a:t>
            </a:r>
            <a:r>
              <a:rPr lang="en-US" dirty="0" err="1" smtClean="0"/>
              <a:t>enA</a:t>
            </a:r>
            <a:r>
              <a:rPr lang="en-US" dirty="0" smtClean="0"/>
              <a:t>, </a:t>
            </a:r>
            <a:r>
              <a:rPr lang="en-US" dirty="0" err="1" smtClean="0"/>
              <a:t>turnSpeed</a:t>
            </a:r>
            <a:r>
              <a:rPr lang="en-US" dirty="0" smtClean="0"/>
              <a:t>);</a:t>
            </a:r>
          </a:p>
          <a:p>
            <a:r>
              <a:rPr lang="en-US" dirty="0" smtClean="0"/>
              <a:t>  </a:t>
            </a:r>
            <a:r>
              <a:rPr lang="en-US" dirty="0" err="1" smtClean="0"/>
              <a:t>analogWrite</a:t>
            </a:r>
            <a:r>
              <a:rPr lang="en-US" dirty="0" smtClean="0"/>
              <a:t>(</a:t>
            </a:r>
            <a:r>
              <a:rPr lang="en-US" dirty="0" err="1" smtClean="0"/>
              <a:t>enB</a:t>
            </a:r>
            <a:r>
              <a:rPr lang="en-US" dirty="0" smtClean="0"/>
              <a:t>, 105);</a:t>
            </a:r>
          </a:p>
          <a:p>
            <a:r>
              <a:rPr lang="en-US" dirty="0" smtClean="0"/>
              <a:t>}</a:t>
            </a:r>
          </a:p>
          <a:p>
            <a:r>
              <a:rPr lang="en-US" dirty="0" smtClean="0"/>
              <a:t/>
            </a:r>
            <a:br>
              <a:rPr lang="en-US" dirty="0" smtClean="0"/>
            </a:br>
            <a:r>
              <a:rPr lang="en-US" dirty="0" smtClean="0"/>
              <a:t>void left()</a:t>
            </a:r>
          </a:p>
          <a:p>
            <a:r>
              <a:rPr lang="en-US" dirty="0" smtClean="0"/>
              <a:t>{</a:t>
            </a:r>
          </a:p>
          <a:p>
            <a:r>
              <a:rPr lang="en-US" dirty="0" smtClean="0"/>
              <a:t>  </a:t>
            </a:r>
            <a:r>
              <a:rPr lang="en-US" dirty="0" err="1" smtClean="0"/>
              <a:t>digitalWrite</a:t>
            </a:r>
            <a:r>
              <a:rPr lang="en-US" dirty="0" smtClean="0"/>
              <a:t>(input1, HIGH);</a:t>
            </a:r>
          </a:p>
          <a:p>
            <a:r>
              <a:rPr lang="en-US" dirty="0" smtClean="0"/>
              <a:t>  </a:t>
            </a:r>
            <a:r>
              <a:rPr lang="en-US" dirty="0" err="1" smtClean="0"/>
              <a:t>digitalWrite</a:t>
            </a:r>
            <a:r>
              <a:rPr lang="en-US" dirty="0" smtClean="0"/>
              <a:t>(input2, LOW);</a:t>
            </a:r>
          </a:p>
          <a:p>
            <a:r>
              <a:rPr lang="en-US" dirty="0" smtClean="0"/>
              <a:t>  </a:t>
            </a:r>
            <a:r>
              <a:rPr lang="en-US" dirty="0" err="1" smtClean="0"/>
              <a:t>digitalWrite</a:t>
            </a:r>
            <a:r>
              <a:rPr lang="en-US" dirty="0" smtClean="0"/>
              <a:t>(input3, LOW);</a:t>
            </a:r>
          </a:p>
          <a:p>
            <a:r>
              <a:rPr lang="en-US" dirty="0" smtClean="0"/>
              <a:t>  </a:t>
            </a:r>
            <a:r>
              <a:rPr lang="en-US" dirty="0" err="1" smtClean="0"/>
              <a:t>digitalWrite</a:t>
            </a:r>
            <a:r>
              <a:rPr lang="en-US" dirty="0" smtClean="0"/>
              <a:t>(input4, HIGH);</a:t>
            </a:r>
          </a:p>
          <a:p>
            <a:endParaRPr lang="en-US" dirty="0" smtClean="0"/>
          </a:p>
          <a:p>
            <a:r>
              <a:rPr lang="en-US" dirty="0" smtClean="0"/>
              <a:t>  </a:t>
            </a:r>
            <a:r>
              <a:rPr lang="en-US" dirty="0" err="1" smtClean="0"/>
              <a:t>analogWrite</a:t>
            </a:r>
            <a:r>
              <a:rPr lang="en-US" dirty="0" smtClean="0"/>
              <a:t>(</a:t>
            </a:r>
            <a:r>
              <a:rPr lang="en-US" dirty="0" err="1" smtClean="0"/>
              <a:t>enA</a:t>
            </a:r>
            <a:r>
              <a:rPr lang="en-US" dirty="0" smtClean="0"/>
              <a:t>, </a:t>
            </a:r>
            <a:r>
              <a:rPr lang="en-US" dirty="0" err="1" smtClean="0"/>
              <a:t>turnSpeed</a:t>
            </a:r>
            <a:r>
              <a:rPr lang="en-US" dirty="0" smtClean="0"/>
              <a:t>);</a:t>
            </a:r>
          </a:p>
          <a:p>
            <a:r>
              <a:rPr lang="en-US" dirty="0" smtClean="0"/>
              <a:t>  </a:t>
            </a:r>
            <a:r>
              <a:rPr lang="en-US" dirty="0" err="1" smtClean="0"/>
              <a:t>analogWrite</a:t>
            </a:r>
            <a:r>
              <a:rPr lang="en-US" dirty="0" smtClean="0"/>
              <a:t>(</a:t>
            </a:r>
            <a:r>
              <a:rPr lang="en-US" dirty="0" err="1" smtClean="0"/>
              <a:t>enB</a:t>
            </a:r>
            <a:r>
              <a:rPr lang="en-US" dirty="0" smtClean="0"/>
              <a:t>, 105);</a:t>
            </a:r>
          </a:p>
          <a:p>
            <a:r>
              <a:rPr lang="en-US" dirty="0" smtClean="0"/>
              <a:t>}</a:t>
            </a:r>
          </a:p>
          <a:p>
            <a:r>
              <a:rPr lang="en-US" dirty="0" smtClean="0"/>
              <a:t>void Stop()</a:t>
            </a:r>
          </a:p>
          <a:p>
            <a:r>
              <a:rPr lang="en-US" dirty="0" smtClean="0"/>
              <a:t>{</a:t>
            </a:r>
          </a:p>
          <a:p>
            <a:r>
              <a:rPr lang="en-US" dirty="0" smtClean="0"/>
              <a:t>  </a:t>
            </a:r>
            <a:r>
              <a:rPr lang="en-US" dirty="0" err="1" smtClean="0"/>
              <a:t>digitalWrite</a:t>
            </a:r>
            <a:r>
              <a:rPr lang="en-US" dirty="0" smtClean="0"/>
              <a:t>(input1, LOW);</a:t>
            </a:r>
          </a:p>
          <a:p>
            <a:r>
              <a:rPr lang="en-US" dirty="0" smtClean="0"/>
              <a:t>  </a:t>
            </a:r>
            <a:r>
              <a:rPr lang="en-US" dirty="0" err="1" smtClean="0"/>
              <a:t>digitalWrite</a:t>
            </a:r>
            <a:r>
              <a:rPr lang="en-US" dirty="0" smtClean="0"/>
              <a:t>(input2, LOW);</a:t>
            </a:r>
          </a:p>
          <a:p>
            <a:r>
              <a:rPr lang="en-US" dirty="0" smtClean="0"/>
              <a:t>  </a:t>
            </a:r>
            <a:r>
              <a:rPr lang="en-US" dirty="0" err="1" smtClean="0"/>
              <a:t>digitalWrite</a:t>
            </a:r>
            <a:r>
              <a:rPr lang="en-US" dirty="0" smtClean="0"/>
              <a:t>(input3, LOW);</a:t>
            </a:r>
          </a:p>
          <a:p>
            <a:r>
              <a:rPr lang="en-US" dirty="0" smtClean="0"/>
              <a:t>  </a:t>
            </a:r>
            <a:r>
              <a:rPr lang="en-US" dirty="0" err="1" smtClean="0"/>
              <a:t>digitalWrite</a:t>
            </a:r>
            <a:r>
              <a:rPr lang="en-US" dirty="0" smtClean="0"/>
              <a:t>(input4, LOW);</a:t>
            </a:r>
          </a:p>
          <a:p>
            <a:r>
              <a:rPr lang="en-US" dirty="0" smtClean="0"/>
              <a:t>}</a:t>
            </a:r>
          </a:p>
          <a:p>
            <a:r>
              <a:rPr lang="en-US" dirty="0" smtClean="0"/>
              <a:t/>
            </a:r>
            <a:br>
              <a:rPr lang="en-US" dirty="0" smtClean="0"/>
            </a:br>
            <a:endParaRPr lang="en-US" dirty="0"/>
          </a:p>
        </p:txBody>
      </p:sp>
      <p:sp>
        <p:nvSpPr>
          <p:cNvPr id="55" name="TextBox 54"/>
          <p:cNvSpPr txBox="1"/>
          <p:nvPr/>
        </p:nvSpPr>
        <p:spPr>
          <a:xfrm>
            <a:off x="10648164" y="1460103"/>
            <a:ext cx="7429552" cy="8679299"/>
          </a:xfrm>
          <a:prstGeom prst="rect">
            <a:avLst/>
          </a:prstGeom>
          <a:noFill/>
        </p:spPr>
        <p:txBody>
          <a:bodyPr wrap="square" rtlCol="0">
            <a:spAutoFit/>
          </a:bodyPr>
          <a:lstStyle/>
          <a:p>
            <a:r>
              <a:rPr lang="en-US" dirty="0" smtClean="0"/>
              <a:t>void </a:t>
            </a:r>
            <a:r>
              <a:rPr lang="en-US" dirty="0" err="1" smtClean="0"/>
              <a:t>avoidobject</a:t>
            </a:r>
            <a:r>
              <a:rPr lang="en-US" dirty="0" smtClean="0"/>
              <a:t>(){</a:t>
            </a:r>
          </a:p>
          <a:p>
            <a:r>
              <a:rPr lang="en-US" dirty="0" smtClean="0"/>
              <a:t>if (distance&lt;20) {</a:t>
            </a:r>
          </a:p>
          <a:p>
            <a:endParaRPr lang="en-US" dirty="0" smtClean="0"/>
          </a:p>
          <a:p>
            <a:r>
              <a:rPr lang="en-US" dirty="0" smtClean="0"/>
              <a:t>   left();</a:t>
            </a:r>
          </a:p>
          <a:p>
            <a:r>
              <a:rPr lang="en-US" dirty="0" smtClean="0"/>
              <a:t>  </a:t>
            </a:r>
          </a:p>
          <a:p>
            <a:r>
              <a:rPr lang="en-US" dirty="0" smtClean="0"/>
              <a:t>delay(700);</a:t>
            </a:r>
          </a:p>
          <a:p>
            <a:endParaRPr lang="en-US" dirty="0" smtClean="0"/>
          </a:p>
          <a:p>
            <a:r>
              <a:rPr lang="en-US" dirty="0" smtClean="0"/>
              <a:t>  forward();</a:t>
            </a:r>
          </a:p>
          <a:p>
            <a:r>
              <a:rPr lang="en-US" dirty="0" smtClean="0"/>
              <a:t>  delay(1700);</a:t>
            </a:r>
          </a:p>
          <a:p>
            <a:endParaRPr lang="en-US" dirty="0" smtClean="0"/>
          </a:p>
          <a:p>
            <a:r>
              <a:rPr lang="en-US" dirty="0" smtClean="0"/>
              <a:t>  right();</a:t>
            </a:r>
          </a:p>
          <a:p>
            <a:r>
              <a:rPr lang="en-US" dirty="0" smtClean="0"/>
              <a:t>  delay(1400);</a:t>
            </a:r>
          </a:p>
          <a:p>
            <a:endParaRPr lang="en-US" dirty="0" smtClean="0"/>
          </a:p>
          <a:p>
            <a:endParaRPr lang="en-US" dirty="0" smtClean="0"/>
          </a:p>
          <a:p>
            <a:r>
              <a:rPr lang="en-US" dirty="0" smtClean="0"/>
              <a:t>   forward();</a:t>
            </a:r>
          </a:p>
          <a:p>
            <a:endParaRPr lang="en-US" dirty="0" smtClean="0"/>
          </a:p>
          <a:p>
            <a:r>
              <a:rPr lang="en-US" dirty="0" smtClean="0"/>
              <a:t>while(LEFT_SENSOR == 0){</a:t>
            </a:r>
          </a:p>
          <a:p>
            <a:endParaRPr lang="en-US" dirty="0" smtClean="0"/>
          </a:p>
          <a:p>
            <a:r>
              <a:rPr lang="en-US" dirty="0" smtClean="0"/>
              <a:t>LEFT_SENSOR = </a:t>
            </a:r>
            <a:r>
              <a:rPr lang="en-US" dirty="0" err="1" smtClean="0"/>
              <a:t>digitalRead</a:t>
            </a:r>
            <a:r>
              <a:rPr lang="en-US" dirty="0" smtClean="0"/>
              <a:t>(</a:t>
            </a:r>
            <a:r>
              <a:rPr lang="en-US" dirty="0" err="1" smtClean="0"/>
              <a:t>LirSensor</a:t>
            </a:r>
            <a:r>
              <a:rPr lang="en-US" dirty="0" smtClean="0"/>
              <a:t>);</a:t>
            </a:r>
          </a:p>
          <a:p>
            <a:r>
              <a:rPr lang="en-US" dirty="0" smtClean="0"/>
              <a:t>}</a:t>
            </a:r>
          </a:p>
          <a:p>
            <a:r>
              <a:rPr lang="en-US" dirty="0" smtClean="0"/>
              <a:t>Stop();</a:t>
            </a:r>
          </a:p>
          <a:p>
            <a:r>
              <a:rPr lang="en-US" dirty="0" smtClean="0"/>
              <a:t>delay(750);</a:t>
            </a:r>
          </a:p>
          <a:p>
            <a:endParaRPr lang="en-US" dirty="0" smtClean="0"/>
          </a:p>
          <a:p>
            <a:r>
              <a:rPr lang="en-US" dirty="0" smtClean="0"/>
              <a:t>forward();</a:t>
            </a:r>
          </a:p>
          <a:p>
            <a:r>
              <a:rPr lang="en-US" dirty="0" smtClean="0"/>
              <a:t>delay(500);</a:t>
            </a:r>
          </a:p>
          <a:p>
            <a:endParaRPr lang="en-US" dirty="0" smtClean="0"/>
          </a:p>
          <a:p>
            <a:r>
              <a:rPr lang="en-US" dirty="0" smtClean="0"/>
              <a:t>Stop();</a:t>
            </a:r>
          </a:p>
          <a:p>
            <a:r>
              <a:rPr lang="en-US" dirty="0" smtClean="0"/>
              <a:t>delay(750);</a:t>
            </a:r>
          </a:p>
          <a:p>
            <a:endParaRPr lang="en-US" dirty="0" smtClean="0"/>
          </a:p>
          <a:p>
            <a:r>
              <a:rPr lang="en-US" dirty="0" smtClean="0"/>
              <a:t> left();</a:t>
            </a:r>
          </a:p>
          <a:p>
            <a:r>
              <a:rPr lang="en-US" dirty="0" smtClean="0"/>
              <a:t> delay(900</a:t>
            </a:r>
            <a:r>
              <a:rPr lang="en-US" dirty="0" smtClean="0"/>
              <a:t>)</a:t>
            </a:r>
            <a:endParaRPr lang="en-US" dirty="0" smtClean="0"/>
          </a:p>
        </p:txBody>
      </p:sp>
      <p:sp>
        <p:nvSpPr>
          <p:cNvPr id="56" name="TextBox 55"/>
          <p:cNvSpPr txBox="1"/>
          <p:nvPr/>
        </p:nvSpPr>
        <p:spPr>
          <a:xfrm>
            <a:off x="4861686" y="1703362"/>
            <a:ext cx="8143932" cy="553998"/>
          </a:xfrm>
          <a:prstGeom prst="rect">
            <a:avLst/>
          </a:prstGeom>
          <a:noFill/>
        </p:spPr>
        <p:txBody>
          <a:bodyPr wrap="square" rtlCol="0">
            <a:spAutoFit/>
          </a:bodyPr>
          <a:lstStyle/>
          <a:p>
            <a:pPr algn="ctr"/>
            <a:r>
              <a:rPr lang="en-GB" sz="3000" dirty="0" smtClean="0">
                <a:latin typeface="Times New Roman" pitchFamily="18" charset="0"/>
                <a:cs typeface="Times New Roman" pitchFamily="18" charset="0"/>
              </a:rPr>
              <a:t>Implementation_2</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363452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Shape 40">
            <a:extLst>
              <a:ext uri="{FF2B5EF4-FFF2-40B4-BE49-F238E27FC236}">
                <a16:creationId xmlns="" xmlns:a16="http://schemas.microsoft.com/office/drawing/2014/main" id="{F06E535D-FEB5-5EFB-0573-79F1DB0B037C}"/>
              </a:ext>
            </a:extLst>
          </p:cNvPr>
          <p:cNvSpPr/>
          <p:nvPr/>
        </p:nvSpPr>
        <p:spPr>
          <a:xfrm>
            <a:off x="-6725443" y="-1254024"/>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 xmlns:a16="http://schemas.microsoft.com/office/drawing/2014/main" id="{61E9DE46-086F-933C-FB89-FB425791C3FF}"/>
              </a:ext>
            </a:extLst>
          </p:cNvPr>
          <p:cNvSpPr/>
          <p:nvPr/>
        </p:nvSpPr>
        <p:spPr>
          <a:xfrm rot="10800000">
            <a:off x="894556" y="1346110"/>
            <a:ext cx="17297400" cy="8565087"/>
          </a:xfrm>
          <a:prstGeom prst="round2SameRect">
            <a:avLst>
              <a:gd name="adj1" fmla="val 14649"/>
              <a:gd name="adj2" fmla="val 0"/>
            </a:avLst>
          </a:prstGeom>
          <a:solidFill>
            <a:srgbClr val="7B88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 xmlns:a16="http://schemas.microsoft.com/office/drawing/2014/main"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23</a:t>
            </a:fld>
            <a:endParaRPr lang="cs-CZ"/>
          </a:p>
        </p:txBody>
      </p:sp>
      <p:sp>
        <p:nvSpPr>
          <p:cNvPr id="24" name="Rectangle: Top Corners Rounded 23">
            <a:hlinkClick r:id="rId2" action="ppaction://hlinksldjump"/>
            <a:extLst>
              <a:ext uri="{FF2B5EF4-FFF2-40B4-BE49-F238E27FC236}">
                <a16:creationId xmlns="" xmlns:a16="http://schemas.microsoft.com/office/drawing/2014/main" id="{E26BC021-D78C-9524-F7FC-6A9B268687E2}"/>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Research Methodology</a:t>
            </a:r>
          </a:p>
        </p:txBody>
      </p:sp>
      <p:sp>
        <p:nvSpPr>
          <p:cNvPr id="25" name="Rectangle: Top Corners Rounded 24">
            <a:hlinkClick r:id="rId3" action="ppaction://hlinksldjump"/>
            <a:extLst>
              <a:ext uri="{FF2B5EF4-FFF2-40B4-BE49-F238E27FC236}">
                <a16:creationId xmlns="" xmlns:a16="http://schemas.microsoft.com/office/drawing/2014/main" id="{37791ED8-3311-95CA-73E4-404A17489058}"/>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Background</a:t>
            </a:r>
            <a:r>
              <a:rPr lang="en-US" sz="1800" b="1" dirty="0">
                <a:solidFill>
                  <a:srgbClr val="434C5D"/>
                </a:solidFill>
                <a:highlight>
                  <a:srgbClr val="FFFF00"/>
                </a:highlight>
                <a:latin typeface="Times New Roman" panose="02020603050405020304" pitchFamily="18" charset="0"/>
                <a:cs typeface="Times New Roman" panose="02020603050405020304" pitchFamily="18" charset="0"/>
              </a:rPr>
              <a:t> </a:t>
            </a:r>
          </a:p>
        </p:txBody>
      </p:sp>
      <p:sp>
        <p:nvSpPr>
          <p:cNvPr id="28" name="Rectangle: Top Corners Rounded 27">
            <a:extLst>
              <a:ext uri="{FF2B5EF4-FFF2-40B4-BE49-F238E27FC236}">
                <a16:creationId xmlns="" xmlns:a16="http://schemas.microsoft.com/office/drawing/2014/main" id="{5E0E7D0B-048D-2746-2443-49873826602C}"/>
              </a:ext>
            </a:extLst>
          </p:cNvPr>
          <p:cNvSpPr/>
          <p:nvPr/>
        </p:nvSpPr>
        <p:spPr>
          <a:xfrm>
            <a:off x="13249116" y="296261"/>
            <a:ext cx="2468880" cy="1049850"/>
          </a:xfrm>
          <a:prstGeom prst="round2SameRect">
            <a:avLst>
              <a:gd name="adj1" fmla="val 50000"/>
              <a:gd name="adj2" fmla="val 0"/>
            </a:avLst>
          </a:prstGeom>
          <a:solidFill>
            <a:srgbClr val="7B88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Results and Discussion</a:t>
            </a:r>
          </a:p>
        </p:txBody>
      </p:sp>
      <p:sp>
        <p:nvSpPr>
          <p:cNvPr id="39" name="Rectangle: Top Corners Rounded 38">
            <a:hlinkClick r:id="rId4" action="ppaction://hlinksldjump"/>
            <a:extLst>
              <a:ext uri="{FF2B5EF4-FFF2-40B4-BE49-F238E27FC236}">
                <a16:creationId xmlns="" xmlns:a16="http://schemas.microsoft.com/office/drawing/2014/main" id="{2A9578E3-6977-F6DB-19F8-73619B07C515}"/>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Literature review </a:t>
            </a:r>
          </a:p>
        </p:txBody>
      </p:sp>
      <p:sp>
        <p:nvSpPr>
          <p:cNvPr id="4" name="Rectangle: Top Corners Rounded 3">
            <a:hlinkClick r:id="rId5" action="ppaction://hlinksldjump"/>
            <a:extLst>
              <a:ext uri="{FF2B5EF4-FFF2-40B4-BE49-F238E27FC236}">
                <a16:creationId xmlns="" xmlns:a16="http://schemas.microsoft.com/office/drawing/2014/main" id="{3A647C19-2D9B-B554-7235-BB72C09D0BFF}"/>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 Problem Statement</a:t>
            </a:r>
            <a:r>
              <a:rPr lang="en-US" sz="1800" b="1" dirty="0">
                <a:solidFill>
                  <a:srgbClr val="434C5D"/>
                </a:solidFill>
                <a:highlight>
                  <a:srgbClr val="FFFF00"/>
                </a:highlight>
                <a:latin typeface="Times New Roman" panose="02020603050405020304" pitchFamily="18" charset="0"/>
                <a:cs typeface="Times New Roman" panose="02020603050405020304" pitchFamily="18" charset="0"/>
              </a:rPr>
              <a:t> </a:t>
            </a:r>
          </a:p>
        </p:txBody>
      </p:sp>
      <p:sp>
        <p:nvSpPr>
          <p:cNvPr id="5" name="Rectangle: Top Corners Rounded 4">
            <a:hlinkClick r:id="rId6" action="ppaction://hlinksldjump"/>
            <a:extLst>
              <a:ext uri="{FF2B5EF4-FFF2-40B4-BE49-F238E27FC236}">
                <a16:creationId xmlns="" xmlns:a16="http://schemas.microsoft.com/office/drawing/2014/main" id="{86D76F6F-DBD3-7449-BD12-3B32B2C2635E}"/>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 Aim and Objectives </a:t>
            </a:r>
          </a:p>
        </p:txBody>
      </p:sp>
      <p:sp>
        <p:nvSpPr>
          <p:cNvPr id="16" name="TextBox 15"/>
          <p:cNvSpPr txBox="1"/>
          <p:nvPr/>
        </p:nvSpPr>
        <p:spPr>
          <a:xfrm>
            <a:off x="1289786" y="2203428"/>
            <a:ext cx="16502178" cy="6247864"/>
          </a:xfrm>
          <a:prstGeom prst="rect">
            <a:avLst/>
          </a:prstGeom>
          <a:noFill/>
        </p:spPr>
        <p:txBody>
          <a:bodyPr wrap="square" rtlCol="0">
            <a:spAutoFit/>
          </a:bodyPr>
          <a:lstStyle/>
          <a:p>
            <a:pPr>
              <a:buFont typeface="Arial" pitchFamily="34" charset="0"/>
              <a:buChar char="•"/>
            </a:pPr>
            <a:r>
              <a:rPr lang="en-GB" sz="4000" b="1" dirty="0" smtClean="0">
                <a:latin typeface="Times New Roman" pitchFamily="18" charset="0"/>
                <a:cs typeface="Times New Roman" pitchFamily="18" charset="0"/>
              </a:rPr>
              <a:t>The line follower vehicle can track the line successfully</a:t>
            </a:r>
            <a:r>
              <a:rPr lang="en-US" sz="4000" b="1" dirty="0" smtClean="0">
                <a:latin typeface="Times New Roman" pitchFamily="18" charset="0"/>
                <a:cs typeface="Times New Roman" pitchFamily="18" charset="0"/>
              </a:rPr>
              <a:t> by using 2- IR Sensor.</a:t>
            </a:r>
          </a:p>
          <a:p>
            <a:pPr>
              <a:buFont typeface="Arial" pitchFamily="34" charset="0"/>
              <a:buChar char="•"/>
            </a:pPr>
            <a:r>
              <a:rPr lang="en-GB" sz="4000" b="1" dirty="0" smtClean="0">
                <a:latin typeface="Times New Roman" pitchFamily="18" charset="0"/>
                <a:cs typeface="Times New Roman" pitchFamily="18" charset="0"/>
              </a:rPr>
              <a:t>The ultra-sonic Sensor can detect the object by distance 25 CM.</a:t>
            </a:r>
          </a:p>
          <a:p>
            <a:pPr>
              <a:buFont typeface="Arial" pitchFamily="34" charset="0"/>
              <a:buChar char="•"/>
            </a:pPr>
            <a:r>
              <a:rPr lang="en-GB" sz="4000" b="1" dirty="0" smtClean="0">
                <a:latin typeface="Times New Roman" pitchFamily="18" charset="0"/>
                <a:cs typeface="Times New Roman" pitchFamily="18" charset="0"/>
              </a:rPr>
              <a:t>The vehicle can Avoid the object by 3 movements.</a:t>
            </a:r>
          </a:p>
          <a:p>
            <a:pPr>
              <a:buFont typeface="Arial" pitchFamily="34" charset="0"/>
              <a:buChar char="•"/>
            </a:pPr>
            <a:r>
              <a:rPr lang="en-GB" sz="4000" b="1" dirty="0" smtClean="0">
                <a:latin typeface="Times New Roman" pitchFamily="18" charset="0"/>
                <a:cs typeface="Times New Roman" pitchFamily="18" charset="0"/>
              </a:rPr>
              <a:t>The vehicle can catch the line the follow it again according to some steps.</a:t>
            </a:r>
          </a:p>
          <a:p>
            <a:pPr>
              <a:buFont typeface="Arial" pitchFamily="34" charset="0"/>
              <a:buChar char="•"/>
            </a:pPr>
            <a:r>
              <a:rPr lang="en-GB" sz="4000" b="1" dirty="0" smtClean="0">
                <a:latin typeface="Times New Roman" pitchFamily="18" charset="0"/>
                <a:cs typeface="Times New Roman" pitchFamily="18" charset="0"/>
              </a:rPr>
              <a:t>The maximum speed is 100 and turning speed is 75 according to the code.</a:t>
            </a:r>
          </a:p>
          <a:p>
            <a:pPr>
              <a:buFont typeface="Arial" pitchFamily="34" charset="0"/>
              <a:buChar char="•"/>
            </a:pPr>
            <a:r>
              <a:rPr lang="en-GB" sz="4000" b="1" dirty="0" smtClean="0">
                <a:latin typeface="Times New Roman" pitchFamily="18" charset="0"/>
                <a:cs typeface="Times New Roman" pitchFamily="18" charset="0"/>
              </a:rPr>
              <a:t>The calibration of  motor in terms of Forward function is 130 as </a:t>
            </a:r>
            <a:r>
              <a:rPr lang="en-GB" sz="4000" b="1" dirty="0" err="1" smtClean="0">
                <a:latin typeface="Times New Roman" pitchFamily="18" charset="0"/>
                <a:cs typeface="Times New Roman" pitchFamily="18" charset="0"/>
              </a:rPr>
              <a:t>EnB</a:t>
            </a:r>
            <a:r>
              <a:rPr lang="en-GB" sz="4000" b="1" dirty="0" smtClean="0">
                <a:latin typeface="Times New Roman" pitchFamily="18" charset="0"/>
                <a:cs typeface="Times New Roman" pitchFamily="18" charset="0"/>
              </a:rPr>
              <a:t>,  </a:t>
            </a:r>
            <a:r>
              <a:rPr lang="en-GB" sz="4000" b="1" dirty="0" err="1" smtClean="0">
                <a:latin typeface="Times New Roman" pitchFamily="18" charset="0"/>
                <a:cs typeface="Times New Roman" pitchFamily="18" charset="0"/>
              </a:rPr>
              <a:t>EnA</a:t>
            </a:r>
            <a:r>
              <a:rPr lang="en-GB" sz="4000" b="1" dirty="0" smtClean="0">
                <a:latin typeface="Times New Roman" pitchFamily="18" charset="0"/>
                <a:cs typeface="Times New Roman" pitchFamily="18" charset="0"/>
              </a:rPr>
              <a:t> Right &amp; Left Function is 105.</a:t>
            </a:r>
            <a:br>
              <a:rPr lang="en-GB" sz="4000" b="1" dirty="0" smtClean="0">
                <a:latin typeface="Times New Roman" pitchFamily="18" charset="0"/>
                <a:cs typeface="Times New Roman" pitchFamily="18" charset="0"/>
              </a:rPr>
            </a:br>
            <a:r>
              <a:rPr lang="en-GB" sz="4000" b="1" dirty="0" smtClean="0">
                <a:latin typeface="Times New Roman" pitchFamily="18" charset="0"/>
                <a:cs typeface="Times New Roman" pitchFamily="18" charset="0"/>
              </a:rPr>
              <a:t/>
            </a:r>
            <a:br>
              <a:rPr lang="en-GB" sz="4000" b="1" dirty="0" smtClean="0">
                <a:latin typeface="Times New Roman" pitchFamily="18" charset="0"/>
                <a:cs typeface="Times New Roman" pitchFamily="18" charset="0"/>
              </a:rPr>
            </a:br>
            <a:r>
              <a:rPr lang="en-GB" sz="4000" b="1" dirty="0" smtClean="0">
                <a:latin typeface="Times New Roman" pitchFamily="18" charset="0"/>
                <a:cs typeface="Times New Roman" pitchFamily="18" charset="0"/>
              </a:rPr>
              <a:t>https://github.com/Dapsara96/prototyping</a:t>
            </a:r>
          </a:p>
        </p:txBody>
      </p:sp>
    </p:spTree>
    <p:extLst>
      <p:ext uri="{BB962C8B-B14F-4D97-AF65-F5344CB8AC3E}">
        <p14:creationId xmlns="" xmlns:p14="http://schemas.microsoft.com/office/powerpoint/2010/main" val="234540709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Shape 40">
            <a:extLst>
              <a:ext uri="{FF2B5EF4-FFF2-40B4-BE49-F238E27FC236}">
                <a16:creationId xmlns="" xmlns:a16="http://schemas.microsoft.com/office/drawing/2014/main" id="{F06E535D-FEB5-5EFB-0573-79F1DB0B037C}"/>
              </a:ext>
            </a:extLst>
          </p:cNvPr>
          <p:cNvSpPr/>
          <p:nvPr/>
        </p:nvSpPr>
        <p:spPr>
          <a:xfrm>
            <a:off x="-6725443" y="-1254024"/>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Top Corners Rounded 42">
            <a:extLst>
              <a:ext uri="{FF2B5EF4-FFF2-40B4-BE49-F238E27FC236}">
                <a16:creationId xmlns="" xmlns:a16="http://schemas.microsoft.com/office/drawing/2014/main" id="{61E9DE46-086F-933C-FB89-FB425791C3FF}"/>
              </a:ext>
            </a:extLst>
          </p:cNvPr>
          <p:cNvSpPr/>
          <p:nvPr/>
        </p:nvSpPr>
        <p:spPr>
          <a:xfrm rot="10800000">
            <a:off x="1146910" y="1703362"/>
            <a:ext cx="17297400" cy="7358114"/>
          </a:xfrm>
          <a:prstGeom prst="round2SameRect">
            <a:avLst>
              <a:gd name="adj1" fmla="val 14649"/>
              <a:gd name="adj2" fmla="val 0"/>
            </a:avLst>
          </a:prstGeom>
          <a:solidFill>
            <a:srgbClr val="7B88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 xmlns:a16="http://schemas.microsoft.com/office/drawing/2014/main"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24</a:t>
            </a:fld>
            <a:endParaRPr lang="cs-CZ"/>
          </a:p>
        </p:txBody>
      </p:sp>
      <p:sp>
        <p:nvSpPr>
          <p:cNvPr id="24" name="Rectangle: Top Corners Rounded 23">
            <a:hlinkClick r:id="rId2" action="ppaction://hlinksldjump"/>
            <a:extLst>
              <a:ext uri="{FF2B5EF4-FFF2-40B4-BE49-F238E27FC236}">
                <a16:creationId xmlns="" xmlns:a16="http://schemas.microsoft.com/office/drawing/2014/main" id="{E26BC021-D78C-9524-F7FC-6A9B268687E2}"/>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Research Methodology</a:t>
            </a:r>
          </a:p>
        </p:txBody>
      </p:sp>
      <p:sp>
        <p:nvSpPr>
          <p:cNvPr id="25" name="Rectangle: Top Corners Rounded 24">
            <a:hlinkClick r:id="rId3" action="ppaction://hlinksldjump"/>
            <a:extLst>
              <a:ext uri="{FF2B5EF4-FFF2-40B4-BE49-F238E27FC236}">
                <a16:creationId xmlns="" xmlns:a16="http://schemas.microsoft.com/office/drawing/2014/main" id="{37791ED8-3311-95CA-73E4-404A17489058}"/>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Background</a:t>
            </a:r>
            <a:r>
              <a:rPr lang="en-US" sz="1800" b="1" dirty="0">
                <a:solidFill>
                  <a:srgbClr val="434C5D"/>
                </a:solidFill>
                <a:highlight>
                  <a:srgbClr val="FFFF00"/>
                </a:highlight>
                <a:latin typeface="Times New Roman" panose="02020603050405020304" pitchFamily="18" charset="0"/>
                <a:cs typeface="Times New Roman" panose="02020603050405020304" pitchFamily="18" charset="0"/>
              </a:rPr>
              <a:t> </a:t>
            </a:r>
          </a:p>
        </p:txBody>
      </p:sp>
      <p:sp>
        <p:nvSpPr>
          <p:cNvPr id="28" name="Rectangle: Top Corners Rounded 27">
            <a:extLst>
              <a:ext uri="{FF2B5EF4-FFF2-40B4-BE49-F238E27FC236}">
                <a16:creationId xmlns="" xmlns:a16="http://schemas.microsoft.com/office/drawing/2014/main" id="{5E0E7D0B-048D-2746-2443-49873826602C}"/>
              </a:ext>
            </a:extLst>
          </p:cNvPr>
          <p:cNvSpPr/>
          <p:nvPr/>
        </p:nvSpPr>
        <p:spPr>
          <a:xfrm>
            <a:off x="13249116" y="296261"/>
            <a:ext cx="2468880" cy="1049850"/>
          </a:xfrm>
          <a:prstGeom prst="round2SameRect">
            <a:avLst>
              <a:gd name="adj1" fmla="val 50000"/>
              <a:gd name="adj2" fmla="val 0"/>
            </a:avLst>
          </a:prstGeom>
          <a:solidFill>
            <a:srgbClr val="7B88A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Results and Discussion</a:t>
            </a:r>
          </a:p>
        </p:txBody>
      </p:sp>
      <p:sp>
        <p:nvSpPr>
          <p:cNvPr id="39" name="Rectangle: Top Corners Rounded 38">
            <a:hlinkClick r:id="rId4" action="ppaction://hlinksldjump"/>
            <a:extLst>
              <a:ext uri="{FF2B5EF4-FFF2-40B4-BE49-F238E27FC236}">
                <a16:creationId xmlns="" xmlns:a16="http://schemas.microsoft.com/office/drawing/2014/main" id="{2A9578E3-6977-F6DB-19F8-73619B07C515}"/>
              </a:ext>
            </a:extLst>
          </p:cNvPr>
          <p:cNvSpPr/>
          <p:nvPr/>
        </p:nvSpPr>
        <p:spPr>
          <a:xfrm>
            <a:off x="3363436"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Literature review </a:t>
            </a:r>
          </a:p>
        </p:txBody>
      </p:sp>
      <p:sp>
        <p:nvSpPr>
          <p:cNvPr id="4" name="Rectangle: Top Corners Rounded 3">
            <a:hlinkClick r:id="rId5" action="ppaction://hlinksldjump"/>
            <a:extLst>
              <a:ext uri="{FF2B5EF4-FFF2-40B4-BE49-F238E27FC236}">
                <a16:creationId xmlns="" xmlns:a16="http://schemas.microsoft.com/office/drawing/2014/main" id="{3A647C19-2D9B-B554-7235-BB72C09D0BFF}"/>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 Problem Statement</a:t>
            </a:r>
            <a:r>
              <a:rPr lang="en-US" sz="1800" b="1" dirty="0">
                <a:solidFill>
                  <a:srgbClr val="434C5D"/>
                </a:solidFill>
                <a:highlight>
                  <a:srgbClr val="FFFF00"/>
                </a:highlight>
                <a:latin typeface="Times New Roman" panose="02020603050405020304" pitchFamily="18" charset="0"/>
                <a:cs typeface="Times New Roman" panose="02020603050405020304" pitchFamily="18" charset="0"/>
              </a:rPr>
              <a:t> </a:t>
            </a:r>
          </a:p>
        </p:txBody>
      </p:sp>
      <p:sp>
        <p:nvSpPr>
          <p:cNvPr id="5" name="Rectangle: Top Corners Rounded 4">
            <a:hlinkClick r:id="rId6" action="ppaction://hlinksldjump"/>
            <a:extLst>
              <a:ext uri="{FF2B5EF4-FFF2-40B4-BE49-F238E27FC236}">
                <a16:creationId xmlns="" xmlns:a16="http://schemas.microsoft.com/office/drawing/2014/main" id="{86D76F6F-DBD3-7449-BD12-3B32B2C2635E}"/>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 Aim and Objectives </a:t>
            </a:r>
          </a:p>
        </p:txBody>
      </p:sp>
      <p:sp>
        <p:nvSpPr>
          <p:cNvPr id="14" name="TextBox 13"/>
          <p:cNvSpPr txBox="1"/>
          <p:nvPr/>
        </p:nvSpPr>
        <p:spPr>
          <a:xfrm>
            <a:off x="1789852" y="9490104"/>
            <a:ext cx="15787798" cy="477054"/>
          </a:xfrm>
          <a:prstGeom prst="rect">
            <a:avLst/>
          </a:prstGeom>
          <a:noFill/>
        </p:spPr>
        <p:txBody>
          <a:bodyPr wrap="square" rtlCol="0">
            <a:spAutoFit/>
          </a:bodyPr>
          <a:lstStyle/>
          <a:p>
            <a:r>
              <a:rPr lang="en-US" sz="2500" b="1" dirty="0" smtClean="0"/>
              <a:t>https://github.com/Dapsara96/prototyping</a:t>
            </a:r>
            <a:endParaRPr lang="en-US" sz="2500" b="1" dirty="0"/>
          </a:p>
        </p:txBody>
      </p:sp>
      <p:pic>
        <p:nvPicPr>
          <p:cNvPr id="3074" name="Picture 2" descr="C:\Users\khale\OneDrive\Desktop\Tasks_Protocol.png"/>
          <p:cNvPicPr>
            <a:picLocks noChangeAspect="1" noChangeArrowheads="1"/>
          </p:cNvPicPr>
          <p:nvPr/>
        </p:nvPicPr>
        <p:blipFill>
          <a:blip r:embed="rId7"/>
          <a:srcRect/>
          <a:stretch>
            <a:fillRect/>
          </a:stretch>
        </p:blipFill>
        <p:spPr bwMode="auto">
          <a:xfrm>
            <a:off x="2147042" y="1917676"/>
            <a:ext cx="15540551" cy="7062848"/>
          </a:xfrm>
          <a:prstGeom prst="rect">
            <a:avLst/>
          </a:prstGeom>
          <a:noFill/>
        </p:spPr>
      </p:pic>
    </p:spTree>
    <p:extLst>
      <p:ext uri="{BB962C8B-B14F-4D97-AF65-F5344CB8AC3E}">
        <p14:creationId xmlns="" xmlns:p14="http://schemas.microsoft.com/office/powerpoint/2010/main" val="234540709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xmlns="" id="{909149DF-1738-AED9-2336-5C7A3AA3D17B}"/>
              </a:ext>
            </a:extLst>
          </p:cNvPr>
          <p:cNvSpPr/>
          <p:nvPr/>
        </p:nvSpPr>
        <p:spPr>
          <a:xfrm rot="10800000">
            <a:off x="894556" y="469900"/>
            <a:ext cx="17297400" cy="9441298"/>
          </a:xfrm>
          <a:prstGeom prst="round2SameRect">
            <a:avLst>
              <a:gd name="adj1" fmla="val 14649"/>
              <a:gd name="adj2" fmla="val 0"/>
            </a:avLst>
          </a:prstGeom>
          <a:ln/>
          <a:effectLst>
            <a:glow rad="1397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8268156" y="10035175"/>
            <a:ext cx="457200" cy="569325"/>
          </a:xfrm>
        </p:spPr>
        <p:txBody>
          <a:bodyPr/>
          <a:lstStyle/>
          <a:p>
            <a:fld id="{B6F15528-21DE-4FAA-801E-634DDDAF4B2B}" type="slidenum">
              <a:rPr lang="cs-CZ" smtClean="0"/>
              <a:pPr/>
              <a:t>25</a:t>
            </a:fld>
            <a:endParaRPr lang="cs-CZ" dirty="0"/>
          </a:p>
        </p:txBody>
      </p:sp>
      <p:sp>
        <p:nvSpPr>
          <p:cNvPr id="3" name="Title 1">
            <a:extLst>
              <a:ext uri="{FF2B5EF4-FFF2-40B4-BE49-F238E27FC236}">
                <a16:creationId xmlns:a16="http://schemas.microsoft.com/office/drawing/2014/main" xmlns="" id="{65A7EF51-3357-1094-E56C-DBDE2F2CAA01}"/>
              </a:ext>
            </a:extLst>
          </p:cNvPr>
          <p:cNvSpPr txBox="1">
            <a:spLocks/>
          </p:cNvSpPr>
          <p:nvPr/>
        </p:nvSpPr>
        <p:spPr>
          <a:xfrm>
            <a:off x="6491208" y="3942159"/>
            <a:ext cx="6027896" cy="2809082"/>
          </a:xfrm>
          <a:prstGeom prst="rect">
            <a:avLst/>
          </a:prstGeom>
        </p:spPr>
        <p:txBody>
          <a:bodyPr>
            <a:normAutofit/>
          </a:bodyPr>
          <a:lst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a:lstStyle>
          <a:p>
            <a:r>
              <a:rPr lang="en-US" sz="8000" dirty="0">
                <a:latin typeface="Century Gothic" panose="020B0502020202020204" pitchFamily="34" charset="0"/>
                <a:cs typeface="Times New Roman"/>
              </a:rPr>
              <a:t>Thank You</a:t>
            </a:r>
            <a:r>
              <a:rPr lang="en-US" sz="8000" dirty="0">
                <a:latin typeface="Century Gothic" panose="020B0502020202020204" pitchFamily="34" charset="0"/>
              </a:rPr>
              <a:t/>
            </a:r>
            <a:br>
              <a:rPr lang="en-US" sz="8000" dirty="0">
                <a:latin typeface="Century Gothic" panose="020B0502020202020204" pitchFamily="34" charset="0"/>
              </a:rPr>
            </a:br>
            <a:r>
              <a:rPr lang="en-US" sz="8000" dirty="0">
                <a:latin typeface="Century Gothic" panose="020B0502020202020204" pitchFamily="34" charset="0"/>
                <a:cs typeface="Times New Roman"/>
              </a:rPr>
              <a:t>Questions?</a:t>
            </a:r>
          </a:p>
        </p:txBody>
      </p:sp>
    </p:spTree>
    <p:extLst>
      <p:ext uri="{BB962C8B-B14F-4D97-AF65-F5344CB8AC3E}">
        <p14:creationId xmlns:p14="http://schemas.microsoft.com/office/powerpoint/2010/main" xmlns="" val="138683714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110010"/>
            <a:ext cx="17297400" cy="9037288"/>
          </a:xfrm>
          <a:prstGeom prst="round2SameRect">
            <a:avLst>
              <a:gd name="adj1" fmla="val 14649"/>
              <a:gd name="adj2" fmla="val 0"/>
            </a:avLst>
          </a:prstGeom>
          <a:solidFill>
            <a:srgbClr val="ECF2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3</a:t>
            </a:fld>
            <a:endParaRPr lang="cs-CZ"/>
          </a:p>
        </p:txBody>
      </p:sp>
      <p:sp>
        <p:nvSpPr>
          <p:cNvPr id="134" name="Freeform: Shape 133">
            <a:extLst>
              <a:ext uri="{FF2B5EF4-FFF2-40B4-BE49-F238E27FC236}">
                <a16:creationId xmlns:a16="http://schemas.microsoft.com/office/drawing/2014/main" xmlns="" id="{7AEF5497-881E-07E3-4466-0C953975D836}"/>
              </a:ext>
            </a:extLst>
          </p:cNvPr>
          <p:cNvSpPr/>
          <p:nvPr/>
        </p:nvSpPr>
        <p:spPr>
          <a:xfrm>
            <a:off x="-19085780" y="-1254024"/>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5" name="Rectangle: Top Corners Rounded 134">
            <a:hlinkClick r:id="rId2" action="ppaction://hlinksldjump"/>
            <a:extLst>
              <a:ext uri="{FF2B5EF4-FFF2-40B4-BE49-F238E27FC236}">
                <a16:creationId xmlns:a16="http://schemas.microsoft.com/office/drawing/2014/main" xmlns="" id="{255DA51A-384C-E51E-3E06-D3398C5B0DD6}"/>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6" name="Rectangle: Top Corners Rounded 135">
            <a:hlinkClick r:id="rId3" action="ppaction://hlinksldjump"/>
            <a:extLst>
              <a:ext uri="{FF2B5EF4-FFF2-40B4-BE49-F238E27FC236}">
                <a16:creationId xmlns:a16="http://schemas.microsoft.com/office/drawing/2014/main" xmlns="" id="{49D06C95-025C-4DE4-143E-A0AFD1AABF98}"/>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lumMod val="50000"/>
                    <a:lumOff val="50000"/>
                  </a:schemeClr>
                </a:solidFill>
                <a:latin typeface="Times New Roman" panose="02020603050405020304" pitchFamily="18" charset="0"/>
                <a:cs typeface="Times New Roman" panose="02020603050405020304" pitchFamily="18" charset="0"/>
              </a:rPr>
              <a:t>Hardware Component</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39" name="Rectangle: Top Corners Rounded 138">
            <a:hlinkClick r:id="rId4" action="ppaction://hlinksldjump"/>
            <a:extLst>
              <a:ext uri="{FF2B5EF4-FFF2-40B4-BE49-F238E27FC236}">
                <a16:creationId xmlns:a16="http://schemas.microsoft.com/office/drawing/2014/main" xmlns="" id="{6E37E1C6-D5F3-5E45-1C13-A4F5DD967FF1}"/>
              </a:ext>
            </a:extLst>
          </p:cNvPr>
          <p:cNvSpPr/>
          <p:nvPr/>
        </p:nvSpPr>
        <p:spPr>
          <a:xfrm>
            <a:off x="10780852"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Software &amp; Code</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47" name="Rectangle: Top Corners Rounded 146">
            <a:extLst>
              <a:ext uri="{FF2B5EF4-FFF2-40B4-BE49-F238E27FC236}">
                <a16:creationId xmlns:a16="http://schemas.microsoft.com/office/drawing/2014/main" xmlns="" id="{63B610BC-3FCE-94A1-F25C-F1348182A780}"/>
              </a:ext>
            </a:extLst>
          </p:cNvPr>
          <p:cNvSpPr/>
          <p:nvPr/>
        </p:nvSpPr>
        <p:spPr>
          <a:xfrm>
            <a:off x="901480" y="296261"/>
            <a:ext cx="2468880" cy="1049850"/>
          </a:xfrm>
          <a:prstGeom prst="round2SameRect">
            <a:avLst>
              <a:gd name="adj1" fmla="val 50000"/>
              <a:gd name="adj2" fmla="val 0"/>
            </a:avLst>
          </a:prstGeom>
          <a:solidFill>
            <a:srgbClr val="ECF2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sz="1800" b="1"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154" name="Rectangle: Top Corners Rounded 153">
            <a:hlinkClick r:id="rId5" action="ppaction://hlinksldjump"/>
            <a:extLst>
              <a:ext uri="{FF2B5EF4-FFF2-40B4-BE49-F238E27FC236}">
                <a16:creationId xmlns:a16="http://schemas.microsoft.com/office/drawing/2014/main" xmlns="" id="{7EE6519E-1A69-87C3-D64C-A27083314218}"/>
              </a:ext>
            </a:extLst>
          </p:cNvPr>
          <p:cNvSpPr/>
          <p:nvPr/>
        </p:nvSpPr>
        <p:spPr>
          <a:xfrm>
            <a:off x="3371323"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Sys ML</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60" name="Rectangle: Top Corners Rounded 159">
            <a:hlinkClick r:id="" action="ppaction://noaction"/>
            <a:extLst>
              <a:ext uri="{FF2B5EF4-FFF2-40B4-BE49-F238E27FC236}">
                <a16:creationId xmlns:a16="http://schemas.microsoft.com/office/drawing/2014/main" xmlns="" id="{B0648BF3-503E-AC54-8DDB-7D59ADC9C9EE}"/>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13" name="TextBox 12"/>
          <p:cNvSpPr txBox="1"/>
          <p:nvPr/>
        </p:nvSpPr>
        <p:spPr>
          <a:xfrm>
            <a:off x="1432662" y="2989246"/>
            <a:ext cx="16216426" cy="6647974"/>
          </a:xfrm>
          <a:prstGeom prst="rect">
            <a:avLst/>
          </a:prstGeom>
          <a:noFill/>
        </p:spPr>
        <p:txBody>
          <a:bodyPr wrap="square" rtlCol="0">
            <a:spAutoFit/>
          </a:bodyPr>
          <a:lstStyle/>
          <a:p>
            <a:pPr>
              <a:buFont typeface="Arial" pitchFamily="34" charset="0"/>
              <a:buChar char="•"/>
            </a:pPr>
            <a:r>
              <a:rPr lang="en-US" sz="4800" dirty="0" smtClean="0"/>
              <a:t>It is an Line follower vehicle which can follow the line on the ground using IR- Sensor with motor controller.</a:t>
            </a:r>
          </a:p>
          <a:p>
            <a:pPr>
              <a:buFont typeface="Arial" pitchFamily="34" charset="0"/>
              <a:buChar char="•"/>
            </a:pPr>
            <a:r>
              <a:rPr lang="en-US" sz="4800" dirty="0" smtClean="0"/>
              <a:t> It can detect the line and adjust its speed and direction accordingly. </a:t>
            </a:r>
          </a:p>
          <a:p>
            <a:pPr>
              <a:buFont typeface="Arial" pitchFamily="34" charset="0"/>
              <a:buChar char="•"/>
            </a:pPr>
            <a:r>
              <a:rPr lang="en-US" sz="4800" dirty="0" smtClean="0"/>
              <a:t>The system can also avoid obstacles and stop at any given destination by using Ultrasonic sensor besides avoid the obstacle to follow the line again.</a:t>
            </a:r>
          </a:p>
          <a:p>
            <a:pPr>
              <a:buFont typeface="Arial" pitchFamily="34" charset="0"/>
              <a:buChar char="•"/>
            </a:pPr>
            <a:r>
              <a:rPr lang="en-GB" sz="4500" dirty="0" smtClean="0">
                <a:cs typeface="Times New Roman" pitchFamily="18" charset="0"/>
              </a:rPr>
              <a:t>System Specification </a:t>
            </a: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endParaRPr lang="en-US" sz="45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754502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110010"/>
            <a:ext cx="17297400" cy="9037288"/>
          </a:xfrm>
          <a:prstGeom prst="round2SameRect">
            <a:avLst>
              <a:gd name="adj1" fmla="val 14649"/>
              <a:gd name="adj2" fmla="val 0"/>
            </a:avLst>
          </a:prstGeom>
          <a:solidFill>
            <a:srgbClr val="ECF2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4</a:t>
            </a:fld>
            <a:endParaRPr lang="cs-CZ"/>
          </a:p>
        </p:txBody>
      </p:sp>
      <p:sp>
        <p:nvSpPr>
          <p:cNvPr id="134" name="Freeform: Shape 133">
            <a:extLst>
              <a:ext uri="{FF2B5EF4-FFF2-40B4-BE49-F238E27FC236}">
                <a16:creationId xmlns:a16="http://schemas.microsoft.com/office/drawing/2014/main" xmlns="" id="{7AEF5497-881E-07E3-4466-0C953975D836}"/>
              </a:ext>
            </a:extLst>
          </p:cNvPr>
          <p:cNvSpPr/>
          <p:nvPr/>
        </p:nvSpPr>
        <p:spPr>
          <a:xfrm>
            <a:off x="-19085780" y="-1254024"/>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5" name="Rectangle: Top Corners Rounded 134">
            <a:hlinkClick r:id="rId2" action="ppaction://hlinksldjump"/>
            <a:extLst>
              <a:ext uri="{FF2B5EF4-FFF2-40B4-BE49-F238E27FC236}">
                <a16:creationId xmlns:a16="http://schemas.microsoft.com/office/drawing/2014/main" xmlns="" id="{255DA51A-384C-E51E-3E06-D3398C5B0DD6}"/>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6" name="Rectangle: Top Corners Rounded 135">
            <a:hlinkClick r:id="rId3" action="ppaction://hlinksldjump"/>
            <a:extLst>
              <a:ext uri="{FF2B5EF4-FFF2-40B4-BE49-F238E27FC236}">
                <a16:creationId xmlns:a16="http://schemas.microsoft.com/office/drawing/2014/main" xmlns="" id="{49D06C95-025C-4DE4-143E-A0AFD1AABF98}"/>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lumMod val="50000"/>
                    <a:lumOff val="50000"/>
                  </a:schemeClr>
                </a:solidFill>
                <a:latin typeface="Times New Roman" panose="02020603050405020304" pitchFamily="18" charset="0"/>
                <a:cs typeface="Times New Roman" panose="02020603050405020304" pitchFamily="18" charset="0"/>
              </a:rPr>
              <a:t>Hardware Component</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39" name="Rectangle: Top Corners Rounded 138">
            <a:hlinkClick r:id="rId4" action="ppaction://hlinksldjump"/>
            <a:extLst>
              <a:ext uri="{FF2B5EF4-FFF2-40B4-BE49-F238E27FC236}">
                <a16:creationId xmlns:a16="http://schemas.microsoft.com/office/drawing/2014/main" xmlns="" id="{6E37E1C6-D5F3-5E45-1C13-A4F5DD967FF1}"/>
              </a:ext>
            </a:extLst>
          </p:cNvPr>
          <p:cNvSpPr/>
          <p:nvPr/>
        </p:nvSpPr>
        <p:spPr>
          <a:xfrm>
            <a:off x="10780852"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Software &amp; Code</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47" name="Rectangle: Top Corners Rounded 146">
            <a:extLst>
              <a:ext uri="{FF2B5EF4-FFF2-40B4-BE49-F238E27FC236}">
                <a16:creationId xmlns:a16="http://schemas.microsoft.com/office/drawing/2014/main" xmlns="" id="{63B610BC-3FCE-94A1-F25C-F1348182A780}"/>
              </a:ext>
            </a:extLst>
          </p:cNvPr>
          <p:cNvSpPr/>
          <p:nvPr/>
        </p:nvSpPr>
        <p:spPr>
          <a:xfrm>
            <a:off x="901480" y="296261"/>
            <a:ext cx="2468880" cy="1049850"/>
          </a:xfrm>
          <a:prstGeom prst="round2SameRect">
            <a:avLst>
              <a:gd name="adj1" fmla="val 50000"/>
              <a:gd name="adj2" fmla="val 0"/>
            </a:avLst>
          </a:prstGeom>
          <a:solidFill>
            <a:srgbClr val="ECF2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sz="1800" b="1"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154" name="Rectangle: Top Corners Rounded 153">
            <a:hlinkClick r:id="rId5" action="ppaction://hlinksldjump"/>
            <a:extLst>
              <a:ext uri="{FF2B5EF4-FFF2-40B4-BE49-F238E27FC236}">
                <a16:creationId xmlns:a16="http://schemas.microsoft.com/office/drawing/2014/main" xmlns="" id="{7EE6519E-1A69-87C3-D64C-A27083314218}"/>
              </a:ext>
            </a:extLst>
          </p:cNvPr>
          <p:cNvSpPr/>
          <p:nvPr/>
        </p:nvSpPr>
        <p:spPr>
          <a:xfrm>
            <a:off x="3371323"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err="1" smtClean="0">
                <a:solidFill>
                  <a:schemeClr val="tx1">
                    <a:lumMod val="50000"/>
                    <a:lumOff val="50000"/>
                  </a:schemeClr>
                </a:solidFill>
                <a:latin typeface="Times New Roman" panose="02020603050405020304" pitchFamily="18" charset="0"/>
                <a:cs typeface="Times New Roman" panose="02020603050405020304" pitchFamily="18" charset="0"/>
              </a:rPr>
              <a:t>SysML</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60" name="Rectangle: Top Corners Rounded 159">
            <a:hlinkClick r:id="" action="ppaction://noaction"/>
            <a:extLst>
              <a:ext uri="{FF2B5EF4-FFF2-40B4-BE49-F238E27FC236}">
                <a16:creationId xmlns:a16="http://schemas.microsoft.com/office/drawing/2014/main" xmlns="" id="{B0648BF3-503E-AC54-8DDB-7D59ADC9C9EE}"/>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13" name="TextBox 12"/>
          <p:cNvSpPr txBox="1"/>
          <p:nvPr/>
        </p:nvSpPr>
        <p:spPr>
          <a:xfrm>
            <a:off x="1218348" y="1774800"/>
            <a:ext cx="16216426" cy="13234392"/>
          </a:xfrm>
          <a:prstGeom prst="rect">
            <a:avLst/>
          </a:prstGeom>
          <a:noFill/>
        </p:spPr>
        <p:txBody>
          <a:bodyPr wrap="square" rtlCol="0">
            <a:spAutoFit/>
          </a:bodyPr>
          <a:lstStyle/>
          <a:p>
            <a:r>
              <a:rPr lang="en-GB" sz="4500" dirty="0" smtClean="0">
                <a:latin typeface="Times New Roman" pitchFamily="18" charset="0"/>
                <a:cs typeface="Times New Roman" pitchFamily="18" charset="0"/>
              </a:rPr>
              <a:t>System Specifications:</a:t>
            </a:r>
            <a:br>
              <a:rPr lang="en-GB" sz="4500" dirty="0" smtClean="0">
                <a:latin typeface="Times New Roman" pitchFamily="18" charset="0"/>
                <a:cs typeface="Times New Roman" pitchFamily="18" charset="0"/>
              </a:rPr>
            </a:br>
            <a:r>
              <a:rPr lang="en-US" sz="4800" u="sng" dirty="0" smtClean="0"/>
              <a:t> # Requirements</a:t>
            </a:r>
            <a:endParaRPr lang="en-US" sz="4800" dirty="0" smtClean="0"/>
          </a:p>
          <a:p>
            <a:pPr>
              <a:buFontTx/>
              <a:buChar char="-"/>
            </a:pPr>
            <a:r>
              <a:rPr lang="en-US" sz="3500" dirty="0" smtClean="0"/>
              <a:t>The vehicle must be able to follow the lines on the ground using IR sensor, and a motor controller with its driver to allow the speed control.</a:t>
            </a:r>
            <a:br>
              <a:rPr lang="en-US" sz="3500" dirty="0" smtClean="0"/>
            </a:br>
            <a:r>
              <a:rPr lang="en-US" sz="3500" dirty="0" smtClean="0"/>
              <a:t/>
            </a:r>
            <a:br>
              <a:rPr lang="en-US" sz="3500" dirty="0" smtClean="0"/>
            </a:br>
            <a:r>
              <a:rPr lang="en-US" sz="3500" dirty="0" smtClean="0"/>
              <a:t>- The vehicle must be able to avoid obstacles and stop by ultra sonic sensor at any given destination and ignore it by using the code.</a:t>
            </a:r>
          </a:p>
          <a:p>
            <a:pPr>
              <a:buFontTx/>
              <a:buChar char="-"/>
            </a:pPr>
            <a:endParaRPr lang="en-US" sz="3500" dirty="0" smtClean="0"/>
          </a:p>
          <a:p>
            <a:r>
              <a:rPr lang="en-US" sz="3500" dirty="0" smtClean="0"/>
              <a:t>- The vehicle must be able to operate on battery power for at least 30 minutes.</a:t>
            </a:r>
          </a:p>
          <a:p>
            <a:r>
              <a:rPr lang="en-US" sz="4800" u="sng" dirty="0" smtClean="0"/>
              <a:t># Components</a:t>
            </a:r>
            <a:endParaRPr lang="en-US" sz="4800" dirty="0" smtClean="0"/>
          </a:p>
          <a:p>
            <a:r>
              <a:rPr lang="en-US" sz="3500" dirty="0" smtClean="0"/>
              <a:t>- The vehicle consists of the following components:</a:t>
            </a:r>
          </a:p>
          <a:p>
            <a:r>
              <a:rPr lang="en-US" sz="3500" dirty="0" smtClean="0"/>
              <a:t>- A chassis with two wheels and a differential drive mechanism.</a:t>
            </a:r>
          </a:p>
          <a:p>
            <a:r>
              <a:rPr lang="en-US" sz="3500" dirty="0" smtClean="0"/>
              <a:t>- IR sensors mounted on the front of the chassis that can catch the line and follow it successfully</a:t>
            </a:r>
            <a:r>
              <a:rPr lang="en-US" sz="4800" dirty="0" smtClean="0"/>
              <a:t>.</a:t>
            </a: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endParaRPr lang="en-US" sz="45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754502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110010"/>
            <a:ext cx="17297400" cy="9037288"/>
          </a:xfrm>
          <a:prstGeom prst="round2SameRect">
            <a:avLst>
              <a:gd name="adj1" fmla="val 14649"/>
              <a:gd name="adj2" fmla="val 0"/>
            </a:avLst>
          </a:prstGeom>
          <a:solidFill>
            <a:srgbClr val="ECF2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5</a:t>
            </a:fld>
            <a:endParaRPr lang="cs-CZ"/>
          </a:p>
        </p:txBody>
      </p:sp>
      <p:sp>
        <p:nvSpPr>
          <p:cNvPr id="134" name="Freeform: Shape 133">
            <a:extLst>
              <a:ext uri="{FF2B5EF4-FFF2-40B4-BE49-F238E27FC236}">
                <a16:creationId xmlns:a16="http://schemas.microsoft.com/office/drawing/2014/main" xmlns="" id="{7AEF5497-881E-07E3-4466-0C953975D836}"/>
              </a:ext>
            </a:extLst>
          </p:cNvPr>
          <p:cNvSpPr/>
          <p:nvPr/>
        </p:nvSpPr>
        <p:spPr>
          <a:xfrm>
            <a:off x="-19085780" y="-1254024"/>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5" name="Rectangle: Top Corners Rounded 134">
            <a:hlinkClick r:id="rId2" action="ppaction://hlinksldjump"/>
            <a:extLst>
              <a:ext uri="{FF2B5EF4-FFF2-40B4-BE49-F238E27FC236}">
                <a16:creationId xmlns:a16="http://schemas.microsoft.com/office/drawing/2014/main" xmlns="" id="{255DA51A-384C-E51E-3E06-D3398C5B0DD6}"/>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36" name="Rectangle: Top Corners Rounded 135">
            <a:hlinkClick r:id="rId3" action="ppaction://hlinksldjump"/>
            <a:extLst>
              <a:ext uri="{FF2B5EF4-FFF2-40B4-BE49-F238E27FC236}">
                <a16:creationId xmlns:a16="http://schemas.microsoft.com/office/drawing/2014/main" xmlns="" id="{49D06C95-025C-4DE4-143E-A0AFD1AABF98}"/>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lumMod val="50000"/>
                    <a:lumOff val="50000"/>
                  </a:schemeClr>
                </a:solidFill>
                <a:latin typeface="Times New Roman" panose="02020603050405020304" pitchFamily="18" charset="0"/>
                <a:cs typeface="Times New Roman" panose="02020603050405020304" pitchFamily="18" charset="0"/>
              </a:rPr>
              <a:t>Hardware Component</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39" name="Rectangle: Top Corners Rounded 138">
            <a:hlinkClick r:id="rId4" action="ppaction://hlinksldjump"/>
            <a:extLst>
              <a:ext uri="{FF2B5EF4-FFF2-40B4-BE49-F238E27FC236}">
                <a16:creationId xmlns:a16="http://schemas.microsoft.com/office/drawing/2014/main" xmlns="" id="{6E37E1C6-D5F3-5E45-1C13-A4F5DD967FF1}"/>
              </a:ext>
            </a:extLst>
          </p:cNvPr>
          <p:cNvSpPr/>
          <p:nvPr/>
        </p:nvSpPr>
        <p:spPr>
          <a:xfrm>
            <a:off x="10780852"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Software &amp; Code</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47" name="Rectangle: Top Corners Rounded 146">
            <a:extLst>
              <a:ext uri="{FF2B5EF4-FFF2-40B4-BE49-F238E27FC236}">
                <a16:creationId xmlns:a16="http://schemas.microsoft.com/office/drawing/2014/main" xmlns="" id="{63B610BC-3FCE-94A1-F25C-F1348182A780}"/>
              </a:ext>
            </a:extLst>
          </p:cNvPr>
          <p:cNvSpPr/>
          <p:nvPr/>
        </p:nvSpPr>
        <p:spPr>
          <a:xfrm>
            <a:off x="901480" y="296261"/>
            <a:ext cx="2468880" cy="1049850"/>
          </a:xfrm>
          <a:prstGeom prst="round2SameRect">
            <a:avLst>
              <a:gd name="adj1" fmla="val 50000"/>
              <a:gd name="adj2" fmla="val 0"/>
            </a:avLst>
          </a:prstGeom>
          <a:solidFill>
            <a:srgbClr val="ECF2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sz="1800" b="1"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154" name="Rectangle: Top Corners Rounded 153">
            <a:hlinkClick r:id="rId5" action="ppaction://hlinksldjump"/>
            <a:extLst>
              <a:ext uri="{FF2B5EF4-FFF2-40B4-BE49-F238E27FC236}">
                <a16:creationId xmlns:a16="http://schemas.microsoft.com/office/drawing/2014/main" xmlns="" id="{7EE6519E-1A69-87C3-D64C-A27083314218}"/>
              </a:ext>
            </a:extLst>
          </p:cNvPr>
          <p:cNvSpPr/>
          <p:nvPr/>
        </p:nvSpPr>
        <p:spPr>
          <a:xfrm>
            <a:off x="3371323" y="-75947"/>
            <a:ext cx="2468880" cy="1422058"/>
          </a:xfrm>
          <a:prstGeom prst="round2SameRect">
            <a:avLst>
              <a:gd name="adj1" fmla="val 50000"/>
              <a:gd name="adj2" fmla="val 0"/>
            </a:avLst>
          </a:prstGeom>
          <a:solidFill>
            <a:srgbClr val="FED590">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err="1" smtClean="0">
                <a:solidFill>
                  <a:schemeClr val="tx1">
                    <a:lumMod val="50000"/>
                    <a:lumOff val="50000"/>
                  </a:schemeClr>
                </a:solidFill>
                <a:latin typeface="Times New Roman" panose="02020603050405020304" pitchFamily="18" charset="0"/>
                <a:cs typeface="Times New Roman" panose="02020603050405020304" pitchFamily="18" charset="0"/>
              </a:rPr>
              <a:t>SysML</a:t>
            </a:r>
            <a:endParaRPr lang="en-US" sz="2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60" name="Rectangle: Top Corners Rounded 159">
            <a:hlinkClick r:id="" action="ppaction://noaction"/>
            <a:extLst>
              <a:ext uri="{FF2B5EF4-FFF2-40B4-BE49-F238E27FC236}">
                <a16:creationId xmlns:a16="http://schemas.microsoft.com/office/drawing/2014/main" xmlns="" id="{B0648BF3-503E-AC54-8DDB-7D59ADC9C9EE}"/>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13" name="TextBox 12"/>
          <p:cNvSpPr txBox="1"/>
          <p:nvPr/>
        </p:nvSpPr>
        <p:spPr>
          <a:xfrm>
            <a:off x="1218348" y="2346304"/>
            <a:ext cx="16216426" cy="10879901"/>
          </a:xfrm>
          <a:prstGeom prst="rect">
            <a:avLst/>
          </a:prstGeom>
          <a:noFill/>
        </p:spPr>
        <p:txBody>
          <a:bodyPr wrap="square" rtlCol="0">
            <a:spAutoFit/>
          </a:bodyPr>
          <a:lstStyle/>
          <a:p>
            <a:r>
              <a:rPr lang="en-GB" sz="4500" dirty="0" smtClean="0">
                <a:latin typeface="Times New Roman" pitchFamily="18" charset="0"/>
                <a:cs typeface="Times New Roman" pitchFamily="18" charset="0"/>
              </a:rPr>
              <a:t>System Specifications:</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US" sz="3500" dirty="0" smtClean="0"/>
              <a:t> - A motor controller with its driver that can control the speed and direction of the wheels based on the input from the IR-Sensors and.</a:t>
            </a:r>
          </a:p>
          <a:p>
            <a:r>
              <a:rPr lang="en-US" sz="3500" dirty="0" smtClean="0"/>
              <a:t> - A microcontroller or </a:t>
            </a:r>
            <a:r>
              <a:rPr lang="en-US" sz="3500" dirty="0" err="1" smtClean="0"/>
              <a:t>Arduino</a:t>
            </a:r>
            <a:r>
              <a:rPr lang="en-US" sz="3500" dirty="0" smtClean="0"/>
              <a:t> that can process IR-Sensors Ultrasonic to send commands to the motor controller.</a:t>
            </a:r>
          </a:p>
          <a:p>
            <a:r>
              <a:rPr lang="en-US" sz="3500" dirty="0" smtClean="0"/>
              <a:t> - A battery pack that can provide power to the Microcontroller/ </a:t>
            </a:r>
            <a:r>
              <a:rPr lang="en-US" sz="3500" dirty="0" err="1" smtClean="0"/>
              <a:t>Arduino</a:t>
            </a:r>
            <a:r>
              <a:rPr lang="en-US" sz="3500" dirty="0" smtClean="0"/>
              <a:t>, the motor controller, and the camera.</a:t>
            </a:r>
            <a:br>
              <a:rPr lang="en-US" sz="3500" dirty="0" smtClean="0"/>
            </a:br>
            <a:r>
              <a:rPr lang="en-US" sz="3500" dirty="0" smtClean="0"/>
              <a:t>- 2 wheels and On/Off Button.</a:t>
            </a:r>
            <a:r>
              <a:rPr lang="en-US" sz="4800" dirty="0" smtClean="0"/>
              <a:t/>
            </a:r>
            <a:br>
              <a:rPr lang="en-US" sz="4800" dirty="0" smtClean="0"/>
            </a:br>
            <a:r>
              <a:rPr lang="en-US" sz="4800" dirty="0" smtClean="0"/>
              <a:t> </a:t>
            </a: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r>
              <a:rPr lang="en-GB" sz="4500" dirty="0" smtClean="0">
                <a:latin typeface="Times New Roman" pitchFamily="18" charset="0"/>
                <a:cs typeface="Times New Roman" pitchFamily="18" charset="0"/>
              </a:rPr>
              <a:t/>
            </a:r>
            <a:br>
              <a:rPr lang="en-GB" sz="4500" dirty="0" smtClean="0">
                <a:latin typeface="Times New Roman" pitchFamily="18" charset="0"/>
                <a:cs typeface="Times New Roman" pitchFamily="18" charset="0"/>
              </a:rPr>
            </a:br>
            <a:endParaRPr lang="en-US" sz="4800" dirty="0" smtClean="0"/>
          </a:p>
        </p:txBody>
      </p:sp>
    </p:spTree>
    <p:extLst>
      <p:ext uri="{BB962C8B-B14F-4D97-AF65-F5344CB8AC3E}">
        <p14:creationId xmlns:p14="http://schemas.microsoft.com/office/powerpoint/2010/main" xmlns="" val="18754502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801187"/>
          </a:xfrm>
          <a:prstGeom prst="round2SameRect">
            <a:avLst>
              <a:gd name="adj1" fmla="val 14649"/>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6</a:t>
            </a:fld>
            <a:endParaRPr lang="cs-CZ"/>
          </a:p>
        </p:txBody>
      </p:sp>
      <p:sp>
        <p:nvSpPr>
          <p:cNvPr id="33" name="Freeform: Shape 32">
            <a:extLst>
              <a:ext uri="{FF2B5EF4-FFF2-40B4-BE49-F238E27FC236}">
                <a16:creationId xmlns:a16="http://schemas.microsoft.com/office/drawing/2014/main" xmlns="" id="{4CD4AAEF-D8FA-592D-DA3C-CF64A26D5BAE}"/>
              </a:ext>
            </a:extLst>
          </p:cNvPr>
          <p:cNvSpPr/>
          <p:nvPr/>
        </p:nvSpPr>
        <p:spPr>
          <a:xfrm>
            <a:off x="-16616900"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Top Corners Rounded 37">
            <a:hlinkClick r:id="rId2" action="ppaction://hlinksldjump"/>
            <a:extLst>
              <a:ext uri="{FF2B5EF4-FFF2-40B4-BE49-F238E27FC236}">
                <a16:creationId xmlns:a16="http://schemas.microsoft.com/office/drawing/2014/main" xmlns="" id="{FF2B23CE-6E46-1910-4A0C-ACD8775D2615}"/>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C50EA9E9-1578-C7F5-BC26-F9867F13D60D}"/>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Background</a:t>
            </a:r>
            <a:r>
              <a:rPr lang="en-US" sz="1800" b="1" dirty="0">
                <a:solidFill>
                  <a:srgbClr val="434C5D"/>
                </a:solidFill>
                <a:highlight>
                  <a:srgbClr val="FFFF00"/>
                </a:highlight>
                <a:latin typeface="Times New Roman" panose="02020603050405020304" pitchFamily="18" charset="0"/>
                <a:cs typeface="Times New Roman" panose="02020603050405020304" pitchFamily="18" charset="0"/>
              </a:rPr>
              <a:t> </a:t>
            </a:r>
          </a:p>
        </p:txBody>
      </p:sp>
      <p:sp>
        <p:nvSpPr>
          <p:cNvPr id="54" name="Rectangle: Top Corners Rounded 53">
            <a:extLst>
              <a:ext uri="{FF2B5EF4-FFF2-40B4-BE49-F238E27FC236}">
                <a16:creationId xmlns:a16="http://schemas.microsoft.com/office/drawing/2014/main" xmlns="" id="{FAB3BEEC-5A35-5E4A-BB79-14010A3B2D9E}"/>
              </a:ext>
            </a:extLst>
          </p:cNvPr>
          <p:cNvSpPr/>
          <p:nvPr/>
        </p:nvSpPr>
        <p:spPr>
          <a:xfrm>
            <a:off x="3370360" y="322017"/>
            <a:ext cx="2468880" cy="1049850"/>
          </a:xfrm>
          <a:prstGeom prst="round2SameRect">
            <a:avLst>
              <a:gd name="adj1" fmla="val 50000"/>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3" name="Rectangle: Top Corners Rounded 2">
            <a:hlinkClick r:id="" action="ppaction://noaction"/>
            <a:extLst>
              <a:ext uri="{FF2B5EF4-FFF2-40B4-BE49-F238E27FC236}">
                <a16:creationId xmlns:a16="http://schemas.microsoft.com/office/drawing/2014/main" xmlns="" id="{7401E0C0-B79F-A69C-D505-08FD2BEA5163}"/>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5" name="Subtitle 2">
            <a:extLst>
              <a:ext uri="{FF2B5EF4-FFF2-40B4-BE49-F238E27FC236}">
                <a16:creationId xmlns:a16="http://schemas.microsoft.com/office/drawing/2014/main" xmlns="" id="{9A0AA15C-24BC-5B02-CC42-55AE4720C24E}"/>
              </a:ext>
            </a:extLst>
          </p:cNvPr>
          <p:cNvSpPr txBox="1">
            <a:spLocks/>
          </p:cNvSpPr>
          <p:nvPr/>
        </p:nvSpPr>
        <p:spPr>
          <a:xfrm>
            <a:off x="1909260" y="2781260"/>
            <a:ext cx="6858000" cy="5994440"/>
          </a:xfrm>
          <a:prstGeom prst="rect">
            <a:avLst/>
          </a:prstGeom>
        </p:spPr>
        <p:txBody>
          <a:bodyPr>
            <a:noAutofit/>
          </a:bodyPr>
          <a:lst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a:lstStyle>
          <a:p>
            <a:pPr algn="just">
              <a:lnSpc>
                <a:spcPct val="150000"/>
              </a:lnSpc>
            </a:pPr>
            <a:endParaRPr lang="en-US" sz="2800" b="1" dirty="0">
              <a:latin typeface="Times New Roman" panose="02020603050405020304" pitchFamily="18" charset="0"/>
              <a:cs typeface="Times New Roman" panose="02020603050405020304" pitchFamily="18" charset="0"/>
            </a:endParaRPr>
          </a:p>
        </p:txBody>
      </p:sp>
      <p:sp>
        <p:nvSpPr>
          <p:cNvPr id="8" name="Rectangle: Top Corners Rounded 7">
            <a:hlinkClick r:id="rId4" action="ppaction://hlinksldjump"/>
            <a:extLst>
              <a:ext uri="{FF2B5EF4-FFF2-40B4-BE49-F238E27FC236}">
                <a16:creationId xmlns:a16="http://schemas.microsoft.com/office/drawing/2014/main" xmlns="" id="{A4A64907-7E4C-1898-EE4A-8F0104685D66}"/>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0" name="Rectangle: Top Corners Rounded 9">
            <a:hlinkClick r:id="rId5" action="ppaction://hlinksldjump"/>
            <a:extLst>
              <a:ext uri="{FF2B5EF4-FFF2-40B4-BE49-F238E27FC236}">
                <a16:creationId xmlns:a16="http://schemas.microsoft.com/office/drawing/2014/main" xmlns="" id="{6208F020-0132-8E19-1616-39DB2159DE66}"/>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C:\Users\khale\OneDrive\Desktop\Prototyping\State Machine Diagram for Online Bookstore.jpg"/>
          <p:cNvPicPr>
            <a:picLocks noChangeAspect="1" noChangeArrowheads="1"/>
          </p:cNvPicPr>
          <p:nvPr/>
        </p:nvPicPr>
        <p:blipFill>
          <a:blip r:embed="rId6"/>
          <a:srcRect/>
          <a:stretch>
            <a:fillRect/>
          </a:stretch>
        </p:blipFill>
        <p:spPr bwMode="auto">
          <a:xfrm>
            <a:off x="2004166" y="3203560"/>
            <a:ext cx="15288975" cy="6429420"/>
          </a:xfrm>
          <a:prstGeom prst="rect">
            <a:avLst/>
          </a:prstGeom>
          <a:noFill/>
        </p:spPr>
      </p:pic>
      <p:sp>
        <p:nvSpPr>
          <p:cNvPr id="17" name="TextBox 16"/>
          <p:cNvSpPr txBox="1"/>
          <p:nvPr/>
        </p:nvSpPr>
        <p:spPr>
          <a:xfrm>
            <a:off x="3147174" y="1703362"/>
            <a:ext cx="13287468" cy="784830"/>
          </a:xfrm>
          <a:prstGeom prst="rect">
            <a:avLst/>
          </a:prstGeom>
          <a:noFill/>
        </p:spPr>
        <p:txBody>
          <a:bodyPr wrap="square" rtlCol="0">
            <a:spAutoFit/>
          </a:bodyPr>
          <a:lstStyle/>
          <a:p>
            <a:pPr algn="ctr"/>
            <a:r>
              <a:rPr lang="en-GB" sz="4500" dirty="0" smtClean="0">
                <a:solidFill>
                  <a:srgbClr val="FF0000"/>
                </a:solidFill>
                <a:latin typeface="Times New Roman" pitchFamily="18" charset="0"/>
                <a:cs typeface="Times New Roman" pitchFamily="18" charset="0"/>
              </a:rPr>
              <a:t>State machine Diagram</a:t>
            </a:r>
            <a:endParaRPr lang="en-US" sz="45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252040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801187"/>
          </a:xfrm>
          <a:prstGeom prst="round2SameRect">
            <a:avLst>
              <a:gd name="adj1" fmla="val 14649"/>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7</a:t>
            </a:fld>
            <a:endParaRPr lang="cs-CZ"/>
          </a:p>
        </p:txBody>
      </p:sp>
      <p:sp>
        <p:nvSpPr>
          <p:cNvPr id="33" name="Freeform: Shape 32">
            <a:extLst>
              <a:ext uri="{FF2B5EF4-FFF2-40B4-BE49-F238E27FC236}">
                <a16:creationId xmlns:a16="http://schemas.microsoft.com/office/drawing/2014/main" xmlns="" id="{4CD4AAEF-D8FA-592D-DA3C-CF64A26D5BAE}"/>
              </a:ext>
            </a:extLst>
          </p:cNvPr>
          <p:cNvSpPr/>
          <p:nvPr/>
        </p:nvSpPr>
        <p:spPr>
          <a:xfrm>
            <a:off x="-16616900"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Top Corners Rounded 37">
            <a:hlinkClick r:id="rId2" action="ppaction://hlinksldjump"/>
            <a:extLst>
              <a:ext uri="{FF2B5EF4-FFF2-40B4-BE49-F238E27FC236}">
                <a16:creationId xmlns:a16="http://schemas.microsoft.com/office/drawing/2014/main" xmlns="" id="{FF2B23CE-6E46-1910-4A0C-ACD8775D2615}"/>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C50EA9E9-1578-C7F5-BC26-F9867F13D60D}"/>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Overview</a:t>
            </a:r>
            <a:endParaRPr lang="en-US" sz="1400" b="1"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54" name="Rectangle: Top Corners Rounded 53">
            <a:extLst>
              <a:ext uri="{FF2B5EF4-FFF2-40B4-BE49-F238E27FC236}">
                <a16:creationId xmlns:a16="http://schemas.microsoft.com/office/drawing/2014/main" xmlns="" id="{FAB3BEEC-5A35-5E4A-BB79-14010A3B2D9E}"/>
              </a:ext>
            </a:extLst>
          </p:cNvPr>
          <p:cNvSpPr/>
          <p:nvPr/>
        </p:nvSpPr>
        <p:spPr>
          <a:xfrm>
            <a:off x="3370360" y="322017"/>
            <a:ext cx="2468880" cy="1049850"/>
          </a:xfrm>
          <a:prstGeom prst="round2SameRect">
            <a:avLst>
              <a:gd name="adj1" fmla="val 50000"/>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3" name="Rectangle: Top Corners Rounded 2">
            <a:hlinkClick r:id="" action="ppaction://noaction"/>
            <a:extLst>
              <a:ext uri="{FF2B5EF4-FFF2-40B4-BE49-F238E27FC236}">
                <a16:creationId xmlns:a16="http://schemas.microsoft.com/office/drawing/2014/main" xmlns="" id="{7401E0C0-B79F-A69C-D505-08FD2BEA5163}"/>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8" name="Rectangle: Top Corners Rounded 7">
            <a:hlinkClick r:id="rId4" action="ppaction://hlinksldjump"/>
            <a:extLst>
              <a:ext uri="{FF2B5EF4-FFF2-40B4-BE49-F238E27FC236}">
                <a16:creationId xmlns:a16="http://schemas.microsoft.com/office/drawing/2014/main" xmlns="" id="{DBD9050E-4BDE-7EF7-6112-B783A584EEDE}"/>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0" name="Rectangle: Top Corners Rounded 9">
            <a:hlinkClick r:id="rId5" action="ppaction://hlinksldjump"/>
            <a:extLst>
              <a:ext uri="{FF2B5EF4-FFF2-40B4-BE49-F238E27FC236}">
                <a16:creationId xmlns:a16="http://schemas.microsoft.com/office/drawing/2014/main" xmlns="" id="{59EEC932-8112-2686-DBB1-8EC594E72669}"/>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5123" name="Picture 3" descr="C:\Users\khale\OneDrive\Desktop\Prototyping\Requirement Diagram_ HSUV Top Level Requirements.jpg"/>
          <p:cNvPicPr>
            <a:picLocks noChangeAspect="1" noChangeArrowheads="1"/>
          </p:cNvPicPr>
          <p:nvPr/>
        </p:nvPicPr>
        <p:blipFill>
          <a:blip r:embed="rId6"/>
          <a:srcRect/>
          <a:stretch>
            <a:fillRect/>
          </a:stretch>
        </p:blipFill>
        <p:spPr bwMode="auto">
          <a:xfrm>
            <a:off x="1646976" y="2783400"/>
            <a:ext cx="14930542" cy="7215673"/>
          </a:xfrm>
          <a:prstGeom prst="rect">
            <a:avLst/>
          </a:prstGeom>
          <a:noFill/>
        </p:spPr>
      </p:pic>
      <p:sp>
        <p:nvSpPr>
          <p:cNvPr id="18" name="TextBox 17"/>
          <p:cNvSpPr txBox="1"/>
          <p:nvPr/>
        </p:nvSpPr>
        <p:spPr>
          <a:xfrm>
            <a:off x="3004298" y="1703362"/>
            <a:ext cx="13287468" cy="784830"/>
          </a:xfrm>
          <a:prstGeom prst="rect">
            <a:avLst/>
          </a:prstGeom>
          <a:noFill/>
        </p:spPr>
        <p:txBody>
          <a:bodyPr wrap="square" rtlCol="0">
            <a:spAutoFit/>
          </a:bodyPr>
          <a:lstStyle/>
          <a:p>
            <a:pPr algn="ctr"/>
            <a:r>
              <a:rPr lang="en-GB" sz="4500" dirty="0" smtClean="0">
                <a:solidFill>
                  <a:srgbClr val="FF0000"/>
                </a:solidFill>
                <a:latin typeface="Times New Roman" pitchFamily="18" charset="0"/>
                <a:cs typeface="Times New Roman" pitchFamily="18" charset="0"/>
              </a:rPr>
              <a:t>Requirement Diagram</a:t>
            </a:r>
            <a:endParaRPr lang="en-US" sz="45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57692976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801187"/>
          </a:xfrm>
          <a:prstGeom prst="round2SameRect">
            <a:avLst>
              <a:gd name="adj1" fmla="val 14649"/>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8</a:t>
            </a:fld>
            <a:endParaRPr lang="cs-CZ"/>
          </a:p>
        </p:txBody>
      </p:sp>
      <p:sp>
        <p:nvSpPr>
          <p:cNvPr id="33" name="Freeform: Shape 32">
            <a:extLst>
              <a:ext uri="{FF2B5EF4-FFF2-40B4-BE49-F238E27FC236}">
                <a16:creationId xmlns:a16="http://schemas.microsoft.com/office/drawing/2014/main" xmlns="" id="{4CD4AAEF-D8FA-592D-DA3C-CF64A26D5BAE}"/>
              </a:ext>
            </a:extLst>
          </p:cNvPr>
          <p:cNvSpPr/>
          <p:nvPr/>
        </p:nvSpPr>
        <p:spPr>
          <a:xfrm>
            <a:off x="-16616900"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Top Corners Rounded 37">
            <a:hlinkClick r:id="rId2" action="ppaction://hlinksldjump"/>
            <a:extLst>
              <a:ext uri="{FF2B5EF4-FFF2-40B4-BE49-F238E27FC236}">
                <a16:creationId xmlns:a16="http://schemas.microsoft.com/office/drawing/2014/main" xmlns="" id="{FF2B23CE-6E46-1910-4A0C-ACD8775D2615}"/>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C50EA9E9-1578-C7F5-BC26-F9867F13D60D}"/>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Overview</a:t>
            </a:r>
            <a:endParaRPr lang="en-US" sz="1400" b="1"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54" name="Rectangle: Top Corners Rounded 53">
            <a:extLst>
              <a:ext uri="{FF2B5EF4-FFF2-40B4-BE49-F238E27FC236}">
                <a16:creationId xmlns:a16="http://schemas.microsoft.com/office/drawing/2014/main" xmlns="" id="{FAB3BEEC-5A35-5E4A-BB79-14010A3B2D9E}"/>
              </a:ext>
            </a:extLst>
          </p:cNvPr>
          <p:cNvSpPr/>
          <p:nvPr/>
        </p:nvSpPr>
        <p:spPr>
          <a:xfrm>
            <a:off x="3370360" y="322017"/>
            <a:ext cx="2468880" cy="1049850"/>
          </a:xfrm>
          <a:prstGeom prst="round2SameRect">
            <a:avLst>
              <a:gd name="adj1" fmla="val 50000"/>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3" name="Rectangle: Top Corners Rounded 2">
            <a:hlinkClick r:id="" action="ppaction://noaction"/>
            <a:extLst>
              <a:ext uri="{FF2B5EF4-FFF2-40B4-BE49-F238E27FC236}">
                <a16:creationId xmlns:a16="http://schemas.microsoft.com/office/drawing/2014/main" xmlns="" id="{7401E0C0-B79F-A69C-D505-08FD2BEA5163}"/>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10" name="Rectangle: Top Corners Rounded 9">
            <a:hlinkClick r:id="rId4" action="ppaction://hlinksldjump"/>
            <a:extLst>
              <a:ext uri="{FF2B5EF4-FFF2-40B4-BE49-F238E27FC236}">
                <a16:creationId xmlns:a16="http://schemas.microsoft.com/office/drawing/2014/main" xmlns="" id="{FFD1222E-F4A3-81DD-0898-526677D69C9D}"/>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2" name="Rectangle: Top Corners Rounded 11">
            <a:hlinkClick r:id="rId5" action="ppaction://hlinksldjump"/>
            <a:extLst>
              <a:ext uri="{FF2B5EF4-FFF2-40B4-BE49-F238E27FC236}">
                <a16:creationId xmlns:a16="http://schemas.microsoft.com/office/drawing/2014/main" xmlns="" id="{67F44D66-5051-C589-A79C-8CF59B2D22D0}"/>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3004298" y="1703362"/>
            <a:ext cx="13287468" cy="784830"/>
          </a:xfrm>
          <a:prstGeom prst="rect">
            <a:avLst/>
          </a:prstGeom>
          <a:noFill/>
        </p:spPr>
        <p:txBody>
          <a:bodyPr wrap="square" rtlCol="0">
            <a:spAutoFit/>
          </a:bodyPr>
          <a:lstStyle/>
          <a:p>
            <a:pPr algn="ctr"/>
            <a:r>
              <a:rPr lang="en-GB" sz="4500" dirty="0" smtClean="0">
                <a:solidFill>
                  <a:srgbClr val="FF0000"/>
                </a:solidFill>
                <a:latin typeface="Times New Roman" pitchFamily="18" charset="0"/>
                <a:cs typeface="Times New Roman" pitchFamily="18" charset="0"/>
              </a:rPr>
              <a:t>Basic Activity Diagram</a:t>
            </a:r>
            <a:endParaRPr lang="en-US" sz="4500" dirty="0">
              <a:solidFill>
                <a:srgbClr val="FF0000"/>
              </a:solidFill>
              <a:latin typeface="Times New Roman" pitchFamily="18" charset="0"/>
              <a:cs typeface="Times New Roman" pitchFamily="18" charset="0"/>
            </a:endParaRPr>
          </a:p>
        </p:txBody>
      </p:sp>
      <p:pic>
        <p:nvPicPr>
          <p:cNvPr id="6146" name="Picture 2" descr="C:\Users\khale\OneDrive\Desktop\Prototyping\Basic Activity Diagram.png"/>
          <p:cNvPicPr>
            <a:picLocks noChangeAspect="1" noChangeArrowheads="1"/>
          </p:cNvPicPr>
          <p:nvPr/>
        </p:nvPicPr>
        <p:blipFill>
          <a:blip r:embed="rId6"/>
          <a:srcRect/>
          <a:stretch>
            <a:fillRect/>
          </a:stretch>
        </p:blipFill>
        <p:spPr bwMode="auto">
          <a:xfrm>
            <a:off x="1646976" y="2703494"/>
            <a:ext cx="15359170" cy="7000924"/>
          </a:xfrm>
          <a:prstGeom prst="rect">
            <a:avLst/>
          </a:prstGeom>
          <a:noFill/>
        </p:spPr>
      </p:pic>
    </p:spTree>
    <p:extLst>
      <p:ext uri="{BB962C8B-B14F-4D97-AF65-F5344CB8AC3E}">
        <p14:creationId xmlns:p14="http://schemas.microsoft.com/office/powerpoint/2010/main" xmlns="" val="235009681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Top Corners Rounded 42">
            <a:extLst>
              <a:ext uri="{FF2B5EF4-FFF2-40B4-BE49-F238E27FC236}">
                <a16:creationId xmlns:a16="http://schemas.microsoft.com/office/drawing/2014/main" xmlns="" id="{61E9DE46-086F-933C-FB89-FB425791C3FF}"/>
              </a:ext>
            </a:extLst>
          </p:cNvPr>
          <p:cNvSpPr/>
          <p:nvPr/>
        </p:nvSpPr>
        <p:spPr>
          <a:xfrm rot="10800000">
            <a:off x="894556" y="1346110"/>
            <a:ext cx="17297400" cy="8801187"/>
          </a:xfrm>
          <a:prstGeom prst="round2SameRect">
            <a:avLst>
              <a:gd name="adj1" fmla="val 14649"/>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xmlns="" id="{8604290E-B3FA-48D0-B5FF-BCA30B79E8B5}"/>
              </a:ext>
            </a:extLst>
          </p:cNvPr>
          <p:cNvSpPr>
            <a:spLocks noGrp="1"/>
          </p:cNvSpPr>
          <p:nvPr>
            <p:ph type="sldNum" sz="quarter" idx="12"/>
          </p:nvPr>
        </p:nvSpPr>
        <p:spPr>
          <a:xfrm>
            <a:off x="17183970" y="9911198"/>
            <a:ext cx="519383" cy="569325"/>
          </a:xfrm>
        </p:spPr>
        <p:txBody>
          <a:bodyPr/>
          <a:lstStyle/>
          <a:p>
            <a:fld id="{B6F15528-21DE-4FAA-801E-634DDDAF4B2B}" type="slidenum">
              <a:rPr lang="cs-CZ" smtClean="0"/>
              <a:pPr/>
              <a:t>9</a:t>
            </a:fld>
            <a:endParaRPr lang="cs-CZ"/>
          </a:p>
        </p:txBody>
      </p:sp>
      <p:sp>
        <p:nvSpPr>
          <p:cNvPr id="33" name="Freeform: Shape 32">
            <a:extLst>
              <a:ext uri="{FF2B5EF4-FFF2-40B4-BE49-F238E27FC236}">
                <a16:creationId xmlns:a16="http://schemas.microsoft.com/office/drawing/2014/main" xmlns="" id="{4CD4AAEF-D8FA-592D-DA3C-CF64A26D5BAE}"/>
              </a:ext>
            </a:extLst>
          </p:cNvPr>
          <p:cNvSpPr/>
          <p:nvPr/>
        </p:nvSpPr>
        <p:spPr>
          <a:xfrm>
            <a:off x="-16616900" y="-1254025"/>
            <a:ext cx="42443399" cy="2600135"/>
          </a:xfrm>
          <a:custGeom>
            <a:avLst/>
            <a:gdLst>
              <a:gd name="connsiteX0" fmla="*/ 0 w 42443399"/>
              <a:gd name="connsiteY0" fmla="*/ 0 h 2600135"/>
              <a:gd name="connsiteX1" fmla="*/ 42443399 w 42443399"/>
              <a:gd name="connsiteY1" fmla="*/ 0 h 2600135"/>
              <a:gd name="connsiteX2" fmla="*/ 42443399 w 42443399"/>
              <a:gd name="connsiteY2" fmla="*/ 2600135 h 2600135"/>
              <a:gd name="connsiteX3" fmla="*/ 22593299 w 42443399"/>
              <a:gd name="connsiteY3" fmla="*/ 2600135 h 2600135"/>
              <a:gd name="connsiteX4" fmla="*/ 22593299 w 42443399"/>
              <a:gd name="connsiteY4" fmla="*/ 1584139 h 2600135"/>
              <a:gd name="connsiteX5" fmla="*/ 22390095 w 42443399"/>
              <a:gd name="connsiteY5" fmla="*/ 1380935 h 2600135"/>
              <a:gd name="connsiteX6" fmla="*/ 20053304 w 42443399"/>
              <a:gd name="connsiteY6" fmla="*/ 1380935 h 2600135"/>
              <a:gd name="connsiteX7" fmla="*/ 19850099 w 42443399"/>
              <a:gd name="connsiteY7" fmla="*/ 1584139 h 2600135"/>
              <a:gd name="connsiteX8" fmla="*/ 19850099 w 42443399"/>
              <a:gd name="connsiteY8" fmla="*/ 2600135 h 2600135"/>
              <a:gd name="connsiteX9" fmla="*/ 0 w 42443399"/>
              <a:gd name="connsiteY9" fmla="*/ 2600135 h 26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43399" h="2600135">
                <a:moveTo>
                  <a:pt x="0" y="0"/>
                </a:moveTo>
                <a:lnTo>
                  <a:pt x="42443399" y="0"/>
                </a:lnTo>
                <a:lnTo>
                  <a:pt x="42443399" y="2600135"/>
                </a:lnTo>
                <a:lnTo>
                  <a:pt x="22593299" y="2600135"/>
                </a:lnTo>
                <a:lnTo>
                  <a:pt x="22593299" y="1584139"/>
                </a:lnTo>
                <a:lnTo>
                  <a:pt x="22390095" y="1380935"/>
                </a:lnTo>
                <a:lnTo>
                  <a:pt x="20053304" y="1380935"/>
                </a:lnTo>
                <a:lnTo>
                  <a:pt x="19850099" y="1584139"/>
                </a:lnTo>
                <a:lnTo>
                  <a:pt x="19850099" y="2600135"/>
                </a:lnTo>
                <a:lnTo>
                  <a:pt x="0" y="260013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Top Corners Rounded 37">
            <a:hlinkClick r:id="rId2" action="ppaction://hlinksldjump"/>
            <a:extLst>
              <a:ext uri="{FF2B5EF4-FFF2-40B4-BE49-F238E27FC236}">
                <a16:creationId xmlns:a16="http://schemas.microsoft.com/office/drawing/2014/main" xmlns="" id="{FF2B23CE-6E46-1910-4A0C-ACD8775D2615}"/>
              </a:ext>
            </a:extLst>
          </p:cNvPr>
          <p:cNvSpPr/>
          <p:nvPr/>
        </p:nvSpPr>
        <p:spPr>
          <a:xfrm>
            <a:off x="10777696" y="-75947"/>
            <a:ext cx="2468880" cy="1422058"/>
          </a:xfrm>
          <a:prstGeom prst="round2SameRect">
            <a:avLst>
              <a:gd name="adj1" fmla="val 50000"/>
              <a:gd name="adj2" fmla="val 0"/>
            </a:avLst>
          </a:prstGeom>
          <a:solidFill>
            <a:srgbClr val="F8FBC5">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Software &amp; Code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0" name="Rectangle: Top Corners Rounded 39">
            <a:hlinkClick r:id="rId3" action="ppaction://hlinksldjump"/>
            <a:extLst>
              <a:ext uri="{FF2B5EF4-FFF2-40B4-BE49-F238E27FC236}">
                <a16:creationId xmlns:a16="http://schemas.microsoft.com/office/drawing/2014/main" xmlns="" id="{C50EA9E9-1578-C7F5-BC26-F9867F13D60D}"/>
              </a:ext>
            </a:extLst>
          </p:cNvPr>
          <p:cNvSpPr/>
          <p:nvPr/>
        </p:nvSpPr>
        <p:spPr>
          <a:xfrm>
            <a:off x="892016" y="-75947"/>
            <a:ext cx="2468880" cy="1422058"/>
          </a:xfrm>
          <a:prstGeom prst="round2SameRect">
            <a:avLst>
              <a:gd name="adj1" fmla="val 50000"/>
              <a:gd name="adj2" fmla="val 0"/>
            </a:avLst>
          </a:prstGeom>
          <a:solidFill>
            <a:srgbClr val="ECF2D1">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1800" b="1" dirty="0">
                <a:solidFill>
                  <a:srgbClr val="434C5D"/>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Overview</a:t>
            </a:r>
            <a:endParaRPr lang="en-US" b="1" dirty="0" smtClean="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54" name="Rectangle: Top Corners Rounded 53">
            <a:extLst>
              <a:ext uri="{FF2B5EF4-FFF2-40B4-BE49-F238E27FC236}">
                <a16:creationId xmlns:a16="http://schemas.microsoft.com/office/drawing/2014/main" xmlns="" id="{FAB3BEEC-5A35-5E4A-BB79-14010A3B2D9E}"/>
              </a:ext>
            </a:extLst>
          </p:cNvPr>
          <p:cNvSpPr/>
          <p:nvPr/>
        </p:nvSpPr>
        <p:spPr>
          <a:xfrm>
            <a:off x="3370360" y="322017"/>
            <a:ext cx="2468880" cy="1049850"/>
          </a:xfrm>
          <a:prstGeom prst="round2SameRect">
            <a:avLst>
              <a:gd name="adj1" fmla="val 50000"/>
              <a:gd name="adj2" fmla="val 0"/>
            </a:avLst>
          </a:prstGeom>
          <a:solidFill>
            <a:srgbClr val="FED5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Sys-ML</a:t>
            </a:r>
            <a:endParaRPr lang="en-US" sz="2400" b="1" dirty="0">
              <a:solidFill>
                <a:srgbClr val="434C5D"/>
              </a:solidFill>
              <a:latin typeface="Times New Roman" panose="02020603050405020304" pitchFamily="18" charset="0"/>
              <a:cs typeface="Times New Roman" panose="02020603050405020304" pitchFamily="18" charset="0"/>
            </a:endParaRPr>
          </a:p>
        </p:txBody>
      </p:sp>
      <p:sp>
        <p:nvSpPr>
          <p:cNvPr id="80" name="Rectangle: Top Corners Rounded 79">
            <a:hlinkClick r:id="" action="ppaction://noaction"/>
            <a:extLst>
              <a:ext uri="{FF2B5EF4-FFF2-40B4-BE49-F238E27FC236}">
                <a16:creationId xmlns:a16="http://schemas.microsoft.com/office/drawing/2014/main" xmlns="" id="{65AE7C5F-8CF8-7411-0699-8465054BDA3C}"/>
              </a:ext>
            </a:extLst>
          </p:cNvPr>
          <p:cNvSpPr/>
          <p:nvPr/>
        </p:nvSpPr>
        <p:spPr>
          <a:xfrm>
            <a:off x="13249116" y="-75947"/>
            <a:ext cx="2468880" cy="1422058"/>
          </a:xfrm>
          <a:prstGeom prst="round2SameRect">
            <a:avLst>
              <a:gd name="adj1" fmla="val 50000"/>
              <a:gd name="adj2" fmla="val 0"/>
            </a:avLst>
          </a:prstGeom>
          <a:solidFill>
            <a:srgbClr val="7B88A4">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Results and Discussion</a:t>
            </a:r>
          </a:p>
        </p:txBody>
      </p:sp>
      <p:sp>
        <p:nvSpPr>
          <p:cNvPr id="11" name="Rectangle: Top Corners Rounded 10">
            <a:hlinkClick r:id="rId4" action="ppaction://hlinksldjump"/>
            <a:extLst>
              <a:ext uri="{FF2B5EF4-FFF2-40B4-BE49-F238E27FC236}">
                <a16:creationId xmlns:a16="http://schemas.microsoft.com/office/drawing/2014/main" xmlns="" id="{7CB76C38-5279-8CA0-91DF-179AD47459EE}"/>
              </a:ext>
            </a:extLst>
          </p:cNvPr>
          <p:cNvSpPr/>
          <p:nvPr/>
        </p:nvSpPr>
        <p:spPr>
          <a:xfrm>
            <a:off x="5841166" y="-75947"/>
            <a:ext cx="2468880" cy="1422058"/>
          </a:xfrm>
          <a:prstGeom prst="round2SameRect">
            <a:avLst>
              <a:gd name="adj1" fmla="val 50000"/>
              <a:gd name="adj2" fmla="val 0"/>
            </a:avLst>
          </a:prstGeom>
          <a:solidFill>
            <a:srgbClr val="AC54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b="1" dirty="0" smtClean="0">
                <a:solidFill>
                  <a:schemeClr val="tx1">
                    <a:lumMod val="50000"/>
                    <a:lumOff val="50000"/>
                  </a:schemeClr>
                </a:solidFill>
                <a:latin typeface="Times New Roman" panose="02020603050405020304" pitchFamily="18" charset="0"/>
                <a:cs typeface="Times New Roman" panose="02020603050405020304" pitchFamily="18" charset="0"/>
              </a:rPr>
              <a:t>Design</a:t>
            </a:r>
            <a:endParaRPr lang="en-US" sz="1800" b="1" dirty="0">
              <a:solidFill>
                <a:srgbClr val="434C5D"/>
              </a:solidFill>
              <a:highlight>
                <a:srgbClr val="FFFF00"/>
              </a:highlight>
              <a:latin typeface="Times New Roman" panose="02020603050405020304" pitchFamily="18" charset="0"/>
              <a:cs typeface="Times New Roman" panose="02020603050405020304" pitchFamily="18" charset="0"/>
            </a:endParaRPr>
          </a:p>
        </p:txBody>
      </p:sp>
      <p:sp>
        <p:nvSpPr>
          <p:cNvPr id="12" name="Rectangle: Top Corners Rounded 11">
            <a:hlinkClick r:id="rId5" action="ppaction://hlinksldjump"/>
            <a:extLst>
              <a:ext uri="{FF2B5EF4-FFF2-40B4-BE49-F238E27FC236}">
                <a16:creationId xmlns:a16="http://schemas.microsoft.com/office/drawing/2014/main" xmlns="" id="{9D0D0DF4-4821-F8D7-9B89-10AD6D4FE673}"/>
              </a:ext>
            </a:extLst>
          </p:cNvPr>
          <p:cNvSpPr/>
          <p:nvPr/>
        </p:nvSpPr>
        <p:spPr>
          <a:xfrm>
            <a:off x="8311009" y="-75947"/>
            <a:ext cx="2468880" cy="1422058"/>
          </a:xfrm>
          <a:prstGeom prst="round2SameRect">
            <a:avLst>
              <a:gd name="adj1" fmla="val 50000"/>
              <a:gd name="adj2" fmla="val 0"/>
            </a:avLst>
          </a:prstGeom>
          <a:solidFill>
            <a:srgbClr val="BDE1BA">
              <a:alpha val="61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GB" sz="2400" b="1" dirty="0" smtClean="0">
                <a:solidFill>
                  <a:schemeClr val="tx1"/>
                </a:solidFill>
                <a:latin typeface="Times New Roman" panose="02020603050405020304" pitchFamily="18" charset="0"/>
                <a:cs typeface="Times New Roman" panose="02020603050405020304" pitchFamily="18" charset="0"/>
              </a:rPr>
              <a:t>Hardware Component</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C:\Users\khale\OneDrive\Desktop\Prototyping\User_case.jpg"/>
          <p:cNvPicPr>
            <a:picLocks noChangeAspect="1" noChangeArrowheads="1"/>
          </p:cNvPicPr>
          <p:nvPr/>
        </p:nvPicPr>
        <p:blipFill>
          <a:blip r:embed="rId6"/>
          <a:srcRect/>
          <a:stretch>
            <a:fillRect/>
          </a:stretch>
        </p:blipFill>
        <p:spPr bwMode="auto">
          <a:xfrm>
            <a:off x="1646976" y="2703494"/>
            <a:ext cx="15573484" cy="7072362"/>
          </a:xfrm>
          <a:prstGeom prst="rect">
            <a:avLst/>
          </a:prstGeom>
          <a:noFill/>
        </p:spPr>
      </p:pic>
      <p:sp>
        <p:nvSpPr>
          <p:cNvPr id="21" name="TextBox 20"/>
          <p:cNvSpPr txBox="1"/>
          <p:nvPr/>
        </p:nvSpPr>
        <p:spPr>
          <a:xfrm>
            <a:off x="3004298" y="1703362"/>
            <a:ext cx="13287468" cy="784830"/>
          </a:xfrm>
          <a:prstGeom prst="rect">
            <a:avLst/>
          </a:prstGeom>
          <a:noFill/>
        </p:spPr>
        <p:txBody>
          <a:bodyPr wrap="square" rtlCol="0">
            <a:spAutoFit/>
          </a:bodyPr>
          <a:lstStyle/>
          <a:p>
            <a:pPr algn="ctr"/>
            <a:r>
              <a:rPr lang="en-GB" sz="4500" dirty="0" smtClean="0">
                <a:solidFill>
                  <a:srgbClr val="FF0000"/>
                </a:solidFill>
                <a:latin typeface="Times New Roman" pitchFamily="18" charset="0"/>
                <a:cs typeface="Times New Roman" pitchFamily="18" charset="0"/>
              </a:rPr>
              <a:t>User Case Diagram</a:t>
            </a:r>
            <a:endParaRPr lang="en-US" sz="45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299856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ehavior of space object - by Lifeliqe.potx" id="{B9C66860-991F-4B9E-BE24-F67EBFE187B1}" vid="{CE56F777-F8E9-4D01-B2D2-2BFB7FC9D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4FC89F98420242A8679388BC131555" ma:contentTypeVersion="0" ma:contentTypeDescription="Create a new document." ma:contentTypeScope="" ma:versionID="06b314030afb6a438bf35fa68d54256d">
  <xsd:schema xmlns:xsd="http://www.w3.org/2001/XMLSchema" xmlns:xs="http://www.w3.org/2001/XMLSchema" xmlns:p="http://schemas.microsoft.com/office/2006/metadata/properties" targetNamespace="http://schemas.microsoft.com/office/2006/metadata/properties" ma:root="true" ma:fieldsID="54ffa9774aea6e9d87ca96839f55838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FF95A-49CB-4A26-8A5F-9ED570855DD5}">
  <ds:schemaRefs>
    <ds:schemaRef ds:uri="http://schemas.microsoft.com/office/2006/documentManagement/types"/>
    <ds:schemaRef ds:uri="http://www.w3.org/XML/1998/namespace"/>
    <ds:schemaRef ds:uri="http://purl.org/dc/dcmitype/"/>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639128A-CC6E-44A2-BB93-379CD44B5696}">
  <ds:schemaRefs>
    <ds:schemaRef ds:uri="http://schemas.microsoft.com/sharepoint/v3/contenttype/forms"/>
  </ds:schemaRefs>
</ds:datastoreItem>
</file>

<file path=customXml/itemProps3.xml><?xml version="1.0" encoding="utf-8"?>
<ds:datastoreItem xmlns:ds="http://schemas.openxmlformats.org/officeDocument/2006/customXml" ds:itemID="{F243B817-B256-459C-93FD-97E523C650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Behavior of space objects</Template>
  <TotalTime>39370</TotalTime>
  <Words>1101</Words>
  <Application>Microsoft Office PowerPoint</Application>
  <PresentationFormat>Custom</PresentationFormat>
  <Paragraphs>368</Paragraphs>
  <Slides>25</Slides>
  <Notes>1</Notes>
  <HiddenSlides>1</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Gebaly</dc:creator>
  <cp:lastModifiedBy>khaled gowied</cp:lastModifiedBy>
  <cp:revision>140</cp:revision>
  <cp:lastPrinted>2023-05-29T19:11:55Z</cp:lastPrinted>
  <dcterms:created xsi:type="dcterms:W3CDTF">2021-12-22T15:27:57Z</dcterms:created>
  <dcterms:modified xsi:type="dcterms:W3CDTF">2023-06-25T17:22:04Z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0x0101002F4FC89F98420242A8679388BC131555</vt:lpwstr>
  </property>
</Properties>
</file>