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48"/>
  </p:notesMasterIdLst>
  <p:sldIdLst>
    <p:sldId id="256" r:id="rId5"/>
    <p:sldId id="263" r:id="rId6"/>
    <p:sldId id="316" r:id="rId7"/>
    <p:sldId id="258" r:id="rId8"/>
    <p:sldId id="296" r:id="rId9"/>
    <p:sldId id="260" r:id="rId10"/>
    <p:sldId id="262" r:id="rId11"/>
    <p:sldId id="273" r:id="rId12"/>
    <p:sldId id="298" r:id="rId13"/>
    <p:sldId id="257" r:id="rId14"/>
    <p:sldId id="267" r:id="rId15"/>
    <p:sldId id="293" r:id="rId16"/>
    <p:sldId id="270" r:id="rId17"/>
    <p:sldId id="304" r:id="rId18"/>
    <p:sldId id="274" r:id="rId19"/>
    <p:sldId id="276" r:id="rId20"/>
    <p:sldId id="277" r:id="rId21"/>
    <p:sldId id="280" r:id="rId22"/>
    <p:sldId id="283" r:id="rId23"/>
    <p:sldId id="284" r:id="rId24"/>
    <p:sldId id="313" r:id="rId25"/>
    <p:sldId id="294" r:id="rId26"/>
    <p:sldId id="305" r:id="rId27"/>
    <p:sldId id="306" r:id="rId28"/>
    <p:sldId id="307" r:id="rId29"/>
    <p:sldId id="310" r:id="rId30"/>
    <p:sldId id="303" r:id="rId31"/>
    <p:sldId id="302" r:id="rId32"/>
    <p:sldId id="301" r:id="rId33"/>
    <p:sldId id="290" r:id="rId34"/>
    <p:sldId id="300" r:id="rId35"/>
    <p:sldId id="299" r:id="rId36"/>
    <p:sldId id="311" r:id="rId37"/>
    <p:sldId id="317" r:id="rId38"/>
    <p:sldId id="318" r:id="rId39"/>
    <p:sldId id="314" r:id="rId40"/>
    <p:sldId id="319" r:id="rId41"/>
    <p:sldId id="320" r:id="rId42"/>
    <p:sldId id="308" r:id="rId43"/>
    <p:sldId id="309" r:id="rId44"/>
    <p:sldId id="321" r:id="rId45"/>
    <p:sldId id="315" r:id="rId46"/>
    <p:sldId id="312" r:id="rId47"/>
  </p:sldIdLst>
  <p:sldSz cx="9144000" cy="6858000" type="screen4x3"/>
  <p:notesSz cx="7099300" cy="10234613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2">
          <p15:clr>
            <a:srgbClr val="A4A3A4"/>
          </p15:clr>
        </p15:guide>
        <p15:guide id="2" orient="horz" pos="78">
          <p15:clr>
            <a:srgbClr val="A4A3A4"/>
          </p15:clr>
        </p15:guide>
        <p15:guide id="3" pos="2880">
          <p15:clr>
            <a:srgbClr val="A4A3A4"/>
          </p15:clr>
        </p15:guide>
        <p15:guide id="4" pos="120">
          <p15:clr>
            <a:srgbClr val="A4A3A4"/>
          </p15:clr>
        </p15:guide>
        <p15:guide id="5" pos="4668">
          <p15:clr>
            <a:srgbClr val="A4A3A4"/>
          </p15:clr>
        </p15:guide>
        <p15:guide id="6" pos="26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58" autoAdjust="0"/>
    <p:restoredTop sz="90698" autoAdjust="0"/>
  </p:normalViewPr>
  <p:slideViewPr>
    <p:cSldViewPr snapToGrid="0" showGuides="1">
      <p:cViewPr varScale="1">
        <p:scale>
          <a:sx n="63" d="100"/>
          <a:sy n="63" d="100"/>
        </p:scale>
        <p:origin x="1410" y="66"/>
      </p:cViewPr>
      <p:guideLst>
        <p:guide orient="horz" pos="4242"/>
        <p:guide orient="horz" pos="78"/>
        <p:guide pos="2880"/>
        <p:guide pos="120"/>
        <p:guide pos="4668"/>
        <p:guide pos="26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pitchFamily="34" charset="0"/>
              </a:defRPr>
            </a:lvl1pPr>
          </a:lstStyle>
          <a:p>
            <a:fld id="{E3B58B2B-FA16-4F9E-B574-FAE23810AB63}" type="datetimeFigureOut">
              <a:rPr lang="nl-NL" smtClean="0"/>
              <a:pPr/>
              <a:t>27-5-2016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latin typeface="Arial" pitchFamily="34" charset="0"/>
              </a:defRPr>
            </a:lvl1pPr>
          </a:lstStyle>
          <a:p>
            <a:fld id="{58F5CF1A-70D7-4F18-AB1E-3ED252E7D8D4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6337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5CF1A-70D7-4F18-AB1E-3ED252E7D8D4}" type="slidenum">
              <a:rPr lang="nl-NL" smtClean="0"/>
              <a:pPr/>
              <a:t>42</a:t>
            </a:fld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pening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Z:\_klanten\Unicum\MTS\productie\assets\Open_zonder_0301_29032013_1024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Z:\_klanten\Unicum\MTS\bron\20-02-2013\Logo\Logo O lined CMYK.wm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498400"/>
            <a:ext cx="1926018" cy="30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272" y="1483743"/>
            <a:ext cx="6400800" cy="170692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Name of the presentation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4272" y="3331416"/>
            <a:ext cx="6400800" cy="5401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1274538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martArt Placeholder 6"/>
          <p:cNvSpPr>
            <a:spLocks noGrp="1"/>
          </p:cNvSpPr>
          <p:nvPr>
            <p:ph type="dgm" sz="quarter" idx="13" hasCustomPrompt="1"/>
          </p:nvPr>
        </p:nvSpPr>
        <p:spPr>
          <a:xfrm>
            <a:off x="413633" y="1466083"/>
            <a:ext cx="8549392" cy="42242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to add SmartArt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2EDE-2830-4600-8069-8040045275A4}" type="datetime4">
              <a:rPr lang="en-US" smtClean="0"/>
              <a:pPr/>
              <a:t>May 27, 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67679" y="6535952"/>
            <a:ext cx="2497921" cy="255600"/>
          </a:xfrm>
        </p:spPr>
        <p:txBody>
          <a:bodyPr/>
          <a:lstStyle/>
          <a:p>
            <a:r>
              <a:rPr lang="nl-NL" smtClean="0"/>
              <a:t>Name Presentation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D38B-6C3B-485D-8A1E-A4FAACDD9ABC}" type="slidenum">
              <a:rPr lang="nl-NL" smtClean="0"/>
              <a:pPr/>
              <a:t>‹N°›</a:t>
            </a:fld>
            <a:endParaRPr lang="nl-NL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2" y="6248029"/>
            <a:ext cx="4911723" cy="255600"/>
          </a:xfrm>
          <a:prstGeom prst="rect">
            <a:avLst/>
          </a:prstGeom>
        </p:spPr>
        <p:txBody>
          <a:bodyPr lIns="90000" anchor="ctr" anchorCtr="0">
            <a:norm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en-US" dirty="0" smtClean="0"/>
              <a:t>Click to add notes and sources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78401" y="276417"/>
            <a:ext cx="6290623" cy="43478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16397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-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78401" y="272995"/>
            <a:ext cx="6289200" cy="44094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9B07-7531-41D2-AF35-1B531E145645}" type="datetime4">
              <a:rPr lang="en-US" smtClean="0"/>
              <a:pPr/>
              <a:t>May 27, 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67679" y="6535952"/>
            <a:ext cx="2497921" cy="255600"/>
          </a:xfrm>
        </p:spPr>
        <p:txBody>
          <a:bodyPr/>
          <a:lstStyle/>
          <a:p>
            <a:r>
              <a:rPr lang="nl-NL" smtClean="0"/>
              <a:t>Name Presentation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D38B-6C3B-485D-8A1E-A4FAACDD9ABC}" type="slidenum">
              <a:rPr lang="nl-NL" smtClean="0"/>
              <a:pPr/>
              <a:t>‹N°›</a:t>
            </a:fld>
            <a:endParaRPr lang="nl-NL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259957" y="1390778"/>
            <a:ext cx="2170113" cy="327849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baseline="0"/>
            </a:lvl1pPr>
            <a:lvl2pPr marL="265113" indent="0">
              <a:buNone/>
              <a:defRPr/>
            </a:lvl2pPr>
            <a:lvl3pPr marL="538162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 smtClean="0"/>
              <a:t>[Item 1]</a:t>
            </a:r>
          </a:p>
          <a:p>
            <a:pPr lvl="0"/>
            <a:r>
              <a:rPr lang="en-US" dirty="0" smtClean="0"/>
              <a:t>[Item 2]</a:t>
            </a:r>
          </a:p>
          <a:p>
            <a:pPr lvl="0"/>
            <a:r>
              <a:rPr lang="en-US" dirty="0" smtClean="0"/>
              <a:t>[Item 3]</a:t>
            </a:r>
          </a:p>
          <a:p>
            <a:pPr lvl="0"/>
            <a:r>
              <a:rPr lang="en-US" dirty="0" smtClean="0"/>
              <a:t>[Item 4]</a:t>
            </a:r>
          </a:p>
          <a:p>
            <a:pPr lvl="0"/>
            <a:r>
              <a:rPr lang="en-US" dirty="0" smtClean="0"/>
              <a:t>[Item 5]</a:t>
            </a:r>
          </a:p>
          <a:p>
            <a:pPr lvl="0"/>
            <a:r>
              <a:rPr lang="en-US" dirty="0" smtClean="0"/>
              <a:t>[Item 6]</a:t>
            </a:r>
            <a:endParaRPr lang="nl-NL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967418" y="1488058"/>
            <a:ext cx="3024188" cy="3220123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lnSpc>
                <a:spcPct val="150000"/>
              </a:lnSpc>
              <a:buFont typeface="Arial" pitchFamily="34" charset="0"/>
              <a:buChar char="•"/>
              <a:defRPr sz="1400" baseline="0"/>
            </a:lvl1pPr>
            <a:lvl2pPr marL="265113" indent="0">
              <a:buNone/>
              <a:defRPr/>
            </a:lvl2pPr>
            <a:lvl3pPr marL="538162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 smtClean="0"/>
              <a:t>[Item 1]</a:t>
            </a:r>
          </a:p>
          <a:p>
            <a:pPr lvl="0"/>
            <a:r>
              <a:rPr lang="en-US" dirty="0" smtClean="0"/>
              <a:t>[Item 2]</a:t>
            </a:r>
          </a:p>
          <a:p>
            <a:pPr lvl="0"/>
            <a:r>
              <a:rPr lang="en-US" dirty="0" smtClean="0"/>
              <a:t>[Item 3]</a:t>
            </a:r>
          </a:p>
          <a:p>
            <a:pPr lvl="0"/>
            <a:r>
              <a:rPr lang="en-US" dirty="0" smtClean="0"/>
              <a:t>[Item 4]</a:t>
            </a:r>
          </a:p>
          <a:p>
            <a:pPr lvl="0"/>
            <a:r>
              <a:rPr lang="en-US" dirty="0" smtClean="0"/>
              <a:t>[Item 5]</a:t>
            </a:r>
            <a:endParaRPr lang="nl-NL" dirty="0"/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3401664" y="1673151"/>
            <a:ext cx="525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V="1">
            <a:off x="3922744" y="1664723"/>
            <a:ext cx="0" cy="25194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342902" y="6248029"/>
            <a:ext cx="4911723" cy="255600"/>
          </a:xfrm>
          <a:prstGeom prst="rect">
            <a:avLst/>
          </a:prstGeom>
        </p:spPr>
        <p:txBody>
          <a:bodyPr lIns="90000" anchor="ctr" anchorCtr="0">
            <a:norm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en-US" dirty="0" smtClean="0"/>
              <a:t>Click to add 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3880189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+1 Strateg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Placeholder 1"/>
          <p:cNvSpPr>
            <a:spLocks noGrp="1"/>
          </p:cNvSpPr>
          <p:nvPr>
            <p:ph type="title"/>
          </p:nvPr>
        </p:nvSpPr>
        <p:spPr>
          <a:xfrm>
            <a:off x="378401" y="272996"/>
            <a:ext cx="6289200" cy="44094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934047" y="1585338"/>
            <a:ext cx="3024188" cy="720000"/>
          </a:xfrm>
          <a:prstGeom prst="rect">
            <a:avLst/>
          </a:prstGeom>
          <a:ln w="9525">
            <a:solidFill>
              <a:schemeClr val="tx2">
                <a:lumMod val="40000"/>
                <a:lumOff val="60000"/>
              </a:schemeClr>
            </a:solidFill>
          </a:ln>
        </p:spPr>
        <p:txBody>
          <a:bodyPr anchor="ctr" anchorCtr="0">
            <a:normAutofit/>
          </a:bodyPr>
          <a:lstStyle>
            <a:lvl1pPr marL="285750" indent="-285750">
              <a:lnSpc>
                <a:spcPct val="150000"/>
              </a:lnSpc>
              <a:buFont typeface="Arial" pitchFamily="34" charset="0"/>
              <a:buChar char="•"/>
              <a:defRPr sz="1400" baseline="0"/>
            </a:lvl1pPr>
            <a:lvl2pPr marL="265113" indent="0">
              <a:buNone/>
              <a:defRPr/>
            </a:lvl2pPr>
            <a:lvl3pPr marL="538162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 smtClean="0"/>
              <a:t>[Item 1]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3934047" y="2432008"/>
            <a:ext cx="3024188" cy="720000"/>
          </a:xfrm>
          <a:prstGeom prst="rect">
            <a:avLst/>
          </a:prstGeom>
          <a:ln w="9525">
            <a:solidFill>
              <a:schemeClr val="tx2">
                <a:lumMod val="40000"/>
                <a:lumOff val="60000"/>
              </a:schemeClr>
            </a:solidFill>
          </a:ln>
        </p:spPr>
        <p:txBody>
          <a:bodyPr anchor="ctr" anchorCtr="0">
            <a:normAutofit/>
          </a:bodyPr>
          <a:lstStyle>
            <a:lvl1pPr marL="285750" indent="-285750">
              <a:lnSpc>
                <a:spcPct val="150000"/>
              </a:lnSpc>
              <a:buFont typeface="Arial" pitchFamily="34" charset="0"/>
              <a:buChar char="•"/>
              <a:defRPr sz="1400" baseline="0"/>
            </a:lvl1pPr>
            <a:lvl2pPr marL="265113" indent="0">
              <a:buNone/>
              <a:defRPr/>
            </a:lvl2pPr>
            <a:lvl3pPr marL="538162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 smtClean="0"/>
              <a:t>[Item 1]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3934047" y="3270210"/>
            <a:ext cx="3024188" cy="720000"/>
          </a:xfrm>
          <a:prstGeom prst="rect">
            <a:avLst/>
          </a:prstGeom>
          <a:ln w="9525">
            <a:solidFill>
              <a:schemeClr val="tx2">
                <a:lumMod val="40000"/>
                <a:lumOff val="60000"/>
              </a:schemeClr>
            </a:solidFill>
          </a:ln>
        </p:spPr>
        <p:txBody>
          <a:bodyPr anchor="ctr" anchorCtr="0">
            <a:normAutofit/>
          </a:bodyPr>
          <a:lstStyle>
            <a:lvl1pPr marL="285750" indent="-285750">
              <a:lnSpc>
                <a:spcPct val="150000"/>
              </a:lnSpc>
              <a:buFont typeface="Arial" pitchFamily="34" charset="0"/>
              <a:buChar char="•"/>
              <a:defRPr sz="1400" baseline="0"/>
            </a:lvl1pPr>
            <a:lvl2pPr marL="265113" indent="0">
              <a:buNone/>
              <a:defRPr/>
            </a:lvl2pPr>
            <a:lvl3pPr marL="538162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 smtClean="0"/>
              <a:t>[Item 1]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934047" y="4108411"/>
            <a:ext cx="3024188" cy="720000"/>
          </a:xfrm>
          <a:prstGeom prst="rect">
            <a:avLst/>
          </a:prstGeom>
          <a:ln w="9525">
            <a:solidFill>
              <a:schemeClr val="tx2">
                <a:lumMod val="40000"/>
                <a:lumOff val="60000"/>
              </a:schemeClr>
            </a:solidFill>
          </a:ln>
        </p:spPr>
        <p:txBody>
          <a:bodyPr anchor="ctr" anchorCtr="0">
            <a:normAutofit/>
          </a:bodyPr>
          <a:lstStyle>
            <a:lvl1pPr marL="285750" indent="-285750">
              <a:lnSpc>
                <a:spcPct val="150000"/>
              </a:lnSpc>
              <a:buFont typeface="Arial" pitchFamily="34" charset="0"/>
              <a:buChar char="•"/>
              <a:defRPr sz="1400" baseline="0"/>
            </a:lvl1pPr>
            <a:lvl2pPr marL="265113" indent="0">
              <a:buNone/>
              <a:defRPr/>
            </a:lvl2pPr>
            <a:lvl3pPr marL="538162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 smtClean="0"/>
              <a:t>[Item 1]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FC62-2F3C-4CCC-A432-7380D5BE3B27}" type="datetime4">
              <a:rPr lang="en-US" smtClean="0"/>
              <a:pPr/>
              <a:t>May 27, 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67679" y="6535952"/>
            <a:ext cx="2497921" cy="255600"/>
          </a:xfrm>
        </p:spPr>
        <p:txBody>
          <a:bodyPr/>
          <a:lstStyle/>
          <a:p>
            <a:r>
              <a:rPr lang="nl-NL" smtClean="0"/>
              <a:t>Name Presentation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D38B-6C3B-485D-8A1E-A4FAACDD9ABC}" type="slidenum">
              <a:rPr lang="nl-NL" smtClean="0"/>
              <a:pPr/>
              <a:t>‹N°›</a:t>
            </a:fld>
            <a:endParaRPr lang="nl-NL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2664047" y="1585338"/>
            <a:ext cx="1185333" cy="720000"/>
          </a:xfrm>
          <a:prstGeom prst="rect">
            <a:avLst/>
          </a:prstGeom>
          <a:ln w="9525">
            <a:solidFill>
              <a:schemeClr val="tx2">
                <a:lumMod val="40000"/>
                <a:lumOff val="6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lnSpc>
                <a:spcPct val="150000"/>
              </a:lnSpc>
              <a:buFont typeface="Arial" pitchFamily="34" charset="0"/>
              <a:buNone/>
              <a:defRPr sz="1400" baseline="0"/>
            </a:lvl1pPr>
            <a:lvl2pPr marL="265113" indent="0">
              <a:buNone/>
              <a:defRPr/>
            </a:lvl2pPr>
            <a:lvl3pPr marL="538162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 smtClean="0"/>
              <a:t>[Item 1]</a:t>
            </a:r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2664047" y="2432008"/>
            <a:ext cx="1185333" cy="720000"/>
          </a:xfrm>
          <a:prstGeom prst="rect">
            <a:avLst/>
          </a:prstGeom>
          <a:ln w="9525">
            <a:solidFill>
              <a:schemeClr val="tx2">
                <a:lumMod val="40000"/>
                <a:lumOff val="6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lnSpc>
                <a:spcPct val="150000"/>
              </a:lnSpc>
              <a:buFont typeface="Arial" pitchFamily="34" charset="0"/>
              <a:buNone/>
              <a:defRPr sz="1400" baseline="0"/>
            </a:lvl1pPr>
            <a:lvl2pPr marL="265113" indent="0">
              <a:buNone/>
              <a:defRPr/>
            </a:lvl2pPr>
            <a:lvl3pPr marL="538162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 smtClean="0"/>
              <a:t>[Item 1]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2664047" y="3270210"/>
            <a:ext cx="1185333" cy="720000"/>
          </a:xfrm>
          <a:prstGeom prst="rect">
            <a:avLst/>
          </a:prstGeom>
          <a:ln w="9525">
            <a:solidFill>
              <a:schemeClr val="tx2">
                <a:lumMod val="40000"/>
                <a:lumOff val="6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lnSpc>
                <a:spcPct val="150000"/>
              </a:lnSpc>
              <a:buFont typeface="Arial" pitchFamily="34" charset="0"/>
              <a:buNone/>
              <a:defRPr sz="1400" baseline="0"/>
            </a:lvl1pPr>
            <a:lvl2pPr marL="265113" indent="0">
              <a:buNone/>
              <a:defRPr/>
            </a:lvl2pPr>
            <a:lvl3pPr marL="538162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 smtClean="0"/>
              <a:t>[Item 1]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2664047" y="4108411"/>
            <a:ext cx="1185333" cy="720000"/>
          </a:xfrm>
          <a:prstGeom prst="rect">
            <a:avLst/>
          </a:prstGeom>
          <a:ln w="9525">
            <a:solidFill>
              <a:schemeClr val="tx2">
                <a:lumMod val="40000"/>
                <a:lumOff val="6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lnSpc>
                <a:spcPct val="150000"/>
              </a:lnSpc>
              <a:buFont typeface="Arial" pitchFamily="34" charset="0"/>
              <a:buNone/>
              <a:defRPr sz="1400" baseline="0"/>
            </a:lvl1pPr>
            <a:lvl2pPr marL="265113" indent="0">
              <a:buNone/>
              <a:defRPr/>
            </a:lvl2pPr>
            <a:lvl3pPr marL="538162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 smtClean="0"/>
              <a:t>[Item 1]</a:t>
            </a:r>
          </a:p>
        </p:txBody>
      </p:sp>
      <p:sp>
        <p:nvSpPr>
          <p:cNvPr id="25" name="Text Placeholder 9"/>
          <p:cNvSpPr>
            <a:spLocks noGrp="1"/>
          </p:cNvSpPr>
          <p:nvPr>
            <p:ph type="body" sz="quarter" idx="26" hasCustomPrompt="1"/>
          </p:nvPr>
        </p:nvSpPr>
        <p:spPr>
          <a:xfrm>
            <a:off x="2283047" y="1585338"/>
            <a:ext cx="381001" cy="72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2">
                <a:lumMod val="40000"/>
                <a:lumOff val="6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lnSpc>
                <a:spcPct val="150000"/>
              </a:lnSpc>
              <a:buFont typeface="Arial" pitchFamily="34" charset="0"/>
              <a:buNone/>
              <a:defRPr sz="1200" baseline="0">
                <a:solidFill>
                  <a:schemeClr val="tx2"/>
                </a:solidFill>
              </a:defRPr>
            </a:lvl1pPr>
            <a:lvl2pPr marL="265113" indent="0">
              <a:buNone/>
              <a:defRPr/>
            </a:lvl2pPr>
            <a:lvl3pPr marL="538162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 smtClean="0"/>
              <a:t>1</a:t>
            </a:r>
          </a:p>
        </p:txBody>
      </p:sp>
      <p:sp>
        <p:nvSpPr>
          <p:cNvPr id="26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2283047" y="2432008"/>
            <a:ext cx="381001" cy="72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2">
                <a:lumMod val="40000"/>
                <a:lumOff val="6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lnSpc>
                <a:spcPct val="150000"/>
              </a:lnSpc>
              <a:buFont typeface="Arial" pitchFamily="34" charset="0"/>
              <a:buNone/>
              <a:defRPr sz="1200" baseline="0">
                <a:solidFill>
                  <a:schemeClr val="tx2"/>
                </a:solidFill>
              </a:defRPr>
            </a:lvl1pPr>
            <a:lvl2pPr marL="265113" indent="0">
              <a:buNone/>
              <a:defRPr/>
            </a:lvl2pPr>
            <a:lvl3pPr marL="538162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 smtClean="0"/>
              <a:t>2</a:t>
            </a:r>
          </a:p>
        </p:txBody>
      </p:sp>
      <p:sp>
        <p:nvSpPr>
          <p:cNvPr id="27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2283047" y="3270210"/>
            <a:ext cx="381001" cy="72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2">
                <a:lumMod val="40000"/>
                <a:lumOff val="6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lnSpc>
                <a:spcPct val="150000"/>
              </a:lnSpc>
              <a:buFont typeface="Arial" pitchFamily="34" charset="0"/>
              <a:buNone/>
              <a:defRPr sz="1200" baseline="0">
                <a:solidFill>
                  <a:schemeClr val="tx2"/>
                </a:solidFill>
              </a:defRPr>
            </a:lvl1pPr>
            <a:lvl2pPr marL="265113" indent="0">
              <a:buNone/>
              <a:defRPr/>
            </a:lvl2pPr>
            <a:lvl3pPr marL="538162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 smtClean="0"/>
              <a:t>3</a:t>
            </a:r>
          </a:p>
        </p:txBody>
      </p:sp>
      <p:sp>
        <p:nvSpPr>
          <p:cNvPr id="28" name="Text Placeholder 9"/>
          <p:cNvSpPr>
            <a:spLocks noGrp="1"/>
          </p:cNvSpPr>
          <p:nvPr>
            <p:ph type="body" sz="quarter" idx="29" hasCustomPrompt="1"/>
          </p:nvPr>
        </p:nvSpPr>
        <p:spPr>
          <a:xfrm>
            <a:off x="2283047" y="4108411"/>
            <a:ext cx="381001" cy="72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2">
                <a:lumMod val="40000"/>
                <a:lumOff val="6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lnSpc>
                <a:spcPct val="150000"/>
              </a:lnSpc>
              <a:buFont typeface="Arial" pitchFamily="34" charset="0"/>
              <a:buNone/>
              <a:defRPr sz="1200" baseline="0">
                <a:solidFill>
                  <a:schemeClr val="tx2"/>
                </a:solidFill>
              </a:defRPr>
            </a:lvl1pPr>
            <a:lvl2pPr marL="265113" indent="0">
              <a:buNone/>
              <a:defRPr/>
            </a:lvl2pPr>
            <a:lvl3pPr marL="538162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 smtClean="0"/>
              <a:t>+1</a:t>
            </a:r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30" hasCustomPrompt="1"/>
          </p:nvPr>
        </p:nvSpPr>
        <p:spPr>
          <a:xfrm>
            <a:off x="411914" y="1585338"/>
            <a:ext cx="1803399" cy="720000"/>
          </a:xfrm>
          <a:prstGeom prst="rect">
            <a:avLst/>
          </a:prstGeom>
          <a:ln w="9525">
            <a:solidFill>
              <a:schemeClr val="tx2">
                <a:lumMod val="40000"/>
                <a:lumOff val="6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lnSpc>
                <a:spcPct val="150000"/>
              </a:lnSpc>
              <a:buFont typeface="Arial" pitchFamily="34" charset="0"/>
              <a:buNone/>
              <a:defRPr sz="1800" b="1" baseline="0">
                <a:solidFill>
                  <a:schemeClr val="tx1"/>
                </a:solidFill>
              </a:defRPr>
            </a:lvl1pPr>
            <a:lvl2pPr marL="265113" indent="0">
              <a:buNone/>
              <a:defRPr/>
            </a:lvl2pPr>
            <a:lvl3pPr marL="538162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 smtClean="0"/>
              <a:t>[Item 1]</a:t>
            </a:r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31" hasCustomPrompt="1"/>
          </p:nvPr>
        </p:nvSpPr>
        <p:spPr>
          <a:xfrm>
            <a:off x="411914" y="2432008"/>
            <a:ext cx="1803399" cy="2399036"/>
          </a:xfrm>
          <a:prstGeom prst="rect">
            <a:avLst/>
          </a:prstGeom>
          <a:ln w="9525">
            <a:solidFill>
              <a:schemeClr val="tx2">
                <a:lumMod val="40000"/>
                <a:lumOff val="6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lnSpc>
                <a:spcPct val="150000"/>
              </a:lnSpc>
              <a:buFont typeface="Arial" pitchFamily="34" charset="0"/>
              <a:buNone/>
              <a:defRPr sz="1800" b="1" baseline="0">
                <a:solidFill>
                  <a:schemeClr val="tx2"/>
                </a:solidFill>
              </a:defRPr>
            </a:lvl1pPr>
            <a:lvl2pPr marL="265113" indent="0">
              <a:buNone/>
              <a:defRPr/>
            </a:lvl2pPr>
            <a:lvl3pPr marL="538162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 smtClean="0"/>
              <a:t>[Item 1]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42902" y="6248029"/>
            <a:ext cx="4911723" cy="255600"/>
          </a:xfrm>
          <a:prstGeom prst="rect">
            <a:avLst/>
          </a:prstGeom>
        </p:spPr>
        <p:txBody>
          <a:bodyPr lIns="90000" anchor="ctr" anchorCtr="0">
            <a:norm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en-US" dirty="0" smtClean="0"/>
              <a:t>Click to add 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2173788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5257800" y="1585338"/>
            <a:ext cx="2338388" cy="849634"/>
          </a:xfrm>
          <a:prstGeom prst="rect">
            <a:avLst/>
          </a:prstGeom>
          <a:ln w="9525">
            <a:solidFill>
              <a:schemeClr val="tx2">
                <a:lumMod val="40000"/>
                <a:lumOff val="60000"/>
              </a:schemeClr>
            </a:solidFill>
          </a:ln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buFont typeface="Arial" pitchFamily="34" charset="0"/>
              <a:buNone/>
              <a:defRPr sz="1400" baseline="0"/>
            </a:lvl1pPr>
            <a:lvl2pPr marL="265113" indent="0">
              <a:buNone/>
              <a:defRPr/>
            </a:lvl2pPr>
            <a:lvl3pPr marL="538162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 smtClean="0"/>
              <a:t>[Item 1]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5257800" y="2559013"/>
            <a:ext cx="2338388" cy="849634"/>
          </a:xfrm>
          <a:prstGeom prst="rect">
            <a:avLst/>
          </a:prstGeom>
          <a:ln w="9525">
            <a:solidFill>
              <a:schemeClr val="tx2">
                <a:lumMod val="40000"/>
                <a:lumOff val="60000"/>
              </a:schemeClr>
            </a:solidFill>
          </a:ln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buFont typeface="Arial" pitchFamily="34" charset="0"/>
              <a:buNone/>
              <a:defRPr sz="1400" baseline="0"/>
            </a:lvl1pPr>
            <a:lvl2pPr marL="265113" indent="0">
              <a:buNone/>
              <a:defRPr/>
            </a:lvl2pPr>
            <a:lvl3pPr marL="538162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 smtClean="0"/>
              <a:t>[Item 1]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5257800" y="3524220"/>
            <a:ext cx="2338388" cy="849634"/>
          </a:xfrm>
          <a:prstGeom prst="rect">
            <a:avLst/>
          </a:prstGeom>
          <a:ln w="9525">
            <a:solidFill>
              <a:schemeClr val="tx2">
                <a:lumMod val="40000"/>
                <a:lumOff val="60000"/>
              </a:schemeClr>
            </a:solidFill>
          </a:ln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buFont typeface="Arial" pitchFamily="34" charset="0"/>
              <a:buNone/>
              <a:defRPr sz="1400" baseline="0"/>
            </a:lvl1pPr>
            <a:lvl2pPr marL="265113" indent="0">
              <a:buNone/>
              <a:defRPr/>
            </a:lvl2pPr>
            <a:lvl3pPr marL="538162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 smtClean="0"/>
              <a:t>[Item 1]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2025-AB35-455D-9CD8-D3C19DD01348}" type="datetime4">
              <a:rPr lang="en-US" smtClean="0"/>
              <a:pPr/>
              <a:t>May 27, 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67679" y="6535952"/>
            <a:ext cx="2497921" cy="255600"/>
          </a:xfrm>
        </p:spPr>
        <p:txBody>
          <a:bodyPr/>
          <a:lstStyle/>
          <a:p>
            <a:r>
              <a:rPr lang="nl-NL" smtClean="0"/>
              <a:t>Name Presentation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D38B-6C3B-485D-8A1E-A4FAACDD9ABC}" type="slidenum">
              <a:rPr lang="nl-NL" smtClean="0"/>
              <a:pPr/>
              <a:t>‹N°›</a:t>
            </a:fld>
            <a:endParaRPr lang="nl-NL"/>
          </a:p>
        </p:txBody>
      </p:sp>
      <p:cxnSp>
        <p:nvCxnSpPr>
          <p:cNvPr id="31" name="Straight Connector 30"/>
          <p:cNvCxnSpPr/>
          <p:nvPr userDrawn="1"/>
        </p:nvCxnSpPr>
        <p:spPr>
          <a:xfrm flipV="1">
            <a:off x="5228186" y="1596778"/>
            <a:ext cx="0" cy="27819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9"/>
          <p:cNvSpPr>
            <a:spLocks noGrp="1"/>
          </p:cNvSpPr>
          <p:nvPr>
            <p:ph type="body" sz="quarter" idx="32" hasCustomPrompt="1"/>
          </p:nvPr>
        </p:nvSpPr>
        <p:spPr>
          <a:xfrm>
            <a:off x="4572000" y="1585338"/>
            <a:ext cx="626533" cy="849634"/>
          </a:xfrm>
          <a:prstGeom prst="rect">
            <a:avLst/>
          </a:prstGeom>
          <a:ln w="9525">
            <a:solidFill>
              <a:schemeClr val="tx2">
                <a:lumMod val="40000"/>
                <a:lumOff val="6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lnSpc>
                <a:spcPct val="150000"/>
              </a:lnSpc>
              <a:buFont typeface="Arial" pitchFamily="34" charset="0"/>
              <a:buNone/>
              <a:defRPr sz="1000" baseline="0">
                <a:solidFill>
                  <a:schemeClr val="tx1"/>
                </a:solidFill>
              </a:defRPr>
            </a:lvl1pPr>
            <a:lvl2pPr marL="265113" indent="0">
              <a:buNone/>
              <a:defRPr/>
            </a:lvl2pPr>
            <a:lvl3pPr marL="538162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 smtClean="0"/>
              <a:t>Input</a:t>
            </a:r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33" hasCustomPrompt="1"/>
          </p:nvPr>
        </p:nvSpPr>
        <p:spPr>
          <a:xfrm>
            <a:off x="4572000" y="2559013"/>
            <a:ext cx="626533" cy="849634"/>
          </a:xfrm>
          <a:prstGeom prst="rect">
            <a:avLst/>
          </a:prstGeom>
          <a:ln w="9525">
            <a:solidFill>
              <a:schemeClr val="tx2">
                <a:lumMod val="40000"/>
                <a:lumOff val="6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lnSpc>
                <a:spcPct val="150000"/>
              </a:lnSpc>
              <a:buFont typeface="Arial" pitchFamily="34" charset="0"/>
              <a:buNone/>
              <a:defRPr sz="1000" baseline="0">
                <a:solidFill>
                  <a:schemeClr val="tx1"/>
                </a:solidFill>
              </a:defRPr>
            </a:lvl1pPr>
            <a:lvl2pPr marL="265113" indent="0">
              <a:buNone/>
              <a:defRPr/>
            </a:lvl2pPr>
            <a:lvl3pPr marL="538162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 smtClean="0"/>
              <a:t>Input</a:t>
            </a:r>
          </a:p>
        </p:txBody>
      </p:sp>
      <p:sp>
        <p:nvSpPr>
          <p:cNvPr id="34" name="Text Placeholder 9"/>
          <p:cNvSpPr>
            <a:spLocks noGrp="1"/>
          </p:cNvSpPr>
          <p:nvPr>
            <p:ph type="body" sz="quarter" idx="34" hasCustomPrompt="1"/>
          </p:nvPr>
        </p:nvSpPr>
        <p:spPr>
          <a:xfrm>
            <a:off x="4572000" y="3524220"/>
            <a:ext cx="626533" cy="849634"/>
          </a:xfrm>
          <a:prstGeom prst="rect">
            <a:avLst/>
          </a:prstGeom>
          <a:ln w="9525">
            <a:solidFill>
              <a:schemeClr val="tx2">
                <a:lumMod val="40000"/>
                <a:lumOff val="6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lnSpc>
                <a:spcPct val="150000"/>
              </a:lnSpc>
              <a:buFont typeface="Arial" pitchFamily="34" charset="0"/>
              <a:buNone/>
              <a:defRPr sz="1000" baseline="0">
                <a:solidFill>
                  <a:schemeClr val="tx1"/>
                </a:solidFill>
              </a:defRPr>
            </a:lvl1pPr>
            <a:lvl2pPr marL="265113" indent="0">
              <a:buNone/>
              <a:defRPr/>
            </a:lvl2pPr>
            <a:lvl3pPr marL="538162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 smtClean="0"/>
              <a:t>Input</a:t>
            </a:r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35"/>
          </p:nvPr>
        </p:nvSpPr>
        <p:spPr>
          <a:xfrm>
            <a:off x="1058863" y="1587782"/>
            <a:ext cx="3513137" cy="849600"/>
          </a:xfrm>
          <a:prstGeom prst="rect">
            <a:avLst/>
          </a:prstGeom>
          <a:ln w="9525">
            <a:solidFill>
              <a:schemeClr val="tx2">
                <a:lumMod val="40000"/>
                <a:lumOff val="6000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nl-NL"/>
          </a:p>
        </p:txBody>
      </p:sp>
      <p:sp>
        <p:nvSpPr>
          <p:cNvPr id="35" name="Chart Placeholder 8"/>
          <p:cNvSpPr>
            <a:spLocks noGrp="1"/>
          </p:cNvSpPr>
          <p:nvPr>
            <p:ph type="chart" sz="quarter" idx="36"/>
          </p:nvPr>
        </p:nvSpPr>
        <p:spPr>
          <a:xfrm>
            <a:off x="1058863" y="2559013"/>
            <a:ext cx="3513137" cy="849600"/>
          </a:xfrm>
          <a:prstGeom prst="rect">
            <a:avLst/>
          </a:prstGeom>
          <a:ln w="9525">
            <a:solidFill>
              <a:schemeClr val="tx2">
                <a:lumMod val="40000"/>
                <a:lumOff val="6000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nl-NL"/>
          </a:p>
        </p:txBody>
      </p:sp>
      <p:sp>
        <p:nvSpPr>
          <p:cNvPr id="36" name="Chart Placeholder 8"/>
          <p:cNvSpPr>
            <a:spLocks noGrp="1"/>
          </p:cNvSpPr>
          <p:nvPr>
            <p:ph type="chart" sz="quarter" idx="37"/>
          </p:nvPr>
        </p:nvSpPr>
        <p:spPr>
          <a:xfrm>
            <a:off x="1058863" y="3524220"/>
            <a:ext cx="3513137" cy="849600"/>
          </a:xfrm>
          <a:prstGeom prst="rect">
            <a:avLst/>
          </a:prstGeom>
          <a:ln w="9525">
            <a:solidFill>
              <a:schemeClr val="tx2">
                <a:lumMod val="40000"/>
                <a:lumOff val="6000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nl-NL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38" hasCustomPrompt="1"/>
          </p:nvPr>
        </p:nvSpPr>
        <p:spPr>
          <a:xfrm>
            <a:off x="423080" y="1585338"/>
            <a:ext cx="626533" cy="849634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rmAutofit/>
          </a:bodyPr>
          <a:lstStyle>
            <a:lvl1pPr marL="0" indent="0" algn="ctr">
              <a:lnSpc>
                <a:spcPct val="150000"/>
              </a:lnSpc>
              <a:buFont typeface="Arial" pitchFamily="34" charset="0"/>
              <a:buNone/>
              <a:defRPr sz="1000" baseline="0">
                <a:solidFill>
                  <a:schemeClr val="tx1"/>
                </a:solidFill>
              </a:defRPr>
            </a:lvl1pPr>
            <a:lvl2pPr marL="265113" indent="0">
              <a:buNone/>
              <a:defRPr/>
            </a:lvl2pPr>
            <a:lvl3pPr marL="538162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 smtClean="0"/>
              <a:t>Input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39" hasCustomPrompt="1"/>
          </p:nvPr>
        </p:nvSpPr>
        <p:spPr>
          <a:xfrm>
            <a:off x="423080" y="2559013"/>
            <a:ext cx="626533" cy="849634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rmAutofit/>
          </a:bodyPr>
          <a:lstStyle>
            <a:lvl1pPr marL="0" indent="0" algn="ctr">
              <a:lnSpc>
                <a:spcPct val="150000"/>
              </a:lnSpc>
              <a:buFont typeface="Arial" pitchFamily="34" charset="0"/>
              <a:buNone/>
              <a:defRPr sz="1000" baseline="0">
                <a:solidFill>
                  <a:schemeClr val="tx1"/>
                </a:solidFill>
              </a:defRPr>
            </a:lvl1pPr>
            <a:lvl2pPr marL="265113" indent="0">
              <a:buNone/>
              <a:defRPr/>
            </a:lvl2pPr>
            <a:lvl3pPr marL="538162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 smtClean="0"/>
              <a:t>Input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40" hasCustomPrompt="1"/>
          </p:nvPr>
        </p:nvSpPr>
        <p:spPr>
          <a:xfrm>
            <a:off x="423080" y="3524220"/>
            <a:ext cx="626533" cy="849634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rmAutofit/>
          </a:bodyPr>
          <a:lstStyle>
            <a:lvl1pPr marL="0" indent="0" algn="ctr">
              <a:lnSpc>
                <a:spcPct val="150000"/>
              </a:lnSpc>
              <a:buFont typeface="Arial" pitchFamily="34" charset="0"/>
              <a:buNone/>
              <a:defRPr sz="1000" baseline="0">
                <a:solidFill>
                  <a:schemeClr val="tx1"/>
                </a:solidFill>
              </a:defRPr>
            </a:lvl1pPr>
            <a:lvl2pPr marL="265113" indent="0">
              <a:buNone/>
              <a:defRPr/>
            </a:lvl2pPr>
            <a:lvl3pPr marL="538162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 smtClean="0"/>
              <a:t>Input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42901" y="6248029"/>
            <a:ext cx="4911723" cy="255600"/>
          </a:xfrm>
          <a:prstGeom prst="rect">
            <a:avLst/>
          </a:prstGeom>
        </p:spPr>
        <p:txBody>
          <a:bodyPr lIns="90000" anchor="ctr" anchorCtr="0">
            <a:norm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en-US" dirty="0" smtClean="0"/>
              <a:t>Click to add notes and sources</a:t>
            </a:r>
          </a:p>
        </p:txBody>
      </p:sp>
      <p:sp>
        <p:nvSpPr>
          <p:cNvPr id="24" name="Title Placeholder 1"/>
          <p:cNvSpPr>
            <a:spLocks noGrp="1"/>
          </p:cNvSpPr>
          <p:nvPr>
            <p:ph type="title"/>
          </p:nvPr>
        </p:nvSpPr>
        <p:spPr>
          <a:xfrm>
            <a:off x="378401" y="272997"/>
            <a:ext cx="6289200" cy="44094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53989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086E-AD71-4903-A6D9-AB5F7CCD6D0A}" type="datetime4">
              <a:rPr lang="en-US" smtClean="0"/>
              <a:pPr/>
              <a:t>May 27, 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67679" y="6535952"/>
            <a:ext cx="2497921" cy="255600"/>
          </a:xfrm>
        </p:spPr>
        <p:txBody>
          <a:bodyPr/>
          <a:lstStyle/>
          <a:p>
            <a:r>
              <a:rPr lang="nl-NL" smtClean="0"/>
              <a:t>Name Presentation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D38B-6C3B-485D-8A1E-A4FAACDD9ABC}" type="slidenum">
              <a:rPr lang="nl-NL" smtClean="0"/>
              <a:pPr/>
              <a:t>‹N°›</a:t>
            </a:fld>
            <a:endParaRPr lang="nl-NL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42902" y="6248029"/>
            <a:ext cx="4911723" cy="255600"/>
          </a:xfrm>
          <a:prstGeom prst="rect">
            <a:avLst/>
          </a:prstGeom>
        </p:spPr>
        <p:txBody>
          <a:bodyPr lIns="90000" anchor="ctr" anchorCtr="0">
            <a:norm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en-US" dirty="0" smtClean="0"/>
              <a:t>Click to add notes and sources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78401" y="272997"/>
            <a:ext cx="6289200" cy="44094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2489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Z:\_klanten\Unicum\MTS\productie\assets\End_zonder_0301_29032013_1024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Z:\_klanten\Unicum\MTS\bron\20-02-2013\Logo\Logo O lined CMYK.wm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960" y="4498400"/>
            <a:ext cx="1926018" cy="30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31388" y="1488643"/>
            <a:ext cx="5551087" cy="170202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r">
              <a:defRPr lang="nl-NL"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Thank you!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31388" y="3325738"/>
            <a:ext cx="5551087" cy="1065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r">
              <a:buNone/>
              <a:defRPr lang="nl-NL" sz="2000">
                <a:solidFill>
                  <a:schemeClr val="bg1"/>
                </a:solidFill>
              </a:defRPr>
            </a:lvl1pPr>
          </a:lstStyle>
          <a:p>
            <a:pPr marL="0" lvl="0" indent="0">
              <a:spcBef>
                <a:spcPts val="0"/>
              </a:spcBef>
            </a:pPr>
            <a:r>
              <a:rPr lang="en-US" dirty="0" smtClean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356198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Title and Content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003" y="970737"/>
            <a:ext cx="8555022" cy="4933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dirty="0" smtClean="0"/>
            </a:lvl1pPr>
            <a:lvl2pPr marL="265113" indent="0">
              <a:buNone/>
              <a:defRPr lang="en-US" sz="1200" dirty="0" smtClean="0"/>
            </a:lvl2pPr>
            <a:lvl3pPr marL="538162" indent="0">
              <a:buNone/>
              <a:defRPr lang="en-US" sz="1200" dirty="0" smtClean="0"/>
            </a:lvl3pPr>
            <a:lvl4pPr marL="809625" indent="0">
              <a:buNone/>
              <a:defRPr lang="en-US" sz="1200" dirty="0" smtClean="0"/>
            </a:lvl4pPr>
            <a:lvl5pPr marL="1076325" indent="0">
              <a:buNone/>
              <a:defRPr lang="nl-NL" sz="1200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C3A6-1E51-4223-8990-99912F717C55}" type="datetime4">
              <a:rPr lang="en-US" smtClean="0"/>
              <a:pPr/>
              <a:t>May 27, 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67679" y="6535952"/>
            <a:ext cx="2497921" cy="255600"/>
          </a:xfrm>
        </p:spPr>
        <p:txBody>
          <a:bodyPr/>
          <a:lstStyle/>
          <a:p>
            <a:r>
              <a:rPr lang="nl-NL" smtClean="0"/>
              <a:t>Name Presentation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D38B-6C3B-485D-8A1E-A4FAACDD9ABC}" type="slidenum">
              <a:rPr lang="nl-NL" smtClean="0"/>
              <a:pPr/>
              <a:t>‹N°›</a:t>
            </a:fld>
            <a:endParaRPr lang="nl-NL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42902" y="6248029"/>
            <a:ext cx="4911723" cy="255600"/>
          </a:xfrm>
          <a:prstGeom prst="rect">
            <a:avLst/>
          </a:prstGeom>
        </p:spPr>
        <p:txBody>
          <a:bodyPr lIns="90000" anchor="ctr" anchorCtr="0">
            <a:norm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en-US" dirty="0" smtClean="0"/>
              <a:t>Click to add notes and sources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378399" y="276417"/>
            <a:ext cx="6289200" cy="4263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67495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/Section Divider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:\_klanten\Unicum\MTS\productie\assets\07_chapter_102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0403" y="1120394"/>
            <a:ext cx="6765401" cy="136207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403" y="2647933"/>
            <a:ext cx="6765401" cy="1682527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6" name="Picture 3" descr="Z:\_klanten\Unicum\MTS\bron\20-02-2013\Logo\Logo O lined CMYK.wm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981" y="6380540"/>
            <a:ext cx="1926018" cy="30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506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42902" y="6248029"/>
            <a:ext cx="4911723" cy="255600"/>
          </a:xfrm>
          <a:prstGeom prst="rect">
            <a:avLst/>
          </a:prstGeom>
        </p:spPr>
        <p:txBody>
          <a:bodyPr lIns="90000" anchor="ctr" anchorCtr="0">
            <a:norm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en-US" dirty="0" smtClean="0"/>
              <a:t>Click to add notes and sources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8460E-6552-440C-965C-6ED9F8412303}" type="datetime4">
              <a:rPr lang="en-US" smtClean="0"/>
              <a:pPr/>
              <a:t>May 27, 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67679" y="6535952"/>
            <a:ext cx="2497921" cy="255600"/>
          </a:xfrm>
        </p:spPr>
        <p:txBody>
          <a:bodyPr/>
          <a:lstStyle/>
          <a:p>
            <a:r>
              <a:rPr lang="nl-NL" smtClean="0"/>
              <a:t>Name Presentation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D38B-6C3B-485D-8A1E-A4FAACDD9ABC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4498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67679" y="6535952"/>
            <a:ext cx="2497921" cy="255600"/>
          </a:xfrm>
        </p:spPr>
        <p:txBody>
          <a:bodyPr/>
          <a:lstStyle/>
          <a:p>
            <a:r>
              <a:rPr lang="nl-NL" smtClean="0"/>
              <a:t>Name Presentation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D38B-6C3B-485D-8A1E-A4FAACDD9ABC}" type="slidenum">
              <a:rPr lang="nl-NL" smtClean="0"/>
              <a:pPr/>
              <a:t>‹N°›</a:t>
            </a:fld>
            <a:endParaRPr lang="nl-NL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  <p:custDataLst>
              <p:tags r:id="rId1"/>
            </p:custDataLst>
          </p:nvPr>
        </p:nvSpPr>
        <p:spPr>
          <a:xfrm>
            <a:off x="190500" y="1104553"/>
            <a:ext cx="4211638" cy="363538"/>
          </a:xfrm>
          <a:prstGeom prst="round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algn="ctr">
              <a:defRPr lang="en-US" b="1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9"/>
            <p:custDataLst>
              <p:tags r:id="rId2"/>
            </p:custDataLst>
          </p:nvPr>
        </p:nvSpPr>
        <p:spPr>
          <a:xfrm>
            <a:off x="190500" y="1563341"/>
            <a:ext cx="4211638" cy="4191000"/>
          </a:xfrm>
          <a:prstGeom prst="rect">
            <a:avLst/>
          </a:prstGeom>
        </p:spPr>
        <p:txBody>
          <a:bodyPr>
            <a:normAutofit/>
          </a:bodyPr>
          <a:lstStyle>
            <a:lvl1pPr marL="173038" indent="-173038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20"/>
            <p:custDataLst>
              <p:tags r:id="rId3"/>
            </p:custDataLst>
          </p:nvPr>
        </p:nvSpPr>
        <p:spPr>
          <a:xfrm>
            <a:off x="4756785" y="1563341"/>
            <a:ext cx="4206240" cy="4191000"/>
          </a:xfrm>
          <a:prstGeom prst="rect">
            <a:avLst/>
          </a:prstGeom>
        </p:spPr>
        <p:txBody>
          <a:bodyPr>
            <a:normAutofit/>
          </a:bodyPr>
          <a:lstStyle>
            <a:lvl1pPr marL="173038" indent="-173038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  <p:custDataLst>
              <p:tags r:id="rId4"/>
            </p:custDataLst>
          </p:nvPr>
        </p:nvSpPr>
        <p:spPr>
          <a:xfrm>
            <a:off x="4746237" y="1104553"/>
            <a:ext cx="4211638" cy="363538"/>
          </a:xfrm>
          <a:prstGeom prst="round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algn="ctr">
              <a:defRPr lang="en-US" b="1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42902" y="6248029"/>
            <a:ext cx="4911723" cy="255600"/>
          </a:xfrm>
          <a:prstGeom prst="rect">
            <a:avLst/>
          </a:prstGeom>
        </p:spPr>
        <p:txBody>
          <a:bodyPr lIns="90000" anchor="ctr" anchorCtr="0">
            <a:norm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en-US" dirty="0" smtClean="0"/>
              <a:t>Click to add notes and sources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590701" y="6535952"/>
            <a:ext cx="1049837" cy="255600"/>
          </a:xfrm>
        </p:spPr>
        <p:txBody>
          <a:bodyPr/>
          <a:lstStyle/>
          <a:p>
            <a:fld id="{52F9EE50-48A3-49D0-9B46-8BA892CB92A4}" type="datetime4">
              <a:rPr lang="en-US" smtClean="0"/>
              <a:pPr/>
              <a:t>May 27, 2016</a:t>
            </a:fld>
            <a:endParaRPr lang="nl-NL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378401" y="276416"/>
            <a:ext cx="6289200" cy="43478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69095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6"/>
          <p:cNvSpPr>
            <a:spLocks noGrp="1"/>
          </p:cNvSpPr>
          <p:nvPr>
            <p:ph type="body" sz="quarter" idx="28"/>
            <p:custDataLst>
              <p:tags r:id="rId1"/>
            </p:custDataLst>
          </p:nvPr>
        </p:nvSpPr>
        <p:spPr>
          <a:xfrm>
            <a:off x="190500" y="4008830"/>
            <a:ext cx="4211638" cy="1865659"/>
          </a:xfrm>
          <a:prstGeom prst="rect">
            <a:avLst/>
          </a:prstGeom>
        </p:spPr>
        <p:txBody>
          <a:bodyPr>
            <a:normAutofit/>
          </a:bodyPr>
          <a:lstStyle>
            <a:lvl1pPr marL="173038" indent="-173038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9"/>
            <p:custDataLst>
              <p:tags r:id="rId2"/>
            </p:custDataLst>
          </p:nvPr>
        </p:nvSpPr>
        <p:spPr>
          <a:xfrm>
            <a:off x="4756785" y="4008830"/>
            <a:ext cx="4206240" cy="1865659"/>
          </a:xfrm>
          <a:prstGeom prst="rect">
            <a:avLst/>
          </a:prstGeom>
        </p:spPr>
        <p:txBody>
          <a:bodyPr>
            <a:normAutofit/>
          </a:bodyPr>
          <a:lstStyle>
            <a:lvl1pPr marL="173038" indent="-173038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30"/>
            <p:custDataLst>
              <p:tags r:id="rId3"/>
            </p:custDataLst>
          </p:nvPr>
        </p:nvSpPr>
        <p:spPr>
          <a:xfrm>
            <a:off x="4746237" y="3550042"/>
            <a:ext cx="4211638" cy="363538"/>
          </a:xfrm>
          <a:prstGeom prst="round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algn="ctr">
              <a:defRPr lang="en-US" b="1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31"/>
            <p:custDataLst>
              <p:tags r:id="rId4"/>
            </p:custDataLst>
          </p:nvPr>
        </p:nvSpPr>
        <p:spPr>
          <a:xfrm>
            <a:off x="190500" y="3550042"/>
            <a:ext cx="4211638" cy="363538"/>
          </a:xfrm>
          <a:prstGeom prst="round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algn="ctr">
              <a:defRPr lang="en-US" b="1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67679" y="6535952"/>
            <a:ext cx="2497921" cy="255600"/>
          </a:xfrm>
        </p:spPr>
        <p:txBody>
          <a:bodyPr/>
          <a:lstStyle/>
          <a:p>
            <a:r>
              <a:rPr lang="nl-NL" smtClean="0"/>
              <a:t>Name Presentation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D38B-6C3B-485D-8A1E-A4FAACDD9ABC}" type="slidenum">
              <a:rPr lang="nl-NL" smtClean="0"/>
              <a:pPr/>
              <a:t>‹N°›</a:t>
            </a:fld>
            <a:endParaRPr lang="nl-NL"/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23"/>
            <p:custDataLst>
              <p:tags r:id="rId5"/>
            </p:custDataLst>
          </p:nvPr>
        </p:nvSpPr>
        <p:spPr>
          <a:xfrm>
            <a:off x="190500" y="1563341"/>
            <a:ext cx="4211638" cy="1865659"/>
          </a:xfrm>
          <a:prstGeom prst="rect">
            <a:avLst/>
          </a:prstGeom>
        </p:spPr>
        <p:txBody>
          <a:bodyPr>
            <a:normAutofit/>
          </a:bodyPr>
          <a:lstStyle>
            <a:lvl1pPr marL="173038" indent="-173038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24"/>
            <p:custDataLst>
              <p:tags r:id="rId6"/>
            </p:custDataLst>
          </p:nvPr>
        </p:nvSpPr>
        <p:spPr>
          <a:xfrm>
            <a:off x="4756785" y="1563341"/>
            <a:ext cx="4206240" cy="1865659"/>
          </a:xfrm>
          <a:prstGeom prst="rect">
            <a:avLst/>
          </a:prstGeom>
        </p:spPr>
        <p:txBody>
          <a:bodyPr>
            <a:normAutofit/>
          </a:bodyPr>
          <a:lstStyle>
            <a:lvl1pPr marL="173038" indent="-173038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5"/>
            <p:custDataLst>
              <p:tags r:id="rId7"/>
            </p:custDataLst>
          </p:nvPr>
        </p:nvSpPr>
        <p:spPr>
          <a:xfrm>
            <a:off x="4746237" y="1104553"/>
            <a:ext cx="4211638" cy="363538"/>
          </a:xfrm>
          <a:prstGeom prst="round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algn="ctr">
              <a:defRPr lang="en-US" b="1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27"/>
            <p:custDataLst>
              <p:tags r:id="rId8"/>
            </p:custDataLst>
          </p:nvPr>
        </p:nvSpPr>
        <p:spPr>
          <a:xfrm>
            <a:off x="190500" y="1104553"/>
            <a:ext cx="4211638" cy="363538"/>
          </a:xfrm>
          <a:prstGeom prst="round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algn="ctr">
              <a:defRPr lang="en-US" b="1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42902" y="6248029"/>
            <a:ext cx="4911723" cy="255600"/>
          </a:xfrm>
          <a:prstGeom prst="rect">
            <a:avLst/>
          </a:prstGeom>
        </p:spPr>
        <p:txBody>
          <a:bodyPr lIns="90000" anchor="ctr" anchorCtr="0">
            <a:norm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en-US" dirty="0" smtClean="0"/>
              <a:t>Click to add notes and sources</a:t>
            </a:r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>
          <a:xfrm>
            <a:off x="590701" y="6535952"/>
            <a:ext cx="1049837" cy="255600"/>
          </a:xfrm>
        </p:spPr>
        <p:txBody>
          <a:bodyPr/>
          <a:lstStyle/>
          <a:p>
            <a:fld id="{52F9EE50-48A3-49D0-9B46-8BA892CB92A4}" type="datetime4">
              <a:rPr lang="en-US" smtClean="0"/>
              <a:pPr/>
              <a:t>May 27, 2016</a:t>
            </a:fld>
            <a:endParaRPr lang="nl-NL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378401" y="276417"/>
            <a:ext cx="6289200" cy="43478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79142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67679" y="6535952"/>
            <a:ext cx="2497921" cy="255600"/>
          </a:xfrm>
        </p:spPr>
        <p:txBody>
          <a:bodyPr/>
          <a:lstStyle/>
          <a:p>
            <a:r>
              <a:rPr lang="nl-NL" smtClean="0"/>
              <a:t>Name Presentation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D38B-6C3B-485D-8A1E-A4FAACDD9ABC}" type="slidenum">
              <a:rPr lang="nl-NL" smtClean="0"/>
              <a:pPr/>
              <a:t>‹N°›</a:t>
            </a:fld>
            <a:endParaRPr lang="nl-NL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29"/>
            <p:custDataLst>
              <p:tags r:id="rId1"/>
            </p:custDataLst>
          </p:nvPr>
        </p:nvSpPr>
        <p:spPr>
          <a:xfrm>
            <a:off x="4756785" y="4008830"/>
            <a:ext cx="4206240" cy="1865659"/>
          </a:xfrm>
          <a:prstGeom prst="rect">
            <a:avLst/>
          </a:prstGeom>
        </p:spPr>
        <p:txBody>
          <a:bodyPr>
            <a:normAutofit/>
          </a:bodyPr>
          <a:lstStyle>
            <a:lvl1pPr marL="173038" indent="-173038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30"/>
            <p:custDataLst>
              <p:tags r:id="rId2"/>
            </p:custDataLst>
          </p:nvPr>
        </p:nvSpPr>
        <p:spPr>
          <a:xfrm>
            <a:off x="4746237" y="3550042"/>
            <a:ext cx="4211638" cy="363538"/>
          </a:xfrm>
          <a:prstGeom prst="round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algn="ctr">
              <a:defRPr lang="en-US" b="1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4"/>
            <p:custDataLst>
              <p:tags r:id="rId3"/>
            </p:custDataLst>
          </p:nvPr>
        </p:nvSpPr>
        <p:spPr>
          <a:xfrm>
            <a:off x="4756785" y="1563341"/>
            <a:ext cx="4206240" cy="1865659"/>
          </a:xfrm>
          <a:prstGeom prst="rect">
            <a:avLst/>
          </a:prstGeom>
        </p:spPr>
        <p:txBody>
          <a:bodyPr>
            <a:normAutofit/>
          </a:bodyPr>
          <a:lstStyle>
            <a:lvl1pPr marL="173038" indent="-173038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25"/>
            <p:custDataLst>
              <p:tags r:id="rId4"/>
            </p:custDataLst>
          </p:nvPr>
        </p:nvSpPr>
        <p:spPr>
          <a:xfrm>
            <a:off x="4746237" y="1104553"/>
            <a:ext cx="4211638" cy="363538"/>
          </a:xfrm>
          <a:prstGeom prst="round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algn="ctr">
              <a:defRPr lang="en-US" b="1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17"/>
            <p:custDataLst>
              <p:tags r:id="rId5"/>
            </p:custDataLst>
          </p:nvPr>
        </p:nvSpPr>
        <p:spPr>
          <a:xfrm>
            <a:off x="190500" y="1104553"/>
            <a:ext cx="4211638" cy="363538"/>
          </a:xfrm>
          <a:prstGeom prst="round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algn="ctr">
              <a:defRPr lang="en-US" b="1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9"/>
            <p:custDataLst>
              <p:tags r:id="rId6"/>
            </p:custDataLst>
          </p:nvPr>
        </p:nvSpPr>
        <p:spPr>
          <a:xfrm>
            <a:off x="190500" y="1563340"/>
            <a:ext cx="4211638" cy="4334186"/>
          </a:xfrm>
          <a:prstGeom prst="rect">
            <a:avLst/>
          </a:prstGeom>
        </p:spPr>
        <p:txBody>
          <a:bodyPr>
            <a:normAutofit/>
          </a:bodyPr>
          <a:lstStyle>
            <a:lvl1pPr marL="173038" indent="-173038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42902" y="6248029"/>
            <a:ext cx="4911723" cy="255600"/>
          </a:xfrm>
          <a:prstGeom prst="rect">
            <a:avLst/>
          </a:prstGeom>
        </p:spPr>
        <p:txBody>
          <a:bodyPr lIns="90000" anchor="ctr" anchorCtr="0">
            <a:norm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en-US" dirty="0" smtClean="0"/>
              <a:t>Click to add notes and sources</a:t>
            </a:r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>
          <a:xfrm>
            <a:off x="590701" y="6535952"/>
            <a:ext cx="1049837" cy="255600"/>
          </a:xfrm>
        </p:spPr>
        <p:txBody>
          <a:bodyPr/>
          <a:lstStyle/>
          <a:p>
            <a:fld id="{52F9EE50-48A3-49D0-9B46-8BA892CB92A4}" type="datetime4">
              <a:rPr lang="en-US" smtClean="0"/>
              <a:pPr/>
              <a:t>May 27, 2016</a:t>
            </a:fld>
            <a:endParaRPr lang="nl-NL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78401" y="276416"/>
            <a:ext cx="6289200" cy="43478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92278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67679" y="6535952"/>
            <a:ext cx="2497921" cy="255600"/>
          </a:xfrm>
        </p:spPr>
        <p:txBody>
          <a:bodyPr/>
          <a:lstStyle/>
          <a:p>
            <a:r>
              <a:rPr lang="en-US" noProof="0" smtClean="0"/>
              <a:t>Name Presentation</a:t>
            </a:r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D38B-6C3B-485D-8A1E-A4FAACDD9ABC}" type="slidenum">
              <a:rPr lang="en-US" noProof="0" smtClean="0"/>
              <a:pPr/>
              <a:t>‹N°›</a:t>
            </a:fld>
            <a:endParaRPr lang="en-US" noProof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29"/>
            <p:custDataLst>
              <p:tags r:id="rId1"/>
            </p:custDataLst>
          </p:nvPr>
        </p:nvSpPr>
        <p:spPr>
          <a:xfrm>
            <a:off x="191371" y="4008830"/>
            <a:ext cx="4206240" cy="1865659"/>
          </a:xfrm>
          <a:prstGeom prst="rect">
            <a:avLst/>
          </a:prstGeom>
        </p:spPr>
        <p:txBody>
          <a:bodyPr>
            <a:normAutofit/>
          </a:bodyPr>
          <a:lstStyle>
            <a:lvl1pPr marL="173038" indent="-173038"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30"/>
            <p:custDataLst>
              <p:tags r:id="rId2"/>
            </p:custDataLst>
          </p:nvPr>
        </p:nvSpPr>
        <p:spPr>
          <a:xfrm>
            <a:off x="190500" y="3550042"/>
            <a:ext cx="4211638" cy="363538"/>
          </a:xfrm>
          <a:prstGeom prst="round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algn="ctr">
              <a:defRPr lang="en-US" b="1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31"/>
            <p:custDataLst>
              <p:tags r:id="rId3"/>
            </p:custDataLst>
          </p:nvPr>
        </p:nvSpPr>
        <p:spPr>
          <a:xfrm>
            <a:off x="191371" y="1563341"/>
            <a:ext cx="4206240" cy="1865659"/>
          </a:xfrm>
          <a:prstGeom prst="rect">
            <a:avLst/>
          </a:prstGeom>
        </p:spPr>
        <p:txBody>
          <a:bodyPr>
            <a:normAutofit/>
          </a:bodyPr>
          <a:lstStyle>
            <a:lvl1pPr marL="173038" indent="-173038"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32"/>
            <p:custDataLst>
              <p:tags r:id="rId4"/>
            </p:custDataLst>
          </p:nvPr>
        </p:nvSpPr>
        <p:spPr>
          <a:xfrm>
            <a:off x="190500" y="1104553"/>
            <a:ext cx="4211638" cy="363538"/>
          </a:xfrm>
          <a:prstGeom prst="round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algn="ctr">
              <a:defRPr lang="en-US" b="1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19"/>
            <p:custDataLst>
              <p:tags r:id="rId5"/>
            </p:custDataLst>
          </p:nvPr>
        </p:nvSpPr>
        <p:spPr>
          <a:xfrm>
            <a:off x="4758644" y="1563340"/>
            <a:ext cx="4211638" cy="4298743"/>
          </a:xfrm>
          <a:prstGeom prst="rect">
            <a:avLst/>
          </a:prstGeom>
        </p:spPr>
        <p:txBody>
          <a:bodyPr>
            <a:normAutofit/>
          </a:bodyPr>
          <a:lstStyle>
            <a:lvl1pPr marL="173038" indent="-173038"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42902" y="6248029"/>
            <a:ext cx="4911723" cy="255600"/>
          </a:xfrm>
          <a:prstGeom prst="rect">
            <a:avLst/>
          </a:prstGeom>
        </p:spPr>
        <p:txBody>
          <a:bodyPr lIns="90000" anchor="ctr" anchorCtr="0">
            <a:norm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en-US" noProof="0" smtClean="0"/>
              <a:t>Click to add notes and sources</a:t>
            </a:r>
          </a:p>
        </p:txBody>
      </p:sp>
      <p:sp>
        <p:nvSpPr>
          <p:cNvPr id="24" name="Date Placeholder 3"/>
          <p:cNvSpPr>
            <a:spLocks noGrp="1"/>
          </p:cNvSpPr>
          <p:nvPr>
            <p:ph type="dt" sz="half" idx="10"/>
          </p:nvPr>
        </p:nvSpPr>
        <p:spPr>
          <a:xfrm>
            <a:off x="590701" y="6535952"/>
            <a:ext cx="1049837" cy="255600"/>
          </a:xfrm>
        </p:spPr>
        <p:txBody>
          <a:bodyPr/>
          <a:lstStyle/>
          <a:p>
            <a:fld id="{52F9EE50-48A3-49D0-9B46-8BA892CB92A4}" type="datetime4">
              <a:rPr lang="en-US" noProof="0" smtClean="0"/>
              <a:pPr/>
              <a:t>May 27, 2016</a:t>
            </a:fld>
            <a:endParaRPr lang="en-US" noProof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1"/>
            <p:custDataLst>
              <p:tags r:id="rId6"/>
            </p:custDataLst>
          </p:nvPr>
        </p:nvSpPr>
        <p:spPr>
          <a:xfrm>
            <a:off x="4746237" y="1104553"/>
            <a:ext cx="4211638" cy="363538"/>
          </a:xfrm>
          <a:prstGeom prst="round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algn="ctr">
              <a:defRPr lang="en-US" b="1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378401" y="276416"/>
            <a:ext cx="6289200" cy="43478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39319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Bullet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003" y="1447800"/>
            <a:ext cx="8555022" cy="4456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sz="1400" smtClean="0"/>
            </a:lvl1pPr>
            <a:lvl2pPr>
              <a:defRPr lang="en-US" sz="1200" smtClean="0"/>
            </a:lvl2pPr>
            <a:lvl3pPr>
              <a:defRPr lang="en-US" sz="1200" smtClean="0"/>
            </a:lvl3pPr>
            <a:lvl4pPr>
              <a:defRPr lang="en-US" sz="1200" smtClean="0"/>
            </a:lvl4pPr>
            <a:lvl5pPr>
              <a:defRPr lang="nl-NL" sz="1200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EE50-48A3-49D0-9B46-8BA892CB92A4}" type="datetime4">
              <a:rPr lang="en-US" smtClean="0"/>
              <a:pPr/>
              <a:t>May 27, 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67679" y="6535952"/>
            <a:ext cx="2497921" cy="255600"/>
          </a:xfrm>
        </p:spPr>
        <p:txBody>
          <a:bodyPr/>
          <a:lstStyle/>
          <a:p>
            <a:r>
              <a:rPr lang="nl-NL" smtClean="0"/>
              <a:t>Name Presentation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D38B-6C3B-485D-8A1E-A4FAACDD9ABC}" type="slidenum">
              <a:rPr lang="nl-NL" smtClean="0"/>
              <a:pPr/>
              <a:t>‹N°›</a:t>
            </a:fld>
            <a:endParaRPr lang="nl-NL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42902" y="6248029"/>
            <a:ext cx="4911723" cy="255600"/>
          </a:xfrm>
          <a:prstGeom prst="rect">
            <a:avLst/>
          </a:prstGeom>
        </p:spPr>
        <p:txBody>
          <a:bodyPr lIns="90000" anchor="ctr" anchorCtr="0">
            <a:norm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en-US" dirty="0" smtClean="0"/>
              <a:t>Click to add notes and sources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378401" y="276416"/>
            <a:ext cx="6289200" cy="43478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89027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w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\\s3102971001\Bureaubladen$\Martin.Oudshoorn\Bureaublad\BasicBack_[16_9]_New_zonder_cs3_2_Top.jpg"/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055" r="1384"/>
          <a:stretch/>
        </p:blipFill>
        <p:spPr bwMode="auto">
          <a:xfrm>
            <a:off x="6599280" y="0"/>
            <a:ext cx="2544719" cy="893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\\s3102971001\Bureaubladen$\Martin.Oudshoorn\Bureaublad\BasicBack_[16_9]_New_zonder_cs3_2_Bottom.jpg"/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3" b="-255"/>
          <a:stretch/>
        </p:blipFill>
        <p:spPr bwMode="auto">
          <a:xfrm>
            <a:off x="4167718" y="5944923"/>
            <a:ext cx="4976282" cy="91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07585" y="1468879"/>
            <a:ext cx="85554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78401" y="280318"/>
            <a:ext cx="6289200" cy="44094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0702" y="6535952"/>
            <a:ext cx="947812" cy="255600"/>
          </a:xfrm>
          <a:prstGeom prst="rect">
            <a:avLst/>
          </a:prstGeom>
        </p:spPr>
        <p:txBody>
          <a:bodyPr vert="horz" lIns="72000" tIns="45720" rIns="91440" bIns="45720" rtlCol="0" anchor="ctr"/>
          <a:lstStyle>
            <a:lvl1pPr algn="l">
              <a:defRPr sz="8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1D0CB32-2B15-4661-B02F-6034A5D89AF4}" type="datetime4">
              <a:rPr lang="en-US" smtClean="0"/>
              <a:pPr/>
              <a:t>May 27, 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7679" y="6535952"/>
            <a:ext cx="2497921" cy="255600"/>
          </a:xfrm>
          <a:prstGeom prst="rect">
            <a:avLst/>
          </a:prstGeom>
        </p:spPr>
        <p:txBody>
          <a:bodyPr vert="horz" lIns="72000" tIns="45720" rIns="91440" bIns="45720" rtlCol="0" anchor="ctr"/>
          <a:lstStyle>
            <a:lvl1pPr algn="l">
              <a:defRPr sz="8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smtClean="0"/>
              <a:t>Name Presentation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299" y="6535952"/>
            <a:ext cx="358888" cy="2557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EFBD38B-6C3B-485D-8A1E-A4FAACDD9ABC}" type="slidenum">
              <a:rPr lang="nl-NL" smtClean="0"/>
              <a:pPr/>
              <a:t>‹N°›</a:t>
            </a:fld>
            <a:endParaRPr lang="nl-NL"/>
          </a:p>
        </p:txBody>
      </p:sp>
      <p:pic>
        <p:nvPicPr>
          <p:cNvPr id="18" name="Picture 3" descr="Z:\_klanten\Unicum\MTS\bron\20-02-2013\Logo\Logo O lined CMYK.wmf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981" y="6380540"/>
            <a:ext cx="1926018" cy="30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171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95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71" r:id="rId9"/>
    <p:sldLayoutId id="2147483672" r:id="rId10"/>
    <p:sldLayoutId id="2147483686" r:id="rId11"/>
    <p:sldLayoutId id="2147483687" r:id="rId12"/>
    <p:sldLayoutId id="2147483688" r:id="rId13"/>
    <p:sldLayoutId id="2147483654" r:id="rId14"/>
    <p:sldLayoutId id="2147483668" r:id="rId15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0975" indent="-180975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4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1pPr>
      <a:lvl2pPr marL="449263" indent="-18415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–"/>
        <a:defRPr sz="12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2pPr>
      <a:lvl3pPr marL="719138" indent="-180975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2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3pPr>
      <a:lvl4pPr marL="987425" indent="-1778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–"/>
        <a:defRPr sz="12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4pPr>
      <a:lvl5pPr marL="1255713" indent="-179388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»"/>
        <a:defRPr sz="12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" Type="http://schemas.openxmlformats.org/officeDocument/2006/relationships/image" Target="../media/image31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19" Type="http://schemas.openxmlformats.org/officeDocument/2006/relationships/image" Target="../media/image48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43.png"/><Relationship Id="rId3" Type="http://schemas.openxmlformats.org/officeDocument/2006/relationships/image" Target="../media/image32.png"/><Relationship Id="rId7" Type="http://schemas.openxmlformats.org/officeDocument/2006/relationships/image" Target="../media/image50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34.png"/><Relationship Id="rId10" Type="http://schemas.openxmlformats.org/officeDocument/2006/relationships/image" Target="../media/image53.png"/><Relationship Id="rId4" Type="http://schemas.openxmlformats.org/officeDocument/2006/relationships/image" Target="../media/image44.png"/><Relationship Id="rId9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31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1.png"/><Relationship Id="rId18" Type="http://schemas.openxmlformats.org/officeDocument/2006/relationships/image" Target="../media/image9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17" Type="http://schemas.openxmlformats.org/officeDocument/2006/relationships/image" Target="../media/image95.png"/><Relationship Id="rId2" Type="http://schemas.openxmlformats.org/officeDocument/2006/relationships/image" Target="../media/image80.png"/><Relationship Id="rId16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5" Type="http://schemas.openxmlformats.org/officeDocument/2006/relationships/image" Target="../media/image83.png"/><Relationship Id="rId15" Type="http://schemas.openxmlformats.org/officeDocument/2006/relationships/image" Target="../media/image93.png"/><Relationship Id="rId10" Type="http://schemas.openxmlformats.org/officeDocument/2006/relationships/image" Target="../media/image88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Relationship Id="rId14" Type="http://schemas.openxmlformats.org/officeDocument/2006/relationships/image" Target="../media/image9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7" Type="http://schemas.openxmlformats.org/officeDocument/2006/relationships/image" Target="../media/image102.jpeg"/><Relationship Id="rId2" Type="http://schemas.openxmlformats.org/officeDocument/2006/relationships/image" Target="../media/image9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100.jpeg"/><Relationship Id="rId4" Type="http://schemas.openxmlformats.org/officeDocument/2006/relationships/image" Target="../media/image99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DELL\Downloads\demo.mp4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téléchargeme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 flipV="1">
            <a:off x="23151" y="4"/>
            <a:ext cx="937548" cy="727977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902825" y="1307943"/>
            <a:ext cx="8542116" cy="97227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>
                <a:latin typeface="Calibri" pitchFamily="34" charset="0"/>
              </a:rPr>
              <a:t>Mise en place d’une bibliothèque</a:t>
            </a:r>
            <a:br>
              <a:rPr lang="fr-FR" dirty="0" smtClean="0">
                <a:latin typeface="Calibri" pitchFamily="34" charset="0"/>
              </a:rPr>
            </a:br>
            <a:r>
              <a:rPr lang="fr-FR" dirty="0" smtClean="0">
                <a:latin typeface="Calibri" pitchFamily="34" charset="0"/>
              </a:rPr>
              <a:t> et exploitation des solutions M2M </a:t>
            </a:r>
            <a:endParaRPr lang="fr-FR" dirty="0">
              <a:latin typeface="Calibri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00797" y="2579061"/>
            <a:ext cx="6400800" cy="3555521"/>
          </a:xfrm>
        </p:spPr>
        <p:txBody>
          <a:bodyPr/>
          <a:lstStyle/>
          <a:p>
            <a:r>
              <a:rPr lang="fr-FR" dirty="0" smtClean="0"/>
              <a:t>Réalisé par :</a:t>
            </a:r>
          </a:p>
          <a:p>
            <a:r>
              <a:rPr lang="fr-FR" dirty="0" smtClean="0"/>
              <a:t>                                 Abid Sandra </a:t>
            </a:r>
          </a:p>
          <a:p>
            <a:r>
              <a:rPr lang="fr-FR" dirty="0" smtClean="0"/>
              <a:t>                                 Beizig Aya </a:t>
            </a:r>
          </a:p>
          <a:p>
            <a:r>
              <a:rPr lang="fr-FR" dirty="0" smtClean="0"/>
              <a:t> Encadré par:</a:t>
            </a:r>
          </a:p>
          <a:p>
            <a:r>
              <a:rPr lang="fr-FR" dirty="0" smtClean="0">
                <a:latin typeface="Calibri" pitchFamily="34" charset="0"/>
              </a:rPr>
              <a:t>                                  Malek Jihen </a:t>
            </a:r>
          </a:p>
          <a:p>
            <a:r>
              <a:rPr lang="fr-FR" dirty="0" smtClean="0">
                <a:latin typeface="Calibri" pitchFamily="34" charset="0"/>
              </a:rPr>
              <a:t>                                  Mazhoudi Kamel </a:t>
            </a:r>
          </a:p>
          <a:p>
            <a:r>
              <a:rPr lang="fr-FR" dirty="0" smtClean="0"/>
              <a:t>                                          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lèche droite 56"/>
          <p:cNvSpPr/>
          <p:nvPr/>
        </p:nvSpPr>
        <p:spPr>
          <a:xfrm rot="16200000">
            <a:off x="7739851" y="3416657"/>
            <a:ext cx="1712810" cy="69448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644" y="4194179"/>
            <a:ext cx="1586817" cy="1586817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C3A6-1E51-4223-8990-99912F717C55}" type="datetime4">
              <a:rPr lang="en-US" smtClean="0"/>
              <a:pPr/>
              <a:t>May 27, 2016</a:t>
            </a:fld>
            <a:endParaRPr lang="nl-NL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smtClean="0"/>
              <a:t>M2M </a:t>
            </a:r>
            <a:r>
              <a:rPr lang="nl-NL" dirty="0" err="1" smtClean="0"/>
              <a:t>Solution</a:t>
            </a:r>
            <a:endParaRPr lang="nl-NL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D38B-6C3B-485D-8A1E-A4FAACDD9ABC}" type="slidenum">
              <a:rPr lang="nl-NL" smtClean="0"/>
              <a:pPr/>
              <a:t>10</a:t>
            </a:fld>
            <a:endParaRPr lang="nl-NL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239503" y="149095"/>
            <a:ext cx="6289200" cy="426316"/>
          </a:xfrm>
        </p:spPr>
        <p:txBody>
          <a:bodyPr/>
          <a:lstStyle/>
          <a:p>
            <a:r>
              <a:rPr lang="fr-FR" sz="2800" dirty="0" smtClean="0">
                <a:solidFill>
                  <a:srgbClr val="C00000"/>
                </a:solidFill>
              </a:rPr>
              <a:t>Etude de l’existant </a:t>
            </a:r>
            <a:endParaRPr lang="fr-FR" sz="2800" dirty="0">
              <a:solidFill>
                <a:srgbClr val="C00000"/>
              </a:solidFill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6972" y="4497906"/>
            <a:ext cx="2289490" cy="1442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ZoneTexte 5"/>
          <p:cNvSpPr txBox="1"/>
          <p:nvPr/>
        </p:nvSpPr>
        <p:spPr>
          <a:xfrm>
            <a:off x="2318153" y="5712077"/>
            <a:ext cx="250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Equipe GPRS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586271" y="5712623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Equipe Support-client 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158" y="839507"/>
            <a:ext cx="2203270" cy="1466176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757" y="923566"/>
            <a:ext cx="1611092" cy="1309011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52" y="769657"/>
            <a:ext cx="1160581" cy="1524233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0" y="2237218"/>
            <a:ext cx="1770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Client M2M</a:t>
            </a:r>
            <a:r>
              <a:rPr lang="fr-FR" sz="1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3277434" y="2401767"/>
            <a:ext cx="2362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Centre d’appel 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7329067" y="2262870"/>
            <a:ext cx="190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Equipe B2B </a:t>
            </a:r>
          </a:p>
        </p:txBody>
      </p:sp>
      <p:sp>
        <p:nvSpPr>
          <p:cNvPr id="49" name="Flèche droite 48"/>
          <p:cNvSpPr/>
          <p:nvPr/>
        </p:nvSpPr>
        <p:spPr>
          <a:xfrm>
            <a:off x="1292534" y="1480748"/>
            <a:ext cx="1774746" cy="64029"/>
          </a:xfrm>
          <a:prstGeom prst="rightArrow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Flèche droite 49"/>
          <p:cNvSpPr/>
          <p:nvPr/>
        </p:nvSpPr>
        <p:spPr>
          <a:xfrm>
            <a:off x="5515428" y="1478647"/>
            <a:ext cx="1600615" cy="45719"/>
          </a:xfrm>
          <a:prstGeom prst="rightArrow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Flèche droite 50"/>
          <p:cNvSpPr/>
          <p:nvPr/>
        </p:nvSpPr>
        <p:spPr>
          <a:xfrm rot="5400000">
            <a:off x="7570190" y="3307871"/>
            <a:ext cx="1600615" cy="87236"/>
          </a:xfrm>
          <a:prstGeom prst="rightArrow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Flèche droite 51"/>
          <p:cNvSpPr/>
          <p:nvPr/>
        </p:nvSpPr>
        <p:spPr>
          <a:xfrm rot="10800000">
            <a:off x="4825358" y="4985060"/>
            <a:ext cx="2061599" cy="87236"/>
          </a:xfrm>
          <a:prstGeom prst="rightArrow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Flèche droite 54"/>
          <p:cNvSpPr/>
          <p:nvPr/>
        </p:nvSpPr>
        <p:spPr>
          <a:xfrm rot="10800000">
            <a:off x="1323502" y="1731426"/>
            <a:ext cx="1712810" cy="69448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Flèche droite 55"/>
          <p:cNvSpPr/>
          <p:nvPr/>
        </p:nvSpPr>
        <p:spPr>
          <a:xfrm rot="10800000">
            <a:off x="5746922" y="1687792"/>
            <a:ext cx="1394658" cy="59986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Flèche droite 57"/>
          <p:cNvSpPr/>
          <p:nvPr/>
        </p:nvSpPr>
        <p:spPr>
          <a:xfrm>
            <a:off x="4890823" y="5216063"/>
            <a:ext cx="1996134" cy="69449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3" name="Image 32" descr="email-icon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31757" y="973975"/>
            <a:ext cx="509286" cy="511670"/>
          </a:xfrm>
          <a:prstGeom prst="rect">
            <a:avLst/>
          </a:prstGeom>
        </p:spPr>
      </p:pic>
      <p:pic>
        <p:nvPicPr>
          <p:cNvPr id="34" name="Image 33" descr="email-icon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037114" y="1776714"/>
            <a:ext cx="593316" cy="596096"/>
          </a:xfrm>
          <a:prstGeom prst="rect">
            <a:avLst/>
          </a:prstGeom>
        </p:spPr>
      </p:pic>
      <p:pic>
        <p:nvPicPr>
          <p:cNvPr id="29" name="Image 28" descr="email-icon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622648" y="4378861"/>
            <a:ext cx="509286" cy="511670"/>
          </a:xfrm>
          <a:prstGeom prst="rect">
            <a:avLst/>
          </a:prstGeom>
        </p:spPr>
      </p:pic>
      <p:pic>
        <p:nvPicPr>
          <p:cNvPr id="30" name="Image 29" descr="images (1)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1033099" y="677119"/>
            <a:ext cx="549680" cy="665544"/>
          </a:xfrm>
          <a:prstGeom prst="rect">
            <a:avLst/>
          </a:prstGeom>
        </p:spPr>
      </p:pic>
      <p:pic>
        <p:nvPicPr>
          <p:cNvPr id="35" name="Image 34" descr="email-icon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365584" y="4818699"/>
            <a:ext cx="509286" cy="511670"/>
          </a:xfrm>
          <a:prstGeom prst="rect">
            <a:avLst/>
          </a:prstGeom>
        </p:spPr>
      </p:pic>
      <p:pic>
        <p:nvPicPr>
          <p:cNvPr id="36" name="Image 35" descr="email-icon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451447" y="3834851"/>
            <a:ext cx="509286" cy="511670"/>
          </a:xfrm>
          <a:prstGeom prst="rect">
            <a:avLst/>
          </a:prstGeom>
        </p:spPr>
      </p:pic>
      <p:pic>
        <p:nvPicPr>
          <p:cNvPr id="37" name="Image 36" descr="email-icon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07843" y="1508340"/>
            <a:ext cx="509286" cy="511670"/>
          </a:xfrm>
          <a:prstGeom prst="rect">
            <a:avLst/>
          </a:prstGeom>
        </p:spPr>
      </p:pic>
      <p:pic>
        <p:nvPicPr>
          <p:cNvPr id="38" name="Image 37" descr="images (1)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35798" y="1504076"/>
            <a:ext cx="582592" cy="705392"/>
          </a:xfrm>
          <a:prstGeom prst="rect">
            <a:avLst/>
          </a:prstGeom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1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2.19241E-6 L 0.20955 -0.0034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02  E" pathEditMode="relative" ptsTypes="">
                                      <p:cBhvr>
                                        <p:cTn id="2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3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4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02  E" pathEditMode="relative" ptsTypes="">
                                      <p:cBhvr>
                                        <p:cTn id="5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6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52636E-6 L -0.22483 -1.52636E-6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49" grpId="0" animBg="1"/>
      <p:bldP spid="50" grpId="0" animBg="1"/>
      <p:bldP spid="51" grpId="0" animBg="1"/>
      <p:bldP spid="52" grpId="0" animBg="1"/>
      <p:bldP spid="55" grpId="0" animBg="1"/>
      <p:bldP spid="56" grpId="0" animBg="1"/>
      <p:bldP spid="5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 descr="téléchargement (1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96579" y="782671"/>
            <a:ext cx="1577340" cy="1859280"/>
          </a:xfr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C3A6-1E51-4223-8990-99912F717C55}" type="datetime4">
              <a:rPr lang="en-US" smtClean="0"/>
              <a:pPr/>
              <a:t>May 27, 2016</a:t>
            </a:fld>
            <a:endParaRPr lang="nl-NL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Name Presentation</a:t>
            </a:r>
            <a:endParaRPr lang="nl-NL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D38B-6C3B-485D-8A1E-A4FAACDD9ABC}" type="slidenum">
              <a:rPr lang="nl-NL" smtClean="0"/>
              <a:pPr/>
              <a:t>11</a:t>
            </a:fld>
            <a:endParaRPr lang="nl-NL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355250" y="195394"/>
            <a:ext cx="6289200" cy="426316"/>
          </a:xfrm>
        </p:spPr>
        <p:txBody>
          <a:bodyPr/>
          <a:lstStyle/>
          <a:p>
            <a:r>
              <a:rPr lang="fr-FR" sz="2800" dirty="0" smtClean="0">
                <a:solidFill>
                  <a:srgbClr val="C00000"/>
                </a:solidFill>
              </a:rPr>
              <a:t>Critique de l’existant</a:t>
            </a:r>
            <a:endParaRPr lang="fr-FR" sz="2800" dirty="0">
              <a:solidFill>
                <a:srgbClr val="C00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412111" y="3067291"/>
            <a:ext cx="6111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4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Image 9" descr="3022651590_1_3_MUzQQm7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899" y="1090908"/>
            <a:ext cx="1435260" cy="1435260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2210773" y="2037140"/>
            <a:ext cx="58104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400" dirty="0" smtClean="0"/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chemeClr val="accent2">
                    <a:lumMod val="10000"/>
                  </a:schemeClr>
                </a:solidFill>
              </a:rPr>
              <a:t> Utilisation de fichier Excel pour les informations des clients M2M </a:t>
            </a:r>
          </a:p>
          <a:p>
            <a:endParaRPr lang="fr-FR" sz="1400" dirty="0" smtClean="0">
              <a:solidFill>
                <a:schemeClr val="tx2"/>
              </a:solidFill>
              <a:cs typeface="Arial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187617" y="1412115"/>
            <a:ext cx="587993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400" dirty="0" smtClean="0"/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chemeClr val="accent2">
                    <a:lumMod val="10000"/>
                  </a:schemeClr>
                </a:solidFill>
              </a:rPr>
              <a:t> Absence d’une base de données des clients M2M </a:t>
            </a:r>
          </a:p>
          <a:p>
            <a:endParaRPr lang="fr-FR" sz="14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187616" y="2986262"/>
            <a:ext cx="515073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400" dirty="0" smtClean="0"/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chemeClr val="accent2">
                    <a:lumMod val="10000"/>
                  </a:schemeClr>
                </a:solidFill>
              </a:rPr>
              <a:t> Absence de suivi des demandes clients </a:t>
            </a:r>
          </a:p>
          <a:p>
            <a:endParaRPr lang="fr-FR" sz="14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2233916" y="3715468"/>
            <a:ext cx="519703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400" dirty="0" smtClean="0"/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chemeClr val="accent2">
                    <a:lumMod val="10000"/>
                  </a:schemeClr>
                </a:solidFill>
              </a:rPr>
              <a:t> Perte de ressource technique </a:t>
            </a:r>
          </a:p>
          <a:p>
            <a:endParaRPr lang="fr-FR" sz="14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245489" y="4409954"/>
            <a:ext cx="526648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400" dirty="0" smtClean="0"/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chemeClr val="accent2">
                    <a:lumMod val="10000"/>
                  </a:schemeClr>
                </a:solidFill>
              </a:rPr>
              <a:t> Pas de partage des données </a:t>
            </a:r>
          </a:p>
          <a:p>
            <a:endParaRPr lang="fr-FR" sz="14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/>
      <p:bldP spid="12" grpId="0" build="allAtOnce"/>
      <p:bldP spid="13" grpId="0" build="allAtOnce"/>
      <p:bldP spid="14" grpId="0" build="allAtOnce"/>
      <p:bldP spid="15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C3A6-1E51-4223-8990-99912F717C55}" type="datetime4">
              <a:rPr lang="en-US" smtClean="0"/>
              <a:pPr/>
              <a:t>May 27, 2016</a:t>
            </a:fld>
            <a:endParaRPr lang="nl-NL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Name Presentation</a:t>
            </a:r>
            <a:endParaRPr lang="nl-NL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D38B-6C3B-485D-8A1E-A4FAACDD9ABC}" type="slidenum">
              <a:rPr lang="nl-NL" smtClean="0"/>
              <a:pPr/>
              <a:t>12</a:t>
            </a:fld>
            <a:endParaRPr lang="nl-NL"/>
          </a:p>
        </p:txBody>
      </p:sp>
      <p:sp>
        <p:nvSpPr>
          <p:cNvPr id="8" name="Flèche droite 7"/>
          <p:cNvSpPr/>
          <p:nvPr/>
        </p:nvSpPr>
        <p:spPr>
          <a:xfrm rot="16200000">
            <a:off x="7739851" y="3416657"/>
            <a:ext cx="1712810" cy="69448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297" y="4124731"/>
            <a:ext cx="1772012" cy="1772012"/>
          </a:xfrm>
          <a:prstGeom prst="rect">
            <a:avLst/>
          </a:prstGeom>
        </p:spPr>
      </p:pic>
      <p:sp>
        <p:nvSpPr>
          <p:cNvPr id="10" name="Espace réservé de la date 2"/>
          <p:cNvSpPr txBox="1">
            <a:spLocks/>
          </p:cNvSpPr>
          <p:nvPr/>
        </p:nvSpPr>
        <p:spPr>
          <a:xfrm>
            <a:off x="590702" y="6535952"/>
            <a:ext cx="947812" cy="255600"/>
          </a:xfrm>
          <a:prstGeom prst="rect">
            <a:avLst/>
          </a:prstGeom>
        </p:spPr>
        <p:txBody>
          <a:bodyPr vert="horz" lIns="72000" tIns="45720" rIns="91440" bIns="45720" rtlCol="0" anchor="ctr"/>
          <a:lstStyle>
            <a:defPPr>
              <a:defRPr lang="nl-NL"/>
            </a:defPPr>
            <a:lvl1pPr marL="0" algn="l" defTabSz="914400" rtl="0" eaLnBrk="1" latinLnBrk="0" hangingPunct="1">
              <a:defRPr sz="8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A7C3A6-1E51-4223-8990-99912F717C55}" type="datetime4">
              <a:rPr lang="en-US" smtClean="0"/>
              <a:pPr/>
              <a:t>May 27, 2016</a:t>
            </a:fld>
            <a:endParaRPr lang="nl-NL" dirty="0"/>
          </a:p>
        </p:txBody>
      </p:sp>
      <p:sp>
        <p:nvSpPr>
          <p:cNvPr id="11" name="Espace réservé du pied de page 3"/>
          <p:cNvSpPr txBox="1">
            <a:spLocks/>
          </p:cNvSpPr>
          <p:nvPr/>
        </p:nvSpPr>
        <p:spPr>
          <a:xfrm>
            <a:off x="1667679" y="6535952"/>
            <a:ext cx="2497921" cy="255600"/>
          </a:xfrm>
          <a:prstGeom prst="rect">
            <a:avLst/>
          </a:prstGeom>
        </p:spPr>
        <p:txBody>
          <a:bodyPr vert="horz" lIns="72000" tIns="45720" rIns="91440" bIns="45720" rtlCol="0" anchor="ctr"/>
          <a:lstStyle>
            <a:defPPr>
              <a:defRPr lang="nl-NL"/>
            </a:defPPr>
            <a:lvl1pPr marL="0" algn="l" defTabSz="914400" rtl="0" eaLnBrk="1" latinLnBrk="0" hangingPunct="1">
              <a:defRPr sz="8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mtClean="0"/>
              <a:t>M2M Solution</a:t>
            </a:r>
            <a:endParaRPr lang="nl-NL" dirty="0"/>
          </a:p>
        </p:txBody>
      </p:sp>
      <p:sp>
        <p:nvSpPr>
          <p:cNvPr id="12" name="Espace réservé du numéro de diapositive 4"/>
          <p:cNvSpPr txBox="1">
            <a:spLocks/>
          </p:cNvSpPr>
          <p:nvPr/>
        </p:nvSpPr>
        <p:spPr>
          <a:xfrm>
            <a:off x="114299" y="6535952"/>
            <a:ext cx="358888" cy="2557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l" defTabSz="914400" rtl="0" eaLnBrk="1" latinLnBrk="0" hangingPunct="1">
              <a:defRPr sz="8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EFBD38B-6C3B-485D-8A1E-A4FAACDD9ABC}" type="slidenum">
              <a:rPr lang="nl-NL" smtClean="0"/>
              <a:pPr/>
              <a:t>12</a:t>
            </a:fld>
            <a:endParaRPr lang="nl-NL"/>
          </a:p>
        </p:txBody>
      </p:sp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82719" y="4636802"/>
            <a:ext cx="2289490" cy="1442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ZoneTexte 14"/>
          <p:cNvSpPr txBox="1"/>
          <p:nvPr/>
        </p:nvSpPr>
        <p:spPr>
          <a:xfrm>
            <a:off x="2318153" y="5804675"/>
            <a:ext cx="250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Equipe GPRS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6586271" y="5620026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Equipe Support-client </a:t>
            </a: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979" y="791278"/>
            <a:ext cx="2203270" cy="1466176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908" y="877267"/>
            <a:ext cx="1611092" cy="1309011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52" y="769657"/>
            <a:ext cx="1160581" cy="1524233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-173129" y="2225644"/>
            <a:ext cx="1770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Client</a:t>
            </a:r>
            <a:r>
              <a:rPr lang="fr-FR" sz="1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3312158" y="2262870"/>
            <a:ext cx="2362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Centre d’appel 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7242630" y="2282316"/>
            <a:ext cx="190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Equipe B2B </a:t>
            </a:r>
          </a:p>
        </p:txBody>
      </p:sp>
      <p:sp>
        <p:nvSpPr>
          <p:cNvPr id="23" name="Flèche droite 22"/>
          <p:cNvSpPr/>
          <p:nvPr/>
        </p:nvSpPr>
        <p:spPr>
          <a:xfrm>
            <a:off x="1292534" y="1480748"/>
            <a:ext cx="1774746" cy="64029"/>
          </a:xfrm>
          <a:prstGeom prst="rightArrow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 droite 23"/>
          <p:cNvSpPr/>
          <p:nvPr/>
        </p:nvSpPr>
        <p:spPr>
          <a:xfrm>
            <a:off x="5515428" y="1478647"/>
            <a:ext cx="1600615" cy="45719"/>
          </a:xfrm>
          <a:prstGeom prst="rightArrow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 droite 24"/>
          <p:cNvSpPr/>
          <p:nvPr/>
        </p:nvSpPr>
        <p:spPr>
          <a:xfrm rot="5400000">
            <a:off x="7581764" y="3388892"/>
            <a:ext cx="1600615" cy="87236"/>
          </a:xfrm>
          <a:prstGeom prst="rightArrow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 droite 25"/>
          <p:cNvSpPr/>
          <p:nvPr/>
        </p:nvSpPr>
        <p:spPr>
          <a:xfrm rot="10800000">
            <a:off x="4825358" y="4985060"/>
            <a:ext cx="2061599" cy="87236"/>
          </a:xfrm>
          <a:prstGeom prst="rightArrow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lèche droite 27"/>
          <p:cNvSpPr/>
          <p:nvPr/>
        </p:nvSpPr>
        <p:spPr>
          <a:xfrm rot="10800000">
            <a:off x="1323502" y="1731426"/>
            <a:ext cx="1712810" cy="69448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lèche droite 28"/>
          <p:cNvSpPr/>
          <p:nvPr/>
        </p:nvSpPr>
        <p:spPr>
          <a:xfrm rot="10800000">
            <a:off x="5515428" y="1699366"/>
            <a:ext cx="1712810" cy="69448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èche droite 29"/>
          <p:cNvSpPr/>
          <p:nvPr/>
        </p:nvSpPr>
        <p:spPr>
          <a:xfrm>
            <a:off x="4890823" y="5216063"/>
            <a:ext cx="1996134" cy="69449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30"/>
          <p:cNvCxnSpPr/>
          <p:nvPr/>
        </p:nvCxnSpPr>
        <p:spPr>
          <a:xfrm rot="5400000">
            <a:off x="8032831" y="2870521"/>
            <a:ext cx="925975" cy="9259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rot="16200000" flipV="1">
            <a:off x="8000037" y="2884028"/>
            <a:ext cx="993493" cy="8545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rot="16200000" flipV="1">
            <a:off x="5443961" y="4772630"/>
            <a:ext cx="993493" cy="8545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rot="5400000">
            <a:off x="5430456" y="4666526"/>
            <a:ext cx="925975" cy="9259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2257064" y="3159889"/>
            <a:ext cx="4699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Application M2M Solution</a:t>
            </a:r>
          </a:p>
        </p:txBody>
      </p:sp>
      <p:sp>
        <p:nvSpPr>
          <p:cNvPr id="39" name="Ellipse 38"/>
          <p:cNvSpPr/>
          <p:nvPr/>
        </p:nvSpPr>
        <p:spPr>
          <a:xfrm>
            <a:off x="1759352" y="2870521"/>
            <a:ext cx="5370653" cy="104172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" name="Connecteur droit avec flèche 40"/>
          <p:cNvCxnSpPr/>
          <p:nvPr/>
        </p:nvCxnSpPr>
        <p:spPr>
          <a:xfrm rot="5400000">
            <a:off x="6504973" y="2222338"/>
            <a:ext cx="1250065" cy="9491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 rot="10800000">
            <a:off x="6227180" y="3669175"/>
            <a:ext cx="1157468" cy="8912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stCxn id="14" idx="0"/>
          </p:cNvCxnSpPr>
          <p:nvPr/>
        </p:nvCxnSpPr>
        <p:spPr>
          <a:xfrm rot="5400000" flipH="1" flipV="1">
            <a:off x="3195528" y="4197880"/>
            <a:ext cx="770858" cy="1069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69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C3A6-1E51-4223-8990-99912F717C55}" type="datetime4">
              <a:rPr lang="en-US" smtClean="0"/>
              <a:pPr/>
              <a:t>May 27, 2016</a:t>
            </a:fld>
            <a:endParaRPr lang="nl-NL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Name Presentation</a:t>
            </a:r>
            <a:endParaRPr lang="nl-NL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D38B-6C3B-485D-8A1E-A4FAACDD9ABC}" type="slidenum">
              <a:rPr lang="nl-NL" smtClean="0"/>
              <a:pPr/>
              <a:t>13</a:t>
            </a:fld>
            <a:endParaRPr lang="nl-NL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smtClean="0">
                <a:solidFill>
                  <a:srgbClr val="C00000"/>
                </a:solidFill>
              </a:rPr>
              <a:t>Solution Proposée </a:t>
            </a:r>
            <a:endParaRPr lang="fr-FR" sz="2800" dirty="0">
              <a:solidFill>
                <a:srgbClr val="C00000"/>
              </a:solidFill>
            </a:endParaRPr>
          </a:p>
        </p:txBody>
      </p:sp>
      <p:graphicFrame>
        <p:nvGraphicFramePr>
          <p:cNvPr id="13" name="Tableau 12"/>
          <p:cNvGraphicFramePr>
            <a:graphicFrameLocks noGrp="1"/>
          </p:cNvGraphicFramePr>
          <p:nvPr/>
        </p:nvGraphicFramePr>
        <p:xfrm>
          <a:off x="1111168" y="1350702"/>
          <a:ext cx="7326776" cy="3834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3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3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059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Volet Gestion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Volet technique 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9752">
                <a:tc>
                  <a:txBody>
                    <a:bodyPr/>
                    <a:lstStyle/>
                    <a:p>
                      <a:endParaRPr lang="fr-FR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kern="1200" baseline="0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Gérer les demandes clients avec un suivi immédiat de tous les feedbacks déjà enregistrés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kern="1200" baseline="0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Obtenir un accès rapide aux données M2M relatives à l’entreprise 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4415">
                <a:tc>
                  <a:txBody>
                    <a:bodyPr/>
                    <a:lstStyle/>
                    <a:p>
                      <a:endParaRPr lang="fr-FR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kern="1200" baseline="0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Automatiser le partage des informations clients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kern="1200" baseline="0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Offrir aux utilisateurs un produit facile à utiliser, simple à manipuler,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C3A6-1E51-4223-8990-99912F717C55}" type="datetime4">
              <a:rPr lang="en-US" smtClean="0"/>
              <a:pPr/>
              <a:t>May 27, 2016</a:t>
            </a:fld>
            <a:endParaRPr lang="nl-NL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Name Presentation</a:t>
            </a:r>
            <a:endParaRPr lang="nl-NL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D38B-6C3B-485D-8A1E-A4FAACDD9ABC}" type="slidenum">
              <a:rPr lang="nl-NL" smtClean="0"/>
              <a:pPr/>
              <a:t>14</a:t>
            </a:fld>
            <a:endParaRPr lang="nl-NL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8" name="Groupe 7"/>
          <p:cNvGrpSpPr/>
          <p:nvPr/>
        </p:nvGrpSpPr>
        <p:grpSpPr>
          <a:xfrm>
            <a:off x="1999756" y="720999"/>
            <a:ext cx="6009924" cy="2264209"/>
            <a:chOff x="1999756" y="720999"/>
            <a:chExt cx="6009924" cy="2264209"/>
          </a:xfrm>
        </p:grpSpPr>
        <p:sp>
          <p:nvSpPr>
            <p:cNvPr id="9" name="ZoneTexte 8"/>
            <p:cNvSpPr txBox="1"/>
            <p:nvPr/>
          </p:nvSpPr>
          <p:spPr>
            <a:xfrm>
              <a:off x="2129745" y="2060292"/>
              <a:ext cx="5879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2. Spécification des besoins fonctionnels </a:t>
              </a:r>
            </a:p>
          </p:txBody>
        </p:sp>
        <p:grpSp>
          <p:nvGrpSpPr>
            <p:cNvPr id="10" name="Groupe 18"/>
            <p:cNvGrpSpPr/>
            <p:nvPr/>
          </p:nvGrpSpPr>
          <p:grpSpPr>
            <a:xfrm>
              <a:off x="1999756" y="720999"/>
              <a:ext cx="5627959" cy="2264209"/>
              <a:chOff x="1999756" y="720999"/>
              <a:chExt cx="5627959" cy="2264209"/>
            </a:xfrm>
          </p:grpSpPr>
          <p:pic>
            <p:nvPicPr>
              <p:cNvPr id="11" name="Image 10" descr="11272019_859190027451058_365661237_n.jp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99756" y="720999"/>
                <a:ext cx="4175229" cy="541020"/>
              </a:xfrm>
              <a:prstGeom prst="rect">
                <a:avLst/>
              </a:prstGeom>
            </p:spPr>
          </p:pic>
          <p:sp>
            <p:nvSpPr>
              <p:cNvPr id="12" name="ZoneTexte 11"/>
              <p:cNvSpPr txBox="1"/>
              <p:nvPr/>
            </p:nvSpPr>
            <p:spPr>
              <a:xfrm>
                <a:off x="2517384" y="791844"/>
                <a:ext cx="353027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000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Spécification des besoins </a:t>
                </a:r>
              </a:p>
            </p:txBody>
          </p:sp>
          <p:sp>
            <p:nvSpPr>
              <p:cNvPr id="13" name="ZoneTexte 12"/>
              <p:cNvSpPr txBox="1"/>
              <p:nvPr/>
            </p:nvSpPr>
            <p:spPr>
              <a:xfrm>
                <a:off x="2129742" y="1493134"/>
                <a:ext cx="346083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 smtClean="0">
                    <a:solidFill>
                      <a:srgbClr val="C00000"/>
                    </a:solidFill>
                    <a:latin typeface="+mj-lt"/>
                  </a:rPr>
                  <a:t>1. Langage de modélisation </a:t>
                </a:r>
              </a:p>
              <a:p>
                <a:endParaRPr lang="fr-FR" sz="1400" dirty="0" smtClean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" name="ZoneTexte 13"/>
              <p:cNvSpPr txBox="1"/>
              <p:nvPr/>
            </p:nvSpPr>
            <p:spPr>
              <a:xfrm>
                <a:off x="2141312" y="2615876"/>
                <a:ext cx="54864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3. Spécification des besoins non fonctionnels  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63054" y="2856583"/>
            <a:ext cx="266820" cy="1552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C3A6-1E51-4223-8990-99912F717C55}" type="datetime4">
              <a:rPr lang="en-US" smtClean="0"/>
              <a:pPr/>
              <a:t>May 27, 2016</a:t>
            </a:fld>
            <a:endParaRPr lang="nl-NL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Name Presentation</a:t>
            </a:r>
            <a:endParaRPr lang="nl-NL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D38B-6C3B-485D-8A1E-A4FAACDD9ABC}" type="slidenum">
              <a:rPr lang="nl-NL" smtClean="0"/>
              <a:pPr/>
              <a:t>15</a:t>
            </a:fld>
            <a:endParaRPr lang="nl-NL" dirty="0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Spécification des besoins fonctionnels</a:t>
            </a:r>
            <a:endParaRPr lang="fr-FR" dirty="0"/>
          </a:p>
        </p:txBody>
      </p:sp>
      <p:pic>
        <p:nvPicPr>
          <p:cNvPr id="14" name="Espace réservé du contenu 13" descr="téléchargement (1)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39569" y="802266"/>
            <a:ext cx="898344" cy="1611734"/>
          </a:xfrm>
        </p:spPr>
      </p:pic>
      <p:sp>
        <p:nvSpPr>
          <p:cNvPr id="19" name="ZoneTexte 18"/>
          <p:cNvSpPr txBox="1"/>
          <p:nvPr/>
        </p:nvSpPr>
        <p:spPr>
          <a:xfrm>
            <a:off x="3912243" y="2569580"/>
            <a:ext cx="115746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700" b="1" dirty="0" smtClean="0">
                <a:solidFill>
                  <a:schemeClr val="accent2">
                    <a:lumMod val="10000"/>
                  </a:schemeClr>
                </a:solidFill>
                <a:cs typeface="Arial" pitchFamily="34" charset="0"/>
              </a:rPr>
              <a:t>User</a:t>
            </a:r>
          </a:p>
        </p:txBody>
      </p:sp>
      <p:pic>
        <p:nvPicPr>
          <p:cNvPr id="20" name="Espace réservé du contenu 13" descr="téléchargement (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575" y="3813614"/>
            <a:ext cx="898344" cy="1611734"/>
          </a:xfrm>
          <a:prstGeom prst="rect">
            <a:avLst/>
          </a:prstGeom>
        </p:spPr>
      </p:pic>
      <p:pic>
        <p:nvPicPr>
          <p:cNvPr id="21" name="Espace réservé du contenu 13" descr="téléchargement (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375" y="3767313"/>
            <a:ext cx="898344" cy="1611734"/>
          </a:xfrm>
          <a:prstGeom prst="rect">
            <a:avLst/>
          </a:prstGeom>
        </p:spPr>
      </p:pic>
      <p:pic>
        <p:nvPicPr>
          <p:cNvPr id="22" name="Espace réservé du contenu 13" descr="téléchargement (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105" y="3790463"/>
            <a:ext cx="898344" cy="1611734"/>
          </a:xfrm>
          <a:prstGeom prst="rect">
            <a:avLst/>
          </a:prstGeom>
        </p:spPr>
      </p:pic>
      <p:sp>
        <p:nvSpPr>
          <p:cNvPr id="23" name="ZoneTexte 22"/>
          <p:cNvSpPr txBox="1"/>
          <p:nvPr/>
        </p:nvSpPr>
        <p:spPr>
          <a:xfrm>
            <a:off x="763930" y="5648446"/>
            <a:ext cx="2083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accent2">
                    <a:lumMod val="10000"/>
                  </a:schemeClr>
                </a:solidFill>
                <a:cs typeface="Arial" pitchFamily="34" charset="0"/>
              </a:rPr>
              <a:t>User support-client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3682684" y="5696672"/>
            <a:ext cx="1562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accent2">
                    <a:lumMod val="10000"/>
                  </a:schemeClr>
                </a:solidFill>
                <a:cs typeface="Arial" pitchFamily="34" charset="0"/>
              </a:rPr>
              <a:t>User B2B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6391152" y="5708253"/>
            <a:ext cx="1562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accent2">
                    <a:lumMod val="10000"/>
                  </a:schemeClr>
                </a:solidFill>
                <a:cs typeface="Arial" pitchFamily="34" charset="0"/>
              </a:rPr>
              <a:t>User GPRS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300942" y="1088020"/>
            <a:ext cx="3240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C00000"/>
                </a:solidFill>
                <a:cs typeface="Arial" pitchFamily="34" charset="0"/>
              </a:rPr>
              <a:t>Identification des acteurs </a:t>
            </a: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9268110" flipV="1">
            <a:off x="1918794" y="3186220"/>
            <a:ext cx="1705079" cy="314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3528433" flipV="1">
            <a:off x="5346830" y="3130276"/>
            <a:ext cx="1705079" cy="314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" name="Ellipse 37"/>
          <p:cNvSpPr/>
          <p:nvPr/>
        </p:nvSpPr>
        <p:spPr>
          <a:xfrm>
            <a:off x="3842796" y="682907"/>
            <a:ext cx="1307940" cy="22223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allAtOnce"/>
      <p:bldP spid="23" grpId="0" build="allAtOnce"/>
      <p:bldP spid="24" grpId="0" build="allAtOnce"/>
      <p:bldP spid="25" grpId="0" build="allAtOnce"/>
      <p:bldP spid="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3" name="Picture 2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464017">
            <a:off x="6261927" y="2431975"/>
            <a:ext cx="1503855" cy="217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3514" y="4047101"/>
            <a:ext cx="1258987" cy="1369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487" y="2805475"/>
            <a:ext cx="8001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69106" y="185195"/>
            <a:ext cx="8555022" cy="5071311"/>
          </a:xfrm>
        </p:spPr>
        <p:txBody>
          <a:bodyPr>
            <a:normAutofit/>
          </a:bodyPr>
          <a:lstStyle/>
          <a:p>
            <a:r>
              <a:rPr lang="fr-FR" sz="2000" b="1" dirty="0" smtClean="0">
                <a:solidFill>
                  <a:srgbClr val="C00000"/>
                </a:solidFill>
                <a:latin typeface="+mn-lt"/>
              </a:rPr>
              <a:t>Diagramme de cas d’utilisation </a:t>
            </a:r>
            <a:endParaRPr lang="fr-FR" sz="20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C3A6-1E51-4223-8990-99912F717C55}" type="datetime4">
              <a:rPr lang="en-US" smtClean="0"/>
              <a:pPr/>
              <a:t>May 27, 2016</a:t>
            </a:fld>
            <a:endParaRPr lang="nl-NL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Name Presentation</a:t>
            </a:r>
            <a:endParaRPr lang="nl-NL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D38B-6C3B-485D-8A1E-A4FAACDD9ABC}" type="slidenum">
              <a:rPr lang="nl-NL" smtClean="0"/>
              <a:pPr/>
              <a:t>16</a:t>
            </a:fld>
            <a:endParaRPr lang="nl-NL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1420" y="2450397"/>
            <a:ext cx="94297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ZoneTexte 9"/>
          <p:cNvSpPr txBox="1"/>
          <p:nvPr/>
        </p:nvSpPr>
        <p:spPr>
          <a:xfrm>
            <a:off x="0" y="3738622"/>
            <a:ext cx="1458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accent2">
                    <a:lumMod val="10000"/>
                  </a:schemeClr>
                </a:solidFill>
                <a:cs typeface="Arial" pitchFamily="34" charset="0"/>
              </a:rPr>
              <a:t>User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00265" y="2505927"/>
            <a:ext cx="255452" cy="503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02551" y="4004754"/>
            <a:ext cx="2615878" cy="3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336288" y="4010627"/>
            <a:ext cx="3038943" cy="347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702775" y="1927191"/>
            <a:ext cx="4858776" cy="50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736205" y="905750"/>
            <a:ext cx="5023410" cy="509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751269" y="2992057"/>
            <a:ext cx="4761786" cy="43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2724874" y="3509546"/>
            <a:ext cx="108444" cy="379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9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365831" y="3546198"/>
            <a:ext cx="108444" cy="379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885508" y="5110225"/>
            <a:ext cx="460905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696200" y="2770872"/>
            <a:ext cx="14478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623707" y="1177121"/>
            <a:ext cx="1100921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785027" y="2129383"/>
            <a:ext cx="88172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Rectangle 34"/>
          <p:cNvSpPr/>
          <p:nvPr/>
        </p:nvSpPr>
        <p:spPr>
          <a:xfrm>
            <a:off x="7031083" y="1377386"/>
            <a:ext cx="13837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 smtClean="0">
                <a:solidFill>
                  <a:schemeClr val="accent2">
                    <a:lumMod val="10000"/>
                  </a:schemeClr>
                </a:solidFill>
              </a:rPr>
              <a:t>&lt;&lt;include&gt;&gt;</a:t>
            </a:r>
            <a:endParaRPr lang="fr-FR" sz="1400" b="1" dirty="0">
              <a:solidFill>
                <a:schemeClr val="accent2">
                  <a:lumMod val="10000"/>
                </a:schemeClr>
              </a:solidFill>
            </a:endParaRPr>
          </a:p>
        </p:txBody>
      </p:sp>
      <p:pic>
        <p:nvPicPr>
          <p:cNvPr id="2071" name="Picture 23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6821408" y="1027852"/>
            <a:ext cx="1651260" cy="22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72" name="Picture 24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8315445" y="1083016"/>
            <a:ext cx="217553" cy="1625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0" name="Rectangle 49"/>
          <p:cNvSpPr/>
          <p:nvPr/>
        </p:nvSpPr>
        <p:spPr>
          <a:xfrm rot="1359938">
            <a:off x="6755221" y="2340017"/>
            <a:ext cx="13837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 smtClean="0">
                <a:solidFill>
                  <a:schemeClr val="accent2">
                    <a:lumMod val="10000"/>
                  </a:schemeClr>
                </a:solidFill>
              </a:rPr>
              <a:t>&lt;&lt;include&gt;&gt;</a:t>
            </a:r>
            <a:endParaRPr lang="fr-FR" sz="1400" b="1" dirty="0">
              <a:solidFill>
                <a:schemeClr val="accent2">
                  <a:lumMod val="10000"/>
                </a:schemeClr>
              </a:solidFill>
            </a:endParaRPr>
          </a:p>
        </p:txBody>
      </p:sp>
      <p:pic>
        <p:nvPicPr>
          <p:cNvPr id="51" name="Picture 23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 flipV="1">
            <a:off x="6626326" y="5231757"/>
            <a:ext cx="1813790" cy="250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74" name="Picture 26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8203135" y="3554212"/>
            <a:ext cx="23812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" name="Rectangle 53"/>
          <p:cNvSpPr/>
          <p:nvPr/>
        </p:nvSpPr>
        <p:spPr>
          <a:xfrm>
            <a:off x="6710852" y="4876799"/>
            <a:ext cx="13837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 smtClean="0">
                <a:solidFill>
                  <a:schemeClr val="accent2">
                    <a:lumMod val="10000"/>
                  </a:schemeClr>
                </a:solidFill>
              </a:rPr>
              <a:t>&lt;&lt;include&gt;&gt;</a:t>
            </a:r>
            <a:endParaRPr lang="fr-FR" sz="1400" b="1" dirty="0">
              <a:solidFill>
                <a:schemeClr val="accent2">
                  <a:lumMod val="10000"/>
                </a:schemeClr>
              </a:solidFill>
            </a:endParaRPr>
          </a:p>
        </p:txBody>
      </p:sp>
      <p:pic>
        <p:nvPicPr>
          <p:cNvPr id="55" name="Picture 2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80936" y="3102014"/>
            <a:ext cx="1205751" cy="174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6" name="Rectangle 55"/>
          <p:cNvSpPr/>
          <p:nvPr/>
        </p:nvSpPr>
        <p:spPr>
          <a:xfrm>
            <a:off x="6444633" y="3256344"/>
            <a:ext cx="13837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 smtClean="0">
                <a:solidFill>
                  <a:schemeClr val="accent2">
                    <a:lumMod val="10000"/>
                  </a:schemeClr>
                </a:solidFill>
              </a:rPr>
              <a:t>&lt;&lt;include&gt;&gt;</a:t>
            </a:r>
            <a:endParaRPr lang="fr-FR" sz="1400" b="1" dirty="0">
              <a:solidFill>
                <a:schemeClr val="accent2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allAtOnce"/>
      <p:bldP spid="50" grpId="0" build="allAtOnce"/>
      <p:bldP spid="54" grpId="0" build="allAtOnce"/>
      <p:bldP spid="56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9869889">
            <a:off x="6005033" y="3354216"/>
            <a:ext cx="1390970" cy="330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1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0122" y="3179000"/>
            <a:ext cx="1258987" cy="779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5354854" y="4812776"/>
            <a:ext cx="1035627" cy="246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2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2773531" y="4939928"/>
            <a:ext cx="1093841" cy="23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86694" y="1466488"/>
            <a:ext cx="1100921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2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4022794" y="1846431"/>
            <a:ext cx="1093841" cy="259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92256" y="264681"/>
            <a:ext cx="8555022" cy="4933952"/>
          </a:xfrm>
        </p:spPr>
        <p:txBody>
          <a:bodyPr/>
          <a:lstStyle/>
          <a:p>
            <a:r>
              <a:rPr lang="fr-FR" sz="2000" b="1" dirty="0">
                <a:solidFill>
                  <a:srgbClr val="C00000"/>
                </a:solidFill>
                <a:latin typeface="+mn-lt"/>
              </a:rPr>
              <a:t>Diagramme de cas </a:t>
            </a:r>
            <a:r>
              <a:rPr lang="fr-FR" sz="2000" b="1" dirty="0" smtClean="0">
                <a:solidFill>
                  <a:srgbClr val="C00000"/>
                </a:solidFill>
                <a:latin typeface="+mn-lt"/>
              </a:rPr>
              <a:t>d’utilisation</a:t>
            </a:r>
          </a:p>
          <a:p>
            <a:r>
              <a:rPr lang="fr-FR" sz="2000" b="1" dirty="0" smtClean="0">
                <a:solidFill>
                  <a:srgbClr val="C00000"/>
                </a:solidFill>
                <a:latin typeface="+mn-lt"/>
              </a:rPr>
              <a:t> </a:t>
            </a:r>
            <a:endParaRPr lang="fr-FR" sz="2000" b="1" dirty="0">
              <a:solidFill>
                <a:srgbClr val="C00000"/>
              </a:solidFill>
              <a:latin typeface="+mn-lt"/>
            </a:endParaRPr>
          </a:p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C3A6-1E51-4223-8990-99912F717C55}" type="datetime4">
              <a:rPr lang="en-US" smtClean="0"/>
              <a:pPr/>
              <a:t>May 27, 2016</a:t>
            </a:fld>
            <a:endParaRPr lang="nl-NL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Name Presentation</a:t>
            </a:r>
            <a:endParaRPr lang="nl-NL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D38B-6C3B-485D-8A1E-A4FAACDD9ABC}" type="slidenum">
              <a:rPr lang="nl-NL" smtClean="0"/>
              <a:pPr/>
              <a:t>17</a:t>
            </a:fld>
            <a:endParaRPr lang="nl-NL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5981" y="2577718"/>
            <a:ext cx="94297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ZoneTexte 8"/>
          <p:cNvSpPr txBox="1"/>
          <p:nvPr/>
        </p:nvSpPr>
        <p:spPr>
          <a:xfrm>
            <a:off x="300942" y="4155311"/>
            <a:ext cx="1909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accent2">
                    <a:lumMod val="10000"/>
                  </a:schemeClr>
                </a:solidFill>
                <a:cs typeface="Arial" pitchFamily="34" charset="0"/>
              </a:rPr>
              <a:t>User support-client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86878" y="1221130"/>
            <a:ext cx="4585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736328" y="2574642"/>
            <a:ext cx="3831827" cy="376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3"/>
          <p:cNvSpPr/>
          <p:nvPr/>
        </p:nvSpPr>
        <p:spPr>
          <a:xfrm>
            <a:off x="6095465" y="5083218"/>
            <a:ext cx="13837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 smtClean="0">
                <a:solidFill>
                  <a:schemeClr val="accent2">
                    <a:lumMod val="10000"/>
                  </a:schemeClr>
                </a:solidFill>
              </a:rPr>
              <a:t>&lt;&lt;include&gt;&gt;</a:t>
            </a:r>
            <a:endParaRPr lang="fr-FR" sz="1400" b="1" dirty="0">
              <a:solidFill>
                <a:schemeClr val="accent2">
                  <a:lumMod val="10000"/>
                </a:schemeClr>
              </a:solidFill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849362" y="3502729"/>
            <a:ext cx="35147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Image 17" descr="ref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73891" y="4421856"/>
            <a:ext cx="2136222" cy="682580"/>
          </a:xfrm>
          <a:prstGeom prst="rect">
            <a:avLst/>
          </a:prstGeom>
        </p:spPr>
      </p:pic>
      <p:pic>
        <p:nvPicPr>
          <p:cNvPr id="19" name="Image 18" descr="vali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40781" y="4457245"/>
            <a:ext cx="1851726" cy="600891"/>
          </a:xfrm>
          <a:prstGeom prst="rect">
            <a:avLst/>
          </a:prstGeom>
        </p:spPr>
      </p:pic>
      <p:pic>
        <p:nvPicPr>
          <p:cNvPr id="22" name="Image 21" descr="n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46328" y="5486400"/>
            <a:ext cx="2121866" cy="486137"/>
          </a:xfrm>
          <a:prstGeom prst="rect">
            <a:avLst/>
          </a:prstGeom>
        </p:spPr>
      </p:pic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032203" y="5585988"/>
            <a:ext cx="2358183" cy="409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Rectangle 23"/>
          <p:cNvSpPr/>
          <p:nvPr/>
        </p:nvSpPr>
        <p:spPr>
          <a:xfrm>
            <a:off x="1791611" y="5189318"/>
            <a:ext cx="13837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 smtClean="0">
                <a:solidFill>
                  <a:schemeClr val="accent2">
                    <a:lumMod val="10000"/>
                  </a:schemeClr>
                </a:solidFill>
              </a:rPr>
              <a:t>&lt;&lt;include&gt;&gt;</a:t>
            </a:r>
            <a:endParaRPr lang="fr-FR" sz="1400" b="1" dirty="0">
              <a:solidFill>
                <a:schemeClr val="accent2">
                  <a:lumMod val="1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858903" y="2098878"/>
            <a:ext cx="13837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 smtClean="0">
                <a:solidFill>
                  <a:schemeClr val="accent2">
                    <a:lumMod val="10000"/>
                  </a:schemeClr>
                </a:solidFill>
              </a:rPr>
              <a:t>&lt;&lt;include&gt;&gt;</a:t>
            </a:r>
            <a:endParaRPr lang="fr-FR" sz="1400" b="1" dirty="0">
              <a:solidFill>
                <a:schemeClr val="accent2">
                  <a:lumMod val="10000"/>
                </a:schemeClr>
              </a:solidFill>
            </a:endParaRPr>
          </a:p>
        </p:txBody>
      </p:sp>
      <p:pic>
        <p:nvPicPr>
          <p:cNvPr id="28" name="Picture 9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504727" y="3997611"/>
            <a:ext cx="108444" cy="379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" name="Picture 9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3421284" y="4009185"/>
            <a:ext cx="108444" cy="379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1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453131" y="2770872"/>
            <a:ext cx="14478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2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419678">
            <a:off x="6489241" y="1882304"/>
            <a:ext cx="1390970" cy="330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Rectangle 33"/>
          <p:cNvSpPr/>
          <p:nvPr/>
        </p:nvSpPr>
        <p:spPr>
          <a:xfrm rot="2559512">
            <a:off x="6780301" y="1786362"/>
            <a:ext cx="13837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 smtClean="0">
                <a:solidFill>
                  <a:schemeClr val="accent2">
                    <a:lumMod val="10000"/>
                  </a:schemeClr>
                </a:solidFill>
              </a:rPr>
              <a:t>&lt;&lt;include&gt;&gt;</a:t>
            </a:r>
            <a:endParaRPr lang="fr-FR" sz="1400" b="1" dirty="0">
              <a:solidFill>
                <a:schemeClr val="accent2">
                  <a:lumMod val="10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 rot="19832229">
            <a:off x="6039522" y="3094302"/>
            <a:ext cx="13837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 smtClean="0">
                <a:solidFill>
                  <a:schemeClr val="accent2">
                    <a:lumMod val="10000"/>
                  </a:schemeClr>
                </a:solidFill>
              </a:rPr>
              <a:t>&lt;&lt;include&gt;&gt;</a:t>
            </a:r>
            <a:endParaRPr lang="fr-FR" sz="1400" b="1" dirty="0">
              <a:solidFill>
                <a:schemeClr val="accent2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allAtOnce"/>
      <p:bldP spid="24" grpId="0" build="allAtOnce"/>
      <p:bldP spid="34" grpId="0" build="allAtOnce"/>
      <p:bldP spid="35" grpId="0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236991">
            <a:off x="6431293" y="2404221"/>
            <a:ext cx="958590" cy="330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2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4036504" y="2913549"/>
            <a:ext cx="1041537" cy="330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5119" y="2091520"/>
            <a:ext cx="1100921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C3A6-1E51-4223-8990-99912F717C55}" type="datetime4">
              <a:rPr lang="en-US" smtClean="0"/>
              <a:pPr/>
              <a:t>May 27, 2016</a:t>
            </a:fld>
            <a:endParaRPr lang="nl-NL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Name Presentation</a:t>
            </a:r>
            <a:endParaRPr lang="nl-NL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D38B-6C3B-485D-8A1E-A4FAACDD9ABC}" type="slidenum">
              <a:rPr lang="nl-NL" smtClean="0"/>
              <a:pPr/>
              <a:t>18</a:t>
            </a:fld>
            <a:endParaRPr lang="nl-NL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731739" y="2656369"/>
            <a:ext cx="75438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ZoneTexte 8"/>
          <p:cNvSpPr txBox="1"/>
          <p:nvPr/>
        </p:nvSpPr>
        <p:spPr>
          <a:xfrm>
            <a:off x="532435" y="3958542"/>
            <a:ext cx="136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2">
                    <a:lumMod val="10000"/>
                  </a:schemeClr>
                </a:solidFill>
                <a:cs typeface="Arial" pitchFamily="34" charset="0"/>
              </a:rPr>
              <a:t>User  B2B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32152" y="1919797"/>
            <a:ext cx="4496912" cy="482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Image 10" descr="notif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6473" y="3802131"/>
            <a:ext cx="4065270" cy="67534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847330" y="2990130"/>
            <a:ext cx="13837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 smtClean="0">
                <a:solidFill>
                  <a:schemeClr val="accent2">
                    <a:lumMod val="10000"/>
                  </a:schemeClr>
                </a:solidFill>
              </a:rPr>
              <a:t>&lt;&lt;include&gt;&gt;</a:t>
            </a:r>
            <a:endParaRPr lang="fr-FR" sz="1400" b="1" dirty="0">
              <a:solidFill>
                <a:schemeClr val="accent2">
                  <a:lumMod val="10000"/>
                </a:schemeClr>
              </a:solidFill>
            </a:endParaRPr>
          </a:p>
        </p:txBody>
      </p:sp>
      <p:pic>
        <p:nvPicPr>
          <p:cNvPr id="15" name="Picture 1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314235" y="2747723"/>
            <a:ext cx="14478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ectangle 16"/>
          <p:cNvSpPr/>
          <p:nvPr/>
        </p:nvSpPr>
        <p:spPr>
          <a:xfrm rot="2289208">
            <a:off x="6724358" y="2355454"/>
            <a:ext cx="13837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 smtClean="0">
                <a:solidFill>
                  <a:schemeClr val="accent2">
                    <a:lumMod val="10000"/>
                  </a:schemeClr>
                </a:solidFill>
              </a:rPr>
              <a:t>&lt;&lt;include&gt;&gt;</a:t>
            </a:r>
            <a:endParaRPr lang="fr-FR" sz="1400" b="1" dirty="0">
              <a:solidFill>
                <a:schemeClr val="accent2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allAtOnce"/>
      <p:bldP spid="17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7165" y="2612376"/>
            <a:ext cx="1100921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Espace réservé du contenu 9" descr="chan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45409" y="2182256"/>
            <a:ext cx="5376556" cy="827162"/>
          </a:xfr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C3A6-1E51-4223-8990-99912F717C55}" type="datetime4">
              <a:rPr lang="en-US" smtClean="0"/>
              <a:pPr/>
              <a:t>May 27, 2016</a:t>
            </a:fld>
            <a:endParaRPr lang="nl-NL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Name Presentation</a:t>
            </a:r>
            <a:endParaRPr lang="nl-NL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D38B-6C3B-485D-8A1E-A4FAACDD9ABC}" type="slidenum">
              <a:rPr lang="nl-NL" smtClean="0"/>
              <a:pPr/>
              <a:t>19</a:t>
            </a:fld>
            <a:endParaRPr lang="nl-NL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9613" y="2887863"/>
            <a:ext cx="75438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ZoneTexte 8"/>
          <p:cNvSpPr txBox="1"/>
          <p:nvPr/>
        </p:nvSpPr>
        <p:spPr>
          <a:xfrm>
            <a:off x="601884" y="3889094"/>
            <a:ext cx="135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2">
                    <a:lumMod val="10000"/>
                  </a:schemeClr>
                </a:solidFill>
                <a:cs typeface="Arial" pitchFamily="34" charset="0"/>
              </a:rPr>
              <a:t>User GPRS</a:t>
            </a:r>
          </a:p>
        </p:txBody>
      </p:sp>
      <p:pic>
        <p:nvPicPr>
          <p:cNvPr id="11" name="Picture 2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5400000">
            <a:off x="4175400" y="3249218"/>
            <a:ext cx="1041537" cy="330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Image 12" descr="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1139" y="4090903"/>
            <a:ext cx="2886027" cy="52739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882054" y="3267922"/>
            <a:ext cx="13837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 smtClean="0">
                <a:solidFill>
                  <a:schemeClr val="accent2">
                    <a:lumMod val="10000"/>
                  </a:schemeClr>
                </a:solidFill>
              </a:rPr>
              <a:t>&lt;&lt;include&gt;&gt;</a:t>
            </a:r>
            <a:endParaRPr lang="fr-FR" sz="1400" b="1" dirty="0">
              <a:solidFill>
                <a:schemeClr val="accent2">
                  <a:lumMod val="10000"/>
                </a:schemeClr>
              </a:solidFill>
            </a:endParaRPr>
          </a:p>
        </p:txBody>
      </p:sp>
      <p:pic>
        <p:nvPicPr>
          <p:cNvPr id="15" name="Picture 2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2236991">
            <a:off x="6651211" y="3029250"/>
            <a:ext cx="958590" cy="330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1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534154" y="3430629"/>
            <a:ext cx="14478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ectangle 16"/>
          <p:cNvSpPr/>
          <p:nvPr/>
        </p:nvSpPr>
        <p:spPr>
          <a:xfrm rot="2289208">
            <a:off x="6886404" y="2957337"/>
            <a:ext cx="13837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 smtClean="0">
                <a:solidFill>
                  <a:schemeClr val="accent2">
                    <a:lumMod val="10000"/>
                  </a:schemeClr>
                </a:solidFill>
              </a:rPr>
              <a:t>&lt;&lt;include&gt;&gt;</a:t>
            </a:r>
            <a:endParaRPr lang="fr-FR" sz="1400" b="1" dirty="0">
              <a:solidFill>
                <a:schemeClr val="accent2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allAtOnce"/>
      <p:bldP spid="17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C3A6-1E51-4223-8990-99912F717C55}" type="datetime4">
              <a:rPr lang="en-US" smtClean="0"/>
              <a:pPr/>
              <a:t>May 27, 2016</a:t>
            </a:fld>
            <a:endParaRPr lang="nl-NL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Name Presentation</a:t>
            </a:r>
            <a:endParaRPr lang="nl-NL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D38B-6C3B-485D-8A1E-A4FAACDD9ABC}" type="slidenum">
              <a:rPr lang="nl-NL" smtClean="0"/>
              <a:pPr/>
              <a:t>2</a:t>
            </a:fld>
            <a:endParaRPr lang="nl-NL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smtClean="0"/>
              <a:t>Plan</a:t>
            </a:r>
            <a:endParaRPr lang="fr-FR" sz="2800" dirty="0"/>
          </a:p>
        </p:txBody>
      </p:sp>
      <p:sp>
        <p:nvSpPr>
          <p:cNvPr id="13" name="ZoneTexte 12"/>
          <p:cNvSpPr txBox="1"/>
          <p:nvPr/>
        </p:nvSpPr>
        <p:spPr>
          <a:xfrm>
            <a:off x="694481" y="1261647"/>
            <a:ext cx="4201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12" name="Image 11" descr="11272019_859190027451058_365661237_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407" y="1322879"/>
            <a:ext cx="4175229" cy="541020"/>
          </a:xfrm>
          <a:prstGeom prst="rect">
            <a:avLst/>
          </a:prstGeom>
        </p:spPr>
      </p:pic>
      <p:pic>
        <p:nvPicPr>
          <p:cNvPr id="15" name="Image 14" descr="11272019_859190027451058_365661237_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866" y="1958670"/>
            <a:ext cx="4175229" cy="541020"/>
          </a:xfrm>
          <a:prstGeom prst="rect">
            <a:avLst/>
          </a:prstGeom>
        </p:spPr>
      </p:pic>
      <p:pic>
        <p:nvPicPr>
          <p:cNvPr id="16" name="Image 15" descr="11272019_859190027451058_365661237_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866" y="3254867"/>
            <a:ext cx="4175229" cy="541020"/>
          </a:xfrm>
          <a:prstGeom prst="rect">
            <a:avLst/>
          </a:prstGeom>
        </p:spPr>
      </p:pic>
      <p:pic>
        <p:nvPicPr>
          <p:cNvPr id="17" name="Image 16" descr="11272019_859190027451058_365661237_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965" y="3910556"/>
            <a:ext cx="4175229" cy="541020"/>
          </a:xfrm>
          <a:prstGeom prst="rect">
            <a:avLst/>
          </a:prstGeom>
        </p:spPr>
      </p:pic>
      <p:pic>
        <p:nvPicPr>
          <p:cNvPr id="18" name="Image 17" descr="11272019_859190027451058_365661237_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213" y="5286628"/>
            <a:ext cx="4175229" cy="541020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3052484" y="1370574"/>
            <a:ext cx="3530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Analyse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2650237" y="2016726"/>
            <a:ext cx="4524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Spécification des besoins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3131594" y="3294732"/>
            <a:ext cx="3530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Conception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3131594" y="3981011"/>
            <a:ext cx="3530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Réalisation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3139281" y="5310784"/>
            <a:ext cx="3585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Conclusion et perspectives</a:t>
            </a:r>
          </a:p>
        </p:txBody>
      </p:sp>
      <p:pic>
        <p:nvPicPr>
          <p:cNvPr id="24" name="Image 23" descr="11272019_859190027451058_365661237_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213" y="4588595"/>
            <a:ext cx="4175229" cy="54102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567403" y="4674439"/>
            <a:ext cx="30315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  <a:latin typeface="+mj-lt"/>
              </a:rPr>
              <a:t>Evaluation de la qualité</a:t>
            </a:r>
            <a:endParaRPr lang="fr-FR" sz="20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5" name="Image 24" descr="11272019_859190027451058_365661237_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031" y="708417"/>
            <a:ext cx="4175229" cy="54102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108444" y="781024"/>
            <a:ext cx="3153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Introduction</a:t>
            </a:r>
          </a:p>
        </p:txBody>
      </p:sp>
      <p:grpSp>
        <p:nvGrpSpPr>
          <p:cNvPr id="37" name="Groupe 36"/>
          <p:cNvGrpSpPr/>
          <p:nvPr/>
        </p:nvGrpSpPr>
        <p:grpSpPr>
          <a:xfrm>
            <a:off x="2442270" y="727844"/>
            <a:ext cx="5998350" cy="3224911"/>
            <a:chOff x="2011330" y="327460"/>
            <a:chExt cx="5998350" cy="3224911"/>
          </a:xfrm>
        </p:grpSpPr>
        <p:sp>
          <p:nvSpPr>
            <p:cNvPr id="38" name="ZoneTexte 37"/>
            <p:cNvSpPr txBox="1"/>
            <p:nvPr/>
          </p:nvSpPr>
          <p:spPr>
            <a:xfrm>
              <a:off x="2129745" y="2060292"/>
              <a:ext cx="5879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2. Présentation de l’entreprise d’accueil</a:t>
              </a:r>
            </a:p>
          </p:txBody>
        </p:sp>
        <p:grpSp>
          <p:nvGrpSpPr>
            <p:cNvPr id="39" name="Groupe 18"/>
            <p:cNvGrpSpPr/>
            <p:nvPr/>
          </p:nvGrpSpPr>
          <p:grpSpPr>
            <a:xfrm>
              <a:off x="2011330" y="327460"/>
              <a:ext cx="4354743" cy="3224911"/>
              <a:chOff x="2011330" y="327460"/>
              <a:chExt cx="4354743" cy="3224911"/>
            </a:xfrm>
          </p:grpSpPr>
          <p:pic>
            <p:nvPicPr>
              <p:cNvPr id="40" name="Image 39" descr="11272019_859190027451058_365661237_n.jp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11330" y="327460"/>
                <a:ext cx="4175229" cy="541020"/>
              </a:xfrm>
              <a:prstGeom prst="rect">
                <a:avLst/>
              </a:prstGeom>
            </p:spPr>
          </p:pic>
          <p:sp>
            <p:nvSpPr>
              <p:cNvPr id="41" name="ZoneTexte 40"/>
              <p:cNvSpPr txBox="1"/>
              <p:nvPr/>
            </p:nvSpPr>
            <p:spPr>
              <a:xfrm>
                <a:off x="2528958" y="398305"/>
                <a:ext cx="353027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000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Introduction</a:t>
                </a:r>
              </a:p>
            </p:txBody>
          </p:sp>
          <p:sp>
            <p:nvSpPr>
              <p:cNvPr id="42" name="ZoneTexte 41"/>
              <p:cNvSpPr txBox="1"/>
              <p:nvPr/>
            </p:nvSpPr>
            <p:spPr>
              <a:xfrm>
                <a:off x="2129742" y="1493134"/>
                <a:ext cx="346083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 smtClean="0">
                    <a:solidFill>
                      <a:srgbClr val="C00000"/>
                    </a:solidFill>
                    <a:latin typeface="+mj-lt"/>
                  </a:rPr>
                  <a:t>1. Contexte du projet </a:t>
                </a:r>
              </a:p>
              <a:p>
                <a:endParaRPr lang="fr-FR" sz="1400" dirty="0" smtClean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3" name="ZoneTexte 42"/>
              <p:cNvSpPr txBox="1"/>
              <p:nvPr/>
            </p:nvSpPr>
            <p:spPr>
              <a:xfrm>
                <a:off x="2141313" y="2615876"/>
                <a:ext cx="4224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3. Solution M2M </a:t>
                </a:r>
              </a:p>
            </p:txBody>
          </p:sp>
          <p:sp>
            <p:nvSpPr>
              <p:cNvPr id="44" name="ZoneTexte 43"/>
              <p:cNvSpPr txBox="1"/>
              <p:nvPr/>
            </p:nvSpPr>
            <p:spPr>
              <a:xfrm>
                <a:off x="2187615" y="3183039"/>
                <a:ext cx="33913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4. Objectifs </a:t>
                </a:r>
              </a:p>
            </p:txBody>
          </p:sp>
        </p:grpSp>
      </p:grpSp>
      <p:pic>
        <p:nvPicPr>
          <p:cNvPr id="30" name="Image 29" descr="11272019_859190027451058_365661237_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366" y="2573867"/>
            <a:ext cx="4175229" cy="541020"/>
          </a:xfrm>
          <a:prstGeom prst="rect">
            <a:avLst/>
          </a:prstGeom>
        </p:spPr>
      </p:pic>
      <p:sp>
        <p:nvSpPr>
          <p:cNvPr id="31" name="ZoneTexte 30"/>
          <p:cNvSpPr txBox="1"/>
          <p:nvPr/>
        </p:nvSpPr>
        <p:spPr>
          <a:xfrm>
            <a:off x="2928399" y="2602157"/>
            <a:ext cx="3851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Pilotage du projet avec Scrum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" grpId="0"/>
      <p:bldP spid="2" grpId="1"/>
      <p:bldP spid="8" grpId="0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modele du sy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1834605"/>
            <a:ext cx="8040914" cy="3611296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C3A6-1E51-4223-8990-99912F717C55}" type="datetime4">
              <a:rPr lang="en-US" smtClean="0"/>
              <a:pPr/>
              <a:t>May 27, 2016</a:t>
            </a:fld>
            <a:endParaRPr lang="nl-NL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Name Presentation</a:t>
            </a:r>
            <a:endParaRPr lang="nl-NL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D38B-6C3B-485D-8A1E-A4FAACDD9ABC}" type="slidenum">
              <a:rPr lang="nl-NL" smtClean="0"/>
              <a:pPr/>
              <a:t>20</a:t>
            </a:fld>
            <a:endParaRPr lang="nl-NL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Spécification non fonctionnels </a:t>
            </a:r>
            <a:endParaRPr lang="fr-FR" dirty="0"/>
          </a:p>
        </p:txBody>
      </p:sp>
      <p:pic>
        <p:nvPicPr>
          <p:cNvPr id="10" name="Espace réservé du contenu 9" descr="9126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32687" y="1931809"/>
            <a:ext cx="2429954" cy="2061778"/>
          </a:xfrm>
        </p:spPr>
      </p:pic>
      <p:sp>
        <p:nvSpPr>
          <p:cNvPr id="2" name="ZoneTexte 1"/>
          <p:cNvSpPr txBox="1"/>
          <p:nvPr/>
        </p:nvSpPr>
        <p:spPr>
          <a:xfrm>
            <a:off x="609601" y="826607"/>
            <a:ext cx="7707085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1600" b="1" dirty="0" smtClean="0">
                <a:solidFill>
                  <a:schemeClr val="accent1"/>
                </a:solidFill>
                <a:latin typeface="+mj-lt"/>
              </a:rPr>
              <a:t>Le modèle de qualité de notre système </a:t>
            </a:r>
            <a:endParaRPr lang="fr-FR" sz="1600" b="1" dirty="0" smtClean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125 0  C 0.181 0  0.25 0.09191  0.25 0.16651  L 0.25 0.33302  E" pathEditMode="relative" ptsTypes="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C3A6-1E51-4223-8990-99912F717C55}" type="datetime4">
              <a:rPr lang="en-US" smtClean="0"/>
              <a:pPr/>
              <a:t>May 27, 2016</a:t>
            </a:fld>
            <a:endParaRPr lang="nl-NL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Name Presentation</a:t>
            </a:r>
            <a:endParaRPr lang="nl-NL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D38B-6C3B-485D-8A1E-A4FAACDD9ABC}" type="slidenum">
              <a:rPr lang="nl-NL" smtClean="0"/>
              <a:pPr/>
              <a:t>21</a:t>
            </a:fld>
            <a:endParaRPr lang="nl-NL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2" name="Groupe 7"/>
          <p:cNvGrpSpPr/>
          <p:nvPr/>
        </p:nvGrpSpPr>
        <p:grpSpPr>
          <a:xfrm>
            <a:off x="1999756" y="720999"/>
            <a:ext cx="6009924" cy="2264209"/>
            <a:chOff x="1999756" y="720999"/>
            <a:chExt cx="6009924" cy="2264209"/>
          </a:xfrm>
        </p:grpSpPr>
        <p:sp>
          <p:nvSpPr>
            <p:cNvPr id="9" name="ZoneTexte 8"/>
            <p:cNvSpPr txBox="1"/>
            <p:nvPr/>
          </p:nvSpPr>
          <p:spPr>
            <a:xfrm>
              <a:off x="2129745" y="2060292"/>
              <a:ext cx="5879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2. Plan de sprint</a:t>
              </a:r>
            </a:p>
          </p:txBody>
        </p:sp>
        <p:grpSp>
          <p:nvGrpSpPr>
            <p:cNvPr id="7" name="Groupe 18"/>
            <p:cNvGrpSpPr/>
            <p:nvPr/>
          </p:nvGrpSpPr>
          <p:grpSpPr>
            <a:xfrm>
              <a:off x="1999756" y="720999"/>
              <a:ext cx="5627959" cy="2264209"/>
              <a:chOff x="1999756" y="720999"/>
              <a:chExt cx="5627959" cy="2264209"/>
            </a:xfrm>
          </p:grpSpPr>
          <p:pic>
            <p:nvPicPr>
              <p:cNvPr id="11" name="Image 10" descr="11272019_859190027451058_365661237_n.jp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99756" y="720999"/>
                <a:ext cx="4175229" cy="541020"/>
              </a:xfrm>
              <a:prstGeom prst="rect">
                <a:avLst/>
              </a:prstGeom>
            </p:spPr>
          </p:pic>
          <p:sp>
            <p:nvSpPr>
              <p:cNvPr id="12" name="ZoneTexte 11"/>
              <p:cNvSpPr txBox="1"/>
              <p:nvPr/>
            </p:nvSpPr>
            <p:spPr>
              <a:xfrm>
                <a:off x="2152888" y="768694"/>
                <a:ext cx="43983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000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Pilotage du projet avec Scrum</a:t>
                </a:r>
              </a:p>
            </p:txBody>
          </p:sp>
          <p:sp>
            <p:nvSpPr>
              <p:cNvPr id="13" name="ZoneTexte 12"/>
              <p:cNvSpPr txBox="1"/>
              <p:nvPr/>
            </p:nvSpPr>
            <p:spPr>
              <a:xfrm>
                <a:off x="2129742" y="1493134"/>
                <a:ext cx="346083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 smtClean="0">
                    <a:solidFill>
                      <a:srgbClr val="C00000"/>
                    </a:solidFill>
                    <a:latin typeface="+mj-lt"/>
                  </a:rPr>
                  <a:t>1. Backlog du projet</a:t>
                </a:r>
              </a:p>
              <a:p>
                <a:endParaRPr lang="fr-FR" sz="1400" dirty="0" smtClean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" name="ZoneTexte 13"/>
              <p:cNvSpPr txBox="1"/>
              <p:nvPr/>
            </p:nvSpPr>
            <p:spPr>
              <a:xfrm>
                <a:off x="2141312" y="2615876"/>
                <a:ext cx="54864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3. Plan de release 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C3A6-1E51-4223-8990-99912F717C55}" type="datetime4">
              <a:rPr lang="en-US" smtClean="0"/>
              <a:pPr/>
              <a:t>May 27, 2016</a:t>
            </a:fld>
            <a:endParaRPr lang="nl-NL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Name Presentation</a:t>
            </a:r>
            <a:endParaRPr lang="nl-NL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D38B-6C3B-485D-8A1E-A4FAACDD9ABC}" type="slidenum">
              <a:rPr lang="nl-NL" smtClean="0"/>
              <a:pPr/>
              <a:t>22</a:t>
            </a:fld>
            <a:endParaRPr lang="nl-NL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" name="Image 8" descr="scrum_circle_en_bi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524" y="2957368"/>
            <a:ext cx="5324352" cy="288781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972274" y="1458417"/>
            <a:ext cx="696795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chemeClr val="accent2">
                    <a:lumMod val="10000"/>
                  </a:schemeClr>
                </a:solidFill>
                <a:latin typeface="+mj-lt"/>
              </a:rPr>
              <a:t>Faciliter et partager les taches  du travail.</a:t>
            </a:r>
          </a:p>
          <a:p>
            <a:endParaRPr lang="fr-FR" b="1" dirty="0" smtClean="0">
              <a:solidFill>
                <a:schemeClr val="accent2">
                  <a:lumMod val="10000"/>
                </a:schemeClr>
              </a:solidFill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chemeClr val="accent2">
                    <a:lumMod val="10000"/>
                  </a:schemeClr>
                </a:solidFill>
                <a:latin typeface="+mj-lt"/>
              </a:rPr>
              <a:t>Réagir et s’adopter aux changements dans l’environnement </a:t>
            </a:r>
          </a:p>
          <a:p>
            <a:r>
              <a:rPr lang="fr-FR" sz="1400" dirty="0" smtClean="0"/>
              <a:t> </a:t>
            </a:r>
          </a:p>
          <a:p>
            <a:endParaRPr lang="fr-FR" sz="14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05114" y="544011"/>
            <a:ext cx="5023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Travailler avec Scrum permet de </a:t>
            </a:r>
          </a:p>
        </p:txBody>
      </p:sp>
    </p:spTree>
    <p:extLst>
      <p:ext uri="{BB962C8B-B14F-4D97-AF65-F5344CB8AC3E}">
        <p14:creationId xmlns:p14="http://schemas.microsoft.com/office/powerpoint/2010/main" val="92984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C3A6-1E51-4223-8990-99912F717C55}" type="datetime4">
              <a:rPr lang="en-US" smtClean="0"/>
              <a:pPr/>
              <a:t>May 27, 2016</a:t>
            </a:fld>
            <a:endParaRPr lang="nl-NL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Name Presentation</a:t>
            </a:r>
            <a:endParaRPr lang="nl-NL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D38B-6C3B-485D-8A1E-A4FAACDD9ABC}" type="slidenum">
              <a:rPr lang="nl-NL" smtClean="0"/>
              <a:pPr/>
              <a:t>23</a:t>
            </a:fld>
            <a:endParaRPr lang="nl-NL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25784" y="1445580"/>
            <a:ext cx="6271260" cy="4640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ZoneTexte 8"/>
          <p:cNvSpPr txBox="1"/>
          <p:nvPr/>
        </p:nvSpPr>
        <p:spPr>
          <a:xfrm>
            <a:off x="509286" y="393539"/>
            <a:ext cx="3472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Backlog du produit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C3A6-1E51-4223-8990-99912F717C55}" type="datetime4">
              <a:rPr lang="en-US" smtClean="0"/>
              <a:pPr/>
              <a:t>May 27, 2016</a:t>
            </a:fld>
            <a:endParaRPr lang="nl-NL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Name Presentation</a:t>
            </a:r>
            <a:endParaRPr lang="nl-NL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D38B-6C3B-485D-8A1E-A4FAACDD9ABC}" type="slidenum">
              <a:rPr lang="nl-NL" smtClean="0"/>
              <a:pPr/>
              <a:t>24</a:t>
            </a:fld>
            <a:endParaRPr lang="nl-NL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5268" y="2095016"/>
            <a:ext cx="7999290" cy="3298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ZoneTexte 8"/>
          <p:cNvSpPr txBox="1"/>
          <p:nvPr/>
        </p:nvSpPr>
        <p:spPr>
          <a:xfrm>
            <a:off x="648182" y="486136"/>
            <a:ext cx="3437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Plan de Sprint 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706055" y="1157468"/>
            <a:ext cx="6169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Nous avons regroupé les taches du backlog en 5 Sprints </a:t>
            </a:r>
            <a:r>
              <a:rPr lang="fr-FR" sz="1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C3A6-1E51-4223-8990-99912F717C55}" type="datetime4">
              <a:rPr lang="en-US" smtClean="0"/>
              <a:pPr/>
              <a:t>May 27, 2016</a:t>
            </a:fld>
            <a:endParaRPr lang="nl-NL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Name Presentation</a:t>
            </a:r>
            <a:endParaRPr lang="nl-NL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D38B-6C3B-485D-8A1E-A4FAACDD9ABC}" type="slidenum">
              <a:rPr lang="nl-NL" smtClean="0"/>
              <a:pPr/>
              <a:t>25</a:t>
            </a:fld>
            <a:endParaRPr lang="nl-NL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44548" y="1309568"/>
            <a:ext cx="5295058" cy="4432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ZoneTexte 8"/>
          <p:cNvSpPr txBox="1"/>
          <p:nvPr/>
        </p:nvSpPr>
        <p:spPr>
          <a:xfrm>
            <a:off x="648182" y="532435"/>
            <a:ext cx="4224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Plan de release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C3A6-1E51-4223-8990-99912F717C55}" type="datetime4">
              <a:rPr lang="en-US" smtClean="0"/>
              <a:pPr/>
              <a:t>May 27, 2016</a:t>
            </a:fld>
            <a:endParaRPr lang="nl-NL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Name Presentation</a:t>
            </a:r>
            <a:endParaRPr lang="nl-NL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D38B-6C3B-485D-8A1E-A4FAACDD9ABC}" type="slidenum">
              <a:rPr lang="nl-NL" smtClean="0"/>
              <a:pPr/>
              <a:t>26</a:t>
            </a:fld>
            <a:endParaRPr lang="nl-NL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" name="Image 8" descr="11272019_859190027451058_365661237_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842" y="974828"/>
            <a:ext cx="4175229" cy="54102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465041" y="1009734"/>
            <a:ext cx="4524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Conception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407535" y="2280213"/>
            <a:ext cx="48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2. Conception de la vue statique 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465408" y="2801073"/>
            <a:ext cx="568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3. Conception de la vue dynamique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992781" y="1795994"/>
            <a:ext cx="387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1. Architecture du système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476981" y="3310360"/>
            <a:ext cx="567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4.Schéma de navigation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 build="p"/>
      <p:bldP spid="13" grpId="0" build="p"/>
      <p:bldP spid="1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65629" y="1004875"/>
            <a:ext cx="8555022" cy="5059737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C3A6-1E51-4223-8990-99912F717C55}" type="datetime4">
              <a:rPr lang="en-US" smtClean="0"/>
              <a:pPr/>
              <a:t>May 27, 2016</a:t>
            </a:fld>
            <a:endParaRPr lang="nl-NL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Name Presentation</a:t>
            </a:r>
            <a:endParaRPr lang="nl-NL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D38B-6C3B-485D-8A1E-A4FAACDD9ABC}" type="slidenum">
              <a:rPr lang="nl-NL" smtClean="0"/>
              <a:pPr/>
              <a:t>27</a:t>
            </a:fld>
            <a:endParaRPr lang="nl-NL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303212" y="319944"/>
            <a:ext cx="6289200" cy="426316"/>
          </a:xfrm>
        </p:spPr>
        <p:txBody>
          <a:bodyPr/>
          <a:lstStyle/>
          <a:p>
            <a:r>
              <a:rPr lang="fr-FR" sz="2800" dirty="0" smtClean="0">
                <a:solidFill>
                  <a:schemeClr val="tx1">
                    <a:lumMod val="75000"/>
                  </a:schemeClr>
                </a:solidFill>
              </a:rPr>
              <a:t>Architecture du système</a:t>
            </a:r>
            <a:endParaRPr lang="fr-FR" sz="2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" name="Organigramme : Opération manuelle 6"/>
          <p:cNvSpPr/>
          <p:nvPr/>
        </p:nvSpPr>
        <p:spPr>
          <a:xfrm rot="16200000">
            <a:off x="-335288" y="2128935"/>
            <a:ext cx="4928653" cy="2521209"/>
          </a:xfrm>
          <a:prstGeom prst="flowChartManualOperation">
            <a:avLst/>
          </a:prstGeom>
          <a:solidFill>
            <a:srgbClr val="FFC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Organigramme : Opération manuelle 4"/>
          <p:cNvSpPr/>
          <p:nvPr/>
        </p:nvSpPr>
        <p:spPr>
          <a:xfrm>
            <a:off x="868434" y="1778423"/>
            <a:ext cx="2521209" cy="295719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90500" tIns="0" rIns="191246" bIns="0" numCol="1" spcCol="1270" anchor="t" anchorCtr="0">
            <a:noAutofit/>
          </a:bodyPr>
          <a:lstStyle/>
          <a:p>
            <a:pPr lvl="0" algn="l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3000" b="0" kern="120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Couche présentation</a:t>
            </a:r>
            <a:endParaRPr lang="fr-FR" sz="3000" b="0" kern="120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228600" lvl="1" indent="-228600" algn="l" defTabSz="10223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fr-FR" sz="2300" b="0" kern="120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Partie visible et interactive avec l’utilisateur</a:t>
            </a:r>
            <a:endParaRPr lang="fr-FR" sz="2300" b="0" kern="120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Organigramme : Opération manuelle 16"/>
          <p:cNvSpPr/>
          <p:nvPr/>
        </p:nvSpPr>
        <p:spPr>
          <a:xfrm rot="16200000">
            <a:off x="2278815" y="2167475"/>
            <a:ext cx="4928652" cy="2521209"/>
          </a:xfrm>
          <a:prstGeom prst="flowChartManualOperation">
            <a:avLst/>
          </a:prstGeom>
          <a:solidFill>
            <a:srgbClr val="00B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Organigramme : Opération manuelle 4"/>
          <p:cNvSpPr/>
          <p:nvPr/>
        </p:nvSpPr>
        <p:spPr>
          <a:xfrm>
            <a:off x="3482536" y="1949484"/>
            <a:ext cx="2521209" cy="295719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90500" tIns="0" rIns="191246" bIns="0" numCol="1" spcCol="1270" anchor="t" anchorCtr="0">
            <a:noAutofit/>
          </a:bodyPr>
          <a:lstStyle/>
          <a:p>
            <a:pPr lvl="0" algn="l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3000" b="0" kern="120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Couche métier</a:t>
            </a:r>
            <a:endParaRPr lang="fr-FR" sz="3000" b="0" kern="120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228600" lvl="1" indent="-228600" algn="l" defTabSz="10223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fr-FR" sz="2300" b="0" kern="120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Règles de gestion</a:t>
            </a:r>
          </a:p>
          <a:p>
            <a:pPr marL="228600" lvl="1" indent="-228600" algn="l" defTabSz="10223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fr-FR" sz="23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Logique applicative</a:t>
            </a:r>
            <a:endParaRPr lang="fr-FR" sz="2300" b="0" kern="120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Organigramme : Opération manuelle 13"/>
          <p:cNvSpPr/>
          <p:nvPr/>
        </p:nvSpPr>
        <p:spPr>
          <a:xfrm rot="16200000">
            <a:off x="4856370" y="2339681"/>
            <a:ext cx="4928652" cy="2521209"/>
          </a:xfrm>
          <a:prstGeom prst="flowChartManualOperati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Organigramme : Opération manuelle 4"/>
          <p:cNvSpPr/>
          <p:nvPr/>
        </p:nvSpPr>
        <p:spPr>
          <a:xfrm>
            <a:off x="6060091" y="2121689"/>
            <a:ext cx="2521209" cy="295719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90500" tIns="0" rIns="191246" bIns="0" numCol="1" spcCol="1270" anchor="t" anchorCtr="0">
            <a:noAutofit/>
          </a:bodyPr>
          <a:lstStyle/>
          <a:p>
            <a:pPr lvl="0" algn="l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3000" b="0" kern="120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Couche d’accès aux données</a:t>
            </a:r>
            <a:endParaRPr lang="fr-FR" sz="3000" b="0" kern="120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228600" lvl="1" indent="-228600" algn="l" defTabSz="10223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fr-FR" sz="2300" b="0" kern="120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Accès à la base de données </a:t>
            </a:r>
            <a:endParaRPr lang="fr-FR" sz="2300" b="0" kern="120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 descr="clientm2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8747" y="2688356"/>
            <a:ext cx="1448002" cy="1219370"/>
          </a:xfr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C3A6-1E51-4223-8990-99912F717C55}" type="datetime4">
              <a:rPr lang="en-US" smtClean="0"/>
              <a:pPr/>
              <a:t>May 27, 2016</a:t>
            </a:fld>
            <a:endParaRPr lang="nl-NL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Name Presentation</a:t>
            </a:r>
            <a:endParaRPr lang="nl-NL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D38B-6C3B-485D-8A1E-A4FAACDD9ABC}" type="slidenum">
              <a:rPr lang="nl-NL" smtClean="0"/>
              <a:pPr/>
              <a:t>28</a:t>
            </a:fld>
            <a:endParaRPr lang="nl-NL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177333" y="729666"/>
            <a:ext cx="6289200" cy="426316"/>
          </a:xfrm>
        </p:spPr>
        <p:txBody>
          <a:bodyPr/>
          <a:lstStyle/>
          <a:p>
            <a:r>
              <a:rPr lang="fr-FR" sz="1800" dirty="0" smtClean="0">
                <a:solidFill>
                  <a:srgbClr val="C00000"/>
                </a:solidFill>
              </a:rPr>
              <a:t>Diagramme des classes </a:t>
            </a:r>
            <a:endParaRPr lang="fr-FR" sz="1800" dirty="0">
              <a:solidFill>
                <a:srgbClr val="C00000"/>
              </a:solidFill>
            </a:endParaRPr>
          </a:p>
        </p:txBody>
      </p:sp>
      <p:pic>
        <p:nvPicPr>
          <p:cNvPr id="19" name="Image 18" descr="demand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49" y="1609994"/>
            <a:ext cx="1914792" cy="2762636"/>
          </a:xfrm>
          <a:prstGeom prst="rect">
            <a:avLst/>
          </a:prstGeom>
        </p:spPr>
      </p:pic>
      <p:pic>
        <p:nvPicPr>
          <p:cNvPr id="21" name="Image 20" descr="i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4914" y="4925097"/>
            <a:ext cx="1629002" cy="1238423"/>
          </a:xfrm>
          <a:prstGeom prst="rect">
            <a:avLst/>
          </a:prstGeom>
        </p:spPr>
      </p:pic>
      <p:pic>
        <p:nvPicPr>
          <p:cNvPr id="23" name="Image 22" descr="msisd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1024" y="208344"/>
            <a:ext cx="1695687" cy="1381318"/>
          </a:xfrm>
          <a:prstGeom prst="rect">
            <a:avLst/>
          </a:prstGeom>
        </p:spPr>
      </p:pic>
      <p:pic>
        <p:nvPicPr>
          <p:cNvPr id="25" name="Image 24" descr="port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6596" y="607159"/>
            <a:ext cx="1247949" cy="1105054"/>
          </a:xfrm>
          <a:prstGeom prst="rect">
            <a:avLst/>
          </a:prstGeom>
        </p:spPr>
      </p:pic>
      <p:pic>
        <p:nvPicPr>
          <p:cNvPr id="27" name="Image 26" descr="protocol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0801" y="2759109"/>
            <a:ext cx="1667108" cy="1105054"/>
          </a:xfrm>
          <a:prstGeom prst="rect">
            <a:avLst/>
          </a:prstGeom>
        </p:spPr>
      </p:pic>
      <p:pic>
        <p:nvPicPr>
          <p:cNvPr id="28" name="Image 27" descr="5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58005" y="2951203"/>
            <a:ext cx="1713053" cy="562053"/>
          </a:xfrm>
          <a:prstGeom prst="rect">
            <a:avLst/>
          </a:prstGeom>
        </p:spPr>
      </p:pic>
      <p:pic>
        <p:nvPicPr>
          <p:cNvPr id="29" name="Image 28" descr="2 - Copi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09531" y="3923818"/>
            <a:ext cx="857370" cy="925975"/>
          </a:xfrm>
          <a:prstGeom prst="rect">
            <a:avLst/>
          </a:prstGeom>
        </p:spPr>
      </p:pic>
      <p:pic>
        <p:nvPicPr>
          <p:cNvPr id="30" name="Image 29" descr="1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23384" y="1574157"/>
            <a:ext cx="633310" cy="1099595"/>
          </a:xfrm>
          <a:prstGeom prst="rect">
            <a:avLst/>
          </a:prstGeom>
        </p:spPr>
      </p:pic>
      <p:pic>
        <p:nvPicPr>
          <p:cNvPr id="31" name="Image 30" descr="4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67349" y="3113915"/>
            <a:ext cx="1428950" cy="514422"/>
          </a:xfrm>
          <a:prstGeom prst="rect">
            <a:avLst/>
          </a:prstGeom>
        </p:spPr>
      </p:pic>
      <p:pic>
        <p:nvPicPr>
          <p:cNvPr id="32" name="Image 31" descr="3 - Copi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1215" y="1736204"/>
            <a:ext cx="590632" cy="1030146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-69446" y="173619"/>
            <a:ext cx="4887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Conception de la vue statique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C3A6-1E51-4223-8990-99912F717C55}" type="datetime4">
              <a:rPr lang="en-US" smtClean="0"/>
              <a:pPr/>
              <a:t>May 27, 2016</a:t>
            </a:fld>
            <a:endParaRPr lang="nl-NL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Name Presentation</a:t>
            </a:r>
            <a:endParaRPr lang="nl-NL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D38B-6C3B-485D-8A1E-A4FAACDD9ABC}" type="slidenum">
              <a:rPr lang="nl-NL" smtClean="0"/>
              <a:pPr/>
              <a:t>29</a:t>
            </a:fld>
            <a:endParaRPr lang="nl-NL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384313" y="408939"/>
            <a:ext cx="6289200" cy="426316"/>
          </a:xfrm>
        </p:spPr>
        <p:txBody>
          <a:bodyPr/>
          <a:lstStyle/>
          <a:p>
            <a:r>
              <a:rPr lang="fr-FR" sz="1800" dirty="0" smtClean="0">
                <a:solidFill>
                  <a:srgbClr val="C00000"/>
                </a:solidFill>
              </a:rPr>
              <a:t>Diagramme de séquence objet</a:t>
            </a:r>
            <a:endParaRPr lang="fr-FR" sz="1800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92" y="736738"/>
            <a:ext cx="8653670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48" y="2621862"/>
            <a:ext cx="8693425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13" y="2594115"/>
            <a:ext cx="8587409" cy="367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09" y="2582730"/>
            <a:ext cx="8587409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291548" y="0"/>
            <a:ext cx="6271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FF0000"/>
                </a:solidFill>
                <a:latin typeface="+mj-lt"/>
                <a:cs typeface="Arial" pitchFamily="34" charset="0"/>
              </a:rPr>
              <a:t>Conception </a:t>
            </a:r>
            <a:r>
              <a:rPr lang="fr-FR" sz="2400" b="1" dirty="0" smtClean="0">
                <a:solidFill>
                  <a:srgbClr val="FF0000"/>
                </a:solidFill>
                <a:latin typeface="+mj-lt"/>
                <a:cs typeface="Arial" pitchFamily="34" charset="0"/>
              </a:rPr>
              <a:t>de </a:t>
            </a:r>
            <a:r>
              <a:rPr lang="fr-FR" sz="2400" b="1" dirty="0">
                <a:solidFill>
                  <a:srgbClr val="FF0000"/>
                </a:solidFill>
                <a:latin typeface="+mj-lt"/>
                <a:cs typeface="Arial" pitchFamily="34" charset="0"/>
              </a:rPr>
              <a:t>la vue </a:t>
            </a:r>
            <a:r>
              <a:rPr lang="fr-FR" sz="2400" b="1" dirty="0" smtClean="0">
                <a:solidFill>
                  <a:srgbClr val="FF0000"/>
                </a:solidFill>
                <a:latin typeface="+mj-lt"/>
                <a:cs typeface="Arial" pitchFamily="34" charset="0"/>
              </a:rPr>
              <a:t>dynamique (1/3) </a:t>
            </a:r>
            <a:endParaRPr lang="fr-FR" sz="2400" b="1" dirty="0">
              <a:solidFill>
                <a:srgbClr val="FF0000"/>
              </a:solidFill>
              <a:latin typeface="+mj-lt"/>
              <a:cs typeface="Arial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877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22943" y="598598"/>
            <a:ext cx="8555022" cy="4933952"/>
          </a:xfrm>
        </p:spPr>
        <p:txBody>
          <a:bodyPr>
            <a:normAutofit/>
          </a:bodyPr>
          <a:lstStyle/>
          <a:p>
            <a:r>
              <a:rPr lang="fr-FR" sz="2000" b="1" dirty="0" smtClean="0">
                <a:solidFill>
                  <a:srgbClr val="C00000"/>
                </a:solidFill>
              </a:rPr>
              <a:t>Contexte générale du projet </a:t>
            </a:r>
          </a:p>
          <a:p>
            <a:endParaRPr lang="fr-FR" sz="2000" b="1" dirty="0" smtClean="0">
              <a:solidFill>
                <a:srgbClr val="C00000"/>
              </a:solidFill>
            </a:endParaRPr>
          </a:p>
          <a:p>
            <a:pPr algn="just">
              <a:lnSpc>
                <a:spcPct val="150000"/>
              </a:lnSpc>
            </a:pPr>
            <a:endParaRPr lang="fr-FR" sz="2000" b="1" dirty="0" smtClean="0">
              <a:solidFill>
                <a:schemeClr val="accent2">
                  <a:lumMod val="10000"/>
                </a:schemeClr>
              </a:solidFill>
            </a:endParaRPr>
          </a:p>
          <a:p>
            <a:pPr marL="342900" indent="-342900" algn="just">
              <a:lnSpc>
                <a:spcPct val="160000"/>
              </a:lnSpc>
              <a:buFont typeface="Arial" pitchFamily="34" charset="0"/>
              <a:buChar char="•"/>
            </a:pPr>
            <a:r>
              <a:rPr lang="fr-FR" sz="2000" b="1" dirty="0">
                <a:solidFill>
                  <a:schemeClr val="accent2">
                    <a:lumMod val="10000"/>
                  </a:schemeClr>
                </a:solidFill>
              </a:rPr>
              <a:t>D</a:t>
            </a:r>
            <a:r>
              <a:rPr lang="fr-FR" sz="2000" b="1" dirty="0" smtClean="0">
                <a:solidFill>
                  <a:schemeClr val="accent2">
                    <a:lumMod val="10000"/>
                  </a:schemeClr>
                </a:solidFill>
              </a:rPr>
              <a:t>évelopper </a:t>
            </a:r>
            <a:r>
              <a:rPr lang="fr-FR" sz="2000" b="1" dirty="0">
                <a:solidFill>
                  <a:schemeClr val="accent2">
                    <a:lumMod val="10000"/>
                  </a:schemeClr>
                </a:solidFill>
              </a:rPr>
              <a:t>une application </a:t>
            </a:r>
            <a:r>
              <a:rPr lang="fr-FR" sz="2000" b="1" dirty="0" smtClean="0">
                <a:solidFill>
                  <a:schemeClr val="accent2">
                    <a:lumMod val="10000"/>
                  </a:schemeClr>
                </a:solidFill>
              </a:rPr>
              <a:t>web</a:t>
            </a:r>
          </a:p>
          <a:p>
            <a:pPr marL="342900" indent="-342900" algn="just">
              <a:lnSpc>
                <a:spcPct val="160000"/>
              </a:lnSpc>
              <a:buFont typeface="Arial" pitchFamily="34" charset="0"/>
              <a:buChar char="•"/>
            </a:pPr>
            <a:r>
              <a:rPr lang="fr-FR" sz="2000" b="1" dirty="0">
                <a:solidFill>
                  <a:schemeClr val="accent2">
                    <a:lumMod val="10000"/>
                  </a:schemeClr>
                </a:solidFill>
              </a:rPr>
              <a:t>I</a:t>
            </a:r>
            <a:r>
              <a:rPr lang="fr-FR" sz="2000" b="1" dirty="0" smtClean="0">
                <a:solidFill>
                  <a:schemeClr val="accent2">
                    <a:lumMod val="10000"/>
                  </a:schemeClr>
                </a:solidFill>
              </a:rPr>
              <a:t>ntitulé </a:t>
            </a:r>
            <a:r>
              <a:rPr lang="fr-FR" sz="2000" b="1" dirty="0">
                <a:solidFill>
                  <a:schemeClr val="accent2">
                    <a:lumMod val="10000"/>
                  </a:schemeClr>
                </a:solidFill>
              </a:rPr>
              <a:t>‘Mise en place d’une bibliothèque et exploitation des solutions M2M Ooredoo’ </a:t>
            </a:r>
            <a:endParaRPr lang="fr-FR" sz="2000" b="1" dirty="0" smtClean="0">
              <a:solidFill>
                <a:schemeClr val="accent2">
                  <a:lumMod val="10000"/>
                </a:schemeClr>
              </a:solidFill>
            </a:endParaRPr>
          </a:p>
          <a:p>
            <a:pPr marL="342900" indent="-342900" algn="just">
              <a:lnSpc>
                <a:spcPct val="160000"/>
              </a:lnSpc>
              <a:buFont typeface="Arial" pitchFamily="34" charset="0"/>
              <a:buChar char="•"/>
            </a:pPr>
            <a:r>
              <a:rPr lang="fr-FR" sz="2000" b="1" dirty="0">
                <a:solidFill>
                  <a:schemeClr val="accent2">
                    <a:lumMod val="10000"/>
                  </a:schemeClr>
                </a:solidFill>
              </a:rPr>
              <a:t>R</a:t>
            </a:r>
            <a:r>
              <a:rPr lang="fr-FR" sz="2000" b="1" dirty="0" smtClean="0">
                <a:solidFill>
                  <a:schemeClr val="accent2">
                    <a:lumMod val="10000"/>
                  </a:schemeClr>
                </a:solidFill>
              </a:rPr>
              <a:t>épond </a:t>
            </a:r>
            <a:r>
              <a:rPr lang="fr-FR" sz="2000" b="1" dirty="0">
                <a:solidFill>
                  <a:schemeClr val="accent2">
                    <a:lumMod val="10000"/>
                  </a:schemeClr>
                </a:solidFill>
              </a:rPr>
              <a:t>aux besoins de la société Ooredoo Tunisie. </a:t>
            </a:r>
          </a:p>
          <a:p>
            <a:pPr>
              <a:lnSpc>
                <a:spcPct val="150000"/>
              </a:lnSpc>
            </a:pPr>
            <a:endParaRPr lang="fr-FR" sz="2000" b="1" dirty="0">
              <a:solidFill>
                <a:schemeClr val="accent2">
                  <a:lumMod val="10000"/>
                </a:schemeClr>
              </a:solidFill>
            </a:endParaRPr>
          </a:p>
          <a:p>
            <a:endParaRPr lang="fr-FR" sz="2000" b="1" dirty="0" smtClean="0">
              <a:solidFill>
                <a:srgbClr val="C00000"/>
              </a:solidFill>
            </a:endParaRPr>
          </a:p>
          <a:p>
            <a:r>
              <a:rPr lang="fr-FR" sz="2000" b="1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C3A6-1E51-4223-8990-99912F717C55}" type="datetime4">
              <a:rPr lang="en-US" smtClean="0"/>
              <a:pPr/>
              <a:t>May 27, 2016</a:t>
            </a:fld>
            <a:endParaRPr lang="nl-NL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Name Presentation</a:t>
            </a:r>
            <a:endParaRPr lang="nl-NL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D38B-6C3B-485D-8A1E-A4FAACDD9ABC}" type="slidenum">
              <a:rPr lang="nl-NL" smtClean="0"/>
              <a:pPr/>
              <a:t>3</a:t>
            </a:fld>
            <a:endParaRPr lang="nl-NL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C3A6-1E51-4223-8990-99912F717C55}" type="datetime4">
              <a:rPr lang="en-US" smtClean="0"/>
              <a:pPr/>
              <a:t>May 27, 2016</a:t>
            </a:fld>
            <a:endParaRPr lang="nl-NL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Name Presentation</a:t>
            </a:r>
            <a:endParaRPr lang="nl-NL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D38B-6C3B-485D-8A1E-A4FAACDD9ABC}" type="slidenum">
              <a:rPr lang="nl-NL" smtClean="0"/>
              <a:pPr/>
              <a:t>30</a:t>
            </a:fld>
            <a:endParaRPr lang="nl-NL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214540" y="798932"/>
            <a:ext cx="6289200" cy="426316"/>
          </a:xfrm>
        </p:spPr>
        <p:txBody>
          <a:bodyPr/>
          <a:lstStyle/>
          <a:p>
            <a:r>
              <a:rPr lang="fr-FR" dirty="0" smtClean="0">
                <a:solidFill>
                  <a:srgbClr val="C00000"/>
                </a:solidFill>
              </a:rPr>
              <a:t>Diagramme d’activité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80571" y="275771"/>
            <a:ext cx="6560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F0000"/>
                </a:solidFill>
                <a:latin typeface="+mj-lt"/>
                <a:cs typeface="Arial" pitchFamily="34" charset="0"/>
              </a:rPr>
              <a:t>Conception de la vue dynamique (2/3) </a:t>
            </a:r>
          </a:p>
        </p:txBody>
      </p:sp>
      <p:pic>
        <p:nvPicPr>
          <p:cNvPr id="13" name="Espace réservé du contenu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03" y="1248229"/>
            <a:ext cx="8144363" cy="501853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467" y="3405634"/>
            <a:ext cx="1936776" cy="709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827" y="5516064"/>
            <a:ext cx="923925" cy="5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319" y="3482521"/>
            <a:ext cx="542925" cy="2048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879" y="2067038"/>
            <a:ext cx="5048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C3A6-1E51-4223-8990-99912F717C55}" type="datetime4">
              <a:rPr lang="en-US" smtClean="0"/>
              <a:pPr/>
              <a:t>May 27, 2016</a:t>
            </a:fld>
            <a:endParaRPr lang="nl-NL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Name Presentation</a:t>
            </a:r>
            <a:endParaRPr lang="nl-NL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D38B-6C3B-485D-8A1E-A4FAACDD9ABC}" type="slidenum">
              <a:rPr lang="nl-NL" smtClean="0"/>
              <a:pPr/>
              <a:t>31</a:t>
            </a:fld>
            <a:endParaRPr lang="nl-NL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509027" y="886017"/>
            <a:ext cx="6289200" cy="426316"/>
          </a:xfrm>
        </p:spPr>
        <p:txBody>
          <a:bodyPr/>
          <a:lstStyle/>
          <a:p>
            <a:r>
              <a:rPr lang="fr-FR" dirty="0" smtClean="0">
                <a:solidFill>
                  <a:srgbClr val="C00000"/>
                </a:solidFill>
              </a:rPr>
              <a:t>Diagramme d’état transition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49943" y="275771"/>
            <a:ext cx="6691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F0000"/>
                </a:solidFill>
                <a:latin typeface="+mj-lt"/>
                <a:cs typeface="Arial" pitchFamily="34" charset="0"/>
              </a:rPr>
              <a:t>Conception de la vue dynamique (3/3)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09" y="1624414"/>
            <a:ext cx="3512458" cy="49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967" y="1841348"/>
            <a:ext cx="1209676" cy="133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907" y="1638672"/>
            <a:ext cx="2669307" cy="439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527" y="2696410"/>
            <a:ext cx="2083500" cy="455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283" y="2667784"/>
            <a:ext cx="2118515" cy="455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911" y="2061016"/>
            <a:ext cx="30480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777" y="2914418"/>
            <a:ext cx="14287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432" y="3271610"/>
            <a:ext cx="383474" cy="421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982" y="5300436"/>
            <a:ext cx="3054561" cy="461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825" y="5281386"/>
            <a:ext cx="2346778" cy="469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921" y="4652736"/>
            <a:ext cx="5715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180" y="4115252"/>
            <a:ext cx="2281540" cy="486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1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090" y="3151122"/>
            <a:ext cx="90205" cy="99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916" y="4122911"/>
            <a:ext cx="2043641" cy="442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255" y="4329792"/>
            <a:ext cx="923925" cy="5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795486" y="1439748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Envoie</a:t>
            </a:r>
          </a:p>
        </p:txBody>
      </p:sp>
      <p:sp>
        <p:nvSpPr>
          <p:cNvPr id="9" name="Rectangle 8"/>
          <p:cNvSpPr/>
          <p:nvPr/>
        </p:nvSpPr>
        <p:spPr>
          <a:xfrm>
            <a:off x="3751944" y="2217791"/>
            <a:ext cx="10518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</a:rPr>
              <a:t>Vérification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65711" y="2187014"/>
            <a:ext cx="11801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>
                <a:solidFill>
                  <a:schemeClr val="accent1"/>
                </a:solidFill>
              </a:rPr>
              <a:t>Vérification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81740" y="4052793"/>
            <a:ext cx="8589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solidFill>
                  <a:schemeClr val="accent1"/>
                </a:solidFill>
              </a:rPr>
              <a:t>Traitement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916365" y="4769630"/>
            <a:ext cx="9654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</a:rPr>
              <a:t>Traitement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1" grpId="0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97769" y="283972"/>
            <a:ext cx="8555022" cy="433994"/>
          </a:xfrm>
        </p:spPr>
        <p:txBody>
          <a:bodyPr>
            <a:noAutofit/>
          </a:bodyPr>
          <a:lstStyle/>
          <a:p>
            <a:r>
              <a:rPr lang="fr-FR" sz="2400" b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fr-FR" sz="2400" b="1" dirty="0">
                <a:solidFill>
                  <a:schemeClr val="tx1">
                    <a:lumMod val="75000"/>
                  </a:schemeClr>
                </a:solidFill>
              </a:rPr>
              <a:t>schéma de navigation </a:t>
            </a:r>
            <a:endParaRPr lang="fr-FR" sz="2400" b="1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C3A6-1E51-4223-8990-99912F717C55}" type="datetime4">
              <a:rPr lang="en-US" smtClean="0"/>
              <a:pPr/>
              <a:t>May 27, 2016</a:t>
            </a:fld>
            <a:endParaRPr lang="nl-NL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Name Presentation</a:t>
            </a:r>
            <a:endParaRPr lang="nl-NL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D38B-6C3B-485D-8A1E-A4FAACDD9ABC}" type="slidenum">
              <a:rPr lang="nl-NL" smtClean="0"/>
              <a:pPr/>
              <a:t>32</a:t>
            </a:fld>
            <a:endParaRPr lang="nl-NL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4"/>
          </p:nvPr>
        </p:nvSpPr>
        <p:spPr>
          <a:xfrm flipV="1">
            <a:off x="342902" y="6503628"/>
            <a:ext cx="4911723" cy="228475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3505195" y="1182421"/>
            <a:ext cx="1987826" cy="5433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3730482" y="1300201"/>
            <a:ext cx="1762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Authentification</a:t>
            </a:r>
          </a:p>
        </p:txBody>
      </p:sp>
      <p:cxnSp>
        <p:nvCxnSpPr>
          <p:cNvPr id="23" name="Connecteur droit 22"/>
          <p:cNvCxnSpPr/>
          <p:nvPr/>
        </p:nvCxnSpPr>
        <p:spPr>
          <a:xfrm>
            <a:off x="993913" y="2186609"/>
            <a:ext cx="73019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Connecteur droit avec flèche 1023"/>
          <p:cNvCxnSpPr>
            <a:endCxn id="20" idx="2"/>
          </p:cNvCxnSpPr>
          <p:nvPr/>
        </p:nvCxnSpPr>
        <p:spPr>
          <a:xfrm flipV="1">
            <a:off x="4499108" y="1725760"/>
            <a:ext cx="0" cy="4608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Connecteur droit avec flèche 1030"/>
          <p:cNvCxnSpPr/>
          <p:nvPr/>
        </p:nvCxnSpPr>
        <p:spPr>
          <a:xfrm>
            <a:off x="993913" y="2186609"/>
            <a:ext cx="0" cy="384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Connecteur droit avec flèche 1032"/>
          <p:cNvCxnSpPr/>
          <p:nvPr/>
        </p:nvCxnSpPr>
        <p:spPr>
          <a:xfrm>
            <a:off x="8295861" y="2186609"/>
            <a:ext cx="0" cy="384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Connecteur droit avec flèche 1034"/>
          <p:cNvCxnSpPr/>
          <p:nvPr/>
        </p:nvCxnSpPr>
        <p:spPr>
          <a:xfrm>
            <a:off x="4499108" y="2186609"/>
            <a:ext cx="0" cy="384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Rectangle 1035"/>
          <p:cNvSpPr/>
          <p:nvPr/>
        </p:nvSpPr>
        <p:spPr>
          <a:xfrm>
            <a:off x="185530" y="2570922"/>
            <a:ext cx="1669774" cy="46382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7" name="ZoneTexte 1036"/>
          <p:cNvSpPr txBox="1"/>
          <p:nvPr/>
        </p:nvSpPr>
        <p:spPr>
          <a:xfrm>
            <a:off x="185530" y="2570922"/>
            <a:ext cx="1669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Espace support   client</a:t>
            </a:r>
          </a:p>
        </p:txBody>
      </p:sp>
      <p:sp>
        <p:nvSpPr>
          <p:cNvPr id="1038" name="Rectangle 1037"/>
          <p:cNvSpPr/>
          <p:nvPr/>
        </p:nvSpPr>
        <p:spPr>
          <a:xfrm>
            <a:off x="3505195" y="2570922"/>
            <a:ext cx="1888440" cy="46382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9" name="ZoneTexte 1038"/>
          <p:cNvSpPr txBox="1"/>
          <p:nvPr/>
        </p:nvSpPr>
        <p:spPr>
          <a:xfrm>
            <a:off x="3554888" y="2648946"/>
            <a:ext cx="1888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Espace GPRS</a:t>
            </a:r>
          </a:p>
        </p:txBody>
      </p:sp>
      <p:sp>
        <p:nvSpPr>
          <p:cNvPr id="1040" name="Rectangle 1039"/>
          <p:cNvSpPr/>
          <p:nvPr/>
        </p:nvSpPr>
        <p:spPr>
          <a:xfrm>
            <a:off x="7222434" y="2582686"/>
            <a:ext cx="1815547" cy="38580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1" name="ZoneTexte 1040"/>
          <p:cNvSpPr txBox="1"/>
          <p:nvPr/>
        </p:nvSpPr>
        <p:spPr>
          <a:xfrm>
            <a:off x="7434470" y="2621698"/>
            <a:ext cx="1722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Espace B2B</a:t>
            </a:r>
          </a:p>
        </p:txBody>
      </p:sp>
      <p:cxnSp>
        <p:nvCxnSpPr>
          <p:cNvPr id="1043" name="Connecteur droit avec flèche 1042"/>
          <p:cNvCxnSpPr/>
          <p:nvPr/>
        </p:nvCxnSpPr>
        <p:spPr>
          <a:xfrm flipV="1">
            <a:off x="251792" y="3034749"/>
            <a:ext cx="0" cy="27034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Connecteur droit avec flèche 1045"/>
          <p:cNvCxnSpPr/>
          <p:nvPr/>
        </p:nvCxnSpPr>
        <p:spPr>
          <a:xfrm>
            <a:off x="251792" y="3313043"/>
            <a:ext cx="29154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Rectangle 1046"/>
          <p:cNvSpPr/>
          <p:nvPr/>
        </p:nvSpPr>
        <p:spPr>
          <a:xfrm>
            <a:off x="543339" y="3133898"/>
            <a:ext cx="1378227" cy="324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8" name="ZoneTexte 1047"/>
          <p:cNvSpPr txBox="1"/>
          <p:nvPr/>
        </p:nvSpPr>
        <p:spPr>
          <a:xfrm>
            <a:off x="543339" y="3133898"/>
            <a:ext cx="1285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Consultation</a:t>
            </a:r>
          </a:p>
        </p:txBody>
      </p:sp>
      <p:cxnSp>
        <p:nvCxnSpPr>
          <p:cNvPr id="1050" name="Connecteur droit avec flèche 1049"/>
          <p:cNvCxnSpPr/>
          <p:nvPr/>
        </p:nvCxnSpPr>
        <p:spPr>
          <a:xfrm>
            <a:off x="251792" y="4552122"/>
            <a:ext cx="29154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1" name="Rectangle 1050"/>
          <p:cNvSpPr/>
          <p:nvPr/>
        </p:nvSpPr>
        <p:spPr>
          <a:xfrm>
            <a:off x="569843" y="4333461"/>
            <a:ext cx="1477617" cy="463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2" name="ZoneTexte 1051"/>
          <p:cNvSpPr txBox="1"/>
          <p:nvPr/>
        </p:nvSpPr>
        <p:spPr>
          <a:xfrm>
            <a:off x="596347" y="4333463"/>
            <a:ext cx="1577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Gestion des demandes M2M</a:t>
            </a:r>
          </a:p>
        </p:txBody>
      </p:sp>
      <p:cxnSp>
        <p:nvCxnSpPr>
          <p:cNvPr id="1054" name="Connecteur droit avec flèche 1053"/>
          <p:cNvCxnSpPr/>
          <p:nvPr/>
        </p:nvCxnSpPr>
        <p:spPr>
          <a:xfrm>
            <a:off x="251792" y="5738196"/>
            <a:ext cx="29154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5" name="Rectangle 1054"/>
          <p:cNvSpPr/>
          <p:nvPr/>
        </p:nvSpPr>
        <p:spPr>
          <a:xfrm>
            <a:off x="530087" y="5645434"/>
            <a:ext cx="1577009" cy="291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22853" y="5610810"/>
            <a:ext cx="1722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Historique</a:t>
            </a:r>
          </a:p>
        </p:txBody>
      </p:sp>
      <p:cxnSp>
        <p:nvCxnSpPr>
          <p:cNvPr id="36" name="Connecteur droit avec flèche 35"/>
          <p:cNvCxnSpPr/>
          <p:nvPr/>
        </p:nvCxnSpPr>
        <p:spPr>
          <a:xfrm>
            <a:off x="768626" y="3441675"/>
            <a:ext cx="0" cy="32194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530087" y="3763617"/>
            <a:ext cx="1577009" cy="4240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Consultation des données M2M</a:t>
            </a:r>
            <a:endParaRPr lang="fr-FR" sz="14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39" name="Connecteur droit avec flèche 38"/>
          <p:cNvCxnSpPr/>
          <p:nvPr/>
        </p:nvCxnSpPr>
        <p:spPr>
          <a:xfrm flipV="1">
            <a:off x="1908314" y="3287786"/>
            <a:ext cx="344556" cy="85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239618" y="3133898"/>
            <a:ext cx="1212569" cy="4687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Consultation des MSISDN</a:t>
            </a:r>
            <a:endParaRPr lang="fr-FR" sz="14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47" name="Connecteur droit avec flèche 46"/>
          <p:cNvCxnSpPr/>
          <p:nvPr/>
        </p:nvCxnSpPr>
        <p:spPr>
          <a:xfrm>
            <a:off x="2020956" y="4532244"/>
            <a:ext cx="24516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239618" y="4187687"/>
            <a:ext cx="1288766" cy="6392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Ajout des données M2M</a:t>
            </a:r>
            <a:endParaRPr lang="fr-FR" sz="14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50" name="Connecteur droit avec flèche 49"/>
          <p:cNvCxnSpPr/>
          <p:nvPr/>
        </p:nvCxnSpPr>
        <p:spPr>
          <a:xfrm>
            <a:off x="768626" y="4797287"/>
            <a:ext cx="0" cy="2915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96347" y="5088835"/>
            <a:ext cx="1537253" cy="3843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Mise à jour des données M2M</a:t>
            </a:r>
            <a:endParaRPr lang="fr-FR" sz="14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53" name="Connecteur droit avec flèche 52"/>
          <p:cNvCxnSpPr/>
          <p:nvPr/>
        </p:nvCxnSpPr>
        <p:spPr>
          <a:xfrm>
            <a:off x="768626" y="5923725"/>
            <a:ext cx="0" cy="2385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43339" y="6162261"/>
            <a:ext cx="1722783" cy="3710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Suivi des</a:t>
            </a:r>
          </a:p>
          <a:p>
            <a:pPr algn="ctr"/>
            <a:r>
              <a:rPr lang="fr-FR" sz="14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demandes</a:t>
            </a:r>
            <a:endParaRPr lang="fr-FR" sz="14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56" name="Connecteur droit avec flèche 55"/>
          <p:cNvCxnSpPr/>
          <p:nvPr/>
        </p:nvCxnSpPr>
        <p:spPr>
          <a:xfrm flipV="1">
            <a:off x="2107096" y="5738196"/>
            <a:ext cx="331305" cy="1325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425149" y="5618926"/>
            <a:ext cx="1239073" cy="2915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Historique</a:t>
            </a:r>
            <a:endParaRPr lang="fr-FR" sz="14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59" name="Connecteur droit avec flèche 58"/>
          <p:cNvCxnSpPr/>
          <p:nvPr/>
        </p:nvCxnSpPr>
        <p:spPr>
          <a:xfrm flipV="1">
            <a:off x="3723864" y="3034749"/>
            <a:ext cx="13252" cy="1908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>
            <a:off x="3723864" y="3313043"/>
            <a:ext cx="3445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4068421" y="3133898"/>
            <a:ext cx="1285461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latin typeface="+mj-lt"/>
              </a:rPr>
              <a:t>Consultation</a:t>
            </a:r>
            <a:endParaRPr lang="fr-FR" sz="1400" b="1" dirty="0">
              <a:latin typeface="+mj-lt"/>
            </a:endParaRPr>
          </a:p>
        </p:txBody>
      </p:sp>
      <p:cxnSp>
        <p:nvCxnSpPr>
          <p:cNvPr id="1057" name="Connecteur droit avec flèche 1056"/>
          <p:cNvCxnSpPr/>
          <p:nvPr/>
        </p:nvCxnSpPr>
        <p:spPr>
          <a:xfrm flipV="1">
            <a:off x="4197627" y="3447784"/>
            <a:ext cx="0" cy="7399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Connecteur droit avec flèche 1059"/>
          <p:cNvCxnSpPr/>
          <p:nvPr/>
        </p:nvCxnSpPr>
        <p:spPr>
          <a:xfrm>
            <a:off x="4197627" y="3602646"/>
            <a:ext cx="2948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1" name="Rectangle 1060"/>
          <p:cNvSpPr/>
          <p:nvPr/>
        </p:nvSpPr>
        <p:spPr>
          <a:xfrm>
            <a:off x="4492489" y="3498573"/>
            <a:ext cx="1219201" cy="4770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Consultation des MSISDN</a:t>
            </a:r>
            <a:endParaRPr lang="fr-FR" sz="12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063" name="Connecteur droit avec flèche 1062"/>
          <p:cNvCxnSpPr/>
          <p:nvPr/>
        </p:nvCxnSpPr>
        <p:spPr>
          <a:xfrm>
            <a:off x="4197627" y="4187687"/>
            <a:ext cx="2948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4" name="Rectangle 1063"/>
          <p:cNvSpPr/>
          <p:nvPr/>
        </p:nvSpPr>
        <p:spPr>
          <a:xfrm>
            <a:off x="4492490" y="4041913"/>
            <a:ext cx="1219200" cy="3975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Consultation des données </a:t>
            </a:r>
            <a:endParaRPr lang="fr-FR" sz="12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066" name="Connecteur droit avec flèche 1065"/>
          <p:cNvCxnSpPr/>
          <p:nvPr/>
        </p:nvCxnSpPr>
        <p:spPr>
          <a:xfrm>
            <a:off x="3737116" y="4943061"/>
            <a:ext cx="4605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7" name="Rectangle 1066"/>
          <p:cNvSpPr/>
          <p:nvPr/>
        </p:nvSpPr>
        <p:spPr>
          <a:xfrm>
            <a:off x="4197627" y="4797287"/>
            <a:ext cx="1514063" cy="291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latin typeface="+mj-lt"/>
              </a:rPr>
              <a:t>Historique</a:t>
            </a:r>
            <a:endParaRPr lang="fr-FR" sz="1400" b="1" dirty="0">
              <a:latin typeface="+mj-lt"/>
            </a:endParaRPr>
          </a:p>
        </p:txBody>
      </p:sp>
      <p:cxnSp>
        <p:nvCxnSpPr>
          <p:cNvPr id="1069" name="Connecteur droit avec flèche 1068"/>
          <p:cNvCxnSpPr/>
          <p:nvPr/>
        </p:nvCxnSpPr>
        <p:spPr>
          <a:xfrm flipV="1">
            <a:off x="4300335" y="5088835"/>
            <a:ext cx="0" cy="8165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1" name="Connecteur droit avec flèche 1070"/>
          <p:cNvCxnSpPr/>
          <p:nvPr/>
        </p:nvCxnSpPr>
        <p:spPr>
          <a:xfrm>
            <a:off x="4300335" y="5280991"/>
            <a:ext cx="3379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2" name="Rectangle 1071"/>
          <p:cNvSpPr/>
          <p:nvPr/>
        </p:nvSpPr>
        <p:spPr>
          <a:xfrm>
            <a:off x="4638263" y="5174975"/>
            <a:ext cx="1126435" cy="422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Suivi des demandes</a:t>
            </a:r>
            <a:endParaRPr lang="fr-FR" sz="12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074" name="Connecteur droit avec flèche 1073"/>
          <p:cNvCxnSpPr/>
          <p:nvPr/>
        </p:nvCxnSpPr>
        <p:spPr>
          <a:xfrm>
            <a:off x="4300335" y="5905336"/>
            <a:ext cx="4638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5" name="Rectangle 1074"/>
          <p:cNvSpPr/>
          <p:nvPr/>
        </p:nvSpPr>
        <p:spPr>
          <a:xfrm>
            <a:off x="4764159" y="5764699"/>
            <a:ext cx="1000539" cy="2782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Historique</a:t>
            </a:r>
            <a:endParaRPr lang="fr-FR" sz="12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077" name="Connecteur droit avec flèche 1076"/>
          <p:cNvCxnSpPr/>
          <p:nvPr/>
        </p:nvCxnSpPr>
        <p:spPr>
          <a:xfrm flipV="1">
            <a:off x="8971721" y="3021497"/>
            <a:ext cx="0" cy="21335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7341703" y="3140007"/>
            <a:ext cx="1285461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latin typeface="+mj-lt"/>
              </a:rPr>
              <a:t>Consultation</a:t>
            </a:r>
            <a:endParaRPr lang="fr-FR" sz="1400" b="1" dirty="0">
              <a:latin typeface="+mj-lt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7341703" y="3668906"/>
            <a:ext cx="1219201" cy="4770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Consultation des MSISDN</a:t>
            </a:r>
            <a:endParaRPr lang="fr-FR" sz="12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5830955" y="3133898"/>
            <a:ext cx="1219200" cy="3975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Consultation des données </a:t>
            </a:r>
            <a:endParaRPr lang="fr-FR" sz="12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085" name="Connecteur droit avec flèche 1084"/>
          <p:cNvCxnSpPr/>
          <p:nvPr/>
        </p:nvCxnSpPr>
        <p:spPr>
          <a:xfrm>
            <a:off x="8130207" y="3388667"/>
            <a:ext cx="0" cy="29543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7" name="Connecteur droit avec flèche 1086"/>
          <p:cNvCxnSpPr/>
          <p:nvPr/>
        </p:nvCxnSpPr>
        <p:spPr>
          <a:xfrm>
            <a:off x="7023651" y="3341768"/>
            <a:ext cx="35781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>
            <a:endCxn id="118" idx="3"/>
          </p:cNvCxnSpPr>
          <p:nvPr/>
        </p:nvCxnSpPr>
        <p:spPr>
          <a:xfrm flipH="1">
            <a:off x="8627164" y="3287786"/>
            <a:ext cx="344557" cy="6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avec flèche 102"/>
          <p:cNvCxnSpPr/>
          <p:nvPr/>
        </p:nvCxnSpPr>
        <p:spPr>
          <a:xfrm flipH="1">
            <a:off x="8560904" y="4439480"/>
            <a:ext cx="41081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7136296" y="4240697"/>
            <a:ext cx="1424608" cy="586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latin typeface="+mj-lt"/>
              </a:rPr>
              <a:t>Envoyer demandes M2M</a:t>
            </a:r>
            <a:endParaRPr lang="fr-FR" sz="1400" b="1" dirty="0">
              <a:latin typeface="+mj-lt"/>
            </a:endParaRPr>
          </a:p>
        </p:txBody>
      </p:sp>
      <p:cxnSp>
        <p:nvCxnSpPr>
          <p:cNvPr id="108" name="Connecteur droit avec flèche 107"/>
          <p:cNvCxnSpPr/>
          <p:nvPr/>
        </p:nvCxnSpPr>
        <p:spPr>
          <a:xfrm flipH="1">
            <a:off x="8627164" y="5155095"/>
            <a:ext cx="3445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7222434" y="4996069"/>
            <a:ext cx="1404730" cy="337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latin typeface="+mj-lt"/>
              </a:rPr>
              <a:t>Historique</a:t>
            </a:r>
            <a:endParaRPr lang="fr-FR" sz="1400" b="1" dirty="0">
              <a:latin typeface="+mj-lt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7381459" y="5632919"/>
            <a:ext cx="1126435" cy="422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Suivi des demandes</a:t>
            </a:r>
            <a:endParaRPr lang="fr-FR" sz="12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6009858" y="5025887"/>
            <a:ext cx="1000539" cy="2782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Historique</a:t>
            </a:r>
            <a:endParaRPr lang="fr-FR" sz="12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11" name="Connecteur droit avec flèche 110"/>
          <p:cNvCxnSpPr>
            <a:stCxn id="109" idx="1"/>
            <a:endCxn id="147" idx="3"/>
          </p:cNvCxnSpPr>
          <p:nvPr/>
        </p:nvCxnSpPr>
        <p:spPr>
          <a:xfrm flipH="1">
            <a:off x="7010397" y="5165034"/>
            <a:ext cx="21203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/>
          <p:cNvCxnSpPr/>
          <p:nvPr/>
        </p:nvCxnSpPr>
        <p:spPr>
          <a:xfrm>
            <a:off x="7898286" y="5333999"/>
            <a:ext cx="0" cy="2849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0" dur="50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500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9" dur="500"/>
                                        <p:tgtEl>
                                          <p:spTgt spid="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2" dur="5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5" dur="50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8" dur="500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1" dur="5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4" dur="500"/>
                                        <p:tgtEl>
                                          <p:spTgt spid="1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7" dur="50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0" dur="500"/>
                                        <p:tgtEl>
                                          <p:spTgt spid="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3" dur="5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1" dur="500"/>
                                        <p:tgtEl>
                                          <p:spTgt spid="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0" dur="500"/>
                                        <p:tgtEl>
                                          <p:spTgt spid="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1036" grpId="0" animBg="1"/>
      <p:bldP spid="1037" grpId="0"/>
      <p:bldP spid="1038" grpId="0" animBg="1"/>
      <p:bldP spid="1039" grpId="0"/>
      <p:bldP spid="1040" grpId="0" animBg="1"/>
      <p:bldP spid="1041" grpId="0"/>
      <p:bldP spid="1047" grpId="0" animBg="1"/>
      <p:bldP spid="1048" grpId="0"/>
      <p:bldP spid="1052" grpId="0"/>
      <p:bldP spid="1055" grpId="0" animBg="1"/>
      <p:bldP spid="32" grpId="0"/>
      <p:bldP spid="37" grpId="0" animBg="1"/>
      <p:bldP spid="40" grpId="0" animBg="1"/>
      <p:bldP spid="48" grpId="0" animBg="1"/>
      <p:bldP spid="51" grpId="0" animBg="1"/>
      <p:bldP spid="54" grpId="0" animBg="1"/>
      <p:bldP spid="57" grpId="0" animBg="1"/>
      <p:bldP spid="63" grpId="0" animBg="1"/>
      <p:bldP spid="1061" grpId="0" animBg="1"/>
      <p:bldP spid="1064" grpId="0" animBg="1"/>
      <p:bldP spid="1067" grpId="0" animBg="1"/>
      <p:bldP spid="1072" grpId="0" animBg="1"/>
      <p:bldP spid="1075" grpId="0" animBg="1"/>
      <p:bldP spid="118" grpId="0" animBg="1"/>
      <p:bldP spid="121" grpId="0" animBg="1"/>
      <p:bldP spid="104" grpId="0" animBg="1"/>
      <p:bldP spid="109" grpId="0" animBg="1"/>
      <p:bldP spid="146" grpId="0" animBg="1"/>
      <p:bldP spid="14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C3A6-1E51-4223-8990-99912F717C55}" type="datetime4">
              <a:rPr lang="en-US" smtClean="0"/>
              <a:pPr/>
              <a:t>May 27, 2016</a:t>
            </a:fld>
            <a:endParaRPr lang="nl-NL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Name Presentation</a:t>
            </a:r>
            <a:endParaRPr lang="nl-NL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D38B-6C3B-485D-8A1E-A4FAACDD9ABC}" type="slidenum">
              <a:rPr lang="nl-NL" smtClean="0"/>
              <a:pPr/>
              <a:t>33</a:t>
            </a:fld>
            <a:endParaRPr lang="nl-NL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Image 7" descr="11272019_859190027451058_365661237_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842" y="974828"/>
            <a:ext cx="4175229" cy="54102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2465041" y="1009734"/>
            <a:ext cx="4524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Réalisation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10407" y="2270566"/>
            <a:ext cx="482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2. Démo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842310" y="1830718"/>
            <a:ext cx="387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1. Choix technique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2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C3A6-1E51-4223-8990-99912F717C55}" type="datetime4">
              <a:rPr lang="en-US" smtClean="0"/>
              <a:pPr/>
              <a:t>May 27, 2016</a:t>
            </a:fld>
            <a:endParaRPr lang="nl-NL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Name Presentation</a:t>
            </a:r>
            <a:endParaRPr lang="nl-NL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D38B-6C3B-485D-8A1E-A4FAACDD9ABC}" type="slidenum">
              <a:rPr lang="nl-NL" smtClean="0"/>
              <a:pPr/>
              <a:t>34</a:t>
            </a:fld>
            <a:endParaRPr lang="nl-NL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Choix technique </a:t>
            </a:r>
            <a:endParaRPr lang="fr-FR" dirty="0"/>
          </a:p>
        </p:txBody>
      </p:sp>
      <p:graphicFrame>
        <p:nvGraphicFramePr>
          <p:cNvPr id="8" name="Espace réservé du contenu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4708464"/>
              </p:ext>
            </p:extLst>
          </p:nvPr>
        </p:nvGraphicFramePr>
        <p:xfrm>
          <a:off x="407988" y="969963"/>
          <a:ext cx="8555038" cy="406924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2600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4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576">
                <a:tc>
                  <a:txBody>
                    <a:bodyPr/>
                    <a:lstStyle/>
                    <a:p>
                      <a:endParaRPr lang="fr-FR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fr-FR" sz="1800" b="0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Feuilles des styles CSS pour proposer une stylisation indépendante de la structure,</a:t>
                      </a:r>
                      <a:endParaRPr lang="fr-FR" b="0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275">
                <a:tc>
                  <a:txBody>
                    <a:bodyPr/>
                    <a:lstStyle/>
                    <a:p>
                      <a:endParaRPr lang="fr-FR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fr-FR" sz="1800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Framework « JSF 2»pour la création des interfaces,</a:t>
                      </a:r>
                      <a:endParaRPr lang="fr-FR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992">
                <a:tc>
                  <a:txBody>
                    <a:bodyPr/>
                    <a:lstStyle/>
                    <a:p>
                      <a:endParaRPr lang="fr-FR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fr-FR" sz="1800" b="0" i="0" u="none" strike="noStrike" kern="1200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Bibliothèque de composants open source pour Java Server Faces ;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fr-FR" sz="1800" b="0" i="0" u="none" strike="noStrike" kern="1200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fournit un ensemble de composants principalement visuels ,</a:t>
                      </a:r>
                      <a:endParaRPr lang="fr-FR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6978">
                <a:tc>
                  <a:txBody>
                    <a:bodyPr/>
                    <a:lstStyle/>
                    <a:p>
                      <a:endParaRPr lang="fr-FR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fr-FR" b="0" dirty="0" smtClean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Plateforme</a:t>
                      </a:r>
                      <a:r>
                        <a:rPr lang="fr-FR" b="0" baseline="0" dirty="0" smtClean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 applicative</a:t>
                      </a:r>
                      <a:endParaRPr lang="fr-FR" b="0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0694">
                <a:tc>
                  <a:txBody>
                    <a:bodyPr/>
                    <a:lstStyle/>
                    <a:p>
                      <a:endParaRPr lang="fr-FR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fr-FR" sz="1800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Framework open source qui gère la persistance des objets en base de données relationnelle,</a:t>
                      </a:r>
                      <a:endParaRPr lang="fr-FR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866897"/>
              </p:ext>
            </p:extLst>
          </p:nvPr>
        </p:nvGraphicFramePr>
        <p:xfrm>
          <a:off x="410817" y="5049079"/>
          <a:ext cx="8587409" cy="640080"/>
        </p:xfrm>
        <a:graphic>
          <a:graphicData uri="http://schemas.openxmlformats.org/drawingml/2006/table">
            <a:tbl>
              <a:tblPr/>
              <a:tblGrid>
                <a:gridCol w="2597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9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3095">
                <a:tc>
                  <a:txBody>
                    <a:bodyPr/>
                    <a:lstStyle/>
                    <a:p>
                      <a:endParaRPr lang="fr-FR" dirty="0">
                        <a:latin typeface="+mj-lt"/>
                      </a:endParaRPr>
                    </a:p>
                  </a:txBody>
                  <a:tcPr>
                    <a:lnL w="12700" cmpd="sng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fr-FR" sz="1800" b="0" i="0" u="none" strike="noStrike" kern="1200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Système de Gestion de Base de Données,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fr-FR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54" y="5083724"/>
            <a:ext cx="1881149" cy="593590"/>
          </a:xfrm>
          <a:prstGeom prst="rect">
            <a:avLst/>
          </a:prstGeom>
        </p:spPr>
      </p:pic>
      <p:pic>
        <p:nvPicPr>
          <p:cNvPr id="11" name="Image 10" descr="téléchargement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756034" y="4418111"/>
            <a:ext cx="1737995" cy="48006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06" y="3644347"/>
            <a:ext cx="1521515" cy="641241"/>
          </a:xfrm>
          <a:prstGeom prst="rect">
            <a:avLst/>
          </a:prstGeom>
        </p:spPr>
      </p:pic>
      <p:pic>
        <p:nvPicPr>
          <p:cNvPr id="13" name="Image 12" descr="téléchargement.jpg"/>
          <p:cNvPicPr/>
          <p:nvPr/>
        </p:nvPicPr>
        <p:blipFill>
          <a:blip r:embed="rId5"/>
          <a:stretch>
            <a:fillRect/>
          </a:stretch>
        </p:blipFill>
        <p:spPr>
          <a:xfrm>
            <a:off x="833754" y="2603074"/>
            <a:ext cx="1582557" cy="749726"/>
          </a:xfrm>
          <a:prstGeom prst="rect">
            <a:avLst/>
          </a:prstGeom>
        </p:spPr>
      </p:pic>
      <p:pic>
        <p:nvPicPr>
          <p:cNvPr id="14" name="Image 13" descr="jsf2-tutorials.png"/>
          <p:cNvPicPr/>
          <p:nvPr/>
        </p:nvPicPr>
        <p:blipFill>
          <a:blip r:embed="rId6"/>
          <a:stretch>
            <a:fillRect/>
          </a:stretch>
        </p:blipFill>
        <p:spPr>
          <a:xfrm>
            <a:off x="958406" y="1832564"/>
            <a:ext cx="1255838" cy="527575"/>
          </a:xfrm>
          <a:prstGeom prst="rect">
            <a:avLst/>
          </a:prstGeom>
        </p:spPr>
      </p:pic>
      <p:pic>
        <p:nvPicPr>
          <p:cNvPr id="15" name="Image 14" descr="css3-logo.jpg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3754" y="990033"/>
            <a:ext cx="1380490" cy="69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7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C3A6-1E51-4223-8990-99912F717C55}" type="datetime4">
              <a:rPr lang="en-US" smtClean="0"/>
              <a:pPr/>
              <a:t>May 27, 2016</a:t>
            </a:fld>
            <a:endParaRPr lang="nl-NL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Name Presentation</a:t>
            </a:r>
            <a:endParaRPr lang="nl-NL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D38B-6C3B-485D-8A1E-A4FAACDD9ABC}" type="slidenum">
              <a:rPr lang="nl-NL" smtClean="0"/>
              <a:pPr/>
              <a:t>35</a:t>
            </a:fld>
            <a:endParaRPr lang="nl-NL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Demo</a:t>
            </a:r>
            <a:endParaRPr lang="fr-FR" dirty="0"/>
          </a:p>
        </p:txBody>
      </p:sp>
      <p:pic>
        <p:nvPicPr>
          <p:cNvPr id="8" name="demo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27310" y="1108151"/>
            <a:ext cx="7714806" cy="46575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C3A6-1E51-4223-8990-99912F717C55}" type="datetime4">
              <a:rPr lang="en-US" smtClean="0"/>
              <a:pPr/>
              <a:t>May 27, 2016</a:t>
            </a:fld>
            <a:endParaRPr lang="nl-NL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Name Presentation</a:t>
            </a:r>
            <a:endParaRPr lang="nl-NL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D38B-6C3B-485D-8A1E-A4FAACDD9ABC}" type="slidenum">
              <a:rPr lang="nl-NL" smtClean="0"/>
              <a:pPr/>
              <a:t>36</a:t>
            </a:fld>
            <a:endParaRPr lang="nl-NL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Image 7" descr="11272019_859190027451058_365661237_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842" y="974828"/>
            <a:ext cx="4175229" cy="54102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2465041" y="1009734"/>
            <a:ext cx="4524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Evaluation de la qualité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710407" y="2270566"/>
            <a:ext cx="482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2. Evaluation de la qualité à l’utilisation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1992781" y="1795994"/>
            <a:ext cx="527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1.Evaluation de la qualité de processus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4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 descr="sprint5s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5503" y="1021936"/>
            <a:ext cx="6440006" cy="4830004"/>
          </a:xfr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C3A6-1E51-4223-8990-99912F717C55}" type="datetime4">
              <a:rPr lang="en-US" smtClean="0"/>
              <a:pPr/>
              <a:t>May 27, 2016</a:t>
            </a:fld>
            <a:endParaRPr lang="nl-NL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Name Presentation</a:t>
            </a:r>
            <a:endParaRPr lang="nl-NL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D38B-6C3B-485D-8A1E-A4FAACDD9ABC}" type="slidenum">
              <a:rPr lang="nl-NL" smtClean="0"/>
              <a:pPr/>
              <a:t>37</a:t>
            </a:fld>
            <a:endParaRPr lang="nl-NL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Evaluation de la qualité du processus 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2870522" y="1099595"/>
            <a:ext cx="3981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Tableau des taches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C3A6-1E51-4223-8990-99912F717C55}" type="datetime4">
              <a:rPr lang="en-US" smtClean="0"/>
              <a:pPr/>
              <a:t>May 27, 2016</a:t>
            </a:fld>
            <a:endParaRPr lang="nl-NL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Name Presentation</a:t>
            </a:r>
            <a:endParaRPr lang="nl-NL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D38B-6C3B-485D-8A1E-A4FAACDD9ABC}" type="slidenum">
              <a:rPr lang="nl-NL" smtClean="0"/>
              <a:pPr/>
              <a:t>38</a:t>
            </a:fld>
            <a:endParaRPr lang="nl-NL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378399" y="276417"/>
            <a:ext cx="6751606" cy="426316"/>
          </a:xfrm>
        </p:spPr>
        <p:txBody>
          <a:bodyPr/>
          <a:lstStyle/>
          <a:p>
            <a:r>
              <a:rPr lang="fr-FR" sz="2800" dirty="0" smtClean="0"/>
              <a:t>Evaluation de la qualité du processus </a:t>
            </a:r>
            <a:endParaRPr lang="fr-FR" sz="2800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1536099" y="1870980"/>
          <a:ext cx="6351784" cy="3499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Image bitmap" r:id="rId3" imgW="4793395" imgH="2728196" progId="PBrush">
                  <p:embed/>
                </p:oleObj>
              </mc:Choice>
              <mc:Fallback>
                <p:oleObj name="Image bitmap" r:id="rId3" imgW="4793395" imgH="2728196" progId="PBrush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099" y="1870980"/>
                        <a:ext cx="6351784" cy="34996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ZoneTexte 9"/>
          <p:cNvSpPr txBox="1"/>
          <p:nvPr/>
        </p:nvSpPr>
        <p:spPr>
          <a:xfrm>
            <a:off x="474562" y="1064871"/>
            <a:ext cx="4803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Burn</a:t>
            </a:r>
            <a:r>
              <a:rPr lang="fr-FR" sz="2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down chart du sprint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2000" dirty="0" smtClean="0"/>
          </a:p>
          <a:p>
            <a:r>
              <a:rPr lang="fr-FR" sz="2000" dirty="0" smtClean="0">
                <a:solidFill>
                  <a:schemeClr val="accent2">
                    <a:lumMod val="10000"/>
                  </a:schemeClr>
                </a:solidFill>
              </a:rPr>
              <a:t>La </a:t>
            </a:r>
            <a:r>
              <a:rPr lang="fr-FR" sz="2000" dirty="0">
                <a:solidFill>
                  <a:schemeClr val="accent2">
                    <a:lumMod val="10000"/>
                  </a:schemeClr>
                </a:solidFill>
              </a:rPr>
              <a:t>procédure de test à l’utilisation comporte 4 étapes : </a:t>
            </a:r>
            <a:endParaRPr lang="fr-FR" sz="2000" dirty="0" smtClean="0">
              <a:solidFill>
                <a:schemeClr val="accent2">
                  <a:lumMod val="10000"/>
                </a:schemeClr>
              </a:solidFill>
            </a:endParaRPr>
          </a:p>
          <a:p>
            <a:endParaRPr lang="fr-FR" sz="2000" dirty="0">
              <a:solidFill>
                <a:schemeClr val="accent2">
                  <a:lumMod val="10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fr-FR" sz="2000" b="1" dirty="0" smtClean="0">
                <a:solidFill>
                  <a:schemeClr val="accent2">
                    <a:lumMod val="10000"/>
                  </a:schemeClr>
                </a:solidFill>
              </a:rPr>
              <a:t>Etape1</a:t>
            </a:r>
            <a:r>
              <a:rPr lang="fr-FR" sz="2000" dirty="0" smtClean="0">
                <a:solidFill>
                  <a:schemeClr val="accent2">
                    <a:lumMod val="10000"/>
                  </a:schemeClr>
                </a:solidFill>
              </a:rPr>
              <a:t> </a:t>
            </a:r>
            <a:r>
              <a:rPr lang="fr-FR" sz="2000" dirty="0">
                <a:solidFill>
                  <a:schemeClr val="accent2">
                    <a:lumMod val="10000"/>
                  </a:schemeClr>
                </a:solidFill>
              </a:rPr>
              <a:t>: Envoi du questionnaire par mail aux utilisateurs de </a:t>
            </a:r>
            <a:r>
              <a:rPr lang="fr-FR" sz="2000" dirty="0" smtClean="0">
                <a:solidFill>
                  <a:schemeClr val="accent2">
                    <a:lumMod val="10000"/>
                  </a:schemeClr>
                </a:solidFill>
              </a:rPr>
              <a:t>l’application.</a:t>
            </a:r>
          </a:p>
          <a:p>
            <a:r>
              <a:rPr lang="fr-FR" sz="2000" dirty="0" smtClean="0">
                <a:solidFill>
                  <a:schemeClr val="accent2">
                    <a:lumMod val="10000"/>
                  </a:schemeClr>
                </a:solidFill>
              </a:rPr>
              <a:t> </a:t>
            </a:r>
            <a:endParaRPr lang="fr-FR" sz="2000" dirty="0">
              <a:solidFill>
                <a:schemeClr val="accent2">
                  <a:lumMod val="10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fr-FR" sz="2000" b="1" dirty="0" smtClean="0">
                <a:solidFill>
                  <a:schemeClr val="accent2">
                    <a:lumMod val="10000"/>
                  </a:schemeClr>
                </a:solidFill>
              </a:rPr>
              <a:t>Etape </a:t>
            </a:r>
            <a:r>
              <a:rPr lang="fr-FR" sz="2000" b="1" dirty="0">
                <a:solidFill>
                  <a:schemeClr val="accent2">
                    <a:lumMod val="10000"/>
                  </a:schemeClr>
                </a:solidFill>
              </a:rPr>
              <a:t>2 </a:t>
            </a:r>
            <a:r>
              <a:rPr lang="fr-FR" sz="2000" dirty="0">
                <a:solidFill>
                  <a:schemeClr val="accent2">
                    <a:lumMod val="10000"/>
                  </a:schemeClr>
                </a:solidFill>
              </a:rPr>
              <a:t>: Les utilisateurs répondent au questionnaire. </a:t>
            </a:r>
            <a:endParaRPr lang="fr-FR" sz="2000" dirty="0" smtClean="0">
              <a:solidFill>
                <a:schemeClr val="accent2">
                  <a:lumMod val="10000"/>
                </a:schemeClr>
              </a:solidFill>
            </a:endParaRPr>
          </a:p>
          <a:p>
            <a:pPr marL="342900" indent="-342900">
              <a:buFontTx/>
              <a:buChar char="-"/>
            </a:pPr>
            <a:endParaRPr lang="fr-FR" sz="2000" dirty="0">
              <a:solidFill>
                <a:schemeClr val="accent2">
                  <a:lumMod val="10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fr-FR" sz="2000" b="1" dirty="0" smtClean="0">
                <a:solidFill>
                  <a:schemeClr val="accent2">
                    <a:lumMod val="10000"/>
                  </a:schemeClr>
                </a:solidFill>
              </a:rPr>
              <a:t>Etape </a:t>
            </a:r>
            <a:r>
              <a:rPr lang="fr-FR" sz="2000" b="1" dirty="0">
                <a:solidFill>
                  <a:schemeClr val="accent2">
                    <a:lumMod val="10000"/>
                  </a:schemeClr>
                </a:solidFill>
              </a:rPr>
              <a:t>3 </a:t>
            </a:r>
            <a:r>
              <a:rPr lang="fr-FR" sz="2000" dirty="0">
                <a:solidFill>
                  <a:schemeClr val="accent2">
                    <a:lumMod val="10000"/>
                  </a:schemeClr>
                </a:solidFill>
              </a:rPr>
              <a:t>: Analyse des résultats et génération des statistiques. </a:t>
            </a:r>
            <a:endParaRPr lang="fr-FR" sz="2000" dirty="0" smtClean="0">
              <a:solidFill>
                <a:schemeClr val="accent2">
                  <a:lumMod val="10000"/>
                </a:schemeClr>
              </a:solidFill>
            </a:endParaRPr>
          </a:p>
          <a:p>
            <a:endParaRPr lang="fr-FR" sz="2000" dirty="0">
              <a:solidFill>
                <a:schemeClr val="accent2">
                  <a:lumMod val="10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fr-FR" sz="2000" b="1" dirty="0" smtClean="0">
                <a:solidFill>
                  <a:schemeClr val="accent2">
                    <a:lumMod val="10000"/>
                  </a:schemeClr>
                </a:solidFill>
              </a:rPr>
              <a:t>Etape </a:t>
            </a:r>
            <a:r>
              <a:rPr lang="fr-FR" sz="2000" b="1" dirty="0">
                <a:solidFill>
                  <a:schemeClr val="accent2">
                    <a:lumMod val="10000"/>
                  </a:schemeClr>
                </a:solidFill>
              </a:rPr>
              <a:t>4 </a:t>
            </a:r>
            <a:r>
              <a:rPr lang="fr-FR" sz="2000" dirty="0">
                <a:solidFill>
                  <a:schemeClr val="accent2">
                    <a:lumMod val="10000"/>
                  </a:schemeClr>
                </a:solidFill>
              </a:rPr>
              <a:t>: Calculer les moyennes des critères de qualité. </a:t>
            </a:r>
            <a:endParaRPr lang="fr-FR" sz="2000" dirty="0" smtClean="0">
              <a:solidFill>
                <a:schemeClr val="accent2">
                  <a:lumMod val="10000"/>
                </a:schemeClr>
              </a:solidFill>
            </a:endParaRPr>
          </a:p>
          <a:p>
            <a:endParaRPr lang="fr-FR" sz="200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C3A6-1E51-4223-8990-99912F717C55}" type="datetime4">
              <a:rPr lang="en-US" smtClean="0"/>
              <a:pPr/>
              <a:t>May 27, 2016</a:t>
            </a:fld>
            <a:endParaRPr lang="nl-NL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Name Presentation</a:t>
            </a:r>
            <a:endParaRPr lang="nl-NL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D38B-6C3B-485D-8A1E-A4FAACDD9ABC}" type="slidenum">
              <a:rPr lang="nl-NL" smtClean="0"/>
              <a:pPr/>
              <a:t>39</a:t>
            </a:fld>
            <a:endParaRPr lang="nl-NL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341202" y="703707"/>
            <a:ext cx="578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  <a:latin typeface="+mj-lt"/>
              </a:rPr>
              <a:t>Procédure de test à l’utilisation </a:t>
            </a:r>
            <a:endParaRPr lang="fr-FR" sz="2400" b="1" dirty="0" smtClean="0">
              <a:solidFill>
                <a:srgbClr val="C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87543" y="162046"/>
            <a:ext cx="6791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Evaluation de la qualité à l’utilisation</a:t>
            </a:r>
          </a:p>
        </p:txBody>
      </p:sp>
    </p:spTree>
    <p:extLst>
      <p:ext uri="{BB962C8B-B14F-4D97-AF65-F5344CB8AC3E}">
        <p14:creationId xmlns:p14="http://schemas.microsoft.com/office/powerpoint/2010/main" val="311947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48448" y="2681982"/>
            <a:ext cx="85060" cy="453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9455" y="4890982"/>
            <a:ext cx="3530882" cy="1031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43781" y="365863"/>
            <a:ext cx="8555022" cy="770977"/>
          </a:xfrm>
        </p:spPr>
        <p:txBody>
          <a:bodyPr>
            <a:normAutofit/>
          </a:bodyPr>
          <a:lstStyle/>
          <a:p>
            <a:r>
              <a:rPr lang="fr-FR" sz="1900" b="1" dirty="0" smtClean="0">
                <a:solidFill>
                  <a:srgbClr val="C00000"/>
                </a:solidFill>
              </a:rPr>
              <a:t>Présentation de l’entreprise d’accueil</a:t>
            </a:r>
          </a:p>
          <a:p>
            <a:endParaRPr lang="fr-FR" sz="1600" b="1" dirty="0" smtClean="0">
              <a:solidFill>
                <a:schemeClr val="tx1"/>
              </a:solidFill>
            </a:endParaRPr>
          </a:p>
          <a:p>
            <a:endParaRPr lang="fr-FR" sz="1600" b="1" dirty="0">
              <a:solidFill>
                <a:schemeClr val="tx1"/>
              </a:solidFill>
            </a:endParaRPr>
          </a:p>
          <a:p>
            <a:endParaRPr lang="fr-FR" sz="1600" b="1" dirty="0" smtClean="0">
              <a:solidFill>
                <a:schemeClr val="tx1"/>
              </a:solidFill>
            </a:endParaRPr>
          </a:p>
          <a:p>
            <a:endParaRPr lang="fr-FR" sz="1600" b="1" dirty="0">
              <a:solidFill>
                <a:schemeClr val="tx1"/>
              </a:solidFill>
            </a:endParaRPr>
          </a:p>
          <a:p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C3A6-1E51-4223-8990-99912F717C55}" type="datetime4">
              <a:rPr lang="en-US" smtClean="0"/>
              <a:pPr/>
              <a:t>May 27, 2016</a:t>
            </a:fld>
            <a:endParaRPr lang="nl-NL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smtClean="0"/>
              <a:t>Name </a:t>
            </a:r>
            <a:r>
              <a:rPr lang="nl-NL" dirty="0" err="1" smtClean="0"/>
              <a:t>Presentation</a:t>
            </a:r>
            <a:endParaRPr lang="nl-NL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D38B-6C3B-485D-8A1E-A4FAACDD9ABC}" type="slidenum">
              <a:rPr lang="nl-NL" smtClean="0"/>
              <a:pPr/>
              <a:t>4</a:t>
            </a:fld>
            <a:endParaRPr lang="nl-NL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" name="Image 8" descr="téléchargemen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432" y="2741662"/>
            <a:ext cx="1706880" cy="171450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307940" y="2043737"/>
            <a:ext cx="573314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fr-FR" b="1" dirty="0">
                <a:solidFill>
                  <a:schemeClr val="accent2">
                    <a:lumMod val="10000"/>
                  </a:schemeClr>
                </a:solidFill>
                <a:latin typeface="+mj-lt"/>
              </a:rPr>
              <a:t>Opérateur leader de téléphonie mobile en </a:t>
            </a:r>
            <a:r>
              <a:rPr lang="fr-FR" b="1" dirty="0" smtClean="0">
                <a:solidFill>
                  <a:schemeClr val="accent2">
                    <a:lumMod val="10000"/>
                  </a:schemeClr>
                </a:solidFill>
                <a:latin typeface="+mj-lt"/>
              </a:rPr>
              <a:t>Tunisie.</a:t>
            </a:r>
          </a:p>
          <a:p>
            <a:pPr algn="just">
              <a:lnSpc>
                <a:spcPct val="150000"/>
              </a:lnSpc>
            </a:pPr>
            <a:endParaRPr lang="fr-FR" b="1" dirty="0" smtClean="0">
              <a:solidFill>
                <a:schemeClr val="tx2"/>
              </a:solidFill>
              <a:latin typeface="+mj-lt"/>
            </a:endParaRP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fr-FR" b="1" dirty="0" smtClean="0">
                <a:solidFill>
                  <a:schemeClr val="accent2">
                    <a:lumMod val="10000"/>
                  </a:schemeClr>
                </a:solidFill>
                <a:latin typeface="+mj-lt"/>
              </a:rPr>
              <a:t>Acteur essentiel </a:t>
            </a:r>
            <a:r>
              <a:rPr lang="fr-FR" b="1" dirty="0">
                <a:solidFill>
                  <a:schemeClr val="accent2">
                    <a:lumMod val="10000"/>
                  </a:schemeClr>
                </a:solidFill>
                <a:latin typeface="+mj-lt"/>
              </a:rPr>
              <a:t>du secteur des nouvelles </a:t>
            </a:r>
            <a:r>
              <a:rPr lang="fr-FR" b="1" dirty="0" smtClean="0">
                <a:solidFill>
                  <a:schemeClr val="accent2">
                    <a:lumMod val="10000"/>
                  </a:schemeClr>
                </a:solidFill>
                <a:latin typeface="+mj-lt"/>
              </a:rPr>
              <a:t>technologies.</a:t>
            </a:r>
          </a:p>
          <a:p>
            <a:pPr algn="just">
              <a:lnSpc>
                <a:spcPct val="150000"/>
              </a:lnSpc>
            </a:pPr>
            <a:endParaRPr lang="fr-FR" b="1" dirty="0" smtClean="0">
              <a:solidFill>
                <a:schemeClr val="tx2"/>
              </a:solidFill>
              <a:latin typeface="+mj-lt"/>
            </a:endParaRPr>
          </a:p>
          <a:p>
            <a:pPr marL="285750" indent="-285750" algn="just">
              <a:lnSpc>
                <a:spcPct val="150000"/>
              </a:lnSpc>
            </a:pPr>
            <a:r>
              <a:rPr lang="fr-FR" b="1" dirty="0" smtClean="0">
                <a:solidFill>
                  <a:schemeClr val="tx2"/>
                </a:solidFill>
                <a:latin typeface="+mj-lt"/>
              </a:rPr>
              <a:t> </a:t>
            </a:r>
          </a:p>
          <a:p>
            <a:pPr algn="just">
              <a:lnSpc>
                <a:spcPct val="150000"/>
              </a:lnSpc>
            </a:pPr>
            <a:endParaRPr lang="fr-FR" b="1" dirty="0">
              <a:solidFill>
                <a:schemeClr val="tx2"/>
              </a:solidFill>
              <a:latin typeface="+mj-lt"/>
            </a:endParaRPr>
          </a:p>
          <a:p>
            <a:endParaRPr lang="fr-FR" sz="14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33728" y="1233378"/>
            <a:ext cx="2059858" cy="499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36301" y="1743739"/>
            <a:ext cx="5731158" cy="107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08205" y="3129357"/>
            <a:ext cx="765544" cy="684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599280" y="3817090"/>
            <a:ext cx="2838574" cy="1137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8" grpId="1" build="allAtOnce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C3A6-1E51-4223-8990-99912F717C55}" type="datetime4">
              <a:rPr lang="en-US" smtClean="0"/>
              <a:pPr/>
              <a:t>May 27, 2016</a:t>
            </a:fld>
            <a:endParaRPr lang="nl-NL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Name Presentation</a:t>
            </a:r>
            <a:endParaRPr lang="nl-NL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D38B-6C3B-485D-8A1E-A4FAACDD9ABC}" type="slidenum">
              <a:rPr lang="nl-NL" smtClean="0"/>
              <a:pPr/>
              <a:t>40</a:t>
            </a:fld>
            <a:endParaRPr lang="nl-NL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403226" y="496671"/>
            <a:ext cx="6289200" cy="426316"/>
          </a:xfrm>
        </p:spPr>
        <p:txBody>
          <a:bodyPr/>
          <a:lstStyle/>
          <a:p>
            <a:r>
              <a:rPr lang="fr-FR" sz="1800" dirty="0">
                <a:solidFill>
                  <a:srgbClr val="C00000"/>
                </a:solidFill>
              </a:rPr>
              <a:t>Analyse et statistique des résultats 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84313" y="0"/>
            <a:ext cx="6791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Evaluation de la qualité à l’utilisation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923925"/>
            <a:ext cx="8324850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976313"/>
            <a:ext cx="8210550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292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fr-FR" sz="3600" dirty="0" smtClean="0"/>
          </a:p>
          <a:p>
            <a:pPr algn="ctr"/>
            <a:endParaRPr lang="fr-FR" sz="3600" dirty="0"/>
          </a:p>
          <a:p>
            <a:pPr algn="ctr"/>
            <a:endParaRPr lang="fr-FR" sz="3600" dirty="0" smtClean="0"/>
          </a:p>
          <a:p>
            <a:pPr algn="ctr"/>
            <a:r>
              <a:rPr lang="fr-FR" sz="3600" dirty="0" smtClean="0"/>
              <a:t>Conclusion</a:t>
            </a:r>
            <a:endParaRPr lang="fr-FR" sz="360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C3A6-1E51-4223-8990-99912F717C55}" type="datetime4">
              <a:rPr lang="en-US" smtClean="0"/>
              <a:pPr/>
              <a:t>May 27, 2016</a:t>
            </a:fld>
            <a:endParaRPr lang="nl-NL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Name Presentation</a:t>
            </a:r>
            <a:endParaRPr lang="nl-NL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D38B-6C3B-485D-8A1E-A4FAACDD9ABC}" type="slidenum">
              <a:rPr lang="nl-NL" smtClean="0"/>
              <a:pPr/>
              <a:t>41</a:t>
            </a:fld>
            <a:endParaRPr lang="nl-NL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400" b="1" dirty="0" smtClean="0">
                <a:solidFill>
                  <a:srgbClr val="C00000"/>
                </a:solidFill>
              </a:rPr>
              <a:t>Perspectives </a:t>
            </a:r>
          </a:p>
          <a:p>
            <a:pPr>
              <a:lnSpc>
                <a:spcPct val="150000"/>
              </a:lnSpc>
            </a:pPr>
            <a:endParaRPr lang="fr-FR" sz="24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sz="1800" b="1" dirty="0" smtClean="0">
                <a:solidFill>
                  <a:schemeClr val="accent2">
                    <a:lumMod val="10000"/>
                  </a:schemeClr>
                </a:solidFill>
              </a:rPr>
              <a:t> Mettre </a:t>
            </a:r>
            <a:r>
              <a:rPr lang="fr-FR" sz="1800" b="1" dirty="0">
                <a:solidFill>
                  <a:schemeClr val="accent2">
                    <a:lumMod val="10000"/>
                  </a:schemeClr>
                </a:solidFill>
              </a:rPr>
              <a:t>l’application sur un environnement Cloud de type SAAS (Software As A Service) </a:t>
            </a:r>
            <a:endParaRPr lang="fr-FR" sz="1800" b="1" dirty="0" smtClean="0">
              <a:solidFill>
                <a:schemeClr val="accent2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fr-FR" sz="1800" b="1" dirty="0">
              <a:solidFill>
                <a:schemeClr val="accent2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sz="1800" b="1" dirty="0" smtClean="0">
                <a:solidFill>
                  <a:schemeClr val="accent2">
                    <a:lumMod val="10000"/>
                  </a:schemeClr>
                </a:solidFill>
              </a:rPr>
              <a:t> Développer </a:t>
            </a:r>
            <a:r>
              <a:rPr lang="fr-FR" sz="1800" b="1" dirty="0">
                <a:solidFill>
                  <a:schemeClr val="accent2">
                    <a:lumMod val="10000"/>
                  </a:schemeClr>
                </a:solidFill>
              </a:rPr>
              <a:t>une version mobile permettant aux équipes de traiter </a:t>
            </a:r>
            <a:r>
              <a:rPr lang="fr-FR" sz="1800" b="1" dirty="0" smtClean="0">
                <a:solidFill>
                  <a:schemeClr val="accent2">
                    <a:lumMod val="10000"/>
                  </a:schemeClr>
                </a:solidFill>
              </a:rPr>
              <a:t>certaines </a:t>
            </a:r>
            <a:r>
              <a:rPr lang="fr-FR" sz="1800" b="1" dirty="0">
                <a:solidFill>
                  <a:schemeClr val="accent2">
                    <a:lumMod val="10000"/>
                  </a:schemeClr>
                </a:solidFill>
              </a:rPr>
              <a:t>demandes rapidement d’après leurs Handset. 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C3A6-1E51-4223-8990-99912F717C55}" type="datetime4">
              <a:rPr lang="en-US" smtClean="0"/>
              <a:pPr/>
              <a:t>May 27, 2016</a:t>
            </a:fld>
            <a:endParaRPr lang="nl-NL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Name Presentation</a:t>
            </a:r>
            <a:endParaRPr lang="nl-NL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D38B-6C3B-485D-8A1E-A4FAACDD9ABC}" type="slidenum">
              <a:rPr lang="nl-NL" smtClean="0"/>
              <a:pPr/>
              <a:t>42</a:t>
            </a:fld>
            <a:endParaRPr lang="nl-NL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smtClean="0"/>
              <a:t>Conclusion et perspectives </a:t>
            </a:r>
            <a:endParaRPr lang="fr-F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81859" y="2240998"/>
            <a:ext cx="5551087" cy="1702029"/>
          </a:xfrm>
        </p:spPr>
        <p:txBody>
          <a:bodyPr/>
          <a:lstStyle/>
          <a:p>
            <a:r>
              <a:rPr lang="fr-FR" dirty="0" smtClean="0"/>
              <a:t>Merci pour votre attention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18636" y="832514"/>
            <a:ext cx="8555022" cy="4933952"/>
          </a:xfrm>
        </p:spPr>
        <p:txBody>
          <a:bodyPr/>
          <a:lstStyle/>
          <a:p>
            <a:r>
              <a:rPr lang="fr-FR" sz="1800" b="1" dirty="0" smtClean="0">
                <a:solidFill>
                  <a:srgbClr val="C00000"/>
                </a:solidFill>
                <a:latin typeface="+mj-lt"/>
              </a:rPr>
              <a:t>        Définition</a:t>
            </a:r>
          </a:p>
          <a:p>
            <a:endParaRPr lang="fr-FR" sz="1800" b="1" dirty="0">
              <a:solidFill>
                <a:srgbClr val="C00000"/>
              </a:solidFill>
              <a:latin typeface="+mj-lt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fr-FR" sz="1800" b="1" dirty="0" smtClean="0">
                <a:solidFill>
                  <a:schemeClr val="accent2">
                    <a:lumMod val="10000"/>
                  </a:schemeClr>
                </a:solidFill>
                <a:latin typeface="+mj-lt"/>
              </a:rPr>
              <a:t>  Le M2M «  Machine to Machine » </a:t>
            </a:r>
            <a:r>
              <a:rPr lang="fr-FR" sz="1800" b="1" dirty="0">
                <a:solidFill>
                  <a:schemeClr val="accent2">
                    <a:lumMod val="10000"/>
                  </a:schemeClr>
                </a:solidFill>
                <a:latin typeface="+mj-lt"/>
              </a:rPr>
              <a:t>regroupe toutes les solutions ayant des objets intelligents qui communiquent avec un serveur central sans intervention </a:t>
            </a:r>
            <a:r>
              <a:rPr lang="fr-FR" sz="1800" b="1" dirty="0" smtClean="0">
                <a:solidFill>
                  <a:schemeClr val="accent2">
                    <a:lumMod val="10000"/>
                  </a:schemeClr>
                </a:solidFill>
                <a:latin typeface="+mj-lt"/>
              </a:rPr>
              <a:t>humaine.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fr-FR" sz="1800" b="1" dirty="0">
              <a:solidFill>
                <a:schemeClr val="accent2">
                  <a:lumMod val="10000"/>
                </a:schemeClr>
              </a:solidFill>
              <a:latin typeface="+mj-lt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fr-FR" sz="1800" b="1" dirty="0" smtClean="0">
                <a:solidFill>
                  <a:schemeClr val="accent2">
                    <a:lumMod val="10000"/>
                  </a:schemeClr>
                </a:solidFill>
                <a:latin typeface="+mj-lt"/>
              </a:rPr>
              <a:t>  Les </a:t>
            </a:r>
            <a:r>
              <a:rPr lang="fr-FR" sz="1800" b="1" dirty="0">
                <a:solidFill>
                  <a:schemeClr val="accent2">
                    <a:lumMod val="10000"/>
                  </a:schemeClr>
                </a:solidFill>
                <a:latin typeface="+mj-lt"/>
              </a:rPr>
              <a:t>données remontées par les « machines » sont </a:t>
            </a:r>
            <a:r>
              <a:rPr lang="fr-FR" sz="1800" b="1" dirty="0" smtClean="0">
                <a:solidFill>
                  <a:schemeClr val="accent2">
                    <a:lumMod val="10000"/>
                  </a:schemeClr>
                </a:solidFill>
                <a:latin typeface="+mj-lt"/>
              </a:rPr>
              <a:t>intégrées </a:t>
            </a:r>
            <a:r>
              <a:rPr lang="fr-FR" sz="1800" b="1" dirty="0">
                <a:solidFill>
                  <a:schemeClr val="accent2">
                    <a:lumMod val="10000"/>
                  </a:schemeClr>
                </a:solidFill>
                <a:latin typeface="+mj-lt"/>
              </a:rPr>
              <a:t>dans le système d’information de </a:t>
            </a:r>
            <a:r>
              <a:rPr lang="fr-FR" sz="1800" b="1" dirty="0" smtClean="0">
                <a:solidFill>
                  <a:schemeClr val="accent2">
                    <a:lumMod val="10000"/>
                  </a:schemeClr>
                </a:solidFill>
                <a:latin typeface="+mj-lt"/>
              </a:rPr>
              <a:t>l’entreprise ce qui permet </a:t>
            </a:r>
            <a:r>
              <a:rPr lang="fr-FR" sz="1800" b="1" dirty="0" smtClean="0">
                <a:solidFill>
                  <a:schemeClr val="accent2">
                    <a:lumMod val="10000"/>
                  </a:schemeClr>
                </a:solidFill>
              </a:rPr>
              <a:t>d’avoir </a:t>
            </a:r>
            <a:r>
              <a:rPr lang="fr-FR" sz="1800" b="1" dirty="0">
                <a:solidFill>
                  <a:schemeClr val="accent2">
                    <a:lumMod val="10000"/>
                  </a:schemeClr>
                </a:solidFill>
              </a:rPr>
              <a:t>en temps réel des informations sur l’état des actives de </a:t>
            </a:r>
            <a:r>
              <a:rPr lang="fr-FR" sz="1800" b="1" dirty="0" smtClean="0">
                <a:solidFill>
                  <a:schemeClr val="accent2">
                    <a:lumMod val="10000"/>
                  </a:schemeClr>
                </a:solidFill>
              </a:rPr>
              <a:t>l’entreprise. </a:t>
            </a:r>
            <a:endParaRPr lang="fr-FR" sz="1800" b="1" dirty="0" smtClean="0">
              <a:solidFill>
                <a:schemeClr val="accent2">
                  <a:lumMod val="10000"/>
                </a:schemeClr>
              </a:solidFill>
              <a:latin typeface="+mj-lt"/>
            </a:endParaRPr>
          </a:p>
          <a:p>
            <a:endParaRPr lang="fr-FR" dirty="0" smtClean="0"/>
          </a:p>
          <a:p>
            <a:endParaRPr lang="fr-FR" dirty="0">
              <a:solidFill>
                <a:schemeClr val="accent2">
                  <a:lumMod val="10000"/>
                </a:schemeClr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C3A6-1E51-4223-8990-99912F717C55}" type="datetime4">
              <a:rPr lang="en-US" smtClean="0"/>
              <a:pPr/>
              <a:t>May 27, 2016</a:t>
            </a:fld>
            <a:endParaRPr lang="nl-NL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Name Presentation</a:t>
            </a:r>
            <a:endParaRPr lang="nl-NL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D38B-6C3B-485D-8A1E-A4FAACDD9ABC}" type="slidenum">
              <a:rPr lang="nl-NL" smtClean="0"/>
              <a:pPr/>
              <a:t>5</a:t>
            </a:fld>
            <a:endParaRPr lang="nl-NL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900" dirty="0" smtClean="0">
                <a:solidFill>
                  <a:srgbClr val="C00000"/>
                </a:solidFill>
              </a:rPr>
              <a:t>Solution M2M</a:t>
            </a:r>
            <a:endParaRPr lang="fr-FR" sz="19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C3A6-1E51-4223-8990-99912F717C55}" type="datetime4">
              <a:rPr lang="en-US" smtClean="0"/>
              <a:pPr/>
              <a:t>May 27, 2016</a:t>
            </a:fld>
            <a:endParaRPr lang="nl-NL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Name Presentation</a:t>
            </a:r>
            <a:endParaRPr lang="nl-NL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D38B-6C3B-485D-8A1E-A4FAACDD9ABC}" type="slidenum">
              <a:rPr lang="nl-NL" smtClean="0"/>
              <a:pPr/>
              <a:t>6</a:t>
            </a:fld>
            <a:endParaRPr lang="nl-NL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C00000"/>
                </a:solidFill>
              </a:rPr>
              <a:t>Solution M2M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457201" y="882503"/>
            <a:ext cx="4933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Architecture d’une Solution M2M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616689" y="1435395"/>
            <a:ext cx="6602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accent2">
                    <a:lumMod val="10000"/>
                  </a:schemeClr>
                </a:solidFill>
                <a:latin typeface="+mj-lt"/>
              </a:rPr>
              <a:t>Les solutions M2M peuvent être décomposées en cinq parties distinctes : </a:t>
            </a:r>
            <a:endParaRPr lang="fr-FR" sz="1400" b="1" dirty="0" smtClean="0">
              <a:solidFill>
                <a:schemeClr val="accent2">
                  <a:lumMod val="10000"/>
                </a:schemeClr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9" name="Groupe 28"/>
          <p:cNvGrpSpPr/>
          <p:nvPr/>
        </p:nvGrpSpPr>
        <p:grpSpPr>
          <a:xfrm>
            <a:off x="833992" y="2116820"/>
            <a:ext cx="7696200" cy="3324225"/>
            <a:chOff x="787694" y="2128395"/>
            <a:chExt cx="7696200" cy="3324225"/>
          </a:xfrm>
        </p:grpSpPr>
        <p:grpSp>
          <p:nvGrpSpPr>
            <p:cNvPr id="25" name="Groupe 24"/>
            <p:cNvGrpSpPr/>
            <p:nvPr/>
          </p:nvGrpSpPr>
          <p:grpSpPr>
            <a:xfrm>
              <a:off x="787694" y="2128395"/>
              <a:ext cx="7696200" cy="3324225"/>
              <a:chOff x="787694" y="2128395"/>
              <a:chExt cx="7696200" cy="3324225"/>
            </a:xfrm>
          </p:grpSpPr>
          <p:pic>
            <p:nvPicPr>
              <p:cNvPr id="2051" name="Picture 3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787694" y="2128395"/>
                <a:ext cx="7696200" cy="3324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9" name="ZoneTexte 18"/>
              <p:cNvSpPr txBox="1"/>
              <p:nvPr/>
            </p:nvSpPr>
            <p:spPr>
              <a:xfrm>
                <a:off x="903764" y="4890978"/>
                <a:ext cx="92503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b="1" dirty="0" smtClean="0">
                    <a:solidFill>
                      <a:schemeClr val="accent2">
                        <a:lumMod val="1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Client M2M et objet </a:t>
                </a:r>
              </a:p>
            </p:txBody>
          </p:sp>
          <p:sp>
            <p:nvSpPr>
              <p:cNvPr id="23" name="ZoneTexte 22"/>
              <p:cNvSpPr txBox="1"/>
              <p:nvPr/>
            </p:nvSpPr>
            <p:spPr>
              <a:xfrm>
                <a:off x="1924492" y="4784651"/>
                <a:ext cx="1350335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b="1" dirty="0" smtClean="0">
                    <a:solidFill>
                      <a:schemeClr val="accent2">
                        <a:lumMod val="1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Objets intelligents et communiquant</a:t>
                </a:r>
              </a:p>
            </p:txBody>
          </p:sp>
          <p:sp>
            <p:nvSpPr>
              <p:cNvPr id="24" name="ZoneTexte 23"/>
              <p:cNvSpPr txBox="1"/>
              <p:nvPr/>
            </p:nvSpPr>
            <p:spPr>
              <a:xfrm>
                <a:off x="3402419" y="4880344"/>
                <a:ext cx="1371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b="1" dirty="0" smtClean="0">
                    <a:solidFill>
                      <a:schemeClr val="accent2">
                        <a:lumMod val="1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Réseau</a:t>
                </a:r>
                <a:r>
                  <a:rPr lang="fr-FR" sz="1400" dirty="0" smtClean="0"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</a:p>
            </p:txBody>
          </p:sp>
        </p:grpSp>
        <p:sp>
          <p:nvSpPr>
            <p:cNvPr id="26" name="ZoneTexte 25"/>
            <p:cNvSpPr txBox="1"/>
            <p:nvPr/>
          </p:nvSpPr>
          <p:spPr>
            <a:xfrm>
              <a:off x="5114261" y="5029201"/>
              <a:ext cx="9037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 smtClean="0">
                  <a:solidFill>
                    <a:schemeClr val="accent2">
                      <a:lumMod val="10000"/>
                    </a:schemeClr>
                  </a:solidFill>
                  <a:latin typeface="Arial" pitchFamily="34" charset="0"/>
                  <a:cs typeface="Arial" pitchFamily="34" charset="0"/>
                </a:rPr>
                <a:t>Plateforme </a:t>
              </a: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6294475" y="4954771"/>
              <a:ext cx="9569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 smtClean="0">
                  <a:solidFill>
                    <a:schemeClr val="accent2">
                      <a:lumMod val="10000"/>
                    </a:schemeClr>
                  </a:solidFill>
                  <a:latin typeface="Arial" pitchFamily="34" charset="0"/>
                  <a:cs typeface="Arial" pitchFamily="34" charset="0"/>
                </a:rPr>
                <a:t>Application M2M</a:t>
              </a: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7400260" y="4082902"/>
              <a:ext cx="9569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 smtClean="0">
                  <a:solidFill>
                    <a:schemeClr val="accent2">
                      <a:lumMod val="10000"/>
                    </a:schemeClr>
                  </a:solidFill>
                  <a:latin typeface="Arial" pitchFamily="34" charset="0"/>
                  <a:cs typeface="Arial" pitchFamily="34" charset="0"/>
                </a:rPr>
                <a:t>Entreprise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fr-FR" sz="1600" b="1" dirty="0">
                <a:solidFill>
                  <a:schemeClr val="accent2">
                    <a:lumMod val="10000"/>
                  </a:schemeClr>
                </a:solidFill>
              </a:rPr>
              <a:t> </a:t>
            </a:r>
            <a:r>
              <a:rPr lang="fr-FR" sz="1600" b="1" dirty="0" smtClean="0">
                <a:solidFill>
                  <a:schemeClr val="accent2">
                    <a:lumMod val="10000"/>
                  </a:schemeClr>
                </a:solidFill>
              </a:rPr>
              <a:t>    L’émergement </a:t>
            </a:r>
            <a:r>
              <a:rPr lang="fr-FR" sz="1600" b="1" dirty="0">
                <a:solidFill>
                  <a:schemeClr val="accent2">
                    <a:lumMod val="10000"/>
                  </a:schemeClr>
                </a:solidFill>
              </a:rPr>
              <a:t>des technologies M2M représente pour Ooredoo une opportunité de construire des offres de conseil, ciblant des entreprises qui souhaitent implémenter des solutions de cette nature</a:t>
            </a:r>
            <a:r>
              <a:rPr lang="fr-FR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fr-FR" dirty="0" smtClean="0"/>
          </a:p>
          <a:p>
            <a:pPr algn="just">
              <a:lnSpc>
                <a:spcPct val="150000"/>
              </a:lnSpc>
            </a:pPr>
            <a:r>
              <a:rPr lang="fr-FR" dirty="0" smtClean="0"/>
              <a:t>        </a:t>
            </a:r>
            <a:r>
              <a:rPr lang="fr-FR" sz="1600" b="1" dirty="0" smtClean="0">
                <a:solidFill>
                  <a:schemeClr val="accent2">
                    <a:lumMod val="10000"/>
                  </a:schemeClr>
                </a:solidFill>
              </a:rPr>
              <a:t>Le client M2M d’ooredoo c’est un client qui bénéficie de solution M2M, il est caractérisé par :</a:t>
            </a:r>
          </a:p>
          <a:p>
            <a:pPr algn="just">
              <a:lnSpc>
                <a:spcPct val="150000"/>
              </a:lnSpc>
            </a:pPr>
            <a:endParaRPr lang="fr-FR" sz="1600" b="1" dirty="0" smtClean="0">
              <a:solidFill>
                <a:schemeClr val="accent2">
                  <a:lumMod val="10000"/>
                </a:schemeClr>
              </a:solidFill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fr-FR" sz="1600" b="1" dirty="0" smtClean="0">
                <a:solidFill>
                  <a:schemeClr val="accent2">
                    <a:lumMod val="10000"/>
                  </a:schemeClr>
                </a:solidFill>
              </a:rPr>
              <a:t>APN (Access Protocol Name);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fr-FR" sz="1600" b="1" dirty="0" smtClean="0">
                <a:solidFill>
                  <a:schemeClr val="accent2">
                    <a:lumMod val="10000"/>
                  </a:schemeClr>
                </a:solidFill>
              </a:rPr>
              <a:t>Adresse IP;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fr-FR" sz="1600" b="1" dirty="0" smtClean="0">
                <a:solidFill>
                  <a:schemeClr val="accent2">
                    <a:lumMod val="10000"/>
                  </a:schemeClr>
                </a:solidFill>
              </a:rPr>
              <a:t>Port / Protocole ;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fr-FR" sz="1600" b="1" dirty="0" smtClean="0">
                <a:solidFill>
                  <a:schemeClr val="accent2">
                    <a:lumMod val="10000"/>
                  </a:schemeClr>
                </a:solidFill>
              </a:rPr>
              <a:t>MSISDN (Numéro d’appel).</a:t>
            </a:r>
          </a:p>
          <a:p>
            <a:pPr algn="just">
              <a:lnSpc>
                <a:spcPct val="150000"/>
              </a:lnSpc>
            </a:pPr>
            <a:endParaRPr lang="fr-FR" dirty="0" smtClean="0"/>
          </a:p>
          <a:p>
            <a:pPr algn="just">
              <a:lnSpc>
                <a:spcPct val="150000"/>
              </a:lnSpc>
            </a:pPr>
            <a:endParaRPr lang="fr-FR" dirty="0" smtClean="0"/>
          </a:p>
          <a:p>
            <a:pPr algn="just">
              <a:lnSpc>
                <a:spcPct val="150000"/>
              </a:lnSpc>
            </a:pPr>
            <a:endParaRPr lang="fr-FR" dirty="0"/>
          </a:p>
          <a:p>
            <a:pPr algn="just">
              <a:lnSpc>
                <a:spcPct val="150000"/>
              </a:lnSpc>
            </a:pPr>
            <a:endParaRPr lang="fr-FR" dirty="0" smtClean="0"/>
          </a:p>
          <a:p>
            <a:pPr algn="just">
              <a:lnSpc>
                <a:spcPct val="150000"/>
              </a:lnSpc>
            </a:pP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C3A6-1E51-4223-8990-99912F717C55}" type="datetime4">
              <a:rPr lang="en-US" smtClean="0"/>
              <a:pPr/>
              <a:t>May 27, 2016</a:t>
            </a:fld>
            <a:endParaRPr lang="nl-NL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Name Presentation</a:t>
            </a:r>
            <a:endParaRPr lang="nl-NL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D38B-6C3B-485D-8A1E-A4FAACDD9ABC}" type="slidenum">
              <a:rPr lang="nl-NL" smtClean="0"/>
              <a:pPr/>
              <a:t>7</a:t>
            </a:fld>
            <a:endParaRPr lang="nl-NL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644624" y="612083"/>
            <a:ext cx="6289200" cy="426316"/>
          </a:xfrm>
        </p:spPr>
        <p:txBody>
          <a:bodyPr/>
          <a:lstStyle/>
          <a:p>
            <a:r>
              <a:rPr lang="fr-FR" dirty="0" smtClean="0">
                <a:solidFill>
                  <a:srgbClr val="C00000"/>
                </a:solidFill>
              </a:rPr>
              <a:t>Ooredoo et le M2M 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3" name="Titre 6"/>
          <p:cNvSpPr txBox="1">
            <a:spLocks/>
          </p:cNvSpPr>
          <p:nvPr/>
        </p:nvSpPr>
        <p:spPr>
          <a:xfrm>
            <a:off x="332100" y="150475"/>
            <a:ext cx="6289200" cy="4263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Solution M2M</a:t>
            </a:r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Name Presentation</a:t>
            </a:r>
            <a:endParaRPr lang="nl-NL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D38B-6C3B-485D-8A1E-A4FAACDD9ABC}" type="slidenum">
              <a:rPr lang="nl-NL" smtClean="0"/>
              <a:pPr/>
              <a:t>8</a:t>
            </a:fld>
            <a:endParaRPr lang="nl-NL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9"/>
          </p:nvPr>
        </p:nvSpPr>
        <p:spPr>
          <a:xfrm>
            <a:off x="0" y="892011"/>
            <a:ext cx="8981954" cy="4374472"/>
          </a:xfrm>
        </p:spPr>
        <p:txBody>
          <a:bodyPr/>
          <a:lstStyle/>
          <a:p>
            <a:pPr>
              <a:buNone/>
            </a:pPr>
            <a:endParaRPr lang="fr-FR" sz="1800" b="1" dirty="0" smtClean="0">
              <a:solidFill>
                <a:schemeClr val="accent2">
                  <a:lumMod val="10000"/>
                </a:schemeClr>
              </a:solidFill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fr-FR" sz="1800" b="1" dirty="0" smtClean="0">
                <a:solidFill>
                  <a:schemeClr val="accent2">
                    <a:lumMod val="10000"/>
                  </a:schemeClr>
                </a:solidFill>
                <a:latin typeface="+mj-lt"/>
              </a:rPr>
              <a:t>Obtenir un accès rapide aux données M2M relatives à l’entreprise.</a:t>
            </a:r>
          </a:p>
          <a:p>
            <a:pPr>
              <a:buNone/>
            </a:pPr>
            <a:endParaRPr lang="fr-FR" sz="2000" dirty="0" smtClean="0">
              <a:solidFill>
                <a:schemeClr val="accent2">
                  <a:lumMod val="10000"/>
                </a:schemeClr>
              </a:solidFill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fr-FR" sz="1800" b="1" dirty="0" smtClean="0">
                <a:solidFill>
                  <a:schemeClr val="accent2">
                    <a:lumMod val="10000"/>
                  </a:schemeClr>
                </a:solidFill>
                <a:latin typeface="+mj-lt"/>
              </a:rPr>
              <a:t>Traiter d’une manière efficace et performante les informations.</a:t>
            </a:r>
          </a:p>
          <a:p>
            <a:pPr>
              <a:buNone/>
            </a:pPr>
            <a:endParaRPr lang="fr-FR" sz="2000" dirty="0" smtClean="0">
              <a:solidFill>
                <a:schemeClr val="accent2">
                  <a:lumMod val="10000"/>
                </a:schemeClr>
              </a:solidFill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fr-FR" sz="1800" b="1" dirty="0" smtClean="0">
                <a:solidFill>
                  <a:schemeClr val="accent2">
                    <a:lumMod val="10000"/>
                  </a:schemeClr>
                </a:solidFill>
                <a:latin typeface="+mj-lt"/>
              </a:rPr>
              <a:t>Créer une bibliothèque qui permet d’avoir une visibilité globale sur les informations relatives aux M2M ooredoo.</a:t>
            </a:r>
          </a:p>
          <a:p>
            <a:endParaRPr lang="fr-FR" sz="2000" dirty="0" smtClean="0">
              <a:solidFill>
                <a:schemeClr val="accent2">
                  <a:lumMod val="10000"/>
                </a:schemeClr>
              </a:solidFill>
              <a:latin typeface="+mn-lt"/>
            </a:endParaRPr>
          </a:p>
          <a:p>
            <a:pPr>
              <a:buNone/>
            </a:pP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EE50-48A3-49D0-9B46-8BA892CB92A4}" type="datetime4">
              <a:rPr lang="en-US" smtClean="0"/>
              <a:pPr/>
              <a:t>May 27, 2016</a:t>
            </a:fld>
            <a:endParaRPr lang="nl-NL"/>
          </a:p>
        </p:txBody>
      </p:sp>
      <p:sp>
        <p:nvSpPr>
          <p:cNvPr id="12" name="ZoneTexte 11"/>
          <p:cNvSpPr txBox="1"/>
          <p:nvPr/>
        </p:nvSpPr>
        <p:spPr>
          <a:xfrm>
            <a:off x="416689" y="162046"/>
            <a:ext cx="375019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C00000"/>
                </a:solidFill>
                <a:cs typeface="Arial" pitchFamily="34" charset="0"/>
              </a:rPr>
              <a:t>Objectifs du projet </a:t>
            </a:r>
          </a:p>
          <a:p>
            <a:endParaRPr lang="fr-FR" sz="14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Image 12" descr="atteindre-son-objectif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148" y="3740124"/>
            <a:ext cx="3097852" cy="21093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C3A6-1E51-4223-8990-99912F717C55}" type="datetime4">
              <a:rPr lang="en-US" smtClean="0"/>
              <a:pPr/>
              <a:t>May 27, 2016</a:t>
            </a:fld>
            <a:endParaRPr lang="nl-NL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Name Presentation</a:t>
            </a:r>
            <a:endParaRPr lang="nl-NL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D38B-6C3B-485D-8A1E-A4FAACDD9ABC}" type="slidenum">
              <a:rPr lang="nl-NL" smtClean="0"/>
              <a:pPr/>
              <a:t>9</a:t>
            </a:fld>
            <a:endParaRPr lang="nl-NL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Image 7" descr="11272019_859190027451058_365661237_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842" y="974828"/>
            <a:ext cx="4175229" cy="54102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2465041" y="1009734"/>
            <a:ext cx="4524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Analyse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710407" y="2270566"/>
            <a:ext cx="482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2. Critique de l’existant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700760" y="2781781"/>
            <a:ext cx="54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3. Solution proposée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1992781" y="1795994"/>
            <a:ext cx="387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1. Etude de l’existant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 build="p"/>
      <p:bldP spid="14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t8fCrm57kiDQnp4evDbSw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Zn42PkOOUyQyX1eo8CDW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t8fCrm57kiDQnp4evDbS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t8fCrm57kiDQnp4evDbS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Zn42PkOOUyQyX1eo8CDW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t8fCrm57kiDQnp4evDbS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Zn42PkOOUyQyX1eo8CDW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t8fCrm57kiDQnp4evDbS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t8fCrm57kiDQnp4evDbS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Zn42PkOOUyQyX1eo8CDW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Zn42PkOOUyQyX1eo8CDW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Zn42PkOOUyQyX1eo8CDWQ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t8fCrm57kiDQnp4evDbS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Zn42PkOOUyQyX1eo8CDW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t8fCrm57kiDQnp4evDbS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Zn42PkOOUyQyX1eo8CDW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t8fCrm57kiDQnp4evDbS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Zn42PkOOUyQyX1eo8CDW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t8fCrm57kiDQnp4evDbS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Zn42PkOOUyQyX1eo8CDW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Zn42PkOOUyQyX1eo8CDW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t8fCrm57kiDQnp4evDbS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t8fCrm57kiDQnp4evDbS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Zn42PkOOUyQyX1eo8CDWQ"/>
</p:tagLst>
</file>

<file path=ppt/theme/theme1.xml><?xml version="1.0" encoding="utf-8"?>
<a:theme xmlns:a="http://schemas.openxmlformats.org/drawingml/2006/main" name="Ooredoo Template 4-3">
  <a:themeElements>
    <a:clrScheme name="MTS">
      <a:dk1>
        <a:srgbClr val="ED1C24"/>
      </a:dk1>
      <a:lt1>
        <a:sysClr val="window" lastClr="FFFFFF"/>
      </a:lt1>
      <a:dk2>
        <a:srgbClr val="5A5A5A"/>
      </a:dk2>
      <a:lt2>
        <a:srgbClr val="EEECE1"/>
      </a:lt2>
      <a:accent1>
        <a:srgbClr val="5A5A5A"/>
      </a:accent1>
      <a:accent2>
        <a:srgbClr val="E6E6E6"/>
      </a:accent2>
      <a:accent3>
        <a:srgbClr val="00B8B0"/>
      </a:accent3>
      <a:accent4>
        <a:srgbClr val="B3D99E"/>
      </a:accent4>
      <a:accent5>
        <a:srgbClr val="F7EA48"/>
      </a:accent5>
      <a:accent6>
        <a:srgbClr val="FFBF3F"/>
      </a:accent6>
      <a:hlink>
        <a:srgbClr val="FA4616"/>
      </a:hlink>
      <a:folHlink>
        <a:srgbClr val="13AFEE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400" dirty="0" smtClean="0">
            <a:solidFill>
              <a:schemeClr val="tx2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097C6281B73847B7B0D20179709017" ma:contentTypeVersion="0" ma:contentTypeDescription="Crée un document." ma:contentTypeScope="" ma:versionID="a40326b74633720bac5be0d5d2382131">
  <xsd:schema xmlns:xsd="http://www.w3.org/2001/XMLSchema" xmlns:p="http://schemas.microsoft.com/office/2006/metadata/properties" targetNamespace="http://schemas.microsoft.com/office/2006/metadata/properties" ma:root="true" ma:fieldsID="75019ab185b48580fc336df4da24a70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 ma:readOnly="true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5BEF82C0-A167-4E6C-99B9-B6B3F558F33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25F33AF-1F85-4DED-895B-F9EE37E168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4C93FCEB-46A5-4546-8A37-7C9C22D2369B}">
  <ds:schemaRefs>
    <ds:schemaRef ds:uri="http://purl.org/dc/terms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2440</TotalTime>
  <Words>1175</Words>
  <Application>Microsoft Office PowerPoint</Application>
  <PresentationFormat>Affichage à l'écran (4:3)</PresentationFormat>
  <Paragraphs>384</Paragraphs>
  <Slides>43</Slides>
  <Notes>1</Notes>
  <HiddenSlides>0</HiddenSlides>
  <MMClips>1</MMClips>
  <ScaleCrop>false</ScaleCrop>
  <HeadingPairs>
    <vt:vector size="8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43</vt:i4>
      </vt:variant>
    </vt:vector>
  </HeadingPairs>
  <TitlesOfParts>
    <vt:vector size="48" baseType="lpstr">
      <vt:lpstr>Arial</vt:lpstr>
      <vt:lpstr>Calibri</vt:lpstr>
      <vt:lpstr>Times New Roman</vt:lpstr>
      <vt:lpstr>Ooredoo Template 4-3</vt:lpstr>
      <vt:lpstr>Image bitmap</vt:lpstr>
      <vt:lpstr>Mise en place d’une bibliothèque  et exploitation des solutions M2M </vt:lpstr>
      <vt:lpstr>Plan</vt:lpstr>
      <vt:lpstr>Présentation PowerPoint</vt:lpstr>
      <vt:lpstr>Présentation PowerPoint</vt:lpstr>
      <vt:lpstr>Solution M2M</vt:lpstr>
      <vt:lpstr>Solution M2M</vt:lpstr>
      <vt:lpstr>Ooredoo et le M2M </vt:lpstr>
      <vt:lpstr>Présentation PowerPoint</vt:lpstr>
      <vt:lpstr>Présentation PowerPoint</vt:lpstr>
      <vt:lpstr>Etude de l’existant </vt:lpstr>
      <vt:lpstr>Critique de l’existant</vt:lpstr>
      <vt:lpstr>Présentation PowerPoint</vt:lpstr>
      <vt:lpstr>Solution Proposée </vt:lpstr>
      <vt:lpstr>Présentation PowerPoint</vt:lpstr>
      <vt:lpstr>Spécification des besoins fonctionnels</vt:lpstr>
      <vt:lpstr>Présentation PowerPoint</vt:lpstr>
      <vt:lpstr>Présentation PowerPoint</vt:lpstr>
      <vt:lpstr>Présentation PowerPoint</vt:lpstr>
      <vt:lpstr>Présentation PowerPoint</vt:lpstr>
      <vt:lpstr>Spécification non fonctionnels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Architecture du système</vt:lpstr>
      <vt:lpstr>Diagramme des classes </vt:lpstr>
      <vt:lpstr>Diagramme de séquence objet</vt:lpstr>
      <vt:lpstr>Diagramme d’activité</vt:lpstr>
      <vt:lpstr>Diagramme d’état transition</vt:lpstr>
      <vt:lpstr>Présentation PowerPoint</vt:lpstr>
      <vt:lpstr>Présentation PowerPoint</vt:lpstr>
      <vt:lpstr>Choix technique </vt:lpstr>
      <vt:lpstr>Demo</vt:lpstr>
      <vt:lpstr>Présentation PowerPoint</vt:lpstr>
      <vt:lpstr>Evaluation de la qualité du processus </vt:lpstr>
      <vt:lpstr>Evaluation de la qualité du processus </vt:lpstr>
      <vt:lpstr>Présentation PowerPoint</vt:lpstr>
      <vt:lpstr>Analyse et statistique des résultats </vt:lpstr>
      <vt:lpstr>Présentation PowerPoint</vt:lpstr>
      <vt:lpstr>Conclusion et perspectives </vt:lpstr>
      <vt:lpstr>Merci pour votre attention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Faraz Niaz</dc:creator>
  <cp:lastModifiedBy>Fatma Yatim</cp:lastModifiedBy>
  <cp:revision>527</cp:revision>
  <cp:lastPrinted>2013-03-27T15:12:25Z</cp:lastPrinted>
  <dcterms:created xsi:type="dcterms:W3CDTF">2013-04-09T11:35:59Z</dcterms:created>
  <dcterms:modified xsi:type="dcterms:W3CDTF">2016-05-28T00:39:36Z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0x010100A0097C6281B73847B7B0D20179709017</vt:lpwstr>
  </property>
</Properties>
</file>