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3" r:id="rId4"/>
    <p:sldId id="261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29.04.2020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29.04.2020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29.04.2020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29.04.2020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29.04.2020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en-US" dirty="0"/>
              <a:t>Sprint </a:t>
            </a:r>
            <a:r>
              <a:rPr lang="en-US" dirty="0" smtClean="0"/>
              <a:t>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Raschka</a:t>
            </a:r>
            <a:r>
              <a:rPr lang="en-US" dirty="0" smtClean="0"/>
              <a:t> book (Python Machine Learning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Read the report of the previous </a:t>
            </a:r>
            <a:r>
              <a:rPr lang="en-US" dirty="0" smtClean="0"/>
              <a:t>semester</a:t>
            </a:r>
            <a:endParaRPr lang="en-US" dirty="0" smtClean="0"/>
          </a:p>
          <a:p>
            <a:r>
              <a:rPr lang="en-US" dirty="0" smtClean="0"/>
              <a:t>Understanding the different algorithms of </a:t>
            </a:r>
            <a:r>
              <a:rPr lang="en-US" dirty="0" smtClean="0"/>
              <a:t>ML</a:t>
            </a:r>
            <a:endParaRPr lang="en-US" dirty="0" smtClean="0"/>
          </a:p>
          <a:p>
            <a:r>
              <a:rPr lang="en-US" dirty="0" smtClean="0"/>
              <a:t>Making familiar with the working environment and the </a:t>
            </a:r>
            <a:r>
              <a:rPr lang="en-US" smtClean="0"/>
              <a:t>existing </a:t>
            </a:r>
            <a:r>
              <a:rPr lang="en-US" smtClean="0"/>
              <a:t>code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more statistical tools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the best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dirty="0" smtClean="0"/>
              <a:t>frontend</a:t>
            </a:r>
          </a:p>
          <a:p>
            <a:r>
              <a:rPr lang="en-US" dirty="0" smtClean="0"/>
              <a:t>Implement simple backend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Adding more statistical </a:t>
            </a:r>
            <a:r>
              <a:rPr lang="en-US" dirty="0" smtClean="0"/>
              <a:t>tools </a:t>
            </a:r>
            <a:r>
              <a:rPr lang="en-US" dirty="0"/>
              <a:t>(Accuracy, </a:t>
            </a:r>
            <a:r>
              <a:rPr lang="en-US" dirty="0" smtClean="0"/>
              <a:t>Loss, Mean Absolute Error, Mean Absolute Percentage Error and Mean Square Error)</a:t>
            </a:r>
            <a:endParaRPr lang="en-US" dirty="0"/>
          </a:p>
          <a:p>
            <a:r>
              <a:rPr lang="en-US" dirty="0"/>
              <a:t>Select the best model </a:t>
            </a:r>
            <a:r>
              <a:rPr lang="en-US" dirty="0" smtClean="0"/>
              <a:t>(model02_H3_M)</a:t>
            </a:r>
          </a:p>
          <a:p>
            <a:pPr lvl="1"/>
            <a:r>
              <a:rPr lang="en-US" dirty="0" smtClean="0"/>
              <a:t>Option 2: 21 features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Hidden </a:t>
            </a:r>
            <a:r>
              <a:rPr lang="en-US" dirty="0" smtClean="0"/>
              <a:t>Layers + Dropout </a:t>
            </a:r>
          </a:p>
          <a:p>
            <a:pPr lvl="1"/>
            <a:r>
              <a:rPr lang="en-US" dirty="0" smtClean="0"/>
              <a:t>Medium </a:t>
            </a:r>
            <a:r>
              <a:rPr lang="en-US" dirty="0"/>
              <a:t>Amount of </a:t>
            </a:r>
            <a:r>
              <a:rPr lang="en-US" dirty="0" smtClean="0"/>
              <a:t>Neurons: 12 </a:t>
            </a:r>
            <a:r>
              <a:rPr lang="en-US" dirty="0"/>
              <a:t>Neurons </a:t>
            </a:r>
            <a:r>
              <a:rPr lang="en-US" dirty="0" smtClean="0"/>
              <a:t>in each hidden layer</a:t>
            </a:r>
          </a:p>
          <a:p>
            <a:pPr lvl="1"/>
            <a:r>
              <a:rPr lang="de-DE" dirty="0">
                <a:ea typeface="+mn-lt"/>
                <a:cs typeface="+mn-lt"/>
              </a:rPr>
              <a:t>Test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(10%), Training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(80%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 </a:t>
            </a:r>
            <a:r>
              <a:rPr lang="de-DE" dirty="0" err="1">
                <a:ea typeface="+mn-lt"/>
                <a:cs typeface="+mn-lt"/>
              </a:rPr>
              <a:t>and</a:t>
            </a:r>
            <a:r>
              <a:rPr lang="de-DE" dirty="0">
                <a:ea typeface="+mn-lt"/>
                <a:cs typeface="+mn-lt"/>
              </a:rPr>
              <a:t> Validation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(20%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90%).</a:t>
            </a:r>
          </a:p>
          <a:p>
            <a:pPr lvl="1"/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Loss</a:t>
            </a:r>
            <a:r>
              <a:rPr lang="en-US" dirty="0"/>
              <a:t>: 0.968027185310017</a:t>
            </a:r>
          </a:p>
          <a:p>
            <a:pPr marL="457200" lvl="1" indent="0">
              <a:buNone/>
            </a:pPr>
            <a:r>
              <a:rPr lang="en-US" dirty="0"/>
              <a:t>Test Accuracy: 0.5411932</a:t>
            </a:r>
          </a:p>
          <a:p>
            <a:pPr marL="457200" lvl="1" indent="0">
              <a:buNone/>
            </a:pPr>
            <a:r>
              <a:rPr lang="en-US" dirty="0"/>
              <a:t>Mean Square Error: 1.4485668</a:t>
            </a:r>
          </a:p>
          <a:p>
            <a:pPr marL="457200" lvl="1" indent="0">
              <a:buNone/>
            </a:pPr>
            <a:r>
              <a:rPr lang="en-US" dirty="0"/>
              <a:t>Mean Absolute Error: 1.0269886</a:t>
            </a:r>
          </a:p>
          <a:p>
            <a:pPr marL="457200" lvl="1" indent="0">
              <a:buNone/>
            </a:pPr>
            <a:r>
              <a:rPr lang="en-US" dirty="0" smtClean="0"/>
              <a:t>Mean </a:t>
            </a:r>
            <a:r>
              <a:rPr lang="en-US" dirty="0"/>
              <a:t>Absolute Percentage Error: 99905360.0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3" y="2987236"/>
            <a:ext cx="6348923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29586" y="3568954"/>
            <a:ext cx="2361885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>
                <a:solidFill>
                  <a:srgbClr val="00B050"/>
                </a:solidFill>
              </a:rPr>
              <a:t>Python (</a:t>
            </a:r>
            <a:r>
              <a:rPr lang="fr-FR" sz="1350" dirty="0" err="1">
                <a:solidFill>
                  <a:srgbClr val="00B050"/>
                </a:solidFill>
              </a:rPr>
              <a:t>Flask</a:t>
            </a:r>
            <a:r>
              <a:rPr lang="fr-FR" sz="135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29586" y="4697602"/>
            <a:ext cx="2361885" cy="706446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Trained</a:t>
            </a:r>
            <a:r>
              <a:rPr lang="fr-FR" sz="1350" dirty="0">
                <a:solidFill>
                  <a:srgbClr val="000000"/>
                </a:solidFill>
              </a:rPr>
              <a:t> Model (.h5 file)</a:t>
            </a: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782363" y="1496861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309C384-6DCD-4775-B2C4-21469D66386A}"/>
              </a:ext>
            </a:extLst>
          </p:cNvPr>
          <p:cNvGrpSpPr/>
          <p:nvPr/>
        </p:nvGrpSpPr>
        <p:grpSpPr>
          <a:xfrm>
            <a:off x="1247608" y="1936650"/>
            <a:ext cx="1721361" cy="909064"/>
            <a:chOff x="1125115" y="1938130"/>
            <a:chExt cx="1721361" cy="909064"/>
          </a:xfrm>
        </p:grpSpPr>
        <p:pic>
          <p:nvPicPr>
            <p:cNvPr id="34" name="Picture 2" descr="http://www.myiconfinder.com/uploads/iconsets/bce29d40d69e6a5f274890b2b3959992-compute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40"/>
            <a:stretch/>
          </p:blipFill>
          <p:spPr bwMode="auto">
            <a:xfrm>
              <a:off x="2060424" y="2369216"/>
              <a:ext cx="786052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smartph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5115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tablett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2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444173" y="1938130"/>
              <a:ext cx="108877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575" dirty="0">
                  <a:solidFill>
                    <a:srgbClr val="000000"/>
                  </a:solidFill>
                  <a:cs typeface="Arial" charset="0"/>
                </a:rPr>
                <a:t>Web App</a:t>
              </a:r>
              <a:endParaRPr lang="fr-FR" sz="1575" dirty="0">
                <a:solidFill>
                  <a:srgbClr val="00B050"/>
                </a:solidFill>
                <a:cs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48156" y="3573146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CSS</a:t>
            </a: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015520" y="3953266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6893578" y="4238928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5566" y="3525462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RESTful API (GET </a:t>
            </a:r>
            <a:r>
              <a:rPr lang="fr-FR" sz="1125" dirty="0" err="1">
                <a:solidFill>
                  <a:srgbClr val="00B050"/>
                </a:solidFill>
                <a:cs typeface="Arial" charset="0"/>
              </a:rPr>
              <a:t>only</a:t>
            </a:r>
            <a:r>
              <a:rPr lang="fr-FR" sz="1125" dirty="0">
                <a:solidFill>
                  <a:srgbClr val="00B050"/>
                </a:solidFill>
                <a:cs typeface="Arial" charset="0"/>
              </a:rPr>
              <a:t>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8150398-1A64-4FB7-A3DE-19041D5C1156}"/>
              </a:ext>
            </a:extLst>
          </p:cNvPr>
          <p:cNvGrpSpPr/>
          <p:nvPr/>
        </p:nvGrpSpPr>
        <p:grpSpPr>
          <a:xfrm>
            <a:off x="1013079" y="3490858"/>
            <a:ext cx="1637026" cy="713120"/>
            <a:chOff x="840694" y="3558313"/>
            <a:chExt cx="1637026" cy="71312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40694" y="3558313"/>
              <a:ext cx="1637026" cy="713120"/>
            </a:xfrm>
            <a:prstGeom prst="rect">
              <a:avLst/>
            </a:prstGeom>
            <a:ln w="19050">
              <a:solidFill>
                <a:srgbClr val="96D3E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endParaRPr lang="fr-FR" sz="1275" dirty="0">
                <a:solidFill>
                  <a:srgbClr val="000000"/>
                </a:solidFill>
              </a:endParaRPr>
            </a:p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350" dirty="0" err="1">
                  <a:solidFill>
                    <a:srgbClr val="000000"/>
                  </a:solidFill>
                </a:rPr>
                <a:t>Front-end</a:t>
              </a:r>
              <a:endParaRPr lang="fr-FR" sz="1350" dirty="0">
                <a:solidFill>
                  <a:srgbClr val="000000"/>
                </a:solidFill>
              </a:endParaRPr>
            </a:p>
          </p:txBody>
        </p:sp>
        <p:pic>
          <p:nvPicPr>
            <p:cNvPr id="4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1" r="32336"/>
            <a:stretch/>
          </p:blipFill>
          <p:spPr bwMode="auto">
            <a:xfrm>
              <a:off x="1944996" y="3573146"/>
              <a:ext cx="501610" cy="6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Double flèche verticale 20"/>
          <p:cNvSpPr/>
          <p:nvPr/>
        </p:nvSpPr>
        <p:spPr bwMode="auto">
          <a:xfrm rot="5400000">
            <a:off x="4211110" y="2910914"/>
            <a:ext cx="265457" cy="1819248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8C51A38-4A07-49FD-B6ED-48F08A46D64E}"/>
              </a:ext>
            </a:extLst>
          </p:cNvPr>
          <p:cNvSpPr/>
          <p:nvPr/>
        </p:nvSpPr>
        <p:spPr bwMode="auto">
          <a:xfrm>
            <a:off x="8536435" y="3567664"/>
            <a:ext cx="2361885" cy="696273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Database</a:t>
            </a:r>
            <a:endParaRPr lang="fr-FR" sz="1350" dirty="0">
              <a:solidFill>
                <a:srgbClr val="000000"/>
              </a:solidFill>
            </a:endParaRPr>
          </a:p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(SQLite)</a:t>
            </a:r>
          </a:p>
        </p:txBody>
      </p:sp>
      <p:sp>
        <p:nvSpPr>
          <p:cNvPr id="23" name="Double flèche verticale 40">
            <a:extLst>
              <a:ext uri="{FF2B5EF4-FFF2-40B4-BE49-F238E27FC236}">
                <a16:creationId xmlns:a16="http://schemas.microsoft.com/office/drawing/2014/main" xmlns="" id="{10F5781E-ED8C-4D2E-B33A-E89C91B92733}"/>
              </a:ext>
            </a:extLst>
          </p:cNvPr>
          <p:cNvSpPr/>
          <p:nvPr/>
        </p:nvSpPr>
        <p:spPr bwMode="auto">
          <a:xfrm rot="5400000">
            <a:off x="8210515" y="3682570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the list </a:t>
            </a:r>
            <a:r>
              <a:rPr lang="en-US" dirty="0"/>
              <a:t>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Implementation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60020"/>
            <a:ext cx="7420590" cy="173655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188720" y="1558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Get the list </a:t>
            </a:r>
            <a:r>
              <a:rPr lang="en-US" dirty="0"/>
              <a:t>of predicted soccer </a:t>
            </a:r>
            <a:r>
              <a:rPr lang="en-US" dirty="0" smtClean="0"/>
              <a:t>games from the backend: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8720" y="4065799"/>
            <a:ext cx="32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Output the list of soccer games: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4628170"/>
            <a:ext cx="10017760" cy="11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Web Page 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742805"/>
            <a:ext cx="9887486" cy="456142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the backend (Model, Static Matches)</a:t>
            </a:r>
          </a:p>
          <a:p>
            <a:pPr lvl="1"/>
            <a:r>
              <a:rPr lang="en-US" dirty="0" smtClean="0"/>
              <a:t>Integrate the model in the backend.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Regression: Predict the goals scored by each team</a:t>
            </a:r>
          </a:p>
          <a:p>
            <a:pPr lvl="1"/>
            <a:r>
              <a:rPr lang="en-US" dirty="0" smtClean="0"/>
              <a:t>Research and implement models.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29.04.2020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283</Words>
  <Application>Microsoft Office PowerPoint</Application>
  <PresentationFormat>Grand écran</PresentationFormat>
  <Paragraphs>68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Data Science Project</vt:lpstr>
      <vt:lpstr>This Sprint</vt:lpstr>
      <vt:lpstr>This Sprint</vt:lpstr>
      <vt:lpstr>Model</vt:lpstr>
      <vt:lpstr>Web Architecture</vt:lpstr>
      <vt:lpstr>REST API Definition</vt:lpstr>
      <vt:lpstr>Frontend Implementation</vt:lpstr>
      <vt:lpstr>Frontend Web Page 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370</cp:revision>
  <dcterms:created xsi:type="dcterms:W3CDTF">2019-10-31T13:48:04Z</dcterms:created>
  <dcterms:modified xsi:type="dcterms:W3CDTF">2020-04-29T10:21:01Z</dcterms:modified>
</cp:coreProperties>
</file>