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3" r:id="rId4"/>
    <p:sldId id="261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87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23.04.2020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A1E-06E4-4C2E-89F2-9370B10FF3AC}" type="datetime1">
              <a:rPr lang="de-DE" smtClean="0"/>
              <a:t>23.04.2020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CE8C-7C19-4CE2-849C-730D9D984115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AFA-2D7A-4A35-B2E9-5179FAD91C9A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2DAF-4A36-4066-A6DB-535EF8475358}" type="datetime1">
              <a:rPr lang="de-DE" smtClean="0"/>
              <a:t>23.04.2020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39BE-CECA-45E4-BBE9-22C1404E74AB}" type="datetime1">
              <a:rPr lang="de-DE" smtClean="0"/>
              <a:t>23.04.2020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96A-BCEB-45BA-8370-8CD7A48406BE}" type="datetime1">
              <a:rPr lang="de-DE" smtClean="0"/>
              <a:t>23.04.2020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3D5-E4EA-4F9D-AD7B-23F76A457472}" type="datetime1">
              <a:rPr lang="de-DE" smtClean="0"/>
              <a:t>23.04.2020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B05-9F08-4563-869B-61599241AF1E}" type="datetime1">
              <a:rPr lang="de-DE" smtClean="0"/>
              <a:t>23.04.2020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3BE-F7B5-4A63-8062-DDAA4613127D}" type="datetime1">
              <a:rPr lang="de-DE" smtClean="0"/>
              <a:t>23.04.2020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039D-3FEB-4CB2-8AA5-58331A7224C8}" type="datetime1">
              <a:rPr lang="de-DE" smtClean="0"/>
              <a:t>23.04.2020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Sprint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Raschka</a:t>
            </a:r>
            <a:r>
              <a:rPr lang="en-US" dirty="0" smtClean="0"/>
              <a:t> book (Python Machine Learning). </a:t>
            </a:r>
          </a:p>
          <a:p>
            <a:r>
              <a:rPr lang="en-US" dirty="0" smtClean="0"/>
              <a:t>Read the report of the previous semester.</a:t>
            </a:r>
          </a:p>
          <a:p>
            <a:r>
              <a:rPr lang="en-US" dirty="0" smtClean="0"/>
              <a:t>Understanding the different algorithms of ML.</a:t>
            </a:r>
          </a:p>
          <a:p>
            <a:r>
              <a:rPr lang="en-US" dirty="0" smtClean="0"/>
              <a:t>Making familiar with the working environment and the existing code.</a:t>
            </a:r>
          </a:p>
          <a:p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Sprint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/>
              <a:t>more statistical tools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the best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Implement </a:t>
            </a:r>
            <a:r>
              <a:rPr lang="en-US" dirty="0"/>
              <a:t>the </a:t>
            </a:r>
            <a:r>
              <a:rPr lang="en-US" dirty="0" smtClean="0"/>
              <a:t>frontend</a:t>
            </a:r>
          </a:p>
          <a:p>
            <a:r>
              <a:rPr lang="en-US" dirty="0" smtClean="0"/>
              <a:t>Implement simple backend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9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Adding more statistical </a:t>
            </a:r>
            <a:r>
              <a:rPr lang="en-US" dirty="0" smtClean="0"/>
              <a:t>tools (accuracy, Loss, Mean Absolute Error, Mean Absolute Percentage Error and Mean Square Error)</a:t>
            </a:r>
            <a:endParaRPr lang="en-US" dirty="0"/>
          </a:p>
          <a:p>
            <a:r>
              <a:rPr lang="en-US" dirty="0"/>
              <a:t>Select the best model </a:t>
            </a:r>
            <a:r>
              <a:rPr lang="en-US" dirty="0" smtClean="0"/>
              <a:t>(model02_H3_M)</a:t>
            </a:r>
          </a:p>
          <a:p>
            <a:pPr lvl="1"/>
            <a:r>
              <a:rPr lang="en-US" dirty="0" smtClean="0"/>
              <a:t>Option 2: 21 features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Hidden </a:t>
            </a:r>
            <a:r>
              <a:rPr lang="en-US" dirty="0" smtClean="0"/>
              <a:t>Layers</a:t>
            </a:r>
          </a:p>
          <a:p>
            <a:pPr lvl="1"/>
            <a:r>
              <a:rPr lang="en-US" dirty="0"/>
              <a:t>Medium Amount of </a:t>
            </a:r>
            <a:r>
              <a:rPr lang="en-US" dirty="0" smtClean="0"/>
              <a:t>Neurons: 12 </a:t>
            </a:r>
            <a:r>
              <a:rPr lang="en-US" dirty="0"/>
              <a:t>Neurons </a:t>
            </a:r>
            <a:r>
              <a:rPr lang="en-US" dirty="0" smtClean="0"/>
              <a:t>in each hidden layer</a:t>
            </a:r>
          </a:p>
          <a:p>
            <a:pPr lvl="1"/>
            <a:r>
              <a:rPr lang="de-DE" dirty="0">
                <a:ea typeface="+mn-lt"/>
                <a:cs typeface="+mn-lt"/>
              </a:rPr>
              <a:t>Test </a:t>
            </a:r>
            <a:r>
              <a:rPr lang="de-DE" dirty="0" err="1">
                <a:ea typeface="+mn-lt"/>
                <a:cs typeface="+mn-lt"/>
              </a:rPr>
              <a:t>set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smtClean="0">
                <a:ea typeface="+mn-lt"/>
                <a:cs typeface="+mn-lt"/>
              </a:rPr>
              <a:t>(10%), Training </a:t>
            </a:r>
            <a:r>
              <a:rPr lang="de-DE" dirty="0" err="1">
                <a:ea typeface="+mn-lt"/>
                <a:cs typeface="+mn-lt"/>
              </a:rPr>
              <a:t>set</a:t>
            </a:r>
            <a:r>
              <a:rPr lang="de-DE" dirty="0">
                <a:ea typeface="+mn-lt"/>
                <a:cs typeface="+mn-lt"/>
              </a:rPr>
              <a:t> (80%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remaining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smtClean="0">
                <a:ea typeface="+mn-lt"/>
                <a:cs typeface="+mn-lt"/>
              </a:rPr>
              <a:t>90%) </a:t>
            </a:r>
            <a:r>
              <a:rPr lang="de-DE" dirty="0" err="1">
                <a:ea typeface="+mn-lt"/>
                <a:cs typeface="+mn-lt"/>
              </a:rPr>
              <a:t>and</a:t>
            </a:r>
            <a:r>
              <a:rPr lang="de-DE" dirty="0">
                <a:ea typeface="+mn-lt"/>
                <a:cs typeface="+mn-lt"/>
              </a:rPr>
              <a:t> Validation </a:t>
            </a:r>
            <a:r>
              <a:rPr lang="de-DE" dirty="0" err="1">
                <a:ea typeface="+mn-lt"/>
                <a:cs typeface="+mn-lt"/>
              </a:rPr>
              <a:t>set</a:t>
            </a:r>
            <a:r>
              <a:rPr lang="de-DE" dirty="0">
                <a:ea typeface="+mn-lt"/>
                <a:cs typeface="+mn-lt"/>
              </a:rPr>
              <a:t> (20%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remaining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smtClean="0">
                <a:ea typeface="+mn-lt"/>
                <a:cs typeface="+mn-lt"/>
              </a:rPr>
              <a:t>90%)</a:t>
            </a: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dirty="0" smtClean="0"/>
              <a:t>Loss</a:t>
            </a:r>
            <a:r>
              <a:rPr lang="en-US" dirty="0"/>
              <a:t>	</a:t>
            </a:r>
            <a:r>
              <a:rPr lang="en-US" dirty="0" smtClean="0"/>
              <a:t>			0,972560175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Test Accuracy	</a:t>
            </a:r>
            <a:r>
              <a:rPr lang="en-US" dirty="0" smtClean="0"/>
              <a:t>		0,5348056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Mean Square Error	</a:t>
            </a:r>
            <a:r>
              <a:rPr lang="en-US" dirty="0" smtClean="0"/>
              <a:t>		1,4089671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Mean Absolute Error	</a:t>
            </a:r>
            <a:r>
              <a:rPr lang="en-US" dirty="0" smtClean="0"/>
              <a:t>	1,0107217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Mean Absolute Percentage Error	99055920</a:t>
            </a:r>
          </a:p>
          <a:p>
            <a:pPr lvl="1"/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68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Architecture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5</a:t>
            </a:fld>
            <a:endParaRPr lang="de-DE"/>
          </a:p>
        </p:txBody>
      </p:sp>
      <p:sp>
        <p:nvSpPr>
          <p:cNvPr id="28" name="Rectangle à coins arrondis 27"/>
          <p:cNvSpPr/>
          <p:nvPr/>
        </p:nvSpPr>
        <p:spPr bwMode="auto">
          <a:xfrm>
            <a:off x="5253463" y="2987236"/>
            <a:ext cx="6348923" cy="278013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729586" y="3568954"/>
            <a:ext cx="2361885" cy="688310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>
                <a:solidFill>
                  <a:srgbClr val="000000"/>
                </a:solidFill>
              </a:rPr>
              <a:t>Application code, Web services</a:t>
            </a:r>
            <a:br>
              <a:rPr lang="fr-FR" sz="1350" dirty="0">
                <a:solidFill>
                  <a:srgbClr val="000000"/>
                </a:solidFill>
              </a:rPr>
            </a:br>
            <a:r>
              <a:rPr lang="fr-FR" sz="1350" dirty="0">
                <a:solidFill>
                  <a:srgbClr val="00B050"/>
                </a:solidFill>
              </a:rPr>
              <a:t>Python (</a:t>
            </a:r>
            <a:r>
              <a:rPr lang="fr-FR" sz="1350" dirty="0" err="1">
                <a:solidFill>
                  <a:srgbClr val="00B050"/>
                </a:solidFill>
              </a:rPr>
              <a:t>Flask</a:t>
            </a:r>
            <a:r>
              <a:rPr lang="fr-FR" sz="135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729586" y="4697602"/>
            <a:ext cx="2361885" cy="706446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err="1">
                <a:solidFill>
                  <a:srgbClr val="000000"/>
                </a:solidFill>
              </a:rPr>
              <a:t>Trained</a:t>
            </a:r>
            <a:r>
              <a:rPr lang="fr-FR" sz="1350" dirty="0">
                <a:solidFill>
                  <a:srgbClr val="000000"/>
                </a:solidFill>
              </a:rPr>
              <a:t> Model (.h5 file)</a:t>
            </a:r>
          </a:p>
        </p:txBody>
      </p:sp>
      <p:sp>
        <p:nvSpPr>
          <p:cNvPr id="33" name="Rectangle à coins arrondis 32"/>
          <p:cNvSpPr/>
          <p:nvPr/>
        </p:nvSpPr>
        <p:spPr bwMode="auto">
          <a:xfrm>
            <a:off x="782363" y="1496861"/>
            <a:ext cx="2651852" cy="427800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309C384-6DCD-4775-B2C4-21469D66386A}"/>
              </a:ext>
            </a:extLst>
          </p:cNvPr>
          <p:cNvGrpSpPr/>
          <p:nvPr/>
        </p:nvGrpSpPr>
        <p:grpSpPr>
          <a:xfrm>
            <a:off x="1247608" y="1936650"/>
            <a:ext cx="1721361" cy="909064"/>
            <a:chOff x="1125115" y="1938130"/>
            <a:chExt cx="1721361" cy="909064"/>
          </a:xfrm>
        </p:grpSpPr>
        <p:pic>
          <p:nvPicPr>
            <p:cNvPr id="34" name="Picture 2" descr="http://www.myiconfinder.com/uploads/iconsets/bce29d40d69e6a5f274890b2b3959992-computer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240"/>
            <a:stretch/>
          </p:blipFill>
          <p:spPr bwMode="auto">
            <a:xfrm>
              <a:off x="2060424" y="2369216"/>
              <a:ext cx="786052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Image result for smartphon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25115" y="2369216"/>
              <a:ext cx="477978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Image result for tablett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072" y="2369216"/>
              <a:ext cx="477978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 36"/>
            <p:cNvSpPr/>
            <p:nvPr/>
          </p:nvSpPr>
          <p:spPr>
            <a:xfrm>
              <a:off x="1444173" y="1938130"/>
              <a:ext cx="1088772" cy="334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782032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575" dirty="0">
                  <a:solidFill>
                    <a:srgbClr val="000000"/>
                  </a:solidFill>
                  <a:cs typeface="Arial" charset="0"/>
                </a:rPr>
                <a:t>Web App</a:t>
              </a:r>
              <a:endParaRPr lang="fr-FR" sz="1575" dirty="0">
                <a:solidFill>
                  <a:srgbClr val="00B050"/>
                </a:solidFill>
                <a:cs typeface="Arial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2648156" y="3573146"/>
            <a:ext cx="609331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HTML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JS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CSS</a:t>
            </a:r>
          </a:p>
        </p:txBody>
      </p:sp>
      <p:pic>
        <p:nvPicPr>
          <p:cNvPr id="40" name="Picture 6" descr="Image result for json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1" t="14062" r="17066" b="14758"/>
          <a:stretch/>
        </p:blipFill>
        <p:spPr bwMode="auto">
          <a:xfrm>
            <a:off x="4015520" y="3953266"/>
            <a:ext cx="500668" cy="47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Double flèche verticale 40"/>
          <p:cNvSpPr/>
          <p:nvPr/>
        </p:nvSpPr>
        <p:spPr bwMode="auto">
          <a:xfrm>
            <a:off x="6893578" y="4238928"/>
            <a:ext cx="199381" cy="458674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55566" y="3525462"/>
            <a:ext cx="1679189" cy="2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B050"/>
                </a:solidFill>
                <a:cs typeface="Arial" charset="0"/>
              </a:rPr>
              <a:t>RESTful API (GET </a:t>
            </a:r>
            <a:r>
              <a:rPr lang="fr-FR" sz="1125" dirty="0" err="1">
                <a:solidFill>
                  <a:srgbClr val="00B050"/>
                </a:solidFill>
                <a:cs typeface="Arial" charset="0"/>
              </a:rPr>
              <a:t>only</a:t>
            </a:r>
            <a:r>
              <a:rPr lang="fr-FR" sz="1125" dirty="0">
                <a:solidFill>
                  <a:srgbClr val="00B050"/>
                </a:solidFill>
                <a:cs typeface="Arial" charset="0"/>
              </a:rPr>
              <a:t>)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8150398-1A64-4FB7-A3DE-19041D5C1156}"/>
              </a:ext>
            </a:extLst>
          </p:cNvPr>
          <p:cNvGrpSpPr/>
          <p:nvPr/>
        </p:nvGrpSpPr>
        <p:grpSpPr>
          <a:xfrm>
            <a:off x="1013079" y="3490858"/>
            <a:ext cx="1637026" cy="713120"/>
            <a:chOff x="840694" y="3558313"/>
            <a:chExt cx="1637026" cy="71312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840694" y="3558313"/>
              <a:ext cx="1637026" cy="713120"/>
            </a:xfrm>
            <a:prstGeom prst="rect">
              <a:avLst/>
            </a:prstGeom>
            <a:ln w="19050">
              <a:solidFill>
                <a:srgbClr val="96D3E5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62" tIns="34281" rIns="68562" bIns="34281" numCol="1" rtlCol="0" anchor="t" anchorCtr="0" compatLnSpc="1">
              <a:prstTxWarp prst="textNoShape">
                <a:avLst/>
              </a:prstTxWarp>
            </a:bodyPr>
            <a:lstStyle/>
            <a:p>
              <a:pPr defTabSz="782032" fontAlgn="base">
                <a:spcBef>
                  <a:spcPct val="0"/>
                </a:spcBef>
                <a:spcAft>
                  <a:spcPct val="0"/>
                </a:spcAft>
              </a:pPr>
              <a:endParaRPr lang="fr-FR" sz="1275" dirty="0">
                <a:solidFill>
                  <a:srgbClr val="000000"/>
                </a:solidFill>
              </a:endParaRPr>
            </a:p>
            <a:p>
              <a:pPr defTabSz="782032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350" dirty="0" err="1">
                  <a:solidFill>
                    <a:srgbClr val="000000"/>
                  </a:solidFill>
                </a:rPr>
                <a:t>Front-end</a:t>
              </a:r>
              <a:endParaRPr lang="fr-FR" sz="1350" dirty="0">
                <a:solidFill>
                  <a:srgbClr val="000000"/>
                </a:solidFill>
              </a:endParaRPr>
            </a:p>
          </p:txBody>
        </p:sp>
        <p:pic>
          <p:nvPicPr>
            <p:cNvPr id="45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61" r="32336"/>
            <a:stretch/>
          </p:blipFill>
          <p:spPr bwMode="auto">
            <a:xfrm>
              <a:off x="1944996" y="3573146"/>
              <a:ext cx="501610" cy="673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Double flèche verticale 20"/>
          <p:cNvSpPr/>
          <p:nvPr/>
        </p:nvSpPr>
        <p:spPr bwMode="auto">
          <a:xfrm rot="5400000">
            <a:off x="4211110" y="2910914"/>
            <a:ext cx="265457" cy="1819248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8C51A38-4A07-49FD-B6ED-48F08A46D64E}"/>
              </a:ext>
            </a:extLst>
          </p:cNvPr>
          <p:cNvSpPr/>
          <p:nvPr/>
        </p:nvSpPr>
        <p:spPr bwMode="auto">
          <a:xfrm>
            <a:off x="8536435" y="3567664"/>
            <a:ext cx="2361885" cy="696273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err="1">
                <a:solidFill>
                  <a:srgbClr val="000000"/>
                </a:solidFill>
              </a:rPr>
              <a:t>Database</a:t>
            </a:r>
            <a:endParaRPr lang="fr-FR" sz="1350" dirty="0">
              <a:solidFill>
                <a:srgbClr val="000000"/>
              </a:solidFill>
            </a:endParaRPr>
          </a:p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>
                <a:solidFill>
                  <a:srgbClr val="000000"/>
                </a:solidFill>
              </a:rPr>
              <a:t>(SQLite)</a:t>
            </a:r>
          </a:p>
        </p:txBody>
      </p:sp>
      <p:sp>
        <p:nvSpPr>
          <p:cNvPr id="23" name="Double flèche verticale 40">
            <a:extLst>
              <a:ext uri="{FF2B5EF4-FFF2-40B4-BE49-F238E27FC236}">
                <a16:creationId xmlns:a16="http://schemas.microsoft.com/office/drawing/2014/main" xmlns="" id="{10F5781E-ED8C-4D2E-B33A-E89C91B92733}"/>
              </a:ext>
            </a:extLst>
          </p:cNvPr>
          <p:cNvSpPr/>
          <p:nvPr/>
        </p:nvSpPr>
        <p:spPr bwMode="auto">
          <a:xfrm rot="5400000">
            <a:off x="8210515" y="3682570"/>
            <a:ext cx="199381" cy="458674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Definition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smtClean="0"/>
              <a:t>the list </a:t>
            </a:r>
            <a:r>
              <a:rPr lang="en-US" dirty="0"/>
              <a:t>of predicted soccer games: GET /</a:t>
            </a:r>
            <a:r>
              <a:rPr lang="en-US" dirty="0" err="1"/>
              <a:t>soccerGames</a:t>
            </a:r>
            <a:r>
              <a:rPr lang="en-US" dirty="0"/>
              <a:t> in a JSON format.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6</a:t>
            </a:fld>
            <a:endParaRPr lang="de-D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32" y="2323895"/>
            <a:ext cx="5219968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Implementation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060020"/>
            <a:ext cx="7420590" cy="1736553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7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1188720" y="15588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Get the list </a:t>
            </a:r>
            <a:r>
              <a:rPr lang="en-US" dirty="0"/>
              <a:t>of predicted soccer </a:t>
            </a:r>
            <a:r>
              <a:rPr lang="en-US" dirty="0" smtClean="0"/>
              <a:t>games from the backend: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88720" y="4065799"/>
            <a:ext cx="329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Output the list of soccer games:</a:t>
            </a:r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4628170"/>
            <a:ext cx="10017760" cy="11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9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Frontend Web Page 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742805"/>
            <a:ext cx="9887486" cy="4561427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69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Sprint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the backend (Model, Static Matches).</a:t>
            </a:r>
          </a:p>
          <a:p>
            <a:r>
              <a:rPr lang="en-US" dirty="0" smtClean="0"/>
              <a:t>Regression: Predict the goals scored by each team.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Lisa Boos, Khaled Jallouli</a:t>
            </a:r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04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254</Words>
  <Application>Microsoft Office PowerPoint</Application>
  <PresentationFormat>Grand écran</PresentationFormat>
  <Paragraphs>64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Data Science Project</vt:lpstr>
      <vt:lpstr>This Sprint</vt:lpstr>
      <vt:lpstr>This Sprint</vt:lpstr>
      <vt:lpstr>Model</vt:lpstr>
      <vt:lpstr>Web Architecture</vt:lpstr>
      <vt:lpstr>REST API Definition</vt:lpstr>
      <vt:lpstr>Frontend Implementation</vt:lpstr>
      <vt:lpstr>Frontend Web Page </vt:lpstr>
      <vt:lpstr>Next Sprint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364</cp:revision>
  <dcterms:created xsi:type="dcterms:W3CDTF">2019-10-31T13:48:04Z</dcterms:created>
  <dcterms:modified xsi:type="dcterms:W3CDTF">2020-04-23T12:43:39Z</dcterms:modified>
</cp:coreProperties>
</file>