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296" r:id="rId4"/>
    <p:sldId id="283" r:id="rId5"/>
    <p:sldId id="286" r:id="rId6"/>
    <p:sldId id="284" r:id="rId7"/>
    <p:sldId id="287" r:id="rId8"/>
    <p:sldId id="288" r:id="rId9"/>
    <p:sldId id="289" r:id="rId10"/>
    <p:sldId id="290" r:id="rId11"/>
    <p:sldId id="297" r:id="rId12"/>
    <p:sldId id="298" r:id="rId13"/>
    <p:sldId id="299" r:id="rId14"/>
    <p:sldId id="260" r:id="rId15"/>
    <p:sldId id="270" r:id="rId16"/>
    <p:sldId id="271" r:id="rId17"/>
    <p:sldId id="272" r:id="rId18"/>
    <p:sldId id="300" r:id="rId19"/>
    <p:sldId id="276" r:id="rId20"/>
    <p:sldId id="304" r:id="rId21"/>
    <p:sldId id="301" r:id="rId22"/>
    <p:sldId id="302" r:id="rId23"/>
    <p:sldId id="305" r:id="rId24"/>
    <p:sldId id="306" r:id="rId25"/>
    <p:sldId id="307" r:id="rId26"/>
    <p:sldId id="308" r:id="rId27"/>
    <p:sldId id="311" r:id="rId28"/>
    <p:sldId id="285" r:id="rId29"/>
    <p:sldId id="295" r:id="rId30"/>
    <p:sldId id="267" r:id="rId31"/>
  </p:sldIdLst>
  <p:sldSz cx="12192000" cy="6858000"/>
  <p:notesSz cx="6858000" cy="1352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F6F3F7-8065-41D2-B013-039907276EEC}">
          <p14:sldIdLst>
            <p14:sldId id="256"/>
            <p14:sldId id="277"/>
          </p14:sldIdLst>
        </p14:section>
        <p14:section name="Predicting Soccer Games" id="{B1430087-9EC6-4535-B17C-9E2511C0332D}">
          <p14:sldIdLst>
            <p14:sldId id="296"/>
            <p14:sldId id="283"/>
            <p14:sldId id="286"/>
            <p14:sldId id="284"/>
            <p14:sldId id="287"/>
            <p14:sldId id="288"/>
            <p14:sldId id="289"/>
            <p14:sldId id="290"/>
            <p14:sldId id="297"/>
            <p14:sldId id="298"/>
            <p14:sldId id="299"/>
            <p14:sldId id="260"/>
            <p14:sldId id="270"/>
            <p14:sldId id="271"/>
            <p14:sldId id="272"/>
            <p14:sldId id="300"/>
            <p14:sldId id="276"/>
            <p14:sldId id="304"/>
            <p14:sldId id="301"/>
            <p14:sldId id="302"/>
            <p14:sldId id="305"/>
            <p14:sldId id="306"/>
            <p14:sldId id="307"/>
            <p14:sldId id="308"/>
            <p14:sldId id="311"/>
            <p14:sldId id="285"/>
            <p14:sldId id="29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C1E1EF90-9B76-4354-B292-188403A78246}"/>
    <pc:docChg chg="modSld">
      <pc:chgData name="" userId="" providerId="" clId="Web-{C1E1EF90-9B76-4354-B292-188403A78246}" dt="2020-01-23T14:47:58.804" v="233" actId="20577"/>
      <pc:docMkLst>
        <pc:docMk/>
      </pc:docMkLst>
      <pc:sldChg chg="modSp">
        <pc:chgData name="" userId="" providerId="" clId="Web-{C1E1EF90-9B76-4354-B292-188403A78246}" dt="2020-01-23T14:47:58.804" v="232" actId="20577"/>
        <pc:sldMkLst>
          <pc:docMk/>
          <pc:sldMk cId="4188163923" sldId="285"/>
        </pc:sldMkLst>
        <pc:spChg chg="mod">
          <ac:chgData name="" userId="" providerId="" clId="Web-{C1E1EF90-9B76-4354-B292-188403A78246}" dt="2020-01-23T14:47:58.804" v="232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">
        <pc:chgData name="" userId="" providerId="" clId="Web-{C1E1EF90-9B76-4354-B292-188403A78246}" dt="2020-01-23T14:46:59.710" v="222" actId="20577"/>
        <pc:sldMkLst>
          <pc:docMk/>
          <pc:sldMk cId="136832147" sldId="295"/>
        </pc:sldMkLst>
        <pc:spChg chg="mod">
          <ac:chgData name="" userId="" providerId="" clId="Web-{C1E1EF90-9B76-4354-B292-188403A78246}" dt="2020-01-23T14:46:59.710" v="22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6E7807B-67F6-4709-879C-54BD98E6F0FD}"/>
    <pc:docChg chg="modSld">
      <pc:chgData name="" userId="" providerId="" clId="Web-{66E7807B-67F6-4709-879C-54BD98E6F0FD}" dt="2020-01-23T17:56:07.405" v="3" actId="20577"/>
      <pc:docMkLst>
        <pc:docMk/>
      </pc:docMkLst>
      <pc:sldChg chg="modSp">
        <pc:chgData name="" userId="" providerId="" clId="Web-{66E7807B-67F6-4709-879C-54BD98E6F0FD}" dt="2020-01-23T17:56:07.405" v="2" actId="20577"/>
        <pc:sldMkLst>
          <pc:docMk/>
          <pc:sldMk cId="136832147" sldId="295"/>
        </pc:sldMkLst>
        <pc:spChg chg="mod">
          <ac:chgData name="" userId="" providerId="" clId="Web-{66E7807B-67F6-4709-879C-54BD98E6F0FD}" dt="2020-01-23T17:56:07.405" v="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6ADC97-FA46-45CE-B3CE-5787BA8286CB}"/>
    <pc:docChg chg="addSld delSld modSld modSection">
      <pc:chgData name="" userId="" providerId="" clId="Web-{C66ADC97-FA46-45CE-B3CE-5787BA8286CB}" dt="2020-01-23T14:56:01.260" v="439" actId="20577"/>
      <pc:docMkLst>
        <pc:docMk/>
      </pc:docMkLst>
      <pc:sldChg chg="modSp">
        <pc:chgData name="" userId="" providerId="" clId="Web-{C66ADC97-FA46-45CE-B3CE-5787BA8286CB}" dt="2020-01-23T14:56:01.244" v="438" actId="20577"/>
        <pc:sldMkLst>
          <pc:docMk/>
          <pc:sldMk cId="3516610516" sldId="277"/>
        </pc:sldMkLst>
        <pc:spChg chg="mod">
          <ac:chgData name="" userId="" providerId="" clId="Web-{C66ADC97-FA46-45CE-B3CE-5787BA8286CB}" dt="2020-01-23T14:56:01.244" v="438" actId="20577"/>
          <ac:spMkLst>
            <pc:docMk/>
            <pc:sldMk cId="3516610516" sldId="277"/>
            <ac:spMk id="3" creationId="{4A9903FB-8364-4E7B-8B22-DE3FC68F46A0}"/>
          </ac:spMkLst>
        </pc:spChg>
      </pc:sldChg>
      <pc:sldChg chg="modSp new">
        <pc:chgData name="" userId="" providerId="" clId="Web-{C66ADC97-FA46-45CE-B3CE-5787BA8286CB}" dt="2020-01-23T14:54:02.415" v="312" actId="20577"/>
        <pc:sldMkLst>
          <pc:docMk/>
          <pc:sldMk cId="1389725933" sldId="296"/>
        </pc:sldMkLst>
        <pc:spChg chg="mod">
          <ac:chgData name="" userId="" providerId="" clId="Web-{C66ADC97-FA46-45CE-B3CE-5787BA8286CB}" dt="2020-01-23T14:50:03.977" v="12" actId="20577"/>
          <ac:spMkLst>
            <pc:docMk/>
            <pc:sldMk cId="1389725933" sldId="296"/>
            <ac:spMk id="2" creationId="{F39F0255-411A-40C4-82A8-B89DB5DE431E}"/>
          </ac:spMkLst>
        </pc:spChg>
        <pc:spChg chg="mod">
          <ac:chgData name="" userId="" providerId="" clId="Web-{C66ADC97-FA46-45CE-B3CE-5787BA8286CB}" dt="2020-01-23T14:54:02.415" v="312" actId="20577"/>
          <ac:spMkLst>
            <pc:docMk/>
            <pc:sldMk cId="1389725933" sldId="296"/>
            <ac:spMk id="3" creationId="{9D298CBA-F72B-498D-B212-BEB339547576}"/>
          </ac:spMkLst>
        </pc:spChg>
      </pc:sldChg>
      <pc:sldChg chg="modSp new del">
        <pc:chgData name="" userId="" providerId="" clId="Web-{C66ADC97-FA46-45CE-B3CE-5787BA8286CB}" dt="2020-01-23T14:55:17.244" v="415"/>
        <pc:sldMkLst>
          <pc:docMk/>
          <pc:sldMk cId="2093508489" sldId="297"/>
        </pc:sldMkLst>
        <pc:spChg chg="mod">
          <ac:chgData name="" userId="" providerId="" clId="Web-{C66ADC97-FA46-45CE-B3CE-5787BA8286CB}" dt="2020-01-23T14:54:33.291" v="322" actId="20577"/>
          <ac:spMkLst>
            <pc:docMk/>
            <pc:sldMk cId="2093508489" sldId="297"/>
            <ac:spMk id="2" creationId="{30C954BF-D810-40BB-8154-B8BC4FE93C5E}"/>
          </ac:spMkLst>
        </pc:spChg>
        <pc:spChg chg="mod">
          <ac:chgData name="" userId="" providerId="" clId="Web-{C66ADC97-FA46-45CE-B3CE-5787BA8286CB}" dt="2020-01-23T14:55:16.447" v="413" actId="20577"/>
          <ac:spMkLst>
            <pc:docMk/>
            <pc:sldMk cId="2093508489" sldId="297"/>
            <ac:spMk id="3" creationId="{6544934E-C7F1-4504-B9E5-71429871C295}"/>
          </ac:spMkLst>
        </pc:spChg>
      </pc:sldChg>
    </pc:docChg>
  </pc:docChgLst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E6D2CFB5-7DF2-47F2-8C3B-A6F6EF254785}"/>
    <pc:docChg chg="modSld">
      <pc:chgData name="" userId="" providerId="" clId="Web-{E6D2CFB5-7DF2-47F2-8C3B-A6F6EF254785}" dt="2020-01-23T19:36:06.909" v="3" actId="20577"/>
      <pc:docMkLst>
        <pc:docMk/>
      </pc:docMkLst>
      <pc:sldChg chg="modSp">
        <pc:chgData name="" userId="" providerId="" clId="Web-{E6D2CFB5-7DF2-47F2-8C3B-A6F6EF254785}" dt="2020-01-23T19:36:06.893" v="2" actId="20577"/>
        <pc:sldMkLst>
          <pc:docMk/>
          <pc:sldMk cId="3764193812" sldId="260"/>
        </pc:sldMkLst>
        <pc:spChg chg="mod">
          <ac:chgData name="" userId="" providerId="" clId="Web-{E6D2CFB5-7DF2-47F2-8C3B-A6F6EF254785}" dt="2020-01-23T19:36:06.893" v="2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C410B1D8-9442-4369-B75E-D6B54915644C}"/>
    <pc:docChg chg="addSld modSld modSection">
      <pc:chgData name="" userId="" providerId="" clId="Web-{C410B1D8-9442-4369-B75E-D6B54915644C}" dt="2020-01-23T14:24:06.483" v="259" actId="20577"/>
      <pc:docMkLst>
        <pc:docMk/>
      </pc:docMkLst>
      <pc:sldChg chg="addSp delSp modSp mod modClrScheme chgLayout">
        <pc:chgData name="" userId="" providerId="" clId="Web-{C410B1D8-9442-4369-B75E-D6B54915644C}" dt="2020-01-23T14:23:56.014" v="255" actId="20577"/>
        <pc:sldMkLst>
          <pc:docMk/>
          <pc:sldMk cId="4188163923" sldId="285"/>
        </pc:sldMkLst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2" creationId="{08F23371-023C-49B4-B28B-B241B3E2294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3" creationId="{A32DA918-8FB4-4CB9-A998-4FD5271037AC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4" creationId="{65011D36-990C-4FBA-8059-13AE4933F5D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5" creationId="{C48644D9-228F-4A8E-9DC8-1326EECA8DE0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6" creationId="{AE1A0530-6808-438F-B8D5-02AAD33DAB75}"/>
          </ac:spMkLst>
        </pc:spChg>
        <pc:spChg chg="add del mod">
          <ac:chgData name="" userId="" providerId="" clId="Web-{C410B1D8-9442-4369-B75E-D6B54915644C}" dt="2020-01-23T14:22:11.091" v="78"/>
          <ac:spMkLst>
            <pc:docMk/>
            <pc:sldMk cId="4188163923" sldId="285"/>
            <ac:spMk id="7" creationId="{3389CEB8-1949-445B-9939-26C858C3A78E}"/>
          </ac:spMkLst>
        </pc:spChg>
        <pc:spChg chg="add mod">
          <ac:chgData name="" userId="" providerId="" clId="Web-{C410B1D8-9442-4369-B75E-D6B54915644C}" dt="2020-01-23T14:23:56.014" v="255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 new">
        <pc:chgData name="" userId="" providerId="" clId="Web-{C410B1D8-9442-4369-B75E-D6B54915644C}" dt="2020-01-23T14:24:05.311" v="257" actId="20577"/>
        <pc:sldMkLst>
          <pc:docMk/>
          <pc:sldMk cId="136832147" sldId="295"/>
        </pc:sldMkLst>
        <pc:spChg chg="mod">
          <ac:chgData name="" userId="" providerId="" clId="Web-{C410B1D8-9442-4369-B75E-D6B54915644C}" dt="2020-01-23T14:21:14.029" v="4" actId="20577"/>
          <ac:spMkLst>
            <pc:docMk/>
            <pc:sldMk cId="136832147" sldId="295"/>
            <ac:spMk id="2" creationId="{DDAA18D9-7309-46E0-B541-AC707B3E3F2F}"/>
          </ac:spMkLst>
        </pc:spChg>
        <pc:spChg chg="mod">
          <ac:chgData name="" userId="" providerId="" clId="Web-{C410B1D8-9442-4369-B75E-D6B54915644C}" dt="2020-01-23T14:24:05.311" v="257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E50E4686-70AA-4226-A75B-6606A53404DF}"/>
    <pc:docChg chg="modSld">
      <pc:chgData name="" userId="" providerId="" clId="Web-{E50E4686-70AA-4226-A75B-6606A53404DF}" dt="2020-01-23T14:21:37.763" v="92" actId="20577"/>
      <pc:docMkLst>
        <pc:docMk/>
      </pc:docMkLst>
      <pc:sldChg chg="modSp">
        <pc:chgData name="" userId="" providerId="" clId="Web-{E50E4686-70AA-4226-A75B-6606A53404DF}" dt="2020-01-23T14:20:12.231" v="90" actId="20577"/>
        <pc:sldMkLst>
          <pc:docMk/>
          <pc:sldMk cId="4188163923" sldId="285"/>
        </pc:sldMkLst>
        <pc:spChg chg="mod">
          <ac:chgData name="" userId="" providerId="" clId="Web-{E50E4686-70AA-4226-A75B-6606A53404DF}" dt="2020-01-23T14:20:12.231" v="90" actId="20577"/>
          <ac:spMkLst>
            <pc:docMk/>
            <pc:sldMk cId="4188163923" sldId="285"/>
            <ac:spMk id="3" creationId="{A32DA918-8FB4-4CB9-A998-4FD5271037AC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29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6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5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92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37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75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Khaled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41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882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478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01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28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Hemlata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1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Hemlata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5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Hemlata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023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Hemlata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78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22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Till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764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Till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550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was </a:t>
            </a:r>
            <a:r>
              <a:rPr lang="de-DE" dirty="0" err="1"/>
              <a:t>best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fine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bad</a:t>
            </a:r>
            <a:r>
              <a:rPr lang="de-DE" dirty="0"/>
              <a:t>,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. (As </a:t>
            </a:r>
            <a:r>
              <a:rPr lang="de-DE" dirty="0" err="1"/>
              <a:t>always</a:t>
            </a:r>
            <a:r>
              <a:rPr lang="de-DE" dirty="0"/>
              <a:t>,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trememdously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SOME OF US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12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184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7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3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0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84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4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216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9344-E2D6-41B8-8336-B38128CBBEFE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8334-638A-4E37-A722-9BFF55B4E2BD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E243-58B9-4062-B4DD-2FC86F3FE2C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6921-F63E-4D78-B944-128566970DF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DFF1-5CF9-4DD8-B5A5-322A26530AEA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EFC-A134-49D1-A96F-8F166B05C93E}" type="datetime1">
              <a:rPr lang="de-DE" smtClean="0"/>
              <a:t>10.07.2020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0E3-80E2-4119-B122-D6E1EA8E4290}" type="datetime1">
              <a:rPr lang="de-DE" smtClean="0"/>
              <a:t>10.07.2020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9309-06AD-42C7-B6C4-9C57374B3903}" type="datetime1">
              <a:rPr lang="de-DE" smtClean="0"/>
              <a:t>10.07.2020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97F6-F1B5-474E-9B8C-816C396AE099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D80-3AD9-468C-8F3F-44249342E2F9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379E-BA81-4797-9D73-594FFC8C1978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4/5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F1A8-5FA3-4E43-8092-4BFF3A2D9E3F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10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23A80A7-44C3-4E2A-84CC-A4A292D1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34" y="2702646"/>
            <a:ext cx="6856532" cy="2641746"/>
          </a:xfrm>
        </p:spPr>
      </p:pic>
    </p:spTree>
    <p:extLst>
      <p:ext uri="{BB962C8B-B14F-4D97-AF65-F5344CB8AC3E}">
        <p14:creationId xmlns:p14="http://schemas.microsoft.com/office/powerpoint/2010/main" val="4139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419B-0A88-F74A-AF88-DC0F1B0F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the final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B6DE-51B6-9A4C-9DD3-4215EBC7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BCF9-FF11-4254-BA36-227E050BFDE9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4B70-E330-C243-B46D-7E6FA4AC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C6B9-202D-9F4E-A450-3C674751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11</a:t>
            </a:fld>
            <a:endParaRPr lang="de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1BC6AD-99A6-6A46-BADB-5F0A627E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Normalization – old and new better way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Encoding</a:t>
            </a:r>
          </a:p>
          <a:p>
            <a:endParaRPr lang="en-US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3EB7E642-02A9-E445-A98C-28C43A89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5" y="3072402"/>
            <a:ext cx="11170762" cy="26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2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0802-704D-9E47-8FDC-13A2AF8E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scored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9EAB-98A2-574A-9668-224A4E83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Normalization for Classification vs Regression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BA0F-9BEF-304E-8AB9-90C60516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9BA1-E988-4352-9936-E8B4BA34E22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794C-45F8-9D4A-B99F-0CA1E42E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E6CC-8C02-8346-B814-A9B1BDE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12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FF18B-5A72-914C-B312-AA7B2320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7" y="3028951"/>
            <a:ext cx="11217897" cy="26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F078-8469-5540-9221-9C47A9C3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scored goals count…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B508-23DF-954A-8929-558BAAA4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Encoding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F3AB-71C9-B34B-8647-44FC5D19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7CE-BBA6-43ED-94BC-1095B629580F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25363-D9B7-AB40-85F1-12C875D7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3225-AAA3-1C4B-AB98-D5585F2C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13</a:t>
            </a:fld>
            <a:endParaRPr lang="de-DE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5E5075C-96E3-E648-8740-377111F9D031}"/>
              </a:ext>
            </a:extLst>
          </p:cNvPr>
          <p:cNvSpPr/>
          <p:nvPr/>
        </p:nvSpPr>
        <p:spPr>
          <a:xfrm>
            <a:off x="5186363" y="4001294"/>
            <a:ext cx="1543050" cy="430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5F60F0-E457-4621-8D19-51A915F0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176" y="2975785"/>
            <a:ext cx="5067300" cy="1895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D7B387-C0AC-41E4-BCFC-F7985FE16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08" y="2603554"/>
            <a:ext cx="3905348" cy="33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3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203DE-84FA-4AA3-AD1D-726A2106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Select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modelling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techniques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 err="1">
                <a:ea typeface="+mn-lt"/>
                <a:cs typeface="+mn-lt"/>
              </a:rPr>
              <a:t>Supervised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Machine</a:t>
            </a:r>
            <a:r>
              <a:rPr lang="de-DE" dirty="0">
                <a:ea typeface="+mn-lt"/>
                <a:cs typeface="+mn-lt"/>
              </a:rPr>
              <a:t> Learning </a:t>
            </a:r>
            <a:r>
              <a:rPr lang="de-DE" dirty="0" err="1">
                <a:ea typeface="+mn-lt"/>
                <a:cs typeface="+mn-lt"/>
              </a:rPr>
              <a:t>Algorithms</a:t>
            </a:r>
            <a:r>
              <a:rPr lang="de-DE" dirty="0">
                <a:ea typeface="+mn-lt"/>
                <a:cs typeface="+mn-lt"/>
              </a:rPr>
              <a:t>: Multi-</a:t>
            </a:r>
            <a:r>
              <a:rPr lang="de-DE" dirty="0" err="1">
                <a:ea typeface="+mn-lt"/>
                <a:cs typeface="+mn-lt"/>
              </a:rPr>
              <a:t>class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classification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 err="1">
                <a:ea typeface="+mn-lt"/>
                <a:cs typeface="+mn-lt"/>
              </a:rPr>
              <a:t>Decision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Tree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Neural</a:t>
            </a:r>
            <a:r>
              <a:rPr lang="de-DE" dirty="0">
                <a:ea typeface="+mn-lt"/>
                <a:cs typeface="+mn-lt"/>
              </a:rPr>
              <a:t> Networks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Generate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test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design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>
                <a:ea typeface="+mn-lt"/>
                <a:cs typeface="+mn-lt"/>
              </a:rPr>
              <a:t>Data Splitting:</a:t>
            </a:r>
            <a:endParaRPr lang="en-US" b="1" dirty="0"/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1800" dirty="0">
                <a:ea typeface="+mn-lt"/>
                <a:cs typeface="+mn-lt"/>
              </a:rPr>
              <a:t>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(70%) and Test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(30%) not </a:t>
            </a:r>
            <a:r>
              <a:rPr lang="de-DE" sz="1800" dirty="0" err="1">
                <a:ea typeface="+mn-lt"/>
                <a:cs typeface="+mn-lt"/>
              </a:rPr>
              <a:t>shuffled</a:t>
            </a:r>
            <a:endParaRPr lang="de-DE" sz="1400" u="sng" dirty="0">
              <a:ea typeface="+mn-lt"/>
              <a:cs typeface="+mn-lt"/>
            </a:endParaRP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1800" dirty="0">
                <a:ea typeface="+mn-lt"/>
                <a:cs typeface="+mn-lt"/>
              </a:rPr>
              <a:t>Test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(5%), 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(80%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 and Validation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(20%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 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Strategy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Automated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 (0.0001 </a:t>
            </a:r>
            <a:r>
              <a:rPr lang="de-DE" dirty="0" err="1">
                <a:ea typeface="+mn-lt"/>
                <a:cs typeface="+mn-lt"/>
              </a:rPr>
              <a:t>loss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improve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or</a:t>
            </a:r>
            <a:r>
              <a:rPr lang="de-DE" dirty="0">
                <a:ea typeface="+mn-lt"/>
                <a:cs typeface="+mn-lt"/>
              </a:rPr>
              <a:t> 1000 </a:t>
            </a:r>
            <a:r>
              <a:rPr lang="de-DE" dirty="0" err="1">
                <a:ea typeface="+mn-lt"/>
                <a:cs typeface="+mn-lt"/>
              </a:rPr>
              <a:t>epochs</a:t>
            </a:r>
            <a:r>
              <a:rPr lang="de-DE" dirty="0">
                <a:ea typeface="+mn-lt"/>
                <a:cs typeface="+mn-lt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>
                <a:ea typeface="+mn-lt"/>
                <a:cs typeface="+mn-lt"/>
              </a:rPr>
              <a:t> Test </a:t>
            </a:r>
            <a:r>
              <a:rPr lang="de-DE" dirty="0" err="1">
                <a:ea typeface="+mn-lt"/>
                <a:cs typeface="+mn-lt"/>
              </a:rPr>
              <a:t>Criteria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Accuracy</a:t>
            </a:r>
            <a:r>
              <a:rPr lang="de-DE" dirty="0">
                <a:ea typeface="+mn-lt"/>
                <a:cs typeface="+mn-lt"/>
              </a:rPr>
              <a:t> 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dirty="0">
              <a:solidFill>
                <a:srgbClr val="203864"/>
              </a:solidFill>
              <a:ea typeface="+mn-lt"/>
              <a:cs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E27C-4C75-402F-86D4-D52044750E31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9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63DE-30A3-4908-9E6F-440739B2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7744-DF30-41FE-9EE5-A37323F6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E40-95A1-44A6-875C-8992484B9971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24BF-1467-49D5-A6A6-918AE46E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2A49-6EB0-4007-BD6A-B88FECDB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15</a:t>
            </a:fld>
            <a:endParaRPr lang="de-DE"/>
          </a:p>
        </p:txBody>
      </p:sp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B231408-DE64-4C5C-873A-AAA3D5E7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3882887"/>
            <a:ext cx="12028714" cy="22926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1F55-8E3C-4A72-AFA7-D42A10B2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3.  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Build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Models</a:t>
            </a:r>
            <a:endParaRPr lang="en-US" b="1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sz="2600" u="sng" dirty="0" err="1">
                <a:cs typeface="Calibri"/>
              </a:rPr>
              <a:t>Decision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cs typeface="Calibri"/>
              </a:rPr>
              <a:t>Tree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Dataset: </a:t>
            </a:r>
            <a:r>
              <a:rPr lang="de-DE" sz="2400" dirty="0">
                <a:ea typeface="+mn-lt"/>
                <a:cs typeface="+mn-lt"/>
              </a:rPr>
              <a:t>First </a:t>
            </a:r>
            <a:r>
              <a:rPr lang="de-DE" sz="2400" dirty="0" err="1">
                <a:ea typeface="+mn-lt"/>
                <a:cs typeface="+mn-lt"/>
              </a:rPr>
              <a:t>sliding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window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option</a:t>
            </a:r>
            <a:r>
              <a:rPr lang="de-DE" sz="2400" dirty="0">
                <a:ea typeface="+mn-lt"/>
                <a:cs typeface="+mn-lt"/>
              </a:rPr>
              <a:t> (13 </a:t>
            </a:r>
            <a:r>
              <a:rPr lang="de-DE" sz="2400" dirty="0" err="1">
                <a:ea typeface="+mn-lt"/>
                <a:cs typeface="+mn-lt"/>
              </a:rPr>
              <a:t>features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cs typeface="Calibri"/>
              </a:rPr>
              <a:t>Depth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tree</a:t>
            </a:r>
            <a:r>
              <a:rPr lang="de-DE" sz="2400" dirty="0">
                <a:cs typeface="Calibri"/>
              </a:rPr>
              <a:t>: 4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 err="1">
                <a:cs typeface="Calibri"/>
              </a:rPr>
              <a:t>Accuracy</a:t>
            </a:r>
            <a:r>
              <a:rPr lang="de-DE" sz="2400" dirty="0">
                <a:cs typeface="Calibri"/>
              </a:rPr>
              <a:t>: 52.95%</a:t>
            </a:r>
            <a:endParaRPr lang="de-DE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93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ABD6-54D4-4886-9758-F4B5C110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C6C8-0AFA-4B9C-8706-130A7982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sz="2600" u="sng" dirty="0">
                <a:ea typeface="+mn-lt"/>
                <a:cs typeface="+mn-lt"/>
              </a:rPr>
              <a:t> Multi-</a:t>
            </a:r>
            <a:r>
              <a:rPr lang="de-DE" sz="2600" u="sng" dirty="0" err="1">
                <a:ea typeface="+mn-lt"/>
                <a:cs typeface="+mn-lt"/>
              </a:rPr>
              <a:t>layer</a:t>
            </a:r>
            <a:r>
              <a:rPr lang="de-DE" sz="2600" u="sng" dirty="0">
                <a:ea typeface="+mn-lt"/>
                <a:cs typeface="+mn-lt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Perceptron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Dataset: </a:t>
            </a:r>
            <a:r>
              <a:rPr lang="de-DE" sz="2400" dirty="0">
                <a:cs typeface="Calibri"/>
              </a:rPr>
              <a:t>First </a:t>
            </a:r>
            <a:r>
              <a:rPr lang="de-DE" sz="2400" dirty="0" err="1">
                <a:cs typeface="Calibri"/>
              </a:rPr>
              <a:t>sliding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window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option</a:t>
            </a:r>
            <a:r>
              <a:rPr lang="de-DE" sz="2400" dirty="0">
                <a:cs typeface="Calibri"/>
              </a:rPr>
              <a:t> (13 </a:t>
            </a:r>
            <a:r>
              <a:rPr lang="de-DE" sz="2400" dirty="0" err="1">
                <a:cs typeface="Calibri"/>
              </a:rPr>
              <a:t>features</a:t>
            </a:r>
            <a:r>
              <a:rPr lang="de-DE" sz="2400" dirty="0">
                <a:cs typeface="Calibri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Hidden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r>
              <a:rPr lang="de-DE" sz="2400" dirty="0">
                <a:ea typeface="+mn-lt"/>
                <a:cs typeface="+mn-lt"/>
              </a:rPr>
              <a:t>: 2(52,32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Output </a:t>
            </a:r>
            <a:r>
              <a:rPr lang="de-DE" sz="2400" dirty="0" err="1">
                <a:ea typeface="+mn-lt"/>
                <a:cs typeface="+mn-lt"/>
              </a:rPr>
              <a:t>layer</a:t>
            </a:r>
            <a:r>
              <a:rPr lang="de-DE" sz="2400" dirty="0">
                <a:ea typeface="+mn-lt"/>
                <a:cs typeface="+mn-lt"/>
              </a:rPr>
              <a:t>: 3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 err="1">
                <a:ea typeface="+mn-lt"/>
                <a:cs typeface="+mn-lt"/>
              </a:rPr>
              <a:t>Activation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functions</a:t>
            </a:r>
            <a:r>
              <a:rPr lang="de-DE" sz="2400" dirty="0">
                <a:ea typeface="+mn-lt"/>
                <a:cs typeface="+mn-lt"/>
              </a:rPr>
              <a:t>: Sigmoid and </a:t>
            </a:r>
            <a:r>
              <a:rPr lang="de-DE" sz="2400" dirty="0" err="1">
                <a:ea typeface="+mn-lt"/>
                <a:cs typeface="+mn-lt"/>
              </a:rPr>
              <a:t>softmax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Optimizer: </a:t>
            </a:r>
            <a:r>
              <a:rPr lang="de-DE" sz="2400" dirty="0" err="1">
                <a:ea typeface="+mn-lt"/>
                <a:cs typeface="+mn-lt"/>
              </a:rPr>
              <a:t>Stochastic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gradient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descent</a:t>
            </a:r>
            <a:endParaRPr lang="de-DE" dirty="0">
              <a:ea typeface="+mn-lt"/>
              <a:cs typeface="+mn-lt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Accuracy</a:t>
            </a:r>
            <a:r>
              <a:rPr lang="de-DE" sz="2400" dirty="0">
                <a:ea typeface="+mn-lt"/>
                <a:cs typeface="+mn-lt"/>
              </a:rPr>
              <a:t>: 53.45%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training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r>
              <a:rPr lang="de-DE" sz="2400" dirty="0">
                <a:ea typeface="+mn-lt"/>
                <a:cs typeface="+mn-lt"/>
              </a:rPr>
              <a:t> and 52.77%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testing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endParaRPr lang="de-DE" sz="2400" dirty="0">
              <a:cs typeface="Calibri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endParaRPr lang="de-DE" dirty="0"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b="1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B566-C78B-43C1-BB87-20292B3F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3584-5F40-43F0-92BE-0A3E03C5BD59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4570-BC54-428E-B394-6E0C57AD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4037-644F-4C6F-B1C7-C0760730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4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8E4F-5184-4B43-A241-F5663F6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C43-3C76-44A7-8EB8-D6AB0D5B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sz="2600" u="sng" dirty="0">
                <a:cs typeface="Calibri"/>
              </a:rPr>
              <a:t>Keras </a:t>
            </a:r>
            <a:r>
              <a:rPr lang="de-DE" sz="2600" u="sng" dirty="0" err="1">
                <a:cs typeface="Calibri"/>
              </a:rPr>
              <a:t>Sequential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Neural</a:t>
            </a:r>
            <a:r>
              <a:rPr lang="de-DE" sz="2600" u="sng" dirty="0">
                <a:ea typeface="+mn-lt"/>
                <a:cs typeface="+mn-lt"/>
              </a:rPr>
              <a:t> Network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Different </a:t>
            </a:r>
            <a:r>
              <a:rPr lang="de-DE" sz="2400" dirty="0" err="1">
                <a:ea typeface="+mn-lt"/>
                <a:cs typeface="+mn-lt"/>
              </a:rPr>
              <a:t>depths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From</a:t>
            </a:r>
            <a:r>
              <a:rPr lang="de-DE" sz="2400" dirty="0">
                <a:ea typeface="+mn-lt"/>
                <a:cs typeface="+mn-lt"/>
              </a:rPr>
              <a:t> 1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4 </a:t>
            </a:r>
            <a:r>
              <a:rPr lang="de-DE" sz="2400" dirty="0" err="1">
                <a:ea typeface="+mn-lt"/>
                <a:cs typeface="+mn-lt"/>
              </a:rPr>
              <a:t>hidden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Activation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ReLU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and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Softmax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(last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layer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, multi-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classification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Optimizer: Adam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Optimizations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Gradual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reduction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learning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rate,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batch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size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optimized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for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GPUs,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patience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200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epochs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Loss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Sparse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Categorical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Crossentropy</a:t>
            </a:r>
            <a:r>
              <a:rPr lang="de-DE" sz="2400" dirty="0">
                <a:ea typeface="+mn-lt"/>
                <a:cs typeface="+mn-lt"/>
              </a:rPr>
              <a:t> (due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class-encoding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de-DE" dirty="0">
              <a:solidFill>
                <a:srgbClr val="000000"/>
              </a:solidFill>
              <a:cs typeface="Calibri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2400" dirty="0">
                <a:solidFill>
                  <a:srgbClr val="000000"/>
                </a:solidFill>
                <a:ea typeface="+mn-lt"/>
                <a:cs typeface="Calibri"/>
              </a:rPr>
              <a:t> </a:t>
            </a:r>
            <a:r>
              <a:rPr lang="en-US" sz="2400" dirty="0">
                <a:ea typeface="+mn-lt"/>
                <a:cs typeface="+mn-lt"/>
              </a:rPr>
              <a:t>Regularization techniques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Weight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regularization (</a:t>
            </a:r>
            <a:r>
              <a:rPr lang="de-DE" sz="2400" dirty="0">
                <a:ea typeface="+mn-lt"/>
                <a:cs typeface="+mn-lt"/>
              </a:rPr>
              <a:t>L2) and/</a:t>
            </a:r>
            <a:r>
              <a:rPr lang="de-DE" sz="2400" dirty="0" err="1">
                <a:ea typeface="+mn-lt"/>
                <a:cs typeface="+mn-lt"/>
              </a:rPr>
              <a:t>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dropout</a:t>
            </a:r>
            <a:endParaRPr lang="de-DE" dirty="0">
              <a:solidFill>
                <a:srgbClr val="000000"/>
              </a:solidFill>
              <a:ea typeface="+mn-lt"/>
              <a:cs typeface="Calibri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2400" dirty="0">
                <a:solidFill>
                  <a:srgbClr val="000000"/>
                </a:solidFill>
                <a:ea typeface="+mn-lt"/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Accuracy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>
                <a:ea typeface="+mn-lt"/>
                <a:cs typeface="+mn-lt"/>
              </a:rPr>
              <a:t>56.25% </a:t>
            </a:r>
          </a:p>
          <a:p>
            <a:pPr marL="914400" lvl="2" indent="0">
              <a:buNone/>
            </a:pP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Problem: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Predicts</a:t>
            </a: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only</a:t>
            </a: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 2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classes</a:t>
            </a:r>
            <a:endParaRPr lang="de-DE" sz="2400" b="1" dirty="0">
              <a:solidFill>
                <a:srgbClr val="FF0000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203864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1D258-E6B3-4A09-A483-4199F7E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AE16-F0CB-428B-9963-DABAE8DE919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F5D5-5BCF-4561-B04B-FD38EED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B2A8-C7A7-400D-B8CF-390EA609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BC5D-37A2-004C-9376-EABCE19B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8496-1CD0-2A4C-9F97-18865E3B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3200" dirty="0"/>
              <a:t>Improvements: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Better </a:t>
            </a:r>
            <a:r>
              <a:rPr lang="en-US" dirty="0" err="1"/>
              <a:t>normalizatiob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No early step out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51.14%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Problem solved: Predicts 3 classes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AFA6-BD4A-794C-BAC7-36ADFA66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44D2-057E-4260-B66C-D62978A6777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FF0C-5B78-E447-AA50-5E4F03F5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7BC40-B826-3943-A9B2-863912AA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18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0264-04A3-8F43-9508-9746CDE69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62" y="2218867"/>
            <a:ext cx="4402138" cy="37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912-125F-43FC-A872-07B5FFBA6423}" type="datetime1">
              <a:rPr lang="de-DE" smtClean="0"/>
              <a:t>10.07.2020</a:t>
            </a:fld>
            <a:endParaRPr lang="de-D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35" y="2285208"/>
            <a:ext cx="9647930" cy="347662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FB55AE-2413-4B2D-AAE8-51AD3F8A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53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03A1C-3C7D-4F08-AA46-CCF513DE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903FB-8364-4E7B-8B22-DE3FC68F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cs typeface="Calibri"/>
              </a:rPr>
              <a:t>Goals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ea typeface="+mn-lt"/>
                <a:cs typeface="+mn-lt"/>
              </a:rPr>
              <a:t>Data </a:t>
            </a:r>
            <a:r>
              <a:rPr lang="de-DE" dirty="0" err="1">
                <a:ea typeface="+mn-lt"/>
                <a:cs typeface="+mn-lt"/>
              </a:rPr>
              <a:t>Profiling</a:t>
            </a:r>
            <a:endParaRPr lang="de-DE" dirty="0" err="1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Data </a:t>
            </a:r>
            <a:r>
              <a:rPr lang="de-DE" dirty="0" err="1"/>
              <a:t>Pre</a:t>
            </a:r>
            <a:r>
              <a:rPr lang="de-DE" dirty="0"/>
              <a:t>-Processing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Modelling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Deployment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Outlook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0CED9-646A-4EAD-8D37-D57176C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9ED-8A04-4300-BC21-606722A8E6E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4776A-0A1D-45E5-8EFB-55A8CAC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2A303F-A077-40A3-AFAC-E5A88D4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1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2BC7-A1AC-4F23-B303-50B5C0868CD1}" type="datetime1">
              <a:rPr lang="de-DE" smtClean="0"/>
              <a:t>10.07.2020</a:t>
            </a:fld>
            <a:endParaRPr lang="de-D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7514"/>
            <a:ext cx="4876800" cy="3272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7514"/>
            <a:ext cx="5035749" cy="3272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96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Quality test accuracy:</a:t>
            </a:r>
            <a:r>
              <a:rPr lang="en-GB" dirty="0"/>
              <a:t> 80%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Test accuracy: </a:t>
            </a:r>
            <a:r>
              <a:rPr lang="en-GB" dirty="0"/>
              <a:t>34%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76B9C-EFEB-4640-B9C6-3554F909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77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2EF9-7E30-BF43-A0CE-B6BA7F97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Predicting the goals (using Scikit)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F918-CD77-A447-9195-A0943192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Regressor: </a:t>
            </a:r>
            <a:r>
              <a:rPr lang="en-US" dirty="0"/>
              <a:t>Gradient boosting 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79% (Home: 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76%, Away:78%)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79% (Home: 78%, Away:80%)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FF7B-E299-3A4B-8E33-04296342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6BE6-20A7-4DCE-898C-AFAAF2200B70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021F-BD94-ED4C-8615-0445AB4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1821-2DE4-914B-AC74-FB5B5D00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71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C95B-C883-E549-BE75-346DB807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73445" cy="1325563"/>
          </a:xfrm>
        </p:spPr>
        <p:txBody>
          <a:bodyPr>
            <a:noAutofit/>
          </a:bodyPr>
          <a:lstStyle/>
          <a:p>
            <a:r>
              <a:rPr lang="en-US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Predicting the goals (using Keras)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D12-4ECB-FD41-9333-E0F1B5E1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ANN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21 features in Input layer, 3 Hidden layers (30,20,10)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IN" dirty="0"/>
              <a:t>Test accuracy: 47 %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Training: 79% (Home: 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Test: 78% (Home: 77%, Away:80%)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B5A6-A4C9-B34B-84D8-BBC2E62C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DDF-1D90-4BD9-B937-2107135F8F05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D1A9-D7D9-F340-A8A7-9406C37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5B65-FB02-F44B-BDDB-61AE51D5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22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BC9EE-54AB-284E-BBD7-315F0E334D3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t="-1" b="2290"/>
          <a:stretch/>
        </p:blipFill>
        <p:spPr>
          <a:xfrm>
            <a:off x="6777872" y="2929021"/>
            <a:ext cx="4437816" cy="33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7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Round predicted value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361116"/>
              </p:ext>
            </p:extLst>
          </p:nvPr>
        </p:nvGraphicFramePr>
        <p:xfrm>
          <a:off x="838200" y="175063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-0.75]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[-0.67,</a:t>
                      </a:r>
                      <a:r>
                        <a:rPr lang="en-US" baseline="0" dirty="0"/>
                        <a:t> -0.33]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[-0.33,</a:t>
                      </a:r>
                      <a:r>
                        <a:rPr lang="en-US" baseline="0" dirty="0"/>
                        <a:t>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[0,0.33]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54426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[0.33,</a:t>
                      </a:r>
                      <a:r>
                        <a:rPr lang="en-US" baseline="0" dirty="0"/>
                        <a:t> 0.67]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[0.67, </a:t>
                      </a:r>
                      <a:r>
                        <a:rPr lang="en-US" baseline="0" dirty="0"/>
                        <a:t>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Round and decode the predicted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Decode the original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Compare them =&gt; </a:t>
            </a:r>
            <a:r>
              <a:rPr lang="en-US" sz="2400" b="1" dirty="0"/>
              <a:t>Quality Criteria</a:t>
            </a:r>
            <a:endParaRPr lang="en-US" sz="2200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7D065-4347-461E-A310-D077FFA7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F743-8BFE-416E-A488-F538D570F245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9E486C-8699-47ED-A562-EFD23DE0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9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Quality Criteria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Based on 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abs (</a:t>
            </a:r>
            <a:r>
              <a:rPr lang="en-US" dirty="0" err="1"/>
              <a:t>yoriginal_home</a:t>
            </a:r>
            <a:r>
              <a:rPr lang="en-US" dirty="0"/>
              <a:t> - </a:t>
            </a:r>
            <a:r>
              <a:rPr lang="en-US" dirty="0" err="1"/>
              <a:t>ypred_home</a:t>
            </a:r>
            <a:r>
              <a:rPr lang="en-US" dirty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The final result:</a:t>
            </a:r>
            <a:r>
              <a:rPr lang="en-US" dirty="0"/>
              <a:t> </a:t>
            </a:r>
            <a:r>
              <a:rPr lang="en-US" sz="2100" dirty="0"/>
              <a:t>(degree difference home goals + degree difference away goals) / 2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749940"/>
              </p:ext>
            </p:extLst>
          </p:nvPr>
        </p:nvGraphicFramePr>
        <p:xfrm>
          <a:off x="1400974" y="2891314"/>
          <a:ext cx="70104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abs (yoriginal - ypred)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30585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EACF86-5ED5-4581-8D51-A1F0BE8D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1CE-F68B-4A9E-BD77-DA62B163CD77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8AFD7-1214-42B8-A8A8-7C41D162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702679B-5D5E-4BD1-AEBB-7D5DAE2DB1D4}"/>
              </a:ext>
            </a:extLst>
          </p:cNvPr>
          <p:cNvSpPr/>
          <p:nvPr/>
        </p:nvSpPr>
        <p:spPr>
          <a:xfrm>
            <a:off x="2383005" y="1690688"/>
            <a:ext cx="9735013" cy="4479293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8E5DC-62D3-C440-B344-56CEF9F4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Deployment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9406-C977-8A4D-9E9E-FFF82593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6B14-A623-450A-9B64-7434B038D63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908E-F4F2-3642-BB9B-D357FD04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77B4-7D6A-5844-ADAD-CCE2E9FA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25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1AFBD6-31A5-4D1D-B924-E820538235A8}"/>
              </a:ext>
            </a:extLst>
          </p:cNvPr>
          <p:cNvSpPr/>
          <p:nvPr/>
        </p:nvSpPr>
        <p:spPr>
          <a:xfrm>
            <a:off x="7253053" y="1877120"/>
            <a:ext cx="4695967" cy="1119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db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8CDD16-A0EC-4050-9BAF-8B80AE57A884}"/>
              </a:ext>
            </a:extLst>
          </p:cNvPr>
          <p:cNvSpPr/>
          <p:nvPr/>
        </p:nvSpPr>
        <p:spPr>
          <a:xfrm>
            <a:off x="2579369" y="3565937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42E028-E77D-4270-89A8-67ED208B97E8}"/>
              </a:ext>
            </a:extLst>
          </p:cNvPr>
          <p:cNvSpPr/>
          <p:nvPr/>
        </p:nvSpPr>
        <p:spPr>
          <a:xfrm>
            <a:off x="4880058" y="3565937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8F8C79-18D5-404E-91BF-77344DFE3393}"/>
              </a:ext>
            </a:extLst>
          </p:cNvPr>
          <p:cNvSpPr/>
          <p:nvPr/>
        </p:nvSpPr>
        <p:spPr>
          <a:xfrm>
            <a:off x="8211549" y="2091005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8A9A7B-C844-4C50-BF40-24B090C3CC33}"/>
              </a:ext>
            </a:extLst>
          </p:cNvPr>
          <p:cNvSpPr/>
          <p:nvPr/>
        </p:nvSpPr>
        <p:spPr>
          <a:xfrm>
            <a:off x="10077991" y="2091005"/>
            <a:ext cx="1597446" cy="746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db.sqlite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69E37-3868-4A7A-BBB1-6CAAFF31F41D}"/>
              </a:ext>
            </a:extLst>
          </p:cNvPr>
          <p:cNvSpPr/>
          <p:nvPr/>
        </p:nvSpPr>
        <p:spPr>
          <a:xfrm>
            <a:off x="7253053" y="3330366"/>
            <a:ext cx="4695967" cy="1119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ml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A416E-F79B-4D3D-AF66-FDD51153BF76}"/>
              </a:ext>
            </a:extLst>
          </p:cNvPr>
          <p:cNvSpPr/>
          <p:nvPr/>
        </p:nvSpPr>
        <p:spPr>
          <a:xfrm>
            <a:off x="8211549" y="3570881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C0A875-BECF-4D70-ABDD-5D1E03EFD4A8}"/>
              </a:ext>
            </a:extLst>
          </p:cNvPr>
          <p:cNvSpPr/>
          <p:nvPr/>
        </p:nvSpPr>
        <p:spPr>
          <a:xfrm>
            <a:off x="10077991" y="3570881"/>
            <a:ext cx="1597446" cy="746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model.h5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9ABB5F-1B4C-415F-991B-B3F33AD6DC6C}"/>
              </a:ext>
            </a:extLst>
          </p:cNvPr>
          <p:cNvSpPr/>
          <p:nvPr/>
        </p:nvSpPr>
        <p:spPr>
          <a:xfrm>
            <a:off x="7253053" y="4822360"/>
            <a:ext cx="2824938" cy="1159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fetching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C3014-7212-4CC1-825E-C8BB1C744C7F}"/>
              </a:ext>
            </a:extLst>
          </p:cNvPr>
          <p:cNvSpPr/>
          <p:nvPr/>
        </p:nvSpPr>
        <p:spPr>
          <a:xfrm>
            <a:off x="8211549" y="5085700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CDEC08-8B29-4356-B8E8-01EBF01268E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176815" y="3939142"/>
            <a:ext cx="703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8CFF9D-C2E9-430F-8BD4-81B1F13B036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477504" y="2464210"/>
            <a:ext cx="1734045" cy="1474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36E169-DC67-4027-A77E-65F112947A2A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477504" y="3939142"/>
            <a:ext cx="1734045" cy="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5AA643-776F-4232-A75D-3B4042E1C1FC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477504" y="3939142"/>
            <a:ext cx="1734045" cy="1519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FFF585-AF04-4776-96B7-9B399BD8B58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808995" y="3944086"/>
            <a:ext cx="268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CDE796-0D52-4F6E-B4E8-B405F6C18933}"/>
              </a:ext>
            </a:extLst>
          </p:cNvPr>
          <p:cNvCxnSpPr>
            <a:cxnSpLocks/>
          </p:cNvCxnSpPr>
          <p:nvPr/>
        </p:nvCxnSpPr>
        <p:spPr>
          <a:xfrm>
            <a:off x="9808995" y="2464210"/>
            <a:ext cx="268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61BA3-047E-44F1-B902-E5DEBBA7DEE0}"/>
              </a:ext>
            </a:extLst>
          </p:cNvPr>
          <p:cNvSpPr/>
          <p:nvPr/>
        </p:nvSpPr>
        <p:spPr>
          <a:xfrm>
            <a:off x="200184" y="3557059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  <a:endParaRPr lang="aa-ET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85B8F1-F01D-4350-94FD-24CFC659B013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1797630" y="3930264"/>
            <a:ext cx="781739" cy="8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404B2A1-8B21-4C09-9C27-1B629B6061BA}"/>
              </a:ext>
            </a:extLst>
          </p:cNvPr>
          <p:cNvSpPr txBox="1"/>
          <p:nvPr/>
        </p:nvSpPr>
        <p:spPr>
          <a:xfrm>
            <a:off x="2579369" y="1719907"/>
            <a:ext cx="1447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4291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268-6342-4A06-8DA5-6A58A6A2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Deployment</a:t>
            </a:r>
            <a:br>
              <a:rPr lang="de-DE" b="1" dirty="0"/>
            </a:br>
            <a:r>
              <a:rPr lang="de-DE" b="1" dirty="0"/>
              <a:t>     - Frontend</a:t>
            </a:r>
            <a:endParaRPr lang="en-DE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81C7-5BEC-4601-A1B8-9043280B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47D56-BE1D-4430-A036-12B94840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E21A-F306-41D9-9B02-2DB771EB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26</a:t>
            </a:fld>
            <a:endParaRPr lang="de-DE"/>
          </a:p>
        </p:txBody>
      </p:sp>
      <p:pic>
        <p:nvPicPr>
          <p:cNvPr id="1026" name="Picture 2" descr="Vue.js: Good, Bad, and Choice | Hacker Noon">
            <a:extLst>
              <a:ext uri="{FF2B5EF4-FFF2-40B4-BE49-F238E27FC236}">
                <a16:creationId xmlns:a16="http://schemas.microsoft.com/office/drawing/2014/main" id="{C6452138-FFA0-4C7B-BA46-F18847A74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10000" r="3470" b="14876"/>
          <a:stretch/>
        </p:blipFill>
        <p:spPr bwMode="auto">
          <a:xfrm>
            <a:off x="4509856" y="365125"/>
            <a:ext cx="3018408" cy="103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ED647F-5593-41F0-B9DA-288DA9501079}"/>
              </a:ext>
            </a:extLst>
          </p:cNvPr>
          <p:cNvSpPr txBox="1"/>
          <p:nvPr/>
        </p:nvSpPr>
        <p:spPr>
          <a:xfrm>
            <a:off x="5370990" y="1123034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AXIOS</a:t>
            </a:r>
            <a:endParaRPr lang="en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9254AE-9258-4697-97A4-4DEC5EA34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64" y="493272"/>
            <a:ext cx="855494" cy="8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3">
            <a:extLst>
              <a:ext uri="{FF2B5EF4-FFF2-40B4-BE49-F238E27FC236}">
                <a16:creationId xmlns:a16="http://schemas.microsoft.com/office/drawing/2014/main" id="{D69FD556-D070-4517-94DA-B1A4AC842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690688"/>
            <a:ext cx="9474200" cy="4642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035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268-6342-4A06-8DA5-6A58A6A2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Deployment</a:t>
            </a:r>
            <a:br>
              <a:rPr lang="de-DE" b="1" dirty="0"/>
            </a:br>
            <a:r>
              <a:rPr lang="de-DE" b="1" dirty="0"/>
              <a:t>     - API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73F4-358A-4783-8751-673DBA18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soccerGamesClassification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with </a:t>
            </a:r>
            <a:r>
              <a:rPr lang="en-US" dirty="0" err="1"/>
              <a:t>classificiation</a:t>
            </a:r>
            <a:r>
              <a:rPr lang="en-US" dirty="0"/>
              <a:t> result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soccerGamesRegression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with regression result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retrainClassification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retrains a new classification model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reruns new model on whole database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“ok”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retrainRegression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Backend retrains a new regression model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reruns new model on whole database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“ok”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fetchNewMatches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fetches new matches from </a:t>
            </a:r>
            <a:r>
              <a:rPr lang="en-US" dirty="0" err="1"/>
              <a:t>datasources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“ok”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81C7-5BEC-4601-A1B8-9043280B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47D56-BE1D-4430-A036-12B94840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E21A-F306-41D9-9B02-2DB771EB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72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23371-023C-49B4-B28B-B241B3E2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Conclusion</a:t>
            </a:r>
            <a:r>
              <a:rPr lang="de-DE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DA918-8FB4-4CB9-A998-4FD52710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11D36-990C-4FBA-8059-13AE4933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9EE0-8D39-4357-A047-B642434D37AC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644D9-228F-4A8E-9DC8-1326EECA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A0530-6808-438F-B8D5-02AAD33D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28</a:t>
            </a:fld>
            <a:endParaRPr lang="de-D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8E6687-062E-459F-AB13-CD0C64A4BF2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Scrum teamwork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Learned very much about Neural Networks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Pretty good outcome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Looking forward to work further on the project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16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8D9-7309-46E0-B541-AC707B3E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6. 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9502-DED2-4E90-8634-0A8D34A7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Try different ways of normalization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Use more features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Remove dependency on betting data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Improve frontend (design, functionality)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Improve deployment (</a:t>
            </a:r>
            <a:r>
              <a:rPr lang="en-US" dirty="0" err="1">
                <a:cs typeface="Calibri"/>
              </a:rPr>
              <a:t>f.e</a:t>
            </a:r>
            <a:r>
              <a:rPr lang="en-US" dirty="0">
                <a:cs typeface="Calibri"/>
              </a:rPr>
              <a:t>. container, scaling)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3A7E-41FF-4D51-9BA5-D2559C61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F944-3ADE-4B60-BC56-9F44F2858CA9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2E56-A5DE-44D8-992B-87232FFB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E908-772A-4980-A518-CA3652F8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0255-411A-40C4-82A8-B89DB5DE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0. Goals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8CBA-F72B-498D-B212-BEB33954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Improve skills in python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Gaining knowledge about data-preprocessing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Gaining knowledge about neural network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Finding the right features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Normalizing the features in a proper way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Finding a good model for the prediction – classification &amp; regression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Getting a decent accuracy with the prediction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D88D-CEC4-4353-ABB6-4A63D7E8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58D-2B6C-443E-B36A-2B519790863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82BB-D6D8-4696-803E-7F0B612E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0918-D85A-4F87-B097-2F9897E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25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A964D-0C5D-4CFA-A777-5AF9E6C6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44F5B-A87E-4BA2-8FE3-4CACA83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E6BC-48F8-4776-9F64-24FB2EF6738F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1788CF-0A35-43B5-B3F8-B60B17A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6FCEE-945A-4A93-8EF8-18DA542E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1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58AFF10-3D0F-4404-B6E4-DBAF503E4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4791"/>
            <a:ext cx="5605126" cy="621213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FFE-BDA5-4C6D-818F-AC63415EF76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4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A82-654A-43A1-BAA7-24963EF8A3A2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pic>
        <p:nvPicPr>
          <p:cNvPr id="9" name="Inhaltsplatzhalter 8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4DB065C7-3FE7-4A95-9BA6-F919C69E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352413"/>
            <a:ext cx="6787945" cy="4961949"/>
          </a:xfrm>
        </p:spPr>
      </p:pic>
    </p:spTree>
    <p:extLst>
      <p:ext uri="{BB962C8B-B14F-4D97-AF65-F5344CB8AC3E}">
        <p14:creationId xmlns:p14="http://schemas.microsoft.com/office/powerpoint/2010/main" val="140430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Feature </a:t>
            </a:r>
            <a:r>
              <a:rPr lang="de-DE" b="1" dirty="0" err="1"/>
              <a:t>Extraction</a:t>
            </a:r>
            <a:endParaRPr lang="de-DE" b="1" dirty="0"/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E03A759-62B2-4B89-A201-F90529EB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2" y="1723345"/>
            <a:ext cx="3835570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0F16-7F19-4F54-A379-46DDC64559F7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0F248AE-2FD7-4599-8D53-82C49F3CF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75" y="2394480"/>
            <a:ext cx="501084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BB5D138-9C7F-4E9D-8765-09478FF6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4" y="2577851"/>
            <a:ext cx="9710212" cy="251529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D04C-DC23-4E80-BD61-66B3B72FB21B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7</a:t>
            </a:fld>
            <a:endParaRPr lang="de-DE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A0489E65-5E09-B245-908E-16E4A8110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/>
          <a:stretch/>
        </p:blipFill>
        <p:spPr>
          <a:xfrm>
            <a:off x="1790700" y="2577851"/>
            <a:ext cx="9160406" cy="25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BFC6-DDC1-4279-8EE1-4ECAD53CE75B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8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6962BB9-C1B2-4F5A-8DD0-60316F620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95" y="2719120"/>
            <a:ext cx="5878810" cy="2608797"/>
          </a:xfrm>
        </p:spPr>
      </p:pic>
    </p:spTree>
    <p:extLst>
      <p:ext uri="{BB962C8B-B14F-4D97-AF65-F5344CB8AC3E}">
        <p14:creationId xmlns:p14="http://schemas.microsoft.com/office/powerpoint/2010/main" val="159673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E4B9-D977-42D8-9C94-D401F46191AA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9</a:t>
            </a:fld>
            <a:endParaRPr lang="de-DE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B3250CE-1878-49CF-B45D-FCD4EF4FA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36" y="2680292"/>
            <a:ext cx="8670727" cy="2459701"/>
          </a:xfrm>
        </p:spPr>
      </p:pic>
    </p:spTree>
    <p:extLst>
      <p:ext uri="{BB962C8B-B14F-4D97-AF65-F5344CB8AC3E}">
        <p14:creationId xmlns:p14="http://schemas.microsoft.com/office/powerpoint/2010/main" val="113793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1511</Words>
  <Application>Microsoft Office PowerPoint</Application>
  <PresentationFormat>Widescreen</PresentationFormat>
  <Paragraphs>348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Wingdings</vt:lpstr>
      <vt:lpstr>Wingdings,Sans-Serif</vt:lpstr>
      <vt:lpstr>Office</vt:lpstr>
      <vt:lpstr>Data Science Project</vt:lpstr>
      <vt:lpstr>Agenda</vt:lpstr>
      <vt:lpstr>0. Goals</vt:lpstr>
      <vt:lpstr>1. Data Profiling</vt:lpstr>
      <vt:lpstr>1. Data Profiling</vt:lpstr>
      <vt:lpstr>2. Data Pre-Processing      - Feature Extraction</vt:lpstr>
      <vt:lpstr>2. Data Pre-Processing      - Sliding Window Option 1</vt:lpstr>
      <vt:lpstr>2. Data Pre-Processing      - Sliding Window Option 2</vt:lpstr>
      <vt:lpstr>2. Data Pre-Processing      - Sliding Window Option 3</vt:lpstr>
      <vt:lpstr>2. Data Pre-Processing      - Sliding Window Option 4/5</vt:lpstr>
      <vt:lpstr>2. Data Pre-Processing      - Prediction of the final results</vt:lpstr>
      <vt:lpstr>2. Data Pre-Processing      - Prediction of scored goals</vt:lpstr>
      <vt:lpstr>2. Data Pre-Processing      - Prediction of scored goals count…</vt:lpstr>
      <vt:lpstr>3. Modelling      - Predicting the results</vt:lpstr>
      <vt:lpstr>3. Modelling      - Predicting the results</vt:lpstr>
      <vt:lpstr>3. Modelling      - Predicting the results</vt:lpstr>
      <vt:lpstr>3. Modelling      - Predicting the results</vt:lpstr>
      <vt:lpstr>3. Modelling      - Predicting the results</vt:lpstr>
      <vt:lpstr>3. Modelling      - Multi-Class Classification</vt:lpstr>
      <vt:lpstr>3. Modelling      - Multi-Class Classification</vt:lpstr>
      <vt:lpstr>3. Modelling      - Predicting the goals (using Scikit)</vt:lpstr>
      <vt:lpstr>3. Modelling      - Predicting the goals (using Keras)</vt:lpstr>
      <vt:lpstr>3. Modelling      - Round predicted value</vt:lpstr>
      <vt:lpstr>3. Modelling      - Quality Criteria</vt:lpstr>
      <vt:lpstr>4. Deployment</vt:lpstr>
      <vt:lpstr>4. Deployment      - Frontend</vt:lpstr>
      <vt:lpstr>4. Deployment      - API</vt:lpstr>
      <vt:lpstr>5. Conclusion </vt:lpstr>
      <vt:lpstr>6. Outlook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Till Hoffmann</cp:lastModifiedBy>
  <cp:revision>431</cp:revision>
  <dcterms:created xsi:type="dcterms:W3CDTF">2019-10-31T13:48:04Z</dcterms:created>
  <dcterms:modified xsi:type="dcterms:W3CDTF">2020-07-10T08:59:56Z</dcterms:modified>
</cp:coreProperties>
</file>