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C279A-2B34-47D3-82F1-4C49FE23A475}" type="datetimeFigureOut">
              <a:rPr lang="en-US" smtClean="0"/>
              <a:t>01-Dec-19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D236C-C336-4C26-B832-ED96CF667865}" type="slidenum">
              <a:rPr lang="en-US" smtClean="0"/>
              <a:t>‹#›</a:t>
            </a:fld>
            <a:endParaRPr lang="en-US"/>
          </a:p>
        </p:txBody>
      </p:sp>
    </p:spTree>
    <p:extLst>
      <p:ext uri="{BB962C8B-B14F-4D97-AF65-F5344CB8AC3E}">
        <p14:creationId xmlns:p14="http://schemas.microsoft.com/office/powerpoint/2010/main" val="237463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304883-B17E-43BA-8369-E4A3FCA69C66}"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D84128-DACD-42B6-8FA9-F3C92D6C3CED}" type="datetime1">
              <a:rPr lang="en-US" smtClean="0"/>
              <a:t>01-Dec-19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35A5CE-9CDF-4674-B1B3-F698D5869A67}"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4DAA30B-A7C9-4573-A94D-C107E2945B2D}"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56AD98-397D-4328-B7A9-8888B1F9AE6D}"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F7825B-F423-405E-A7EF-60EFE1053AA5}" type="datetime1">
              <a:rPr lang="en-US" smtClean="0"/>
              <a:t>01-Dec-19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4CEE31-2CB5-409D-99B0-737B2F6F1CA5}" type="datetime1">
              <a:rPr lang="en-US" smtClean="0"/>
              <a:t>01-Dec-19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F56586-2921-4754-B8A6-DF00147C2F88}"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77068-31F8-4E59-BDCA-CF13F4524184}"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BD87167-7ECD-411B-AC5C-91A5E90EDD33}"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82AEF6-7ADB-4626-9129-8537B0D11AF2}" type="datetime1">
              <a:rPr lang="en-US" smtClean="0"/>
              <a:t>01-Dec-19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4296D8-7EA9-49F9-BF39-3D33E7C60EBC}" type="datetime1">
              <a:rPr lang="en-US" smtClean="0"/>
              <a:t>01-Dec-19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843FC-46E5-4E6A-A5E1-E336FF64552B}" type="datetime1">
              <a:rPr lang="en-US" smtClean="0"/>
              <a:t>01-Dec-19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B69C744-99DB-41C3-8E2E-1488311A3D22}" type="datetime1">
              <a:rPr lang="en-US" smtClean="0"/>
              <a:t>01-Dec-19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66F585-5158-4A06-A266-C1243999C728}" type="datetime1">
              <a:rPr lang="en-US" smtClean="0"/>
              <a:t>01-Dec-19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868ACB-85E3-4900-A002-BFAC9323A7E2}" type="datetime1">
              <a:rPr lang="en-US" smtClean="0"/>
              <a:t>01-Dec-19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7674DA-121E-4C51-A06F-F32E2C0E6F2F}" type="datetime1">
              <a:rPr lang="en-US" smtClean="0"/>
              <a:t>01-Dec-19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1A0DAC-4DA3-406E-8F37-5481EBE00398}" type="datetime1">
              <a:rPr lang="en-US" smtClean="0"/>
              <a:t>01-Dec-19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9451"/>
            <a:ext cx="12192000" cy="2481944"/>
          </a:xfrm>
        </p:spPr>
        <p:txBody>
          <a:bodyPr/>
          <a:lstStyle/>
          <a:p>
            <a:pPr algn="ctr"/>
            <a:r>
              <a:rPr lang="en-US" sz="4800" dirty="0" smtClean="0">
                <a:latin typeface="Times New Roman" panose="02020603050405020304" pitchFamily="18" charset="0"/>
                <a:cs typeface="Times New Roman" panose="02020603050405020304" pitchFamily="18" charset="0"/>
              </a:rPr>
              <a:t>Welcome to Our Presentation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408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Feasibility study</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03312" y="2052918"/>
            <a:ext cx="10222185" cy="4360945"/>
          </a:xfrm>
        </p:spPr>
        <p:txBody>
          <a:bodyPr>
            <a:normAutofit/>
          </a:bodyPr>
          <a:lstStyle/>
          <a:p>
            <a:pPr marL="0" lvl="0" indent="0">
              <a:buNone/>
            </a:pPr>
            <a:r>
              <a:rPr lang="en-US" sz="2800" dirty="0">
                <a:latin typeface="Times New Roman" panose="02020603050405020304" pitchFamily="18" charset="0"/>
                <a:cs typeface="Times New Roman" panose="02020603050405020304" pitchFamily="18" charset="0"/>
              </a:rPr>
              <a:t>The objective of feasibility study is to determine whether the proposed system is feasible or not.</a:t>
            </a:r>
          </a:p>
          <a:p>
            <a:pPr marL="0" lvl="0" indent="0">
              <a:buNone/>
            </a:pPr>
            <a:endParaRPr lang="en-US" sz="2800"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Three types of feasibility study-</a:t>
            </a:r>
          </a:p>
          <a:p>
            <a:pPr marL="0" lvl="0" indent="0">
              <a:buNone/>
            </a:pPr>
            <a:endParaRPr lang="en-US" sz="2800"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Technical Feasibility</a:t>
            </a:r>
          </a:p>
          <a:p>
            <a:pPr marL="0" lvl="0" indent="0">
              <a:buNone/>
            </a:pPr>
            <a:r>
              <a:rPr lang="en-US" sz="2800" dirty="0">
                <a:latin typeface="Times New Roman" panose="02020603050405020304" pitchFamily="18" charset="0"/>
                <a:cs typeface="Times New Roman" panose="02020603050405020304" pitchFamily="18" charset="0"/>
              </a:rPr>
              <a:t>Economic Feasibility</a:t>
            </a:r>
          </a:p>
          <a:p>
            <a:pPr marL="0" lvl="0" indent="0">
              <a:buNone/>
            </a:pPr>
            <a:r>
              <a:rPr lang="en-US" sz="2800" dirty="0">
                <a:latin typeface="Times New Roman" panose="02020603050405020304" pitchFamily="18" charset="0"/>
                <a:cs typeface="Times New Roman" panose="02020603050405020304" pitchFamily="18" charset="0"/>
              </a:rPr>
              <a:t>Operational Feasibility</a:t>
            </a:r>
          </a:p>
        </p:txBody>
      </p:sp>
      <p:sp>
        <p:nvSpPr>
          <p:cNvPr id="2" name="Slide Number Placeholder 1"/>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20665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REQUIREMENT ENGINEERING</a:t>
            </a:r>
          </a:p>
        </p:txBody>
      </p:sp>
      <p:sp>
        <p:nvSpPr>
          <p:cNvPr id="5" name="Content Placeholder 4"/>
          <p:cNvSpPr>
            <a:spLocks noGrp="1"/>
          </p:cNvSpPr>
          <p:nvPr>
            <p:ph idx="1"/>
          </p:nvPr>
        </p:nvSpPr>
        <p:spPr>
          <a:xfrm>
            <a:off x="646112" y="1580606"/>
            <a:ext cx="10679386" cy="4833257"/>
          </a:xfrm>
        </p:spPr>
        <p:txBody>
          <a:bodyPr>
            <a:normAutofit/>
          </a:bodyPr>
          <a:lstStyle/>
          <a:p>
            <a:pPr marL="0" lvl="0" indent="0">
              <a:buNone/>
            </a:pPr>
            <a:r>
              <a:rPr lang="en-US" dirty="0" smtClean="0">
                <a:latin typeface="Times New Roman" panose="02020603050405020304" pitchFamily="18" charset="0"/>
                <a:cs typeface="Times New Roman" panose="02020603050405020304" pitchFamily="18" charset="0"/>
              </a:rPr>
              <a:t>Requirement Analysis</a:t>
            </a:r>
          </a:p>
          <a:p>
            <a:pPr marL="0" lvl="0" indent="0">
              <a:buNone/>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requirements are conditions or tasks that must be completed to ensure the success or completion of the project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Hardware Requirements</a:t>
            </a:r>
          </a:p>
          <a:p>
            <a:pPr marL="0" lvl="0" indent="0">
              <a:buNone/>
            </a:pPr>
            <a:r>
              <a:rPr lang="en-US" dirty="0">
                <a:latin typeface="Times New Roman" panose="02020603050405020304" pitchFamily="18" charset="0"/>
                <a:cs typeface="Times New Roman" panose="02020603050405020304" pitchFamily="18" charset="0"/>
              </a:rPr>
              <a:t> A minimum of Pentium 4 with a speed of 1.3 GHz.</a:t>
            </a:r>
          </a:p>
          <a:p>
            <a:pPr marL="0" lvl="0" indent="0">
              <a:buNone/>
            </a:pPr>
            <a:r>
              <a:rPr lang="en-US" dirty="0">
                <a:latin typeface="Times New Roman" panose="02020603050405020304" pitchFamily="18" charset="0"/>
                <a:cs typeface="Times New Roman" panose="02020603050405020304" pitchFamily="18" charset="0"/>
              </a:rPr>
              <a:t> A minimum RAM capacity of at least 512MB.</a:t>
            </a:r>
          </a:p>
          <a:p>
            <a:pPr marL="0" lvl="0" indent="0">
              <a:buNone/>
            </a:pPr>
            <a:r>
              <a:rPr lang="en-US" dirty="0">
                <a:latin typeface="Times New Roman" panose="02020603050405020304" pitchFamily="18" charset="0"/>
                <a:cs typeface="Times New Roman" panose="02020603050405020304" pitchFamily="18" charset="0"/>
              </a:rPr>
              <a:t> Hard disk capacity of at least 100mb free space</a:t>
            </a:r>
            <a:r>
              <a:rPr lang="en-US" dirty="0" smtClean="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Software Requirements</a:t>
            </a:r>
          </a:p>
          <a:p>
            <a:pPr marL="0" lvl="0" indent="0">
              <a:buNone/>
            </a:pPr>
            <a:r>
              <a:rPr lang="en-US" dirty="0">
                <a:latin typeface="Times New Roman" panose="02020603050405020304" pitchFamily="18" charset="0"/>
                <a:cs typeface="Times New Roman" panose="02020603050405020304" pitchFamily="18" charset="0"/>
              </a:rPr>
              <a:t> Windows 7 and above.</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Xampp</a:t>
            </a:r>
            <a:r>
              <a:rPr lang="en-US" dirty="0">
                <a:latin typeface="Times New Roman" panose="02020603050405020304" pitchFamily="18" charset="0"/>
                <a:cs typeface="Times New Roman" panose="02020603050405020304" pitchFamily="18" charset="0"/>
              </a:rPr>
              <a:t> Server.</a:t>
            </a:r>
          </a:p>
          <a:p>
            <a:pPr marL="0" lvl="0" indent="0">
              <a:buNone/>
            </a:pPr>
            <a:r>
              <a:rPr lang="en-US" dirty="0">
                <a:latin typeface="Times New Roman" panose="02020603050405020304" pitchFamily="18" charset="0"/>
                <a:cs typeface="Times New Roman" panose="02020603050405020304" pitchFamily="18" charset="0"/>
              </a:rPr>
              <a:t> Web Browser (Firefox or Chrome)</a:t>
            </a:r>
          </a:p>
          <a:p>
            <a:pPr marL="0" lvl="0" indent="0">
              <a:buNone/>
            </a:pP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37946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dirty="0">
                <a:latin typeface="Times New Roman" panose="02020603050405020304" pitchFamily="18" charset="0"/>
                <a:cs typeface="Times New Roman" panose="02020603050405020304" pitchFamily="18" charset="0"/>
              </a:rPr>
              <a:t>COST ESTIMATION</a:t>
            </a:r>
          </a:p>
        </p:txBody>
      </p:sp>
      <p:sp>
        <p:nvSpPr>
          <p:cNvPr id="5" name="Content Placeholder 4"/>
          <p:cNvSpPr>
            <a:spLocks noGrp="1"/>
          </p:cNvSpPr>
          <p:nvPr>
            <p:ph idx="1"/>
          </p:nvPr>
        </p:nvSpPr>
        <p:spPr>
          <a:xfrm>
            <a:off x="646112" y="1580606"/>
            <a:ext cx="10679386" cy="4833257"/>
          </a:xfrm>
        </p:spPr>
        <p:txBody>
          <a:bodyPr>
            <a:normAutofit/>
          </a:bodyPr>
          <a:lstStyle/>
          <a:p>
            <a:pPr marL="0" lvl="0" indent="0">
              <a:buNone/>
            </a:pPr>
            <a:r>
              <a:rPr lang="en-US" dirty="0" smtClean="0">
                <a:latin typeface="Times New Roman" panose="02020603050405020304" pitchFamily="18" charset="0"/>
                <a:cs typeface="Times New Roman" panose="02020603050405020304" pitchFamily="18" charset="0"/>
              </a:rPr>
              <a:t>Hardware cost :</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cost </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90143742"/>
              </p:ext>
            </p:extLst>
          </p:nvPr>
        </p:nvGraphicFramePr>
        <p:xfrm>
          <a:off x="728005" y="2154986"/>
          <a:ext cx="7645286" cy="2012064"/>
        </p:xfrm>
        <a:graphic>
          <a:graphicData uri="http://schemas.openxmlformats.org/drawingml/2006/table">
            <a:tbl>
              <a:tblPr>
                <a:tableStyleId>{5C22544A-7EE6-4342-B048-85BDC9FD1C3A}</a:tableStyleId>
              </a:tblPr>
              <a:tblGrid>
                <a:gridCol w="2128307">
                  <a:extLst>
                    <a:ext uri="{9D8B030D-6E8A-4147-A177-3AD203B41FA5}">
                      <a16:colId xmlns:a16="http://schemas.microsoft.com/office/drawing/2014/main" val="257333959"/>
                    </a:ext>
                  </a:extLst>
                </a:gridCol>
                <a:gridCol w="2411774">
                  <a:extLst>
                    <a:ext uri="{9D8B030D-6E8A-4147-A177-3AD203B41FA5}">
                      <a16:colId xmlns:a16="http://schemas.microsoft.com/office/drawing/2014/main" val="3932604854"/>
                    </a:ext>
                  </a:extLst>
                </a:gridCol>
                <a:gridCol w="1709109">
                  <a:extLst>
                    <a:ext uri="{9D8B030D-6E8A-4147-A177-3AD203B41FA5}">
                      <a16:colId xmlns:a16="http://schemas.microsoft.com/office/drawing/2014/main" val="1395934375"/>
                    </a:ext>
                  </a:extLst>
                </a:gridCol>
                <a:gridCol w="1396096">
                  <a:extLst>
                    <a:ext uri="{9D8B030D-6E8A-4147-A177-3AD203B41FA5}">
                      <a16:colId xmlns:a16="http://schemas.microsoft.com/office/drawing/2014/main" val="3868213733"/>
                    </a:ext>
                  </a:extLst>
                </a:gridCol>
              </a:tblGrid>
              <a:tr h="402049">
                <a:tc>
                  <a:txBody>
                    <a:bodyPr/>
                    <a:lstStyle/>
                    <a:p>
                      <a:pPr marL="236220" marR="0" algn="l" eaLnBrk="0" hangingPunct="0">
                        <a:lnSpc>
                          <a:spcPct val="115000"/>
                        </a:lnSpc>
                        <a:spcBef>
                          <a:spcPts val="385"/>
                        </a:spcBef>
                        <a:spcAft>
                          <a:spcPts val="0"/>
                        </a:spcAft>
                      </a:pPr>
                      <a:r>
                        <a:rPr lang="en-US" sz="1200" spc="-5">
                          <a:effectLst/>
                        </a:rPr>
                        <a:t>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532765" marR="0" algn="l" eaLnBrk="0" hangingPunct="0">
                        <a:lnSpc>
                          <a:spcPct val="115000"/>
                        </a:lnSpc>
                        <a:spcBef>
                          <a:spcPts val="385"/>
                        </a:spcBef>
                        <a:spcAft>
                          <a:spcPts val="0"/>
                        </a:spcAft>
                      </a:pPr>
                      <a:r>
                        <a:rPr lang="en-US" sz="1200">
                          <a:effectLst/>
                        </a:rPr>
                        <a:t>Quantity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7335" marR="0" algn="l" eaLnBrk="0" hangingPunct="0">
                        <a:lnSpc>
                          <a:spcPct val="115000"/>
                        </a:lnSpc>
                        <a:spcBef>
                          <a:spcPts val="385"/>
                        </a:spcBef>
                        <a:spcAft>
                          <a:spcPts val="0"/>
                        </a:spcAft>
                      </a:pPr>
                      <a:r>
                        <a:rPr lang="en-US" sz="1200">
                          <a:effectLst/>
                        </a:rPr>
                        <a:t>Unit </a:t>
                      </a:r>
                      <a:r>
                        <a:rPr lang="en-US" sz="1200" spc="-5">
                          <a:effectLst/>
                        </a:rPr>
                        <a:t>Rate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94310" marR="0" algn="l" eaLnBrk="0" hangingPunct="0">
                        <a:lnSpc>
                          <a:spcPct val="115000"/>
                        </a:lnSpc>
                        <a:spcBef>
                          <a:spcPts val="385"/>
                        </a:spcBef>
                        <a:spcAft>
                          <a:spcPts val="0"/>
                        </a:spcAft>
                      </a:pPr>
                      <a:r>
                        <a:rPr lang="en-US" sz="1200" spc="-5">
                          <a:effectLst/>
                        </a:rPr>
                        <a:t>Total(Tk)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86450897"/>
                  </a:ext>
                </a:extLst>
              </a:tr>
              <a:tr h="402049">
                <a:tc>
                  <a:txBody>
                    <a:bodyPr/>
                    <a:lstStyle/>
                    <a:p>
                      <a:pPr marL="277495" marR="0" algn="l" eaLnBrk="0" hangingPunct="0">
                        <a:lnSpc>
                          <a:spcPct val="115000"/>
                        </a:lnSpc>
                        <a:spcBef>
                          <a:spcPts val="360"/>
                        </a:spcBef>
                        <a:spcAft>
                          <a:spcPts val="0"/>
                        </a:spcAft>
                      </a:pPr>
                      <a:r>
                        <a:rPr lang="en-US" sz="1200">
                          <a:effectLst/>
                        </a:rPr>
                        <a:t>CPU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eaLnBrk="0" hangingPunct="0">
                        <a:lnSpc>
                          <a:spcPct val="115000"/>
                        </a:lnSpc>
                        <a:spcBef>
                          <a:spcPts val="36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635" algn="ctr" eaLnBrk="0" hangingPunct="0">
                        <a:lnSpc>
                          <a:spcPct val="115000"/>
                        </a:lnSpc>
                        <a:spcBef>
                          <a:spcPts val="360"/>
                        </a:spcBef>
                        <a:spcAft>
                          <a:spcPts val="0"/>
                        </a:spcAft>
                      </a:pPr>
                      <a:r>
                        <a:rPr lang="en-US" sz="1200">
                          <a:effectLst/>
                        </a:rPr>
                        <a:t>15000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20675" marR="0" algn="l" eaLnBrk="0" hangingPunct="0">
                        <a:lnSpc>
                          <a:spcPct val="115000"/>
                        </a:lnSpc>
                        <a:spcBef>
                          <a:spcPts val="360"/>
                        </a:spcBef>
                        <a:spcAft>
                          <a:spcPts val="0"/>
                        </a:spcAft>
                      </a:pPr>
                      <a:r>
                        <a:rPr lang="en-US" sz="1200">
                          <a:effectLst/>
                        </a:rPr>
                        <a:t>15000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24187777"/>
                  </a:ext>
                </a:extLst>
              </a:tr>
              <a:tr h="402049">
                <a:tc>
                  <a:txBody>
                    <a:bodyPr/>
                    <a:lstStyle/>
                    <a:p>
                      <a:pPr marL="177165" marR="0" algn="l" eaLnBrk="0" hangingPunct="0">
                        <a:lnSpc>
                          <a:spcPct val="115000"/>
                        </a:lnSpc>
                        <a:spcBef>
                          <a:spcPts val="360"/>
                        </a:spcBef>
                        <a:spcAft>
                          <a:spcPts val="0"/>
                        </a:spcAft>
                      </a:pPr>
                      <a:r>
                        <a:rPr lang="en-US" sz="1200">
                          <a:effectLst/>
                        </a:rPr>
                        <a:t>Monitor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eaLnBrk="0" hangingPunct="0">
                        <a:lnSpc>
                          <a:spcPct val="115000"/>
                        </a:lnSpc>
                        <a:spcBef>
                          <a:spcPts val="36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635" algn="ctr" eaLnBrk="0" hangingPunct="0">
                        <a:lnSpc>
                          <a:spcPct val="115000"/>
                        </a:lnSpc>
                        <a:spcBef>
                          <a:spcPts val="360"/>
                        </a:spcBef>
                        <a:spcAft>
                          <a:spcPts val="0"/>
                        </a:spcAft>
                      </a:pPr>
                      <a:r>
                        <a:rPr lang="en-US" sz="1200">
                          <a:effectLst/>
                        </a:rPr>
                        <a:t>7000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358775" marR="0" algn="l" eaLnBrk="0" hangingPunct="0">
                        <a:lnSpc>
                          <a:spcPct val="115000"/>
                        </a:lnSpc>
                        <a:spcBef>
                          <a:spcPts val="360"/>
                        </a:spcBef>
                        <a:spcAft>
                          <a:spcPts val="0"/>
                        </a:spcAft>
                      </a:pPr>
                      <a:r>
                        <a:rPr lang="en-US" sz="1200">
                          <a:effectLst/>
                        </a:rPr>
                        <a:t>7000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71285472"/>
                  </a:ext>
                </a:extLst>
              </a:tr>
              <a:tr h="403868">
                <a:tc>
                  <a:txBody>
                    <a:bodyPr/>
                    <a:lstStyle/>
                    <a:p>
                      <a:pPr marL="127000" marR="0" algn="l" eaLnBrk="0" hangingPunct="0">
                        <a:lnSpc>
                          <a:spcPct val="115000"/>
                        </a:lnSpc>
                        <a:spcBef>
                          <a:spcPts val="360"/>
                        </a:spcBef>
                        <a:spcAft>
                          <a:spcPts val="0"/>
                        </a:spcAft>
                      </a:pPr>
                      <a:r>
                        <a:rPr lang="en-US" sz="1200" spc="-5">
                          <a:effectLst/>
                        </a:rPr>
                        <a:t>Keyboard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eaLnBrk="0" hangingPunct="0">
                        <a:lnSpc>
                          <a:spcPct val="115000"/>
                        </a:lnSpc>
                        <a:spcBef>
                          <a:spcPts val="36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635" algn="ctr" eaLnBrk="0" hangingPunct="0">
                        <a:lnSpc>
                          <a:spcPct val="115000"/>
                        </a:lnSpc>
                        <a:spcBef>
                          <a:spcPts val="360"/>
                        </a:spcBef>
                        <a:spcAft>
                          <a:spcPts val="0"/>
                        </a:spcAft>
                      </a:pPr>
                      <a:r>
                        <a:rPr lang="en-US" sz="1200">
                          <a:effectLst/>
                        </a:rPr>
                        <a:t>350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marR="0" algn="ctr" eaLnBrk="0" hangingPunct="0">
                        <a:lnSpc>
                          <a:spcPct val="115000"/>
                        </a:lnSpc>
                        <a:spcBef>
                          <a:spcPts val="360"/>
                        </a:spcBef>
                        <a:spcAft>
                          <a:spcPts val="0"/>
                        </a:spcAft>
                      </a:pPr>
                      <a:r>
                        <a:rPr lang="en-US" sz="1200" dirty="0">
                          <a:effectLst/>
                        </a:rPr>
                        <a:t>350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63332743"/>
                  </a:ext>
                </a:extLst>
              </a:tr>
              <a:tr h="402049">
                <a:tc>
                  <a:txBody>
                    <a:bodyPr/>
                    <a:lstStyle/>
                    <a:p>
                      <a:pPr marL="219710" marR="0" algn="l" eaLnBrk="0" hangingPunct="0">
                        <a:lnSpc>
                          <a:spcPct val="115000"/>
                        </a:lnSpc>
                        <a:spcBef>
                          <a:spcPts val="350"/>
                        </a:spcBef>
                        <a:spcAft>
                          <a:spcPts val="0"/>
                        </a:spcAft>
                      </a:pPr>
                      <a:r>
                        <a:rPr lang="en-US" sz="1200">
                          <a:effectLst/>
                        </a:rPr>
                        <a:t>Mouse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eaLnBrk="0" hangingPunct="0">
                        <a:lnSpc>
                          <a:spcPct val="115000"/>
                        </a:lnSpc>
                        <a:spcBef>
                          <a:spcPts val="35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635" algn="ctr" eaLnBrk="0" hangingPunct="0">
                        <a:lnSpc>
                          <a:spcPct val="115000"/>
                        </a:lnSpc>
                        <a:spcBef>
                          <a:spcPts val="350"/>
                        </a:spcBef>
                        <a:spcAft>
                          <a:spcPts val="0"/>
                        </a:spcAft>
                      </a:pPr>
                      <a:r>
                        <a:rPr lang="en-US" sz="1200">
                          <a:effectLst/>
                        </a:rPr>
                        <a:t>250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marR="0" algn="ctr" eaLnBrk="0" hangingPunct="0">
                        <a:lnSpc>
                          <a:spcPct val="115000"/>
                        </a:lnSpc>
                        <a:spcBef>
                          <a:spcPts val="350"/>
                        </a:spcBef>
                        <a:spcAft>
                          <a:spcPts val="0"/>
                        </a:spcAft>
                      </a:pPr>
                      <a:r>
                        <a:rPr lang="en-US" sz="1200" dirty="0">
                          <a:effectLst/>
                        </a:rPr>
                        <a:t>250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69301848"/>
                  </a:ext>
                </a:extLst>
              </a:tr>
            </a:tbl>
          </a:graphicData>
        </a:graphic>
      </p:graphicFrame>
      <p:pic>
        <p:nvPicPr>
          <p:cNvPr id="6" name="Picture 5"/>
          <p:cNvPicPr/>
          <p:nvPr/>
        </p:nvPicPr>
        <p:blipFill rotWithShape="1">
          <a:blip r:embed="rId2"/>
          <a:srcRect t="25264"/>
          <a:stretch/>
        </p:blipFill>
        <p:spPr bwMode="auto">
          <a:xfrm>
            <a:off x="728005" y="4741430"/>
            <a:ext cx="7645286" cy="111073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349190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5131" y="180943"/>
            <a:ext cx="9404723" cy="642018"/>
          </a:xfrm>
        </p:spPr>
        <p:txBody>
          <a:bodyPr/>
          <a:lstStyle/>
          <a:p>
            <a:pPr algn="ctr"/>
            <a:r>
              <a:rPr lang="en-US" sz="3600" dirty="0">
                <a:latin typeface="Times New Roman" panose="02020603050405020304" pitchFamily="18" charset="0"/>
                <a:cs typeface="Times New Roman" panose="02020603050405020304" pitchFamily="18" charset="0"/>
              </a:rPr>
              <a:t>ANALYSIS AND DESIGN</a:t>
            </a:r>
          </a:p>
        </p:txBody>
      </p:sp>
      <p:sp>
        <p:nvSpPr>
          <p:cNvPr id="7" name="Slide Number Placeholder 6"/>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183" y="785538"/>
            <a:ext cx="6844937" cy="6072461"/>
          </a:xfrm>
          <a:prstGeom prst="rect">
            <a:avLst/>
          </a:prstGeom>
        </p:spPr>
      </p:pic>
    </p:spTree>
    <p:extLst>
      <p:ext uri="{BB962C8B-B14F-4D97-AF65-F5344CB8AC3E}">
        <p14:creationId xmlns:p14="http://schemas.microsoft.com/office/powerpoint/2010/main" val="194658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308" y="0"/>
            <a:ext cx="7053943" cy="788254"/>
          </a:xfrm>
        </p:spPr>
        <p:txBody>
          <a:bodyPr/>
          <a:lstStyle/>
          <a:p>
            <a:pPr algn="ctr"/>
            <a:r>
              <a:rPr lang="en-US" sz="3600" dirty="0" smtClean="0">
                <a:latin typeface="Times New Roman" panose="02020603050405020304" pitchFamily="18" charset="0"/>
                <a:cs typeface="Times New Roman" panose="02020603050405020304" pitchFamily="18" charset="0"/>
              </a:rPr>
              <a:t>ERD</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530656"/>
            <a:ext cx="8817428" cy="6235904"/>
          </a:xfrm>
          <a:prstGeom prst="rect">
            <a:avLst/>
          </a:prstGeom>
        </p:spPr>
      </p:pic>
    </p:spTree>
    <p:extLst>
      <p:ext uri="{BB962C8B-B14F-4D97-AF65-F5344CB8AC3E}">
        <p14:creationId xmlns:p14="http://schemas.microsoft.com/office/powerpoint/2010/main" val="136510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a:latin typeface="Times New Roman" panose="02020603050405020304" pitchFamily="18" charset="0"/>
                <a:cs typeface="Times New Roman" panose="02020603050405020304" pitchFamily="18" charset="0"/>
              </a:rPr>
              <a:t>DFD (DATA FLOW DIAGRAM)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Contest Level: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rotWithShape="1">
          <a:blip r:embed="rId2"/>
          <a:srcRect b="6170"/>
          <a:stretch/>
        </p:blipFill>
        <p:spPr bwMode="auto">
          <a:xfrm>
            <a:off x="646111" y="1580606"/>
            <a:ext cx="10470379" cy="4832350"/>
          </a:xfrm>
          <a:prstGeom prst="rect">
            <a:avLst/>
          </a:prstGeom>
          <a:noFill/>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710497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a:latin typeface="Times New Roman" panose="02020603050405020304" pitchFamily="18" charset="0"/>
                <a:cs typeface="Times New Roman" panose="02020603050405020304" pitchFamily="18" charset="0"/>
              </a:rPr>
              <a:t>DFD (DATA FLOW DIAGRAM</a:t>
            </a:r>
            <a:r>
              <a:rPr lang="en-US" sz="36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endParaRPr lang="en-US"/>
          </a:p>
        </p:txBody>
      </p:sp>
      <p:pic>
        <p:nvPicPr>
          <p:cNvPr id="5" name="Picture 4"/>
          <p:cNvPicPr/>
          <p:nvPr/>
        </p:nvPicPr>
        <p:blipFill rotWithShape="1">
          <a:blip r:embed="rId2"/>
          <a:srcRect b="9195"/>
          <a:stretch/>
        </p:blipFill>
        <p:spPr bwMode="auto">
          <a:xfrm>
            <a:off x="1103311" y="1802674"/>
            <a:ext cx="9582105" cy="4605409"/>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925359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a:latin typeface="Times New Roman" panose="02020603050405020304" pitchFamily="18" charset="0"/>
                <a:cs typeface="Times New Roman" panose="02020603050405020304" pitchFamily="18" charset="0"/>
              </a:rPr>
              <a:t>RISK </a:t>
            </a:r>
            <a:r>
              <a:rPr lang="en-US" sz="3600" dirty="0" smtClean="0">
                <a:latin typeface="Times New Roman" panose="02020603050405020304" pitchFamily="18" charset="0"/>
                <a:cs typeface="Times New Roman" panose="02020603050405020304" pitchFamily="18" charset="0"/>
              </a:rPr>
              <a:t>ENGINEERING</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marL="0" indent="0">
              <a:buNone/>
            </a:pPr>
            <a:r>
              <a:rPr lang="en-US" b="1" dirty="0"/>
              <a:t>RISK MANAGEMENT</a:t>
            </a:r>
          </a:p>
          <a:p>
            <a:endParaRPr lang="en-US" dirty="0"/>
          </a:p>
          <a:p>
            <a:r>
              <a:rPr lang="en-US" dirty="0"/>
              <a:t>Risk management is the process of identifying and migrating risk.</a:t>
            </a:r>
          </a:p>
          <a:p>
            <a:r>
              <a:rPr lang="en-US" dirty="0"/>
              <a:t>Increase probability of positive event.</a:t>
            </a:r>
          </a:p>
          <a:p>
            <a:r>
              <a:rPr lang="en-US" dirty="0"/>
              <a:t>Reduce the occurrence of negative event.</a:t>
            </a:r>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78180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a:latin typeface="Times New Roman" panose="02020603050405020304" pitchFamily="18" charset="0"/>
                <a:cs typeface="Times New Roman" panose="02020603050405020304" pitchFamily="18" charset="0"/>
              </a:rPr>
              <a:t>RISK </a:t>
            </a:r>
            <a:r>
              <a:rPr lang="en-US" sz="3600" dirty="0" smtClean="0">
                <a:latin typeface="Times New Roman" panose="02020603050405020304" pitchFamily="18" charset="0"/>
                <a:cs typeface="Times New Roman" panose="02020603050405020304" pitchFamily="18" charset="0"/>
              </a:rPr>
              <a:t>ENGINEERING</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058092" y="1227910"/>
            <a:ext cx="8991762" cy="5020490"/>
          </a:xfrm>
        </p:spPr>
        <p:txBody>
          <a:bodyPr>
            <a:normAutofit fontScale="92500" lnSpcReduction="20000"/>
          </a:bodyPr>
          <a:lstStyle/>
          <a:p>
            <a:pPr marL="0" indent="0">
              <a:buNone/>
            </a:pPr>
            <a:r>
              <a:rPr lang="en-US" dirty="0"/>
              <a:t>Project Risks: </a:t>
            </a:r>
          </a:p>
          <a:p>
            <a:pPr marL="0" indent="0">
              <a:buNone/>
            </a:pPr>
            <a:r>
              <a:rPr lang="en-US" dirty="0"/>
              <a:t>Changing client requirements.</a:t>
            </a:r>
          </a:p>
          <a:p>
            <a:pPr marL="0" indent="0">
              <a:buNone/>
            </a:pPr>
            <a:r>
              <a:rPr lang="en-US" dirty="0"/>
              <a:t>Poor quality documentation.</a:t>
            </a:r>
          </a:p>
          <a:p>
            <a:pPr marL="0" indent="0">
              <a:buNone/>
            </a:pPr>
            <a:r>
              <a:rPr lang="en-US" dirty="0"/>
              <a:t>Lack of development experience.</a:t>
            </a:r>
          </a:p>
          <a:p>
            <a:pPr marL="0" indent="0">
              <a:buNone/>
            </a:pPr>
            <a:endParaRPr lang="en-US" dirty="0"/>
          </a:p>
          <a:p>
            <a:pPr marL="0" indent="0">
              <a:buNone/>
            </a:pPr>
            <a:r>
              <a:rPr lang="en-US" dirty="0"/>
              <a:t>Technical Risks:</a:t>
            </a:r>
          </a:p>
          <a:p>
            <a:pPr marL="0" indent="0">
              <a:buNone/>
            </a:pPr>
            <a:r>
              <a:rPr lang="en-US" dirty="0"/>
              <a:t>Computer crush.</a:t>
            </a:r>
          </a:p>
          <a:p>
            <a:pPr marL="0" indent="0">
              <a:buNone/>
            </a:pPr>
            <a:r>
              <a:rPr lang="en-US" dirty="0"/>
              <a:t>Technology doesn’t meet </a:t>
            </a:r>
            <a:r>
              <a:rPr lang="en-US" dirty="0" err="1"/>
              <a:t>spacifications</a:t>
            </a:r>
            <a:r>
              <a:rPr lang="en-US" dirty="0"/>
              <a:t>.</a:t>
            </a:r>
          </a:p>
          <a:p>
            <a:pPr marL="0" indent="0">
              <a:buNone/>
            </a:pPr>
            <a:r>
              <a:rPr lang="en-US" dirty="0"/>
              <a:t>Poor training skill in team members.</a:t>
            </a:r>
          </a:p>
          <a:p>
            <a:pPr marL="0" indent="0">
              <a:buNone/>
            </a:pPr>
            <a:endParaRPr lang="en-US" dirty="0"/>
          </a:p>
          <a:p>
            <a:pPr marL="0" indent="0">
              <a:buNone/>
            </a:pPr>
            <a:r>
              <a:rPr lang="en-US" dirty="0"/>
              <a:t>Business Risks: </a:t>
            </a:r>
          </a:p>
          <a:p>
            <a:pPr marL="0" indent="0">
              <a:buNone/>
            </a:pPr>
            <a:r>
              <a:rPr lang="en-US" dirty="0"/>
              <a:t> Insufficient Budget.</a:t>
            </a:r>
          </a:p>
          <a:p>
            <a:pPr marL="0" indent="0">
              <a:buNone/>
            </a:pPr>
            <a:r>
              <a:rPr lang="en-US" dirty="0"/>
              <a:t>No pay the installment of software cost.</a:t>
            </a:r>
          </a:p>
          <a:p>
            <a:pPr marL="0" indent="0">
              <a:buNone/>
            </a:pPr>
            <a:r>
              <a:rPr lang="en-US" dirty="0"/>
              <a:t>Late delivery of the project.</a:t>
            </a:r>
          </a:p>
        </p:txBody>
      </p:sp>
      <p:sp>
        <p:nvSpPr>
          <p:cNvPr id="3" name="Slide Number Placeholder 2"/>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15083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a:latin typeface="Times New Roman" panose="02020603050405020304" pitchFamily="18" charset="0"/>
                <a:cs typeface="Times New Roman" panose="02020603050405020304" pitchFamily="18" charset="0"/>
              </a:rPr>
              <a:t>QUALITY ASSURANCE MATRIX</a:t>
            </a:r>
          </a:p>
        </p:txBody>
      </p:sp>
      <p:sp>
        <p:nvSpPr>
          <p:cNvPr id="2" name="Content Placeholder 1"/>
          <p:cNvSpPr>
            <a:spLocks noGrp="1"/>
          </p:cNvSpPr>
          <p:nvPr>
            <p:ph idx="1"/>
          </p:nvPr>
        </p:nvSpPr>
        <p:spPr>
          <a:xfrm>
            <a:off x="1058092" y="1227910"/>
            <a:ext cx="8991762" cy="5020490"/>
          </a:xfrm>
        </p:spPr>
        <p:txBody>
          <a:bodyPr>
            <a:normAutofit fontScale="85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nSpc>
                <a:spcPct val="170000"/>
              </a:lnSpc>
              <a:buNone/>
            </a:pPr>
            <a:r>
              <a:rPr lang="en-US" dirty="0" smtClean="0">
                <a:latin typeface="Times New Roman" panose="02020603050405020304" pitchFamily="18" charset="0"/>
                <a:cs typeface="Times New Roman" panose="02020603050405020304" pitchFamily="18" charset="0"/>
              </a:rPr>
              <a:t>Quality </a:t>
            </a:r>
            <a:r>
              <a:rPr lang="en-US" dirty="0">
                <a:latin typeface="Times New Roman" panose="02020603050405020304" pitchFamily="18" charset="0"/>
                <a:cs typeface="Times New Roman" panose="02020603050405020304" pitchFamily="18" charset="0"/>
              </a:rPr>
              <a:t>Assurances Matrix is a standardized process that takes potential or actual Quality concerns, their importance to customer satisfaction and evaluates the robustness of the manufacturing and inspection processes against the potential or actual seriousness of the concern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WHITE BOX TESTING:</a:t>
            </a:r>
          </a:p>
          <a:p>
            <a:pPr marL="0" indent="0">
              <a:buNone/>
            </a:pPr>
            <a:r>
              <a:rPr lang="en-US" dirty="0">
                <a:latin typeface="Times New Roman" panose="02020603050405020304" pitchFamily="18" charset="0"/>
                <a:cs typeface="Times New Roman" panose="02020603050405020304" pitchFamily="18" charset="0"/>
              </a:rPr>
              <a:t>Control flow testing</a:t>
            </a:r>
          </a:p>
          <a:p>
            <a:pPr marL="0" indent="0">
              <a:buNone/>
            </a:pPr>
            <a:r>
              <a:rPr lang="en-US" dirty="0">
                <a:latin typeface="Times New Roman" panose="02020603050405020304" pitchFamily="18" charset="0"/>
                <a:cs typeface="Times New Roman" panose="02020603050405020304" pitchFamily="18" charset="0"/>
              </a:rPr>
              <a:t>Data flow testing </a:t>
            </a:r>
          </a:p>
          <a:p>
            <a:pPr marL="0" indent="0">
              <a:buNone/>
            </a:pPr>
            <a:r>
              <a:rPr lang="en-US" dirty="0">
                <a:latin typeface="Times New Roman" panose="02020603050405020304" pitchFamily="18" charset="0"/>
                <a:cs typeface="Times New Roman" panose="02020603050405020304" pitchFamily="18" charset="0"/>
              </a:rPr>
              <a:t>Branch testing </a:t>
            </a:r>
          </a:p>
          <a:p>
            <a:pPr marL="0" indent="0">
              <a:buNone/>
            </a:pPr>
            <a:r>
              <a:rPr lang="en-US" dirty="0">
                <a:latin typeface="Times New Roman" panose="02020603050405020304" pitchFamily="18" charset="0"/>
                <a:cs typeface="Times New Roman" panose="02020603050405020304" pitchFamily="18" charset="0"/>
              </a:rPr>
              <a:t>Statement coverage </a:t>
            </a:r>
          </a:p>
          <a:p>
            <a:pPr marL="0" indent="0">
              <a:buNone/>
            </a:pPr>
            <a:r>
              <a:rPr lang="en-US" b="1" dirty="0">
                <a:latin typeface="Times New Roman" panose="02020603050405020304" pitchFamily="18" charset="0"/>
                <a:cs typeface="Times New Roman" panose="02020603050405020304" pitchFamily="18" charset="0"/>
              </a:rPr>
              <a:t>BLACK BOX TESTING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Initially requirements and specifications of the system are examined.</a:t>
            </a:r>
          </a:p>
          <a:p>
            <a:pPr marL="0" indent="0">
              <a:buNone/>
            </a:pPr>
            <a:r>
              <a:rPr lang="en-US" dirty="0">
                <a:latin typeface="Times New Roman" panose="02020603050405020304" pitchFamily="18" charset="0"/>
                <a:cs typeface="Times New Roman" panose="02020603050405020304" pitchFamily="18" charset="0"/>
              </a:rPr>
              <a:t>Tester determines expected outputs for all those inputs. </a:t>
            </a:r>
          </a:p>
          <a:p>
            <a:pPr marL="0" indent="0">
              <a:buNone/>
            </a:pPr>
            <a:r>
              <a:rPr lang="en-US" dirty="0">
                <a:latin typeface="Times New Roman" panose="02020603050405020304" pitchFamily="18" charset="0"/>
                <a:cs typeface="Times New Roman" panose="02020603050405020304" pitchFamily="18" charset="0"/>
              </a:rPr>
              <a:t>Software tester constructs test cases with the selected inputs. </a:t>
            </a:r>
          </a:p>
          <a:p>
            <a:pPr marL="0" indent="0">
              <a:buNone/>
            </a:pPr>
            <a:r>
              <a:rPr lang="en-US" dirty="0">
                <a:latin typeface="Times New Roman" panose="02020603050405020304" pitchFamily="18" charset="0"/>
                <a:cs typeface="Times New Roman" panose="02020603050405020304" pitchFamily="18" charset="0"/>
              </a:rPr>
              <a:t>The test cases are executed.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9199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32" y="2377439"/>
            <a:ext cx="12192000" cy="2286000"/>
          </a:xfrm>
        </p:spPr>
        <p:txBody>
          <a:bodyPr/>
          <a:lstStyle/>
          <a:p>
            <a:pPr algn="ctr"/>
            <a:r>
              <a:rPr lang="en-US" sz="4800" dirty="0" smtClean="0">
                <a:latin typeface="Times New Roman" panose="02020603050405020304" pitchFamily="18" charset="0"/>
                <a:cs typeface="Times New Roman" panose="02020603050405020304" pitchFamily="18" charset="0"/>
              </a:rPr>
              <a:t>Development</a:t>
            </a:r>
            <a:br>
              <a:rPr lang="en-US" sz="4800"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of </a:t>
            </a:r>
            <a:r>
              <a:rPr lang="en-US" sz="4800" dirty="0" smtClean="0">
                <a:latin typeface="Times New Roman" panose="02020603050405020304" pitchFamily="18" charset="0"/>
                <a:cs typeface="Times New Roman" panose="02020603050405020304" pitchFamily="18" charset="0"/>
              </a:rPr>
              <a:t/>
            </a:r>
            <a:br>
              <a:rPr lang="en-US" sz="4800"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Bus Ticket Management System</a:t>
            </a:r>
            <a:br>
              <a:rPr lang="en-US" sz="4800"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for</a:t>
            </a:r>
            <a:r>
              <a:rPr lang="en-US" sz="4800" smtClean="0">
                <a:latin typeface="Times New Roman" panose="02020603050405020304" pitchFamily="18" charset="0"/>
                <a:cs typeface="Times New Roman" panose="02020603050405020304" pitchFamily="18" charset="0"/>
              </a:rPr>
              <a:t/>
            </a:r>
            <a:br>
              <a:rPr lang="en-US" sz="4800" smtClean="0">
                <a:latin typeface="Times New Roman" panose="02020603050405020304" pitchFamily="18" charset="0"/>
                <a:cs typeface="Times New Roman" panose="02020603050405020304" pitchFamily="18" charset="0"/>
              </a:rPr>
            </a:br>
            <a:r>
              <a:rPr lang="en-US" sz="4800" smtClean="0">
                <a:latin typeface="Times New Roman" panose="02020603050405020304" pitchFamily="18" charset="0"/>
                <a:cs typeface="Times New Roman" panose="02020603050405020304" pitchFamily="18" charset="0"/>
              </a:rPr>
              <a:t>“TT Bus Paribahan”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964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058092" y="1227910"/>
            <a:ext cx="8991762" cy="502049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chapter discusses on the outcome of this entire research, limitations of the research and last but not least the future outcome of this research. Finally, this chapter concludes the various issues that had been highlighted in the earlier chapters. Knowledge in terms of concept, theory, technical and practical aspects on Online Bus Ticketing System web portal had been gained</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Limitations of the research</a:t>
            </a:r>
          </a:p>
          <a:p>
            <a:pPr marL="0" indent="0">
              <a:buNone/>
            </a:pPr>
            <a:r>
              <a:rPr lang="en-US" dirty="0">
                <a:latin typeface="Times New Roman" panose="02020603050405020304" pitchFamily="18" charset="0"/>
                <a:cs typeface="Times New Roman" panose="02020603050405020304" pitchFamily="18" charset="0"/>
              </a:rPr>
              <a:t>There were few constraints that had been encountered during completing the research document. The first constrain was the inability to find any research document obtaining information on star ranking for bus operators. It was difficult to acquire any information on this area because there are no any governing bodies that award ratings to bus operators as how hotels and airliners are rated. </a:t>
            </a:r>
          </a:p>
        </p:txBody>
      </p:sp>
      <p:sp>
        <p:nvSpPr>
          <p:cNvPr id="3" name="Slide Number Placeholder 2"/>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73427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3600"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593669" y="1580606"/>
            <a:ext cx="8992742" cy="3174273"/>
          </a:xfrm>
        </p:spPr>
        <p:txBody>
          <a:bodyPr>
            <a:normAutofit/>
          </a:bodyPr>
          <a:lstStyle/>
          <a:p>
            <a:r>
              <a:rPr lang="en-US" b="1" dirty="0">
                <a:latin typeface="Times New Roman" panose="02020603050405020304" pitchFamily="18" charset="0"/>
                <a:cs typeface="Times New Roman" panose="02020603050405020304" pitchFamily="18" charset="0"/>
              </a:rPr>
              <a:t>Future work of the research</a:t>
            </a:r>
          </a:p>
          <a:p>
            <a:r>
              <a:rPr lang="en-US" dirty="0">
                <a:latin typeface="Times New Roman" panose="02020603050405020304" pitchFamily="18" charset="0"/>
                <a:cs typeface="Times New Roman" panose="02020603050405020304" pitchFamily="18" charset="0"/>
              </a:rPr>
              <a:t>Some of the future work of the research for this Online Bus Ticketing web portal that can be taken into consideration are-</a:t>
            </a:r>
          </a:p>
          <a:p>
            <a:r>
              <a:rPr lang="en-US" dirty="0">
                <a:latin typeface="Times New Roman" panose="02020603050405020304" pitchFamily="18" charset="0"/>
                <a:cs typeface="Times New Roman" panose="02020603050405020304" pitchFamily="18" charset="0"/>
              </a:rPr>
              <a:t>(a) Language Support</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 Enhanced User Interface</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 Increase Administrators Task</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 Common working </a:t>
            </a:r>
            <a:r>
              <a:rPr lang="en-US" dirty="0" smtClean="0">
                <a:latin typeface="Times New Roman" panose="02020603050405020304" pitchFamily="18" charset="0"/>
                <a:cs typeface="Times New Roman" panose="02020603050405020304" pitchFamily="18" charset="0"/>
              </a:rPr>
              <a:t>community</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6902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596" y="2595027"/>
            <a:ext cx="9404723" cy="1400530"/>
          </a:xfrm>
        </p:spPr>
        <p:txBody>
          <a:bodyPr/>
          <a:lstStyle/>
          <a:p>
            <a:r>
              <a:rPr lang="en-US" sz="9600" dirty="0" smtClean="0"/>
              <a:t>Thank You</a:t>
            </a:r>
            <a:endParaRPr lang="en-US" sz="9600" dirty="0"/>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41604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1110344"/>
            <a:ext cx="10868296" cy="3971108"/>
          </a:xfrm>
        </p:spPr>
        <p:txBody>
          <a:bodyPr/>
          <a:lstStyle/>
          <a:p>
            <a:pPr algn="ctr"/>
            <a:r>
              <a:rPr lang="en-US" sz="9600" dirty="0" smtClean="0"/>
              <a:t>Do you have any question ?</a:t>
            </a:r>
            <a:endParaRPr lang="en-US" sz="9600" dirty="0"/>
          </a:p>
        </p:txBody>
      </p:sp>
      <p:sp>
        <p:nvSpPr>
          <p:cNvPr id="3" name="Slide Number Placeholder 2"/>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5692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3449" y="583347"/>
            <a:ext cx="3991203" cy="1400530"/>
          </a:xfrm>
        </p:spPr>
        <p:txBody>
          <a:bodyPr/>
          <a:lstStyle/>
          <a:p>
            <a:r>
              <a:rPr lang="en-US" dirty="0" smtClean="0">
                <a:latin typeface="Times New Roman" panose="02020603050405020304" pitchFamily="18" charset="0"/>
                <a:cs typeface="Times New Roman" panose="02020603050405020304" pitchFamily="18" charset="0"/>
              </a:rPr>
              <a:t>Group Member</a:t>
            </a:r>
            <a:endParaRPr lang="en-US"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80745219"/>
              </p:ext>
            </p:extLst>
          </p:nvPr>
        </p:nvGraphicFramePr>
        <p:xfrm>
          <a:off x="2037806" y="2325188"/>
          <a:ext cx="7994468" cy="3148149"/>
        </p:xfrm>
        <a:graphic>
          <a:graphicData uri="http://schemas.openxmlformats.org/drawingml/2006/table">
            <a:tbl>
              <a:tblPr>
                <a:tableStyleId>{5C22544A-7EE6-4342-B048-85BDC9FD1C3A}</a:tableStyleId>
              </a:tblPr>
              <a:tblGrid>
                <a:gridCol w="1763885">
                  <a:extLst>
                    <a:ext uri="{9D8B030D-6E8A-4147-A177-3AD203B41FA5}">
                      <a16:colId xmlns:a16="http://schemas.microsoft.com/office/drawing/2014/main" val="2312261713"/>
                    </a:ext>
                  </a:extLst>
                </a:gridCol>
                <a:gridCol w="6230583">
                  <a:extLst>
                    <a:ext uri="{9D8B030D-6E8A-4147-A177-3AD203B41FA5}">
                      <a16:colId xmlns:a16="http://schemas.microsoft.com/office/drawing/2014/main" val="1513955066"/>
                    </a:ext>
                  </a:extLst>
                </a:gridCol>
              </a:tblGrid>
              <a:tr h="627017">
                <a:tc>
                  <a:txBody>
                    <a:bodyPr/>
                    <a:lstStyle/>
                    <a:p>
                      <a:pPr marL="0" marR="0" algn="ctr">
                        <a:lnSpc>
                          <a:spcPct val="115000"/>
                        </a:lnSpc>
                        <a:spcBef>
                          <a:spcPts val="560"/>
                        </a:spcBef>
                        <a:spcAft>
                          <a:spcPts val="0"/>
                        </a:spcAft>
                      </a:pPr>
                      <a:r>
                        <a:rPr lang="en-US" sz="1800" b="1" spc="-15" dirty="0">
                          <a:effectLst/>
                          <a:latin typeface="Times New Roman" panose="02020603050405020304" pitchFamily="18" charset="0"/>
                          <a:cs typeface="Times New Roman" panose="02020603050405020304" pitchFamily="18" charset="0"/>
                        </a:rPr>
                        <a:t>I</a:t>
                      </a:r>
                      <a:r>
                        <a:rPr lang="en-US" sz="1800" b="1" dirty="0">
                          <a:effectLst/>
                          <a:latin typeface="Times New Roman" panose="02020603050405020304" pitchFamily="18" charset="0"/>
                          <a:cs typeface="Times New Roman" panose="02020603050405020304" pitchFamily="18" charset="0"/>
                        </a:rPr>
                        <a:t>D</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15000"/>
                        </a:lnSpc>
                        <a:spcBef>
                          <a:spcPts val="560"/>
                        </a:spcBef>
                        <a:spcAft>
                          <a:spcPts val="0"/>
                        </a:spcAft>
                      </a:pPr>
                      <a:r>
                        <a:rPr lang="en-US" sz="1800" b="1">
                          <a:effectLst/>
                          <a:latin typeface="Times New Roman" panose="02020603050405020304" pitchFamily="18" charset="0"/>
                          <a:cs typeface="Times New Roman" panose="02020603050405020304" pitchFamily="18" charset="0"/>
                        </a:rPr>
                        <a:t>N</a:t>
                      </a:r>
                      <a:r>
                        <a:rPr lang="en-US" sz="1800" b="1" spc="-5">
                          <a:effectLst/>
                          <a:latin typeface="Times New Roman" panose="02020603050405020304" pitchFamily="18" charset="0"/>
                          <a:cs typeface="Times New Roman" panose="02020603050405020304" pitchFamily="18" charset="0"/>
                        </a:rPr>
                        <a:t>a</a:t>
                      </a:r>
                      <a:r>
                        <a:rPr lang="en-US" sz="1800" b="1">
                          <a:effectLst/>
                          <a:latin typeface="Times New Roman" panose="02020603050405020304" pitchFamily="18" charset="0"/>
                          <a:cs typeface="Times New Roman" panose="02020603050405020304" pitchFamily="18" charset="0"/>
                        </a:rPr>
                        <a:t>me</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008863"/>
                  </a:ext>
                </a:extLst>
              </a:tr>
              <a:tr h="630283">
                <a:tc>
                  <a:txBody>
                    <a:bodyPr/>
                    <a:lstStyle/>
                    <a:p>
                      <a:pPr marL="0" marR="0" algn="ctr">
                        <a:lnSpc>
                          <a:spcPct val="115000"/>
                        </a:lnSpc>
                        <a:spcBef>
                          <a:spcPts val="570"/>
                        </a:spcBef>
                        <a:spcAft>
                          <a:spcPts val="0"/>
                        </a:spcAft>
                      </a:pPr>
                      <a:r>
                        <a:rPr lang="en-US" sz="1800" b="0">
                          <a:effectLst/>
                          <a:latin typeface="Times New Roman" panose="02020603050405020304" pitchFamily="18" charset="0"/>
                          <a:cs typeface="Times New Roman" panose="02020603050405020304" pitchFamily="18" charset="0"/>
                        </a:rPr>
                        <a:t>17103212</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15000"/>
                        </a:lnSpc>
                        <a:spcBef>
                          <a:spcPts val="570"/>
                        </a:spcBef>
                        <a:spcAft>
                          <a:spcPts val="0"/>
                        </a:spcAft>
                      </a:pPr>
                      <a:r>
                        <a:rPr lang="en-US" sz="1800" b="0" dirty="0" err="1">
                          <a:effectLst/>
                          <a:latin typeface="Times New Roman" panose="02020603050405020304" pitchFamily="18" charset="0"/>
                          <a:cs typeface="Times New Roman" panose="02020603050405020304" pitchFamily="18" charset="0"/>
                        </a:rPr>
                        <a:t>Md</a:t>
                      </a:r>
                      <a:r>
                        <a:rPr lang="en-US" sz="1800" b="0" dirty="0">
                          <a:effectLst/>
                          <a:latin typeface="Times New Roman" panose="02020603050405020304" pitchFamily="18" charset="0"/>
                          <a:cs typeface="Times New Roman" panose="02020603050405020304" pitchFamily="18" charset="0"/>
                        </a:rPr>
                        <a:t> Khaledul Islam</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26917020"/>
                  </a:ext>
                </a:extLst>
              </a:tr>
              <a:tr h="630283">
                <a:tc>
                  <a:txBody>
                    <a:bodyPr/>
                    <a:lstStyle/>
                    <a:p>
                      <a:pPr marL="0" marR="0" algn="ctr">
                        <a:lnSpc>
                          <a:spcPct val="115000"/>
                        </a:lnSpc>
                        <a:spcBef>
                          <a:spcPts val="560"/>
                        </a:spcBef>
                        <a:spcAft>
                          <a:spcPts val="0"/>
                        </a:spcAft>
                      </a:pPr>
                      <a:r>
                        <a:rPr lang="en-US" sz="1800" b="0">
                          <a:effectLst/>
                          <a:latin typeface="Times New Roman" panose="02020603050405020304" pitchFamily="18" charset="0"/>
                          <a:cs typeface="Times New Roman" panose="02020603050405020304" pitchFamily="18" charset="0"/>
                        </a:rPr>
                        <a:t>17103263</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15000"/>
                        </a:lnSpc>
                        <a:spcBef>
                          <a:spcPts val="560"/>
                        </a:spcBef>
                        <a:spcAft>
                          <a:spcPts val="0"/>
                        </a:spcAft>
                      </a:pPr>
                      <a:r>
                        <a:rPr lang="en-US" sz="1800" b="0">
                          <a:effectLst/>
                          <a:latin typeface="Times New Roman" panose="02020603050405020304" pitchFamily="18" charset="0"/>
                          <a:cs typeface="Times New Roman" panose="02020603050405020304" pitchFamily="18" charset="0"/>
                        </a:rPr>
                        <a:t>Afsana Akter Lija</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88904506"/>
                  </a:ext>
                </a:extLst>
              </a:tr>
              <a:tr h="630283">
                <a:tc>
                  <a:txBody>
                    <a:bodyPr/>
                    <a:lstStyle/>
                    <a:p>
                      <a:pPr marL="0" marR="0" algn="ctr">
                        <a:lnSpc>
                          <a:spcPct val="115000"/>
                        </a:lnSpc>
                        <a:spcBef>
                          <a:spcPts val="560"/>
                        </a:spcBef>
                        <a:spcAft>
                          <a:spcPts val="0"/>
                        </a:spcAft>
                      </a:pPr>
                      <a:r>
                        <a:rPr lang="en-US" sz="1800" b="0" smtClean="0">
                          <a:effectLst/>
                          <a:latin typeface="Times New Roman" panose="02020603050405020304" pitchFamily="18" charset="0"/>
                          <a:cs typeface="Times New Roman" panose="02020603050405020304" pitchFamily="18" charset="0"/>
                        </a:rPr>
                        <a:t>17103272</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15000"/>
                        </a:lnSpc>
                        <a:spcBef>
                          <a:spcPts val="560"/>
                        </a:spcBef>
                        <a:spcAft>
                          <a:spcPts val="0"/>
                        </a:spcAft>
                      </a:pPr>
                      <a:r>
                        <a:rPr lang="en-US" sz="1800" b="0" dirty="0">
                          <a:effectLst/>
                          <a:latin typeface="Times New Roman" panose="02020603050405020304" pitchFamily="18" charset="0"/>
                          <a:cs typeface="Times New Roman" panose="02020603050405020304" pitchFamily="18" charset="0"/>
                        </a:rPr>
                        <a:t>Md. </a:t>
                      </a:r>
                      <a:r>
                        <a:rPr lang="en-US" sz="1800" b="0" dirty="0" err="1">
                          <a:effectLst/>
                          <a:latin typeface="Times New Roman" panose="02020603050405020304" pitchFamily="18" charset="0"/>
                          <a:cs typeface="Times New Roman" panose="02020603050405020304" pitchFamily="18" charset="0"/>
                        </a:rPr>
                        <a:t>Abir</a:t>
                      </a:r>
                      <a:r>
                        <a:rPr lang="en-US" sz="1800" b="0" dirty="0">
                          <a:effectLst/>
                          <a:latin typeface="Times New Roman" panose="02020603050405020304" pitchFamily="18" charset="0"/>
                          <a:cs typeface="Times New Roman" panose="02020603050405020304" pitchFamily="18" charset="0"/>
                        </a:rPr>
                        <a:t> Hasan</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98842359"/>
                  </a:ext>
                </a:extLst>
              </a:tr>
              <a:tr h="630283">
                <a:tc>
                  <a:txBody>
                    <a:bodyPr/>
                    <a:lstStyle/>
                    <a:p>
                      <a:pPr marL="0" marR="0" algn="ctr">
                        <a:lnSpc>
                          <a:spcPct val="115000"/>
                        </a:lnSpc>
                        <a:spcBef>
                          <a:spcPts val="560"/>
                        </a:spcBef>
                        <a:spcAft>
                          <a:spcPts val="0"/>
                        </a:spcAft>
                      </a:pPr>
                      <a:r>
                        <a:rPr lang="en-US" sz="1800" b="0">
                          <a:effectLst/>
                          <a:latin typeface="Times New Roman" panose="02020603050405020304" pitchFamily="18" charset="0"/>
                          <a:cs typeface="Times New Roman" panose="02020603050405020304" pitchFamily="18" charset="0"/>
                        </a:rPr>
                        <a:t>17203106</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15000"/>
                        </a:lnSpc>
                        <a:spcBef>
                          <a:spcPts val="560"/>
                        </a:spcBef>
                        <a:spcAft>
                          <a:spcPts val="0"/>
                        </a:spcAft>
                      </a:pPr>
                      <a:r>
                        <a:rPr lang="en-US" sz="1800" b="0" dirty="0">
                          <a:effectLst/>
                          <a:latin typeface="Times New Roman" panose="02020603050405020304" pitchFamily="18" charset="0"/>
                          <a:cs typeface="Times New Roman" panose="02020603050405020304" pitchFamily="18" charset="0"/>
                        </a:rPr>
                        <a:t>Mohammad Iqbal Hossain</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46726071"/>
                  </a:ext>
                </a:extLst>
              </a:tr>
            </a:tbl>
          </a:graphicData>
        </a:graphic>
      </p:graphicFrame>
      <p:sp>
        <p:nvSpPr>
          <p:cNvPr id="9" name="Slide Number Placeholder 8"/>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58232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ORGANIZATION PART </a:t>
            </a:r>
          </a:p>
        </p:txBody>
      </p:sp>
      <p:sp>
        <p:nvSpPr>
          <p:cNvPr id="5" name="Content Placeholder 4"/>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TT Bus Paribahan is known  for its higher quality bus service and a good number of quality driver. The company was established in 2002 for the requirement of quality bus among the country.</a:t>
            </a:r>
          </a:p>
          <a:p>
            <a:pPr marL="0" indent="0">
              <a:buNone/>
            </a:pPr>
            <a:r>
              <a:rPr lang="en-US" dirty="0" smtClean="0">
                <a:latin typeface="Times New Roman" panose="02020603050405020304" pitchFamily="18" charset="0"/>
                <a:cs typeface="Times New Roman" panose="02020603050405020304" pitchFamily="18" charset="0"/>
              </a:rPr>
              <a:t>Mission </a:t>
            </a:r>
            <a:r>
              <a:rPr lang="en-US" dirty="0">
                <a:latin typeface="Times New Roman" panose="02020603050405020304" pitchFamily="18" charset="0"/>
                <a:cs typeface="Times New Roman" panose="02020603050405020304" pitchFamily="18" charset="0"/>
              </a:rPr>
              <a:t>Statement</a:t>
            </a:r>
          </a:p>
          <a:p>
            <a:r>
              <a:rPr lang="en-US" dirty="0">
                <a:latin typeface="Times New Roman" panose="02020603050405020304" pitchFamily="18" charset="0"/>
                <a:cs typeface="Times New Roman" panose="02020603050405020304" pitchFamily="18" charset="0"/>
              </a:rPr>
              <a:t>To improve our customer’s lives and our community through passenger transportation services.</a:t>
            </a:r>
          </a:p>
          <a:p>
            <a:pPr marL="0" indent="0">
              <a:buNone/>
            </a:pPr>
            <a:r>
              <a:rPr lang="en-US" dirty="0" smtClean="0">
                <a:latin typeface="Times New Roman" panose="02020603050405020304" pitchFamily="18" charset="0"/>
                <a:cs typeface="Times New Roman" panose="02020603050405020304" pitchFamily="18" charset="0"/>
              </a:rPr>
              <a:t>Vision </a:t>
            </a:r>
            <a:r>
              <a:rPr lang="en-US" dirty="0">
                <a:latin typeface="Times New Roman" panose="02020603050405020304" pitchFamily="18" charset="0"/>
                <a:cs typeface="Times New Roman" panose="02020603050405020304" pitchFamily="18" charset="0"/>
              </a:rPr>
              <a:t>for our Customers</a:t>
            </a:r>
          </a:p>
          <a:p>
            <a:r>
              <a:rPr lang="en-US" dirty="0">
                <a:latin typeface="Times New Roman" panose="02020603050405020304" pitchFamily="18" charset="0"/>
                <a:cs typeface="Times New Roman" panose="02020603050405020304" pitchFamily="18" charset="0"/>
              </a:rPr>
              <a:t>Make travel convenient, enjoyable and beneficial for all who use our services by exceeding our customers’ expectations and enabling them to achieve their travel and transportation goals.</a:t>
            </a:r>
          </a:p>
          <a:p>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351438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INTRODUCTION </a:t>
            </a:r>
          </a:p>
        </p:txBody>
      </p:sp>
      <p:sp>
        <p:nvSpPr>
          <p:cNvPr id="5" name="Content Placeholder 4"/>
          <p:cNvSpPr>
            <a:spLocks noGrp="1"/>
          </p:cNvSpPr>
          <p:nvPr>
            <p:ph idx="1"/>
          </p:nvPr>
        </p:nvSpPr>
        <p:spPr>
          <a:xfrm>
            <a:off x="1103312" y="2052918"/>
            <a:ext cx="8946541" cy="174837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This project is designed and developed for </a:t>
            </a:r>
            <a:r>
              <a:rPr lang="en-US" sz="2800" dirty="0" smtClean="0">
                <a:latin typeface="Times New Roman" panose="02020603050405020304" pitchFamily="18" charset="0"/>
                <a:cs typeface="Times New Roman" panose="02020603050405020304" pitchFamily="18" charset="0"/>
              </a:rPr>
              <a:t>TT bus paribahan, Gabtoli , Dhaka.</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50063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Objectives </a:t>
            </a:r>
          </a:p>
        </p:txBody>
      </p:sp>
      <p:sp>
        <p:nvSpPr>
          <p:cNvPr id="5" name="Content Placeholder 4"/>
          <p:cNvSpPr>
            <a:spLocks noGrp="1"/>
          </p:cNvSpPr>
          <p:nvPr>
            <p:ph idx="1"/>
          </p:nvPr>
        </p:nvSpPr>
        <p:spPr>
          <a:xfrm>
            <a:off x="1103312" y="2052918"/>
            <a:ext cx="10222185" cy="4360945"/>
          </a:xfrm>
        </p:spPr>
        <p:txBody>
          <a:bodyPr>
            <a:normAutofit fontScale="77500" lnSpcReduction="20000"/>
          </a:bodyPr>
          <a:lstStyle/>
          <a:p>
            <a:pPr marL="0" marR="0" algn="just">
              <a:lnSpc>
                <a:spcPct val="115000"/>
              </a:lnSpc>
              <a:spcBef>
                <a:spcPts val="0"/>
              </a:spcBef>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800" dirty="0">
                <a:latin typeface="Times New Roman" panose="02020603050405020304" pitchFamily="18" charset="0"/>
                <a:ea typeface="Calibri" panose="020F0502020204030204" pitchFamily="34" charset="0"/>
                <a:cs typeface="Times New Roman" panose="02020603050405020304" pitchFamily="18" charset="0"/>
              </a:rPr>
              <a:t>main objectives of the online system include:</a:t>
            </a:r>
          </a:p>
          <a:p>
            <a:pPr marL="0" marR="0" algn="just">
              <a:lnSpc>
                <a:spcPct val="115000"/>
              </a:lnSpc>
              <a:spcBef>
                <a:spcPts val="0"/>
              </a:spcBef>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2800" dirty="0">
                <a:latin typeface="Times New Roman" panose="02020603050405020304" pitchFamily="18" charset="0"/>
                <a:ea typeface="Calibri" panose="020F0502020204030204" pitchFamily="34" charset="0"/>
                <a:cs typeface="Times New Roman" panose="02020603050405020304" pitchFamily="18" charset="0"/>
              </a:rPr>
              <a:t>provide a web-based bus ticket buying functions. Customer can buy bus ticket through the online system and no need to queue up to buy bus ticket at the counter.</a:t>
            </a:r>
          </a:p>
          <a:p>
            <a:pPr marL="0" marR="0" algn="just">
              <a:lnSpc>
                <a:spcPct val="115000"/>
              </a:lnSpc>
              <a:spcBef>
                <a:spcPts val="0"/>
              </a:spcBef>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2800" dirty="0">
                <a:latin typeface="Times New Roman" panose="02020603050405020304" pitchFamily="18" charset="0"/>
                <a:ea typeface="Calibri" panose="020F0502020204030204" pitchFamily="34" charset="0"/>
                <a:cs typeface="Times New Roman" panose="02020603050405020304" pitchFamily="18" charset="0"/>
              </a:rPr>
              <a:t>enable customer to check the availability of the bus ticket online. Customer   can check the time departure and arrival for every Transnational’s bus through the system.</a:t>
            </a:r>
          </a:p>
          <a:p>
            <a:pPr marL="0" marR="0" algn="just">
              <a:lnSpc>
                <a:spcPct val="115000"/>
              </a:lnSpc>
              <a:spcBef>
                <a:spcPts val="0"/>
              </a:spcBef>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2800" dirty="0">
                <a:latin typeface="Times New Roman" panose="02020603050405020304" pitchFamily="18" charset="0"/>
                <a:ea typeface="Calibri" panose="020F0502020204030204" pitchFamily="34" charset="0"/>
                <a:cs typeface="Times New Roman" panose="02020603050405020304" pitchFamily="18" charset="0"/>
              </a:rPr>
              <a:t>ease the bus ticket payment by online. Customer has to pay the bus ticket by online</a:t>
            </a:r>
          </a:p>
          <a:p>
            <a:pPr marL="0" marR="0" algn="just">
              <a:lnSpc>
                <a:spcPct val="115000"/>
              </a:lnSpc>
              <a:spcBef>
                <a:spcPts val="0"/>
              </a:spcBef>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2800" dirty="0">
                <a:latin typeface="Times New Roman" panose="02020603050405020304" pitchFamily="18" charset="0"/>
                <a:ea typeface="Calibri" panose="020F0502020204030204" pitchFamily="34" charset="0"/>
                <a:cs typeface="Times New Roman" panose="02020603050405020304" pitchFamily="18" charset="0"/>
              </a:rPr>
              <a:t>reduce the number of staff at the point of sale. The number of staff at the   counter can be reduced after the online buying bus ticket system launch.</a:t>
            </a:r>
          </a:p>
          <a:p>
            <a:pPr marL="0" indent="0">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1031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03312" y="2052918"/>
            <a:ext cx="10222185" cy="4360945"/>
          </a:xfrm>
        </p:spPr>
        <p:txBody>
          <a:bodyPr>
            <a:normAutofit/>
          </a:bodyPr>
          <a:lstStyle/>
          <a:p>
            <a:pPr lvl="0"/>
            <a:r>
              <a:rPr lang="en-US" sz="2400" b="1" dirty="0" smtClean="0">
                <a:latin typeface="Times New Roman" panose="02020603050405020304" pitchFamily="18" charset="0"/>
                <a:cs typeface="Times New Roman" panose="02020603050405020304" pitchFamily="18" charset="0"/>
              </a:rPr>
              <a:t>Payment </a:t>
            </a:r>
            <a:r>
              <a:rPr lang="en-US" sz="2400" b="1" dirty="0">
                <a:latin typeface="Times New Roman" panose="02020603050405020304" pitchFamily="18" charset="0"/>
                <a:cs typeface="Times New Roman" panose="02020603050405020304" pitchFamily="18" charset="0"/>
              </a:rPr>
              <a:t>gateway : </a:t>
            </a:r>
            <a:r>
              <a:rPr lang="en-US" sz="2400" dirty="0">
                <a:latin typeface="Times New Roman" panose="02020603050405020304" pitchFamily="18" charset="0"/>
                <a:cs typeface="Times New Roman" panose="02020603050405020304" pitchFamily="18" charset="0"/>
              </a:rPr>
              <a:t>Online payment gateway is not added yet.</a:t>
            </a:r>
          </a:p>
          <a:p>
            <a:pPr lvl="0"/>
            <a:r>
              <a:rPr lang="en-US" sz="2400" b="1" smtClean="0">
                <a:latin typeface="Times New Roman" panose="02020603050405020304" pitchFamily="18" charset="0"/>
                <a:cs typeface="Times New Roman" panose="02020603050405020304" pitchFamily="18" charset="0"/>
              </a:rPr>
              <a:t>Limited </a:t>
            </a:r>
            <a:r>
              <a:rPr lang="en-US" sz="2400" b="1" dirty="0">
                <a:latin typeface="Times New Roman" panose="02020603050405020304" pitchFamily="18" charset="0"/>
                <a:cs typeface="Times New Roman" panose="02020603050405020304" pitchFamily="18" charset="0"/>
              </a:rPr>
              <a:t>system testing: </a:t>
            </a:r>
            <a:r>
              <a:rPr lang="en-US" sz="2400" dirty="0">
                <a:latin typeface="Times New Roman" panose="02020603050405020304" pitchFamily="18" charset="0"/>
                <a:cs typeface="Times New Roman" panose="02020603050405020304" pitchFamily="18" charset="0"/>
              </a:rPr>
              <a:t>improper unit and system testing may pose some usability issues such as delays in some modules.</a:t>
            </a:r>
          </a:p>
          <a:p>
            <a:pPr marL="0" indent="0">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43281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127888"/>
          </a:xfrm>
        </p:spPr>
        <p:txBody>
          <a:bodyPr/>
          <a:lstStyle/>
          <a:p>
            <a:pPr algn="ctr"/>
            <a:r>
              <a:rPr lang="en-US" sz="4400" dirty="0">
                <a:latin typeface="Times New Roman" panose="02020603050405020304" pitchFamily="18" charset="0"/>
                <a:cs typeface="Times New Roman" panose="02020603050405020304" pitchFamily="18" charset="0"/>
              </a:rPr>
              <a:t>PROCESS </a:t>
            </a:r>
            <a:r>
              <a:rPr lang="en-US" sz="4400" dirty="0" smtClean="0">
                <a:latin typeface="Times New Roman" panose="02020603050405020304" pitchFamily="18" charset="0"/>
                <a:cs typeface="Times New Roman" panose="02020603050405020304" pitchFamily="18" charset="0"/>
              </a:rPr>
              <a:t>MODEL</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This web-based software for </a:t>
            </a:r>
            <a:r>
              <a:rPr lang="en-US" altLang="en-US" sz="1600" dirty="0" smtClean="0">
                <a:latin typeface="Times New Roman" panose="02020603050405020304" pitchFamily="18" charset="0"/>
                <a:cs typeface="Times New Roman" panose="02020603050405020304" pitchFamily="18" charset="0"/>
              </a:rPr>
              <a:t>TT bus paribahan is </a:t>
            </a:r>
            <a:r>
              <a:rPr lang="en-US" altLang="en-US" sz="1600" dirty="0">
                <a:latin typeface="Times New Roman" panose="02020603050405020304" pitchFamily="18" charset="0"/>
                <a:cs typeface="Times New Roman" panose="02020603050405020304" pitchFamily="18" charset="0"/>
              </a:rPr>
              <a:t>fully relies on iterative software process model. </a:t>
            </a:r>
            <a:r>
              <a:rPr lang="en-US" altLang="en-US" sz="1400" dirty="0">
                <a:latin typeface="Times New Roman" panose="02020603050405020304" pitchFamily="18" charset="0"/>
                <a:cs typeface="Times New Roman" panose="02020603050405020304" pitchFamily="18" charset="0"/>
              </a:rPr>
              <a:t/>
            </a:r>
            <a:br>
              <a:rPr lang="en-US" altLang="en-US" sz="1400" dirty="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idx="1"/>
          </p:nvPr>
        </p:nvPicPr>
        <p:blipFill>
          <a:blip r:embed="rId2"/>
          <a:stretch>
            <a:fillRect/>
          </a:stretch>
        </p:blipFill>
        <p:spPr>
          <a:xfrm>
            <a:off x="1567543" y="2181497"/>
            <a:ext cx="8492290" cy="42320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Slide Number Placeholder 1"/>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49505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Iterative Model</a:t>
            </a:r>
          </a:p>
        </p:txBody>
      </p:sp>
      <p:sp>
        <p:nvSpPr>
          <p:cNvPr id="5" name="Content Placeholder 4"/>
          <p:cNvSpPr>
            <a:spLocks noGrp="1"/>
          </p:cNvSpPr>
          <p:nvPr>
            <p:ph idx="1"/>
          </p:nvPr>
        </p:nvSpPr>
        <p:spPr>
          <a:xfrm>
            <a:off x="1103312" y="2052918"/>
            <a:ext cx="10222185" cy="4360945"/>
          </a:xfrm>
        </p:spPr>
        <p:txBody>
          <a:bodyPr>
            <a:normAutofit fontScale="70000" lnSpcReduction="20000"/>
          </a:bodyPr>
          <a:lstStyle/>
          <a:p>
            <a:pPr marL="0" lvl="0" indent="0">
              <a:buNone/>
            </a:pPr>
            <a:r>
              <a:rPr lang="en-US" sz="2800" dirty="0" smtClean="0">
                <a:latin typeface="Times New Roman" panose="02020603050405020304" pitchFamily="18" charset="0"/>
                <a:cs typeface="Times New Roman" panose="02020603050405020304" pitchFamily="18" charset="0"/>
              </a:rPr>
              <a:t>Features of Iterative Model</a:t>
            </a:r>
          </a:p>
          <a:p>
            <a:pPr marL="0" lvl="0" indent="0">
              <a:buNone/>
            </a:pPr>
            <a:r>
              <a:rPr lang="en-US" sz="2800" dirty="0" smtClean="0">
                <a:latin typeface="Times New Roman" panose="02020603050405020304" pitchFamily="18" charset="0"/>
                <a:cs typeface="Times New Roman" panose="02020603050405020304" pitchFamily="18" charset="0"/>
              </a:rPr>
              <a:t>Requirements </a:t>
            </a:r>
            <a:r>
              <a:rPr lang="en-US" sz="2800" dirty="0">
                <a:latin typeface="Times New Roman" panose="02020603050405020304" pitchFamily="18" charset="0"/>
                <a:cs typeface="Times New Roman" panose="02020603050405020304" pitchFamily="18" charset="0"/>
              </a:rPr>
              <a:t>are clearly defined and understood.</a:t>
            </a:r>
          </a:p>
          <a:p>
            <a:pPr marL="0" lvl="0" indent="0">
              <a:buNone/>
            </a:pPr>
            <a:r>
              <a:rPr lang="en-US" sz="2800" dirty="0">
                <a:latin typeface="Times New Roman" panose="02020603050405020304" pitchFamily="18" charset="0"/>
                <a:cs typeface="Times New Roman" panose="02020603050405020304" pitchFamily="18" charset="0"/>
              </a:rPr>
              <a:t>Major requirements must be defined; however, some functionalities or requested enhancements may evolve with time.</a:t>
            </a:r>
          </a:p>
          <a:p>
            <a:pPr marL="0" lvl="0" indent="0">
              <a:buNone/>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some high-risk features and goals, which may change in the future.</a:t>
            </a:r>
          </a:p>
          <a:p>
            <a:pPr marL="0" lvl="0" indent="0">
              <a:buNone/>
            </a:pPr>
            <a:r>
              <a:rPr lang="en-US" sz="2800" dirty="0">
                <a:latin typeface="Times New Roman" panose="02020603050405020304" pitchFamily="18" charset="0"/>
                <a:cs typeface="Times New Roman" panose="02020603050405020304" pitchFamily="18" charset="0"/>
              </a:rPr>
              <a:t>Better suited for large and mission-critical projects.</a:t>
            </a:r>
          </a:p>
          <a:p>
            <a:pPr marL="0" lvl="0" indent="0">
              <a:buNone/>
            </a:pPr>
            <a:r>
              <a:rPr lang="en-US" sz="2800" dirty="0">
                <a:latin typeface="Times New Roman" panose="02020603050405020304" pitchFamily="18" charset="0"/>
                <a:cs typeface="Times New Roman" panose="02020603050405020304" pitchFamily="18" charset="0"/>
              </a:rPr>
              <a:t>  </a:t>
            </a:r>
          </a:p>
          <a:p>
            <a:pPr marL="0" lvl="0" indent="0">
              <a:buNone/>
            </a:pPr>
            <a:r>
              <a:rPr lang="en-US" sz="2800" dirty="0">
                <a:latin typeface="Times New Roman" panose="02020603050405020304" pitchFamily="18" charset="0"/>
                <a:cs typeface="Times New Roman" panose="02020603050405020304" pitchFamily="18" charset="0"/>
              </a:rPr>
              <a:t>Advantages of Iterative Model </a:t>
            </a:r>
          </a:p>
          <a:p>
            <a:pPr marL="0" lvl="0" indent="0">
              <a:buNone/>
            </a:pPr>
            <a:r>
              <a:rPr lang="en-US" sz="2800" dirty="0">
                <a:latin typeface="Times New Roman" panose="02020603050405020304" pitchFamily="18" charset="0"/>
                <a:cs typeface="Times New Roman" panose="02020603050405020304" pitchFamily="18" charset="0"/>
              </a:rPr>
              <a:t>Some working functionality can be developed quickly and early in the life cycle. </a:t>
            </a:r>
          </a:p>
          <a:p>
            <a:pPr marL="0" lvl="0" indent="0">
              <a:buNone/>
            </a:pPr>
            <a:r>
              <a:rPr lang="en-US" sz="2800" dirty="0">
                <a:latin typeface="Times New Roman" panose="02020603050405020304" pitchFamily="18" charset="0"/>
                <a:cs typeface="Times New Roman" panose="02020603050405020304" pitchFamily="18" charset="0"/>
              </a:rPr>
              <a:t>Results are obtained early and periodically. </a:t>
            </a:r>
          </a:p>
          <a:p>
            <a:pPr marL="0" lvl="0" indent="0">
              <a:buNone/>
            </a:pPr>
            <a:r>
              <a:rPr lang="en-US" sz="2800" dirty="0">
                <a:latin typeface="Times New Roman" panose="02020603050405020304" pitchFamily="18" charset="0"/>
                <a:cs typeface="Times New Roman" panose="02020603050405020304" pitchFamily="18" charset="0"/>
              </a:rPr>
              <a:t>Parallel development can be planned. </a:t>
            </a:r>
          </a:p>
          <a:p>
            <a:pPr marL="0" lvl="0" indent="0">
              <a:buNone/>
            </a:pPr>
            <a:r>
              <a:rPr lang="en-US" sz="2800" dirty="0">
                <a:latin typeface="Times New Roman" panose="02020603050405020304" pitchFamily="18" charset="0"/>
                <a:cs typeface="Times New Roman" panose="02020603050405020304" pitchFamily="18" charset="0"/>
              </a:rPr>
              <a:t>Progress can be measured. </a:t>
            </a:r>
          </a:p>
          <a:p>
            <a:pPr marL="0" lvl="0" indent="0">
              <a:buNone/>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403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135</TotalTime>
  <Words>934</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Ion</vt:lpstr>
      <vt:lpstr>Welcome to Our Presentation</vt:lpstr>
      <vt:lpstr>Development  of  Bus Ticket Management System for “TT Bus Paribahan”</vt:lpstr>
      <vt:lpstr>Group Member</vt:lpstr>
      <vt:lpstr>ORGANIZATION PART </vt:lpstr>
      <vt:lpstr>PROJECT INTRODUCTION </vt:lpstr>
      <vt:lpstr>Objectives </vt:lpstr>
      <vt:lpstr>Project Limitations</vt:lpstr>
      <vt:lpstr>PROCESS MODEL This web-based software for TT bus paribahan is fully relies on iterative software process model.   </vt:lpstr>
      <vt:lpstr>Iterative Model</vt:lpstr>
      <vt:lpstr>Feasibility study</vt:lpstr>
      <vt:lpstr>REQUIREMENT ENGINEERING</vt:lpstr>
      <vt:lpstr>COST ESTIMATION</vt:lpstr>
      <vt:lpstr>ANALYSIS AND DESIGN</vt:lpstr>
      <vt:lpstr>ERD </vt:lpstr>
      <vt:lpstr>DFD (DATA FLOW DIAGRAM) Contest Level: </vt:lpstr>
      <vt:lpstr>DFD (DATA FLOW DIAGRAM)</vt:lpstr>
      <vt:lpstr>RISK ENGINEERING</vt:lpstr>
      <vt:lpstr>RISK ENGINEERING</vt:lpstr>
      <vt:lpstr>QUALITY ASSURANCE MATRIX</vt:lpstr>
      <vt:lpstr>Conclusion</vt:lpstr>
      <vt:lpstr>Conclusion</vt:lpstr>
      <vt:lpstr>Thank You</vt:lpstr>
      <vt:lpstr>Do you have 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Bus Ticket Management System</dc:title>
  <dc:creator>Khaledul Islam</dc:creator>
  <cp:lastModifiedBy>Khaledul Islam</cp:lastModifiedBy>
  <cp:revision>32</cp:revision>
  <dcterms:created xsi:type="dcterms:W3CDTF">2019-11-30T08:19:54Z</dcterms:created>
  <dcterms:modified xsi:type="dcterms:W3CDTF">2019-12-01T16:18:09Z</dcterms:modified>
</cp:coreProperties>
</file>