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leeqa Garrett" userId="2c843cb450eebf2e" providerId="LiveId" clId="{5925281E-FEE7-4B22-A6C9-9462051B4C3D}"/>
    <pc:docChg chg="modSld">
      <pc:chgData name="Khaleeqa Garrett" userId="2c843cb450eebf2e" providerId="LiveId" clId="{5925281E-FEE7-4B22-A6C9-9462051B4C3D}" dt="2023-05-11T19:35:07.243" v="11" actId="5793"/>
      <pc:docMkLst>
        <pc:docMk/>
      </pc:docMkLst>
      <pc:sldChg chg="modSp mod">
        <pc:chgData name="Khaleeqa Garrett" userId="2c843cb450eebf2e" providerId="LiveId" clId="{5925281E-FEE7-4B22-A6C9-9462051B4C3D}" dt="2023-05-11T19:35:07.243" v="11" actId="5793"/>
        <pc:sldMkLst>
          <pc:docMk/>
          <pc:sldMk cId="636099651" sldId="256"/>
        </pc:sldMkLst>
        <pc:spChg chg="mod">
          <ac:chgData name="Khaleeqa Garrett" userId="2c843cb450eebf2e" providerId="LiveId" clId="{5925281E-FEE7-4B22-A6C9-9462051B4C3D}" dt="2023-05-11T19:35:07.243" v="11" actId="5793"/>
          <ac:spMkLst>
            <pc:docMk/>
            <pc:sldMk cId="636099651" sldId="256"/>
            <ac:spMk id="3" creationId="{A55D5D65-9C2A-FEE8-F526-BA99386E3486}"/>
          </ac:spMkLst>
        </pc:spChg>
        <pc:spChg chg="mod">
          <ac:chgData name="Khaleeqa Garrett" userId="2c843cb450eebf2e" providerId="LiveId" clId="{5925281E-FEE7-4B22-A6C9-9462051B4C3D}" dt="2023-05-11T19:35:01.003" v="8" actId="5793"/>
          <ac:spMkLst>
            <pc:docMk/>
            <pc:sldMk cId="636099651" sldId="256"/>
            <ac:spMk id="17" creationId="{531644CE-C944-D11D-9FD4-E08F6D693FCB}"/>
          </ac:spMkLst>
        </pc:spChg>
        <pc:spChg chg="mod">
          <ac:chgData name="Khaleeqa Garrett" userId="2c843cb450eebf2e" providerId="LiveId" clId="{5925281E-FEE7-4B22-A6C9-9462051B4C3D}" dt="2023-05-11T19:34:29.527" v="3" actId="1076"/>
          <ac:spMkLst>
            <pc:docMk/>
            <pc:sldMk cId="636099651" sldId="256"/>
            <ac:spMk id="18" creationId="{430B6400-B4CD-4A0E-BCBD-24F45C1EF70F}"/>
          </ac:spMkLst>
        </pc:spChg>
        <pc:spChg chg="mod">
          <ac:chgData name="Khaleeqa Garrett" userId="2c843cb450eebf2e" providerId="LiveId" clId="{5925281E-FEE7-4B22-A6C9-9462051B4C3D}" dt="2023-05-11T19:34:57.489" v="7" actId="5793"/>
          <ac:spMkLst>
            <pc:docMk/>
            <pc:sldMk cId="636099651" sldId="256"/>
            <ac:spMk id="19" creationId="{F7C49347-3DA8-ED87-FC4E-6F3B74CCDADB}"/>
          </ac:spMkLst>
        </pc:spChg>
        <pc:spChg chg="mod">
          <ac:chgData name="Khaleeqa Garrett" userId="2c843cb450eebf2e" providerId="LiveId" clId="{5925281E-FEE7-4B22-A6C9-9462051B4C3D}" dt="2023-05-11T19:34:33.538" v="4" actId="1076"/>
          <ac:spMkLst>
            <pc:docMk/>
            <pc:sldMk cId="636099651" sldId="256"/>
            <ac:spMk id="21" creationId="{4AB79C9E-4A27-A09B-06D8-71B3060B36D8}"/>
          </ac:spMkLst>
        </pc:spChg>
        <pc:spChg chg="mod">
          <ac:chgData name="Khaleeqa Garrett" userId="2c843cb450eebf2e" providerId="LiveId" clId="{5925281E-FEE7-4B22-A6C9-9462051B4C3D}" dt="2023-05-11T19:34:39.076" v="5" actId="1076"/>
          <ac:spMkLst>
            <pc:docMk/>
            <pc:sldMk cId="636099651" sldId="256"/>
            <ac:spMk id="22" creationId="{404C5D22-7B18-26F7-940F-847E062036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0A79-4145-BD0C-AE2D-6079396CA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85D14-0386-1FB0-3C5E-BCD3A1CA3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2BFCC-C47C-1B90-D1EF-38C0D5C6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9DC2-F78F-4342-8ABA-B9AF82E01504}" type="datetimeFigureOut">
              <a:rPr lang="en-TT" smtClean="0"/>
              <a:t>11/05/2023</a:t>
            </a:fld>
            <a:endParaRPr lang="en-T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207A0-7850-EB5D-2866-6844D258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D9F5B-407C-CEF4-E06D-8C3C55E3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367E-3370-4BC1-A8FF-CBEDC3803CB9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243760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82D6-43BD-254D-4E49-8FF11B48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8956F-7C42-6E40-E5ED-1182AB406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8FC9D-D580-7600-364F-19DA110D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9DC2-F78F-4342-8ABA-B9AF82E01504}" type="datetimeFigureOut">
              <a:rPr lang="en-TT" smtClean="0"/>
              <a:t>11/05/2023</a:t>
            </a:fld>
            <a:endParaRPr lang="en-T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8850A-0E78-11FF-B1E8-342939E6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59ED9-DC9F-3B6D-F27E-E60111BE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367E-3370-4BC1-A8FF-CBEDC3803CB9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254309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643E48-A516-525D-C817-05938252C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7C8A6-7939-8BD4-568F-B98410B57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738F0-DB24-91EB-D63D-DEB77BC8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9DC2-F78F-4342-8ABA-B9AF82E01504}" type="datetimeFigureOut">
              <a:rPr lang="en-TT" smtClean="0"/>
              <a:t>11/05/2023</a:t>
            </a:fld>
            <a:endParaRPr lang="en-T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4669A-A8CB-CF8A-FAE5-B7153851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0327E-F107-D2D4-FC61-082252C4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367E-3370-4BC1-A8FF-CBEDC3803CB9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409089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47C8-2115-C4CC-E61E-66094ABB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998FB-B2ED-88CF-F34F-71A76CCAC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3D357-1087-CFB4-A5DC-A339EE54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9DC2-F78F-4342-8ABA-B9AF82E01504}" type="datetimeFigureOut">
              <a:rPr lang="en-TT" smtClean="0"/>
              <a:t>11/05/2023</a:t>
            </a:fld>
            <a:endParaRPr lang="en-T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1F89D-600D-4036-FFB7-C5442F65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E3441-4228-F42B-F045-D140AB24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367E-3370-4BC1-A8FF-CBEDC3803CB9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88969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2F9A-E7B4-2DC9-1B5D-1B0814AF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032E5-DF12-4E8E-9A4A-72955A441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32D6C-728D-7DFE-5BDC-3FCD94BB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9DC2-F78F-4342-8ABA-B9AF82E01504}" type="datetimeFigureOut">
              <a:rPr lang="en-TT" smtClean="0"/>
              <a:t>11/05/2023</a:t>
            </a:fld>
            <a:endParaRPr lang="en-T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4DC87-E960-9303-F90D-872BC4E6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81A09-9647-8EBF-758D-C6E858F4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367E-3370-4BC1-A8FF-CBEDC3803CB9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76952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CD79-5A2C-75A7-8931-1E1B1CF1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152C3-8AE5-0D26-C327-92AA9E73E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8E30A-EB10-DA20-7C5F-320AD255E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9E5E2-0F15-AEF1-96DD-867D97C6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9DC2-F78F-4342-8ABA-B9AF82E01504}" type="datetimeFigureOut">
              <a:rPr lang="en-TT" smtClean="0"/>
              <a:t>11/05/2023</a:t>
            </a:fld>
            <a:endParaRPr lang="en-T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E1ADA-2BEB-A6E0-ACF8-935EC0BDD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8FFBD-9ADA-D01A-FB6B-D5E9FBBB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367E-3370-4BC1-A8FF-CBEDC3803CB9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262799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BC36-9BC5-77ED-2DFB-F4043447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C7C8C-FB77-AB58-E6E4-24975DDBF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8FBFF-832C-CF9D-E28D-FB7F747B6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689B6-E65C-BA2E-A37A-3AAD9D876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5B15E-DCBE-92B6-96BC-A05B262E3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7B596-FE36-415C-55B7-002BEDDC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9DC2-F78F-4342-8ABA-B9AF82E01504}" type="datetimeFigureOut">
              <a:rPr lang="en-TT" smtClean="0"/>
              <a:t>11/05/2023</a:t>
            </a:fld>
            <a:endParaRPr lang="en-T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4D290-A57F-BE6D-18F4-63B5CE5D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BA7E7E-09C4-FF75-4CB7-991D7AF2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367E-3370-4BC1-A8FF-CBEDC3803CB9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7933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7D7B-7715-6EF2-02FE-FA260026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9F844-D9CF-5876-2DF4-FEECA4CC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9DC2-F78F-4342-8ABA-B9AF82E01504}" type="datetimeFigureOut">
              <a:rPr lang="en-TT" smtClean="0"/>
              <a:t>11/05/2023</a:t>
            </a:fld>
            <a:endParaRPr lang="en-T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4473C-4F8C-A529-C069-F146F688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79A2E-23A2-336E-1D01-8E23CD71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367E-3370-4BC1-A8FF-CBEDC3803CB9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235244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D9128-780F-FE1A-6662-932B6D42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9DC2-F78F-4342-8ABA-B9AF82E01504}" type="datetimeFigureOut">
              <a:rPr lang="en-TT" smtClean="0"/>
              <a:t>11/05/2023</a:t>
            </a:fld>
            <a:endParaRPr lang="en-T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BCEF9-AB8C-EBE1-6829-F578C996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F6AB0-6E52-C1FB-8BF9-9C4904F1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367E-3370-4BC1-A8FF-CBEDC3803CB9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01767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9AE5-3BDD-565C-A83F-EECB0E9E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EEA7-3B31-439B-BEE7-65B830D93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11B83-3C6A-1D60-EF7D-1320007FF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45013-F5A6-69CF-D614-CAEAD005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9DC2-F78F-4342-8ABA-B9AF82E01504}" type="datetimeFigureOut">
              <a:rPr lang="en-TT" smtClean="0"/>
              <a:t>11/05/2023</a:t>
            </a:fld>
            <a:endParaRPr lang="en-T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2F608-1CCB-123D-9888-2D7F1B68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97243-1CDF-E0A3-55C9-4B89D815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367E-3370-4BC1-A8FF-CBEDC3803CB9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407589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6723-403B-7D42-7916-070B65DA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763A3-CD0D-A375-0438-0F8FE5C86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045FF-F8F5-6406-0007-CF6290B35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9C72C-30FC-6E72-EAD4-6D144594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9DC2-F78F-4342-8ABA-B9AF82E01504}" type="datetimeFigureOut">
              <a:rPr lang="en-TT" smtClean="0"/>
              <a:t>11/05/2023</a:t>
            </a:fld>
            <a:endParaRPr lang="en-T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FF6B7-B172-6A87-9404-2989C149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52EE4-8BEB-680D-AB01-1AE5D5B0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367E-3370-4BC1-A8FF-CBEDC3803CB9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235748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071894-3D9F-4849-EEFC-0CF2711A3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FA9AC-7B86-FF53-2ACA-22D56655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78A3D-C6E2-C504-0344-B12D31B40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39DC2-F78F-4342-8ABA-B9AF82E01504}" type="datetimeFigureOut">
              <a:rPr lang="en-TT" smtClean="0"/>
              <a:t>11/05/2023</a:t>
            </a:fld>
            <a:endParaRPr lang="en-T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B269E-0150-3810-BF90-BB2D38BDC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4A49B-CB3A-9402-0D98-5933E72A2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4367E-3370-4BC1-A8FF-CBEDC3803CB9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20830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5B9E-3F7D-0852-F4F6-362FB0836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" y="103188"/>
            <a:ext cx="12030076" cy="1582737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dirty="0">
                <a:effectLst/>
                <a:latin typeface="Amasis MT Pro Black" panose="02040A04050005020304" pitchFamily="18" charset="0"/>
              </a:rPr>
              <a:t>Sherlocking the Sir Arthur Conan Doyle Corpus</a:t>
            </a:r>
            <a:br>
              <a:rPr lang="en-US" sz="2800" b="0" i="0" u="none" strike="noStrike" dirty="0">
                <a:effectLst/>
                <a:latin typeface="Amasis MT Pro Black" panose="02040A04050005020304" pitchFamily="18" charset="0"/>
              </a:rPr>
            </a:br>
            <a:r>
              <a:rPr lang="en-US" sz="2800" b="0" i="0" u="none" strike="noStrike" dirty="0">
                <a:effectLst/>
                <a:latin typeface="Amasis MT Pro Black" panose="02040A04050005020304" pitchFamily="18" charset="0"/>
              </a:rPr>
              <a:t> </a:t>
            </a:r>
            <a:r>
              <a:rPr lang="en-US" sz="2000" b="0" i="0" u="none" strike="noStrike" dirty="0">
                <a:effectLst/>
                <a:latin typeface="Amasis MT Pro Black" panose="02040A04050005020304" pitchFamily="18" charset="0"/>
              </a:rPr>
              <a:t>An Exploration of Literary Gems</a:t>
            </a:r>
            <a:br>
              <a:rPr lang="en-US" sz="1600" b="0" i="0" u="none" strike="noStrike" dirty="0">
                <a:effectLst/>
                <a:latin typeface="Amasis MT Pro Black" panose="02040A04050005020304" pitchFamily="18" charset="0"/>
              </a:rPr>
            </a:br>
            <a:br>
              <a:rPr lang="en-US" sz="1600" b="0" i="0" u="none" strike="noStrike" dirty="0">
                <a:effectLst/>
                <a:latin typeface="Amasis MT Pro Black" panose="02040A04050005020304" pitchFamily="18" charset="0"/>
              </a:rPr>
            </a:br>
            <a:br>
              <a:rPr lang="en-US" sz="1600" b="0" i="0" u="none" strike="noStrike" dirty="0">
                <a:effectLst/>
                <a:latin typeface="Amasis MT Pro Black" panose="02040A04050005020304" pitchFamily="18" charset="0"/>
              </a:rPr>
            </a:br>
            <a:endParaRPr lang="en-TT" sz="1600" dirty="0">
              <a:latin typeface="Amasis MT Pro Black" panose="02040A040500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D5D65-9C2A-FEE8-F526-BA99386E3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980" y="1766594"/>
            <a:ext cx="3967650" cy="4630550"/>
          </a:xfrm>
        </p:spPr>
        <p:txBody>
          <a:bodyPr>
            <a:normAutofit/>
          </a:bodyPr>
          <a:lstStyle/>
          <a:p>
            <a:endParaRPr lang="en-TT" dirty="0"/>
          </a:p>
          <a:p>
            <a:pPr algn="l"/>
            <a:r>
              <a:rPr lang="en-US" sz="1200" b="0" i="0" u="none" strike="noStrike" dirty="0">
                <a:effectLst/>
                <a:latin typeface="Amasis MT Pro Light" panose="02040304050005020304" pitchFamily="18" charset="0"/>
                <a:cs typeface="Times New Roman" panose="02020603050405020304" pitchFamily="18" charset="0"/>
              </a:rPr>
              <a:t>Exploring textual data from "The Adventures of Sherlock Holmes", a corpus comprising works by the renowned author, Sir Arthur Conan Doyle, dating back to the 1930s.</a:t>
            </a:r>
          </a:p>
          <a:p>
            <a:pPr algn="l"/>
            <a:r>
              <a:rPr lang="en-US" sz="1200" b="0" i="0" dirty="0">
                <a:effectLst/>
                <a:latin typeface="Amasis MT Pro Light" panose="02040304050005020304" pitchFamily="18" charset="0"/>
                <a:cs typeface="Times New Roman" panose="02020603050405020304" pitchFamily="18" charset="0"/>
              </a:rPr>
              <a:t>The corpus contains a large amount of textual data that is rich in themes, motifs, and stylistic features unique to the detective fiction genre.</a:t>
            </a:r>
          </a:p>
          <a:p>
            <a:pPr algn="l"/>
            <a:r>
              <a:rPr lang="en-US" sz="1200" b="0" i="0" dirty="0">
                <a:effectLst/>
                <a:latin typeface="Amasis MT Pro Light" panose="02040304050005020304" pitchFamily="18" charset="0"/>
                <a:cs typeface="Times New Roman" panose="02020603050405020304" pitchFamily="18" charset="0"/>
              </a:rPr>
              <a:t>By exploring and analyzing this corpus, we can gain valuable insights into the conventions of the detective fiction genre and how they are exemplified in Doyle's works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200" b="0" i="0" u="none" strike="noStrike" dirty="0">
              <a:solidFill>
                <a:srgbClr val="000000"/>
              </a:solidFill>
              <a:effectLst/>
            </a:endParaRPr>
          </a:p>
          <a:p>
            <a:endParaRPr lang="en-T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62426-9608-9E91-2885-1161BF0767BD}"/>
              </a:ext>
            </a:extLst>
          </p:cNvPr>
          <p:cNvSpPr txBox="1"/>
          <p:nvPr/>
        </p:nvSpPr>
        <p:spPr>
          <a:xfrm>
            <a:off x="2488279" y="800612"/>
            <a:ext cx="7215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T" b="1" dirty="0">
                <a:latin typeface="Amasis MT Pro Light" panose="020B0604020202020204" pitchFamily="18" charset="0"/>
              </a:rPr>
              <a:t>Khaleeqa </a:t>
            </a:r>
            <a:r>
              <a:rPr lang="en-TT" b="1" dirty="0" err="1">
                <a:latin typeface="Amasis MT Pro Light" panose="020B0604020202020204" pitchFamily="18" charset="0"/>
              </a:rPr>
              <a:t>Aasiyah</a:t>
            </a:r>
            <a:r>
              <a:rPr lang="en-TT" b="1" dirty="0">
                <a:latin typeface="Amasis MT Pro Light" panose="020B0604020202020204" pitchFamily="18" charset="0"/>
              </a:rPr>
              <a:t> Garrett</a:t>
            </a:r>
          </a:p>
          <a:p>
            <a:pPr algn="ctr"/>
            <a:r>
              <a:rPr lang="en-TT" b="1" dirty="0">
                <a:latin typeface="Amasis MT Pro Light" panose="020B0604020202020204" pitchFamily="18" charset="0"/>
              </a:rPr>
              <a:t>New York University Abu Dhabi</a:t>
            </a:r>
          </a:p>
          <a:p>
            <a:pPr algn="ctr"/>
            <a:r>
              <a:rPr lang="en-TT" sz="1800" b="1" dirty="0">
                <a:latin typeface="Amasis MT Pro Light" panose="020B0604020202020204" pitchFamily="18" charset="0"/>
              </a:rPr>
              <a:t>IM-1511 Introduction to Digital Arts and Humanities Spring 2023</a:t>
            </a:r>
          </a:p>
          <a:p>
            <a:pPr algn="ctr"/>
            <a:endParaRPr lang="en-TT" b="1" dirty="0">
              <a:latin typeface="Amasis MT Pro Light" panose="020B0604020202020204" pitchFamily="18" charset="0"/>
            </a:endParaRPr>
          </a:p>
        </p:txBody>
      </p:sp>
      <p:pic>
        <p:nvPicPr>
          <p:cNvPr id="6" name="Picture 5" descr="A picture containing font, graphics, graphic design, screenshot&#10;&#10;Description automatically generated">
            <a:extLst>
              <a:ext uri="{FF2B5EF4-FFF2-40B4-BE49-F238E27FC236}">
                <a16:creationId xmlns:a16="http://schemas.microsoft.com/office/drawing/2014/main" id="{DACF5FFE-C270-07BD-237B-9C6E665F0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231" y="172316"/>
            <a:ext cx="2162174" cy="572626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531644CE-C944-D11D-9FD4-E08F6D693FCB}"/>
              </a:ext>
            </a:extLst>
          </p:cNvPr>
          <p:cNvSpPr txBox="1">
            <a:spLocks/>
          </p:cNvSpPr>
          <p:nvPr/>
        </p:nvSpPr>
        <p:spPr>
          <a:xfrm>
            <a:off x="8200080" y="1755053"/>
            <a:ext cx="3939526" cy="463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TT" dirty="0"/>
          </a:p>
          <a:p>
            <a:pPr algn="l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masis MT Pro Light" panose="02040304050005020304" pitchFamily="18" charset="0"/>
              </a:rPr>
              <a:t>The assignment showcased how a small sub corpus can have a significant impact on an entire corpus. Through analyzing the frequency of "Holmes" in one adventure book, we discovered intriguing patterns that extended throughout the entire dataset.</a:t>
            </a:r>
            <a:endParaRPr lang="en-TT" sz="1200" dirty="0">
              <a:latin typeface="Amasis MT Pro Light" panose="020403040500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0B6400-B4CD-4A0E-BCBD-24F45C1EF70F}"/>
              </a:ext>
            </a:extLst>
          </p:cNvPr>
          <p:cNvSpPr txBox="1"/>
          <p:nvPr/>
        </p:nvSpPr>
        <p:spPr>
          <a:xfrm>
            <a:off x="95250" y="1714337"/>
            <a:ext cx="39676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TT" dirty="0">
                <a:latin typeface="Amasis MT Pro Black" panose="02040A04050005020304" pitchFamily="18" charset="0"/>
              </a:rPr>
              <a:t>Background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7C49347-3DA8-ED87-FC4E-6F3B74CCDADB}"/>
              </a:ext>
            </a:extLst>
          </p:cNvPr>
          <p:cNvSpPr txBox="1">
            <a:spLocks/>
          </p:cNvSpPr>
          <p:nvPr/>
        </p:nvSpPr>
        <p:spPr>
          <a:xfrm>
            <a:off x="4232430" y="1685925"/>
            <a:ext cx="3783841" cy="463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TT" dirty="0"/>
          </a:p>
          <a:p>
            <a:pPr algn="l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masis MT Pro Light" panose="02040304050005020304" pitchFamily="18" charset="0"/>
              </a:rPr>
              <a:t>Through textual analysis tools, we uncover the unique writing style, themes, and motifs of Doyle's works, and understand how they contribute to the detective fiction genre and its conventions.</a:t>
            </a:r>
          </a:p>
          <a:p>
            <a:pPr algn="l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masis MT Pro Light" panose="02040304050005020304" pitchFamily="18" charset="0"/>
              </a:rPr>
              <a:t>Leveraging the power of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masis MT Pro Light" panose="02040304050005020304" pitchFamily="18" charset="0"/>
              </a:rPr>
              <a:t>Voyant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masis MT Pro Light" panose="02040304050005020304" pitchFamily="18" charset="0"/>
              </a:rPr>
              <a:t> tools and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masis MT Pro Light" panose="02040304050005020304" pitchFamily="18" charset="0"/>
              </a:rPr>
              <a:t>AntConc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masis MT Pro Light" panose="02040304050005020304" pitchFamily="18" charset="0"/>
              </a:rPr>
              <a:t>, a comprehensive analysis of the word frequency in all books with "Adventure" in the title within the corpus revealed intriguing observations about the key themes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Amasis MT Pro Light" panose="02040304050005020304" pitchFamily="18" charset="0"/>
            </a:endParaRPr>
          </a:p>
          <a:p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endParaRPr lang="en-TT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B79C9E-4A27-A09B-06D8-71B3060B36D8}"/>
              </a:ext>
            </a:extLst>
          </p:cNvPr>
          <p:cNvSpPr txBox="1"/>
          <p:nvPr/>
        </p:nvSpPr>
        <p:spPr>
          <a:xfrm>
            <a:off x="4232429" y="1725053"/>
            <a:ext cx="378384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TT" dirty="0">
                <a:latin typeface="Amasis MT Pro Black" panose="02040A04050005020304" pitchFamily="18" charset="0"/>
              </a:rPr>
              <a:t>Method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4C5D22-7B18-26F7-940F-847E0620360A}"/>
              </a:ext>
            </a:extLst>
          </p:cNvPr>
          <p:cNvSpPr txBox="1"/>
          <p:nvPr/>
        </p:nvSpPr>
        <p:spPr>
          <a:xfrm>
            <a:off x="8171070" y="1725053"/>
            <a:ext cx="393952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TT" dirty="0">
                <a:latin typeface="Amasis MT Pro Black" panose="02040A04050005020304" pitchFamily="18" charset="0"/>
              </a:rPr>
              <a:t>Conclusions</a:t>
            </a:r>
          </a:p>
        </p:txBody>
      </p:sp>
      <p:pic>
        <p:nvPicPr>
          <p:cNvPr id="26" name="Picture 25" descr="A close-up of words&#10;&#10;Description automatically generated with medium confidence">
            <a:extLst>
              <a:ext uri="{FF2B5EF4-FFF2-40B4-BE49-F238E27FC236}">
                <a16:creationId xmlns:a16="http://schemas.microsoft.com/office/drawing/2014/main" id="{9E3E536B-3F38-F73D-B266-EDC0FEA23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191" y="3897964"/>
            <a:ext cx="2785971" cy="1461147"/>
          </a:xfrm>
          <a:prstGeom prst="rect">
            <a:avLst/>
          </a:prstGeom>
        </p:spPr>
      </p:pic>
      <p:pic>
        <p:nvPicPr>
          <p:cNvPr id="28" name="Picture 2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0CFE799-05B7-EBAB-A947-E7C89A917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45" y="4379776"/>
            <a:ext cx="3794589" cy="1987403"/>
          </a:xfrm>
          <a:prstGeom prst="rect">
            <a:avLst/>
          </a:prstGeom>
        </p:spPr>
      </p:pic>
      <p:pic>
        <p:nvPicPr>
          <p:cNvPr id="30" name="Picture 29" descr="A close-up of words&#10;&#10;Description automatically generated with medium confidence">
            <a:extLst>
              <a:ext uri="{FF2B5EF4-FFF2-40B4-BE49-F238E27FC236}">
                <a16:creationId xmlns:a16="http://schemas.microsoft.com/office/drawing/2014/main" id="{A660EC8B-46D4-CD10-D806-AB166C853F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9" r="8072" b="20853"/>
          <a:stretch/>
        </p:blipFill>
        <p:spPr>
          <a:xfrm>
            <a:off x="6368420" y="5019228"/>
            <a:ext cx="2403724" cy="165946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9CF57C5-F3C1-19C8-EAF4-6C6F2A3F32F9}"/>
              </a:ext>
            </a:extLst>
          </p:cNvPr>
          <p:cNvSpPr txBox="1"/>
          <p:nvPr/>
        </p:nvSpPr>
        <p:spPr>
          <a:xfrm>
            <a:off x="52394" y="6363613"/>
            <a:ext cx="4424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T" sz="1200" dirty="0">
                <a:latin typeface="Amasis MT Pro Light" panose="02040304050005020304" pitchFamily="18" charset="0"/>
              </a:rPr>
              <a:t>Overflow of word “Holmes” in one book, shown via </a:t>
            </a:r>
            <a:r>
              <a:rPr lang="en-TT" sz="1200" dirty="0" err="1">
                <a:latin typeface="Amasis MT Pro Light" panose="02040304050005020304" pitchFamily="18" charset="0"/>
              </a:rPr>
              <a:t>AntConc</a:t>
            </a:r>
            <a:r>
              <a:rPr lang="en-TT" sz="1200" dirty="0">
                <a:latin typeface="Amasis MT Pro Light" panose="02040304050005020304" pitchFamily="18" charset="0"/>
              </a:rPr>
              <a:t> Plot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1F55B0-AC43-CC3A-8B6B-8EEB2F1E29D0}"/>
              </a:ext>
            </a:extLst>
          </p:cNvPr>
          <p:cNvSpPr txBox="1"/>
          <p:nvPr/>
        </p:nvSpPr>
        <p:spPr>
          <a:xfrm>
            <a:off x="6561248" y="3937047"/>
            <a:ext cx="1775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T" sz="1200" b="1" dirty="0">
                <a:latin typeface="Amasis MT Pro Light" panose="02040304050005020304" pitchFamily="18" charset="0"/>
              </a:rPr>
              <a:t>Before</a:t>
            </a:r>
            <a:r>
              <a:rPr lang="en-TT" sz="1200" dirty="0">
                <a:latin typeface="Amasis MT Pro Light" panose="02040304050005020304" pitchFamily="18" charset="0"/>
              </a:rPr>
              <a:t>: Word cloud using </a:t>
            </a:r>
            <a:r>
              <a:rPr lang="en-TT" sz="1200" dirty="0" err="1">
                <a:latin typeface="Amasis MT Pro Light" panose="02040304050005020304" pitchFamily="18" charset="0"/>
              </a:rPr>
              <a:t>Voyant</a:t>
            </a:r>
            <a:r>
              <a:rPr lang="en-TT" sz="1200" dirty="0">
                <a:latin typeface="Amasis MT Pro Light" panose="02040304050005020304" pitchFamily="18" charset="0"/>
              </a:rPr>
              <a:t> tools to showcase the impact of this one book (sup corpora)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B5128A-F76C-1480-2CAE-8302DCAEB651}"/>
              </a:ext>
            </a:extLst>
          </p:cNvPr>
          <p:cNvSpPr txBox="1"/>
          <p:nvPr/>
        </p:nvSpPr>
        <p:spPr>
          <a:xfrm>
            <a:off x="4247160" y="5413427"/>
            <a:ext cx="2392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T" sz="1200" b="1" dirty="0">
                <a:latin typeface="Amasis MT Pro Light" panose="02040304050005020304" pitchFamily="18" charset="0"/>
              </a:rPr>
              <a:t>After</a:t>
            </a:r>
            <a:r>
              <a:rPr lang="en-TT" sz="1200" dirty="0">
                <a:latin typeface="Amasis MT Pro Light" panose="02040304050005020304" pitchFamily="18" charset="0"/>
              </a:rPr>
              <a:t> removing this sub corpora with the highest frequency, the word frequency of the entire corpus changed.</a:t>
            </a:r>
          </a:p>
        </p:txBody>
      </p:sp>
      <p:pic>
        <p:nvPicPr>
          <p:cNvPr id="37" name="Picture 36" descr="A picture containing screenshot, text&#10;&#10;Description automatically generated">
            <a:extLst>
              <a:ext uri="{FF2B5EF4-FFF2-40B4-BE49-F238E27FC236}">
                <a16:creationId xmlns:a16="http://schemas.microsoft.com/office/drawing/2014/main" id="{E6D50B09-47ED-A7DF-BF40-4F028EFED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656" y="3177112"/>
            <a:ext cx="3668229" cy="174316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1AF81A7-9A08-B669-CD6B-249477095266}"/>
              </a:ext>
            </a:extLst>
          </p:cNvPr>
          <p:cNvSpPr txBox="1"/>
          <p:nvPr/>
        </p:nvSpPr>
        <p:spPr>
          <a:xfrm>
            <a:off x="9069319" y="4943612"/>
            <a:ext cx="2392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T" sz="1200" dirty="0">
                <a:latin typeface="Amasis MT Pro Light" panose="02040304050005020304" pitchFamily="18" charset="0"/>
              </a:rPr>
              <a:t>Results after textual analysis and manipulation showing a balanced word frequency graph</a:t>
            </a:r>
          </a:p>
        </p:txBody>
      </p:sp>
    </p:spTree>
    <p:extLst>
      <p:ext uri="{BB962C8B-B14F-4D97-AF65-F5344CB8AC3E}">
        <p14:creationId xmlns:p14="http://schemas.microsoft.com/office/powerpoint/2010/main" val="63609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299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Amasis MT Pro Black</vt:lpstr>
      <vt:lpstr>Amasis MT Pro Light</vt:lpstr>
      <vt:lpstr>Arial</vt:lpstr>
      <vt:lpstr>Calibri</vt:lpstr>
      <vt:lpstr>Calibri Light</vt:lpstr>
      <vt:lpstr>Office Theme</vt:lpstr>
      <vt:lpstr>Sherlocking the Sir Arthur Conan Doyle Corpus  An Exploration of Literary Gems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Sherlocking the Sir Arthur Conan Doyle Corpus  An Exploration of Literary Gems   </dc:title>
  <dc:creator>Khaleeqa Garrett</dc:creator>
  <cp:lastModifiedBy>Khaleeqa Garrett</cp:lastModifiedBy>
  <cp:revision>1</cp:revision>
  <dcterms:created xsi:type="dcterms:W3CDTF">2023-05-11T18:32:41Z</dcterms:created>
  <dcterms:modified xsi:type="dcterms:W3CDTF">2023-05-11T19:35:14Z</dcterms:modified>
</cp:coreProperties>
</file>