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9" r:id="rId2"/>
    <p:sldId id="270" r:id="rId3"/>
    <p:sldId id="268" r:id="rId4"/>
    <p:sldId id="267" r:id="rId5"/>
    <p:sldId id="258" r:id="rId6"/>
    <p:sldId id="257" r:id="rId7"/>
    <p:sldId id="271" r:id="rId8"/>
    <p:sldId id="272" r:id="rId9"/>
    <p:sldId id="273" r:id="rId10"/>
    <p:sldId id="274" r:id="rId11"/>
    <p:sldId id="275" r:id="rId12"/>
    <p:sldId id="276" r:id="rId13"/>
    <p:sldId id="259" r:id="rId14"/>
    <p:sldId id="264" r:id="rId15"/>
    <p:sldId id="261" r:id="rId16"/>
    <p:sldId id="260" r:id="rId17"/>
    <p:sldId id="26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1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6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3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1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1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1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2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C17BAB-DAC2-4831-94E3-584157C8B68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5BE170-DA37-44C8-B3F2-AFEBAC89026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D37F9-06BA-BC87-89BA-A96AF70010C0}"/>
              </a:ext>
            </a:extLst>
          </p:cNvPr>
          <p:cNvSpPr txBox="1"/>
          <p:nvPr/>
        </p:nvSpPr>
        <p:spPr>
          <a:xfrm>
            <a:off x="4163960" y="3544306"/>
            <a:ext cx="481840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SPACE COMMUNICATION </a:t>
            </a:r>
          </a:p>
          <a:p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AND   </a:t>
            </a:r>
          </a:p>
          <a:p>
            <a:r>
              <a:rPr lang="en-US" sz="25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SATELLITE TECHNOLOGY</a:t>
            </a:r>
            <a:endParaRPr lang="en-IN" sz="25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3EEAC-6DD1-67B2-89A8-2C693EB09DA4}"/>
              </a:ext>
            </a:extLst>
          </p:cNvPr>
          <p:cNvSpPr txBox="1"/>
          <p:nvPr/>
        </p:nvSpPr>
        <p:spPr>
          <a:xfrm>
            <a:off x="501446" y="166751"/>
            <a:ext cx="1151357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PBR VISVODAYA INSTITUTE OF TECHNOLOGY AND SCIENCE</a:t>
            </a:r>
            <a:br>
              <a:rPr lang="en-I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(AUTONOMOUS), KAVALI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7E055-C361-7E75-F8F6-58045259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305" y="1207665"/>
            <a:ext cx="1810690" cy="1559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8EB57-1FD4-F7C4-42FD-0F5BC74AB46A}"/>
              </a:ext>
            </a:extLst>
          </p:cNvPr>
          <p:cNvSpPr txBox="1"/>
          <p:nvPr/>
        </p:nvSpPr>
        <p:spPr>
          <a:xfrm>
            <a:off x="8760541" y="4790801"/>
            <a:ext cx="3175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Khaleel Basha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21731A04B4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N. Satheesh Kumar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5B867-8AAB-7114-4B7A-E46ED3AE7397}"/>
              </a:ext>
            </a:extLst>
          </p:cNvPr>
          <p:cNvSpPr txBox="1"/>
          <p:nvPr/>
        </p:nvSpPr>
        <p:spPr>
          <a:xfrm>
            <a:off x="4358759" y="2878929"/>
            <a:ext cx="4401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SEMINAR</a:t>
            </a:r>
            <a:endParaRPr lang="en-IN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6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AAAE4-7B0C-E844-D58A-FD26E0A1E7FC}"/>
              </a:ext>
            </a:extLst>
          </p:cNvPr>
          <p:cNvSpPr txBox="1"/>
          <p:nvPr/>
        </p:nvSpPr>
        <p:spPr>
          <a:xfrm>
            <a:off x="481781" y="1738217"/>
            <a:ext cx="9537291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Downlink (Transmission from Satellite to Earth)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frequency conversion for downlink.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from satellite to Earth station.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travels back through space to Earth.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uses a focused beam for precise delivery.</a:t>
            </a:r>
          </a:p>
        </p:txBody>
      </p:sp>
    </p:spTree>
    <p:extLst>
      <p:ext uri="{BB962C8B-B14F-4D97-AF65-F5344CB8AC3E}">
        <p14:creationId xmlns:p14="http://schemas.microsoft.com/office/powerpoint/2010/main" val="153667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DD2C03-A4BD-8BED-7140-00A5EECCC55C}"/>
              </a:ext>
            </a:extLst>
          </p:cNvPr>
          <p:cNvSpPr txBox="1"/>
          <p:nvPr/>
        </p:nvSpPr>
        <p:spPr>
          <a:xfrm>
            <a:off x="570272" y="1927123"/>
            <a:ext cx="8436077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Reception on Earth (Downlink Reception)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station’s antenna receives the downlink signal.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demodulated to extract data.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decoded and converted to usable format.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or routed to users (e.g., TV, internet).</a:t>
            </a:r>
          </a:p>
        </p:txBody>
      </p:sp>
    </p:spTree>
    <p:extLst>
      <p:ext uri="{BB962C8B-B14F-4D97-AF65-F5344CB8AC3E}">
        <p14:creationId xmlns:p14="http://schemas.microsoft.com/office/powerpoint/2010/main" val="428202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13113-0362-96CC-A19A-EA642A9EA284}"/>
              </a:ext>
            </a:extLst>
          </p:cNvPr>
          <p:cNvSpPr txBox="1"/>
          <p:nvPr/>
        </p:nvSpPr>
        <p:spPr>
          <a:xfrm>
            <a:off x="757084" y="1608702"/>
            <a:ext cx="8082116" cy="3078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Communication Relays (Cross-Link Satellites)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may communicate with each other in a network.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Cross-link satellites pass data to other satellites instead of directly to Earth.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Beneficial for global coverage and low-latency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5294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EABDC-61F2-72B0-614E-CCCEEF27DF4C}"/>
              </a:ext>
            </a:extLst>
          </p:cNvPr>
          <p:cNvSpPr txBox="1"/>
          <p:nvPr/>
        </p:nvSpPr>
        <p:spPr>
          <a:xfrm>
            <a:off x="1012723" y="399781"/>
            <a:ext cx="6096000" cy="548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Orbits in Space</a:t>
            </a:r>
          </a:p>
          <a:p>
            <a:pPr algn="l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Orbits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Earth Orbit (LEO)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160–2,000 km altitude (e.g., Starlink satellites).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Medium Earth Orbit (MEO)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2,000–35,000 km altitude (e.g., GPS satellites).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Geostationary Orbit (GEO)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35,786 km altitude (e.g., communication satellites).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Polar Orbit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Passes over Earth's poles (e.g., weather satellites).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BC14C-43C7-2E16-453D-829AF345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02" y="2233318"/>
            <a:ext cx="3940080" cy="267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5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A95747-C3C0-7AB3-485C-C905B5617D36}"/>
              </a:ext>
            </a:extLst>
          </p:cNvPr>
          <p:cNvSpPr txBox="1"/>
          <p:nvPr/>
        </p:nvSpPr>
        <p:spPr>
          <a:xfrm>
            <a:off x="668593" y="303181"/>
            <a:ext cx="10707330" cy="520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Space Communication</a:t>
            </a:r>
          </a:p>
          <a:p>
            <a:pPr marL="342900" indent="-342900" algn="l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Laser Communication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data rates for deep space missions.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Communication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using quantum entanglement.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Interplanetary Internet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protocols for communication across the solar system.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Satellites (CubeSats)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Low-cost, miniaturized satellites for research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88429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C98AFE-BEE1-421A-CA0F-351367D8FA61}"/>
              </a:ext>
            </a:extLst>
          </p:cNvPr>
          <p:cNvSpPr txBox="1"/>
          <p:nvPr/>
        </p:nvSpPr>
        <p:spPr>
          <a:xfrm>
            <a:off x="422786" y="1457999"/>
            <a:ext cx="10038735" cy="423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Applications of Satellite Communication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phone networks, internet services.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TV, radio broadcasting.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GPS systems for global positioning.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Observation: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climate, weather, and environmental changes.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and Defense: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communications, surveillance, and reconnaissance.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0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84796-892B-3044-E6F2-70175AA2D0F0}"/>
              </a:ext>
            </a:extLst>
          </p:cNvPr>
          <p:cNvSpPr txBox="1"/>
          <p:nvPr/>
        </p:nvSpPr>
        <p:spPr>
          <a:xfrm>
            <a:off x="353959" y="1632155"/>
            <a:ext cx="9350479" cy="321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Drawbacks of Satellite Communication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launch and maintenance costs.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latency, especially for GEO satellites.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bandwidth in some satellite systems.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interference from weather, space debris, and solar flares.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4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1ED72-EE6F-1D8B-42CC-6C7975534DBC}"/>
              </a:ext>
            </a:extLst>
          </p:cNvPr>
          <p:cNvSpPr txBox="1"/>
          <p:nvPr/>
        </p:nvSpPr>
        <p:spPr>
          <a:xfrm>
            <a:off x="501444" y="1434509"/>
            <a:ext cx="11189111" cy="3724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communication has revolutionized long-distance communication.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advancements in technology promise enhanced global coverage.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challenges, satellite communication remains essential for global connectivity.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innovations, such as LEO constellations, hold promise for even greater performance and cost-effectiveness.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1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57A29-9054-55B1-6142-6A28B9B8E6D3}"/>
              </a:ext>
            </a:extLst>
          </p:cNvPr>
          <p:cNvSpPr txBox="1"/>
          <p:nvPr/>
        </p:nvSpPr>
        <p:spPr>
          <a:xfrm>
            <a:off x="639097" y="1719419"/>
            <a:ext cx="6096000" cy="3924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References</a:t>
            </a:r>
          </a:p>
          <a:p>
            <a:pPr marL="800100" lvl="1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IN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Books, Articles, and Websites: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NASA's official website.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European Space Agency (ESA) resources.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journals on space communication.</a:t>
            </a:r>
          </a:p>
          <a:p>
            <a:pPr>
              <a:lnSpc>
                <a:spcPct val="150000"/>
              </a:lnSpc>
            </a:pP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7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A29C2-0F35-5222-B843-E1DF41A0461D}"/>
              </a:ext>
            </a:extLst>
          </p:cNvPr>
          <p:cNvSpPr txBox="1"/>
          <p:nvPr/>
        </p:nvSpPr>
        <p:spPr>
          <a:xfrm>
            <a:off x="924231" y="127873"/>
            <a:ext cx="1683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B9BCF0-BCEA-356E-B5AF-5CB4F1B7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1" y="127873"/>
            <a:ext cx="8309987" cy="612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Satellites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Operation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of Satellite Communication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Orbits in Space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Space Communication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Satellite Technology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5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409BA-B734-1643-7CF9-6D7B648AC23A}"/>
              </a:ext>
            </a:extLst>
          </p:cNvPr>
          <p:cNvSpPr txBox="1"/>
          <p:nvPr/>
        </p:nvSpPr>
        <p:spPr>
          <a:xfrm>
            <a:off x="4930878" y="282861"/>
            <a:ext cx="2330244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30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Abstract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D28B7-D3B9-60F2-5ED7-5190EBBB839C}"/>
              </a:ext>
            </a:extLst>
          </p:cNvPr>
          <p:cNvSpPr txBox="1"/>
          <p:nvPr/>
        </p:nvSpPr>
        <p:spPr>
          <a:xfrm>
            <a:off x="1096060" y="1081719"/>
            <a:ext cx="10309359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 communication and satellite technology have played a crucial role in shaping the modern world by enabling seamless global communication, data transfer, and satellite-based services.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technologies rely on artificial satellites placed in Earth’s orbit to transmit and receive signals,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facilitating a wide range of applications, from television broadcasting and internet access to scientific research and military communication.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1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4E0DA3-3B57-D51C-8789-4FA960ED0703}"/>
              </a:ext>
            </a:extLst>
          </p:cNvPr>
          <p:cNvSpPr txBox="1"/>
          <p:nvPr/>
        </p:nvSpPr>
        <p:spPr>
          <a:xfrm>
            <a:off x="973393" y="1536174"/>
            <a:ext cx="7973961" cy="66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Satellite Communication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5D98E-382D-821F-4EAB-E0AE4519EF55}"/>
              </a:ext>
            </a:extLst>
          </p:cNvPr>
          <p:cNvSpPr txBox="1"/>
          <p:nvPr/>
        </p:nvSpPr>
        <p:spPr>
          <a:xfrm>
            <a:off x="973393" y="1943978"/>
            <a:ext cx="10863615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communication enables long-distance communication.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Relies on artificial satellites in Earth’s orbit.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Revolutionized global communication by overcoming geographical barriers.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span telecommunications, navigation, broadcasting, and emergency response.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578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DEF79E-5480-A1C8-7391-F7C540C63B70}"/>
              </a:ext>
            </a:extLst>
          </p:cNvPr>
          <p:cNvSpPr txBox="1"/>
          <p:nvPr/>
        </p:nvSpPr>
        <p:spPr>
          <a:xfrm>
            <a:off x="235973" y="865237"/>
            <a:ext cx="7649498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300"/>
              </a:spcAft>
            </a:pP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Types of Satellites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Satellites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TV, internet, and phone services.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Satellites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GPS and location services.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Satellites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Monitor climate and weather patterns.</a:t>
            </a:r>
          </a:p>
          <a:p>
            <a:pPr marL="800100" lvl="1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Satellites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 space research and observations.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1582F-BCEE-52F6-E34E-8AC519882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03" y="2147461"/>
            <a:ext cx="3594674" cy="256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0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75E91-A654-94D5-5FAA-93B63C3D9312}"/>
              </a:ext>
            </a:extLst>
          </p:cNvPr>
          <p:cNvSpPr txBox="1"/>
          <p:nvPr/>
        </p:nvSpPr>
        <p:spPr>
          <a:xfrm>
            <a:off x="570271" y="1750142"/>
            <a:ext cx="8901796" cy="321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Principle of Operation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act as relay stations in space.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transmitted from Earth stations to satellites.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amplify and retransmit signals to designated ground stations.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 (radio/microwave) facilitate data transfer.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6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E167E-2FB2-DE78-4C8B-ED8DFB2E42DA}"/>
              </a:ext>
            </a:extLst>
          </p:cNvPr>
          <p:cNvSpPr txBox="1"/>
          <p:nvPr/>
        </p:nvSpPr>
        <p:spPr>
          <a:xfrm>
            <a:off x="550606" y="1691148"/>
            <a:ext cx="8386916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Uplink (Transmission from Earth to Satellite)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generated at Earth station.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of data onto carrier frequency.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High-powered antennas send the signal toward the satellite.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travels through atmosphere and space.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CE168-33C1-FE01-76DC-76BB0FAA16BF}"/>
              </a:ext>
            </a:extLst>
          </p:cNvPr>
          <p:cNvSpPr txBox="1"/>
          <p:nvPr/>
        </p:nvSpPr>
        <p:spPr>
          <a:xfrm>
            <a:off x="3283975" y="629265"/>
            <a:ext cx="5823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Satellite Communication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B648-8533-1293-9D2F-B4AB51BC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7" y="2119248"/>
            <a:ext cx="3760839" cy="2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56A7C9-4093-70ED-2C62-57266AFEA241}"/>
              </a:ext>
            </a:extLst>
          </p:cNvPr>
          <p:cNvSpPr txBox="1"/>
          <p:nvPr/>
        </p:nvSpPr>
        <p:spPr>
          <a:xfrm>
            <a:off x="452284" y="1630063"/>
            <a:ext cx="6096000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Reception by Satellite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Satellite’s antenna receives the uplink signal.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filtered and frequency-converted.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Transponder amplifies and prepares the signal for retransmission.</a:t>
            </a:r>
          </a:p>
        </p:txBody>
      </p:sp>
    </p:spTree>
    <p:extLst>
      <p:ext uri="{BB962C8B-B14F-4D97-AF65-F5344CB8AC3E}">
        <p14:creationId xmlns:p14="http://schemas.microsoft.com/office/powerpoint/2010/main" val="213028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71089A-8F10-CCCF-CBEA-2BE0B6010428}"/>
              </a:ext>
            </a:extLst>
          </p:cNvPr>
          <p:cNvSpPr txBox="1"/>
          <p:nvPr/>
        </p:nvSpPr>
        <p:spPr>
          <a:xfrm>
            <a:off x="353962" y="1590734"/>
            <a:ext cx="8377084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Signal Amplification and Processing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Amplification ensures signal strength.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Traveling-wave tube (TWT) amplifies the signal.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processed and demodulated to extract data.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techniques applied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7511296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771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khaleel basha</dc:creator>
  <cp:lastModifiedBy>khaleel basha</cp:lastModifiedBy>
  <cp:revision>12</cp:revision>
  <dcterms:created xsi:type="dcterms:W3CDTF">2025-03-03T08:18:13Z</dcterms:created>
  <dcterms:modified xsi:type="dcterms:W3CDTF">2025-03-04T10:42:01Z</dcterms:modified>
</cp:coreProperties>
</file>