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le\Desktop\NUS%20Assignments\GEA1000\2210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76421697287838"/>
          <c:y val="0.1111111111111111"/>
          <c:w val="0.83123578302712164"/>
          <c:h val="0.57112168270632835"/>
        </c:manualLayout>
      </c:layout>
      <c:barChart>
        <c:barDir val="col"/>
        <c:grouping val="clustered"/>
        <c:varyColors val="0"/>
        <c:ser>
          <c:idx val="0"/>
          <c:order val="0"/>
          <c:tx>
            <c:v>Max Rainfall (mm)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72-48D8-91C4-01E2F2C72F37}"/>
              </c:ext>
            </c:extLst>
          </c:dPt>
          <c:cat>
            <c:strRef>
              <c:f>Sheet3!$A$2:$A$9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Sheet3!$B$2:$B$9</c:f>
              <c:numCache>
                <c:formatCode>General</c:formatCode>
                <c:ptCount val="8"/>
                <c:pt idx="0">
                  <c:v>122.8</c:v>
                </c:pt>
                <c:pt idx="1">
                  <c:v>210.6</c:v>
                </c:pt>
                <c:pt idx="2">
                  <c:v>168.6</c:v>
                </c:pt>
                <c:pt idx="3">
                  <c:v>143.19999999999999</c:v>
                </c:pt>
                <c:pt idx="4">
                  <c:v>123.4</c:v>
                </c:pt>
                <c:pt idx="5">
                  <c:v>132.19999999999999</c:v>
                </c:pt>
                <c:pt idx="6">
                  <c:v>173.2</c:v>
                </c:pt>
                <c:pt idx="7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72-48D8-91C4-01E2F2C72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104015951"/>
        <c:axId val="1104010543"/>
      </c:barChart>
      <c:catAx>
        <c:axId val="110401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Station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010543"/>
        <c:crosses val="autoZero"/>
        <c:auto val="1"/>
        <c:lblAlgn val="ctr"/>
        <c:lblOffset val="100"/>
        <c:noMultiLvlLbl val="0"/>
      </c:catAx>
      <c:valAx>
        <c:axId val="110401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Max Rainfall (mm)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01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Rainfall (mm)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534995625546807E-2"/>
          <c:y val="0.19027777777777777"/>
          <c:w val="0.84441622922134729"/>
          <c:h val="0.6832170457859434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F96-4B49-8A42-B64F2FA373D6}"/>
              </c:ext>
            </c:extLst>
          </c:dPt>
          <c:cat>
            <c:strRef>
              <c:f>Data!$A$5876:$A$5883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Data!$F$5876:$F$5883</c:f>
              <c:numCache>
                <c:formatCode>General</c:formatCode>
                <c:ptCount val="8"/>
                <c:pt idx="0">
                  <c:v>6.7</c:v>
                </c:pt>
                <c:pt idx="1">
                  <c:v>6.4</c:v>
                </c:pt>
                <c:pt idx="2">
                  <c:v>7.3</c:v>
                </c:pt>
                <c:pt idx="3">
                  <c:v>8.9</c:v>
                </c:pt>
                <c:pt idx="4">
                  <c:v>7.9</c:v>
                </c:pt>
                <c:pt idx="5">
                  <c:v>7.9</c:v>
                </c:pt>
                <c:pt idx="6">
                  <c:v>8.3000000000000007</c:v>
                </c:pt>
                <c:pt idx="7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D2-4F65-BF20-5DC2ECA39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3459152"/>
        <c:axId val="1910188384"/>
      </c:lineChart>
      <c:catAx>
        <c:axId val="191345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188384"/>
        <c:crosses val="autoZero"/>
        <c:auto val="1"/>
        <c:lblAlgn val="ctr"/>
        <c:lblOffset val="100"/>
        <c:noMultiLvlLbl val="0"/>
      </c:catAx>
      <c:valAx>
        <c:axId val="19101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345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Field1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Data!$A$5876:$A$5883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Data!$F$5876:$F$5883</c:f>
              <c:numCache>
                <c:formatCode>General</c:formatCode>
                <c:ptCount val="8"/>
                <c:pt idx="0">
                  <c:v>42.2</c:v>
                </c:pt>
                <c:pt idx="1">
                  <c:v>46.2</c:v>
                </c:pt>
                <c:pt idx="2">
                  <c:v>48.6</c:v>
                </c:pt>
                <c:pt idx="3">
                  <c:v>67</c:v>
                </c:pt>
                <c:pt idx="4">
                  <c:v>51.2</c:v>
                </c:pt>
                <c:pt idx="5">
                  <c:v>50</c:v>
                </c:pt>
                <c:pt idx="6">
                  <c:v>61.8</c:v>
                </c:pt>
                <c:pt idx="7">
                  <c:v>47.8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42-44CC-9151-550F88187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2233280"/>
        <c:axId val="1752229952"/>
      </c:lineChart>
      <c:catAx>
        <c:axId val="175223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229952"/>
        <c:crosses val="autoZero"/>
        <c:auto val="1"/>
        <c:lblAlgn val="ctr"/>
        <c:lblOffset val="100"/>
        <c:noMultiLvlLbl val="0"/>
      </c:catAx>
      <c:valAx>
        <c:axId val="175222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MAX 30mm</a:t>
                </a:r>
                <a:r>
                  <a:rPr lang="en-SG" baseline="0"/>
                  <a:t> RAINFALL</a:t>
                </a:r>
                <a:endParaRPr lang="en-S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23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1977252843395"/>
          <c:y val="6.9560367454068239E-2"/>
          <c:w val="0.81149562554680665"/>
          <c:h val="0.66602909011373579"/>
        </c:manualLayout>
      </c:layout>
      <c:lineChart>
        <c:grouping val="standard"/>
        <c:varyColors val="0"/>
        <c:ser>
          <c:idx val="0"/>
          <c:order val="0"/>
          <c:tx>
            <c:v>Field1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Data!$A$5876:$A$5883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Data!$G$5876:$G$5883</c:f>
              <c:numCache>
                <c:formatCode>General</c:formatCode>
                <c:ptCount val="8"/>
                <c:pt idx="0">
                  <c:v>67.400000000000006</c:v>
                </c:pt>
                <c:pt idx="1">
                  <c:v>52.8</c:v>
                </c:pt>
                <c:pt idx="2">
                  <c:v>80.400000000000006</c:v>
                </c:pt>
                <c:pt idx="3">
                  <c:v>88.2</c:v>
                </c:pt>
                <c:pt idx="4">
                  <c:v>68.400000000000006</c:v>
                </c:pt>
                <c:pt idx="5">
                  <c:v>75.599999999999994</c:v>
                </c:pt>
                <c:pt idx="6">
                  <c:v>102.6</c:v>
                </c:pt>
                <c:pt idx="7">
                  <c:v>54.5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B2-4A39-A54C-CDF24480C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0246960"/>
        <c:axId val="1760247376"/>
      </c:lineChart>
      <c:catAx>
        <c:axId val="176024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247376"/>
        <c:crosses val="autoZero"/>
        <c:auto val="1"/>
        <c:lblAlgn val="ctr"/>
        <c:lblOffset val="100"/>
        <c:noMultiLvlLbl val="0"/>
      </c:catAx>
      <c:valAx>
        <c:axId val="176024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MAX 60mm RAINFALL</a:t>
                </a:r>
              </a:p>
            </c:rich>
          </c:tx>
          <c:layout>
            <c:manualLayout>
              <c:xMode val="edge"/>
              <c:yMode val="edge"/>
              <c:x val="3.6111111111111108E-2"/>
              <c:y val="0.248418270632837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246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Field1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Data!$A$5876:$A$5883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Data!$H$5876:$H$5883</c:f>
              <c:numCache>
                <c:formatCode>General</c:formatCode>
                <c:ptCount val="8"/>
                <c:pt idx="0">
                  <c:v>79</c:v>
                </c:pt>
                <c:pt idx="1">
                  <c:v>69.2</c:v>
                </c:pt>
                <c:pt idx="2">
                  <c:v>110</c:v>
                </c:pt>
                <c:pt idx="3">
                  <c:v>122.8</c:v>
                </c:pt>
                <c:pt idx="4">
                  <c:v>87.8</c:v>
                </c:pt>
                <c:pt idx="5">
                  <c:v>88.2</c:v>
                </c:pt>
                <c:pt idx="6">
                  <c:v>111.6</c:v>
                </c:pt>
                <c:pt idx="7">
                  <c:v>63.6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3D-4B60-83D1-1AE615FC1F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8300960"/>
        <c:axId val="1988308448"/>
      </c:lineChart>
      <c:catAx>
        <c:axId val="198830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08448"/>
        <c:crosses val="autoZero"/>
        <c:auto val="1"/>
        <c:lblAlgn val="ctr"/>
        <c:lblOffset val="100"/>
        <c:noMultiLvlLbl val="0"/>
      </c:catAx>
      <c:valAx>
        <c:axId val="198830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120mm RAINFALL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0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[2210 Data.xlsx]Suggestion4!PivotTable3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D7331"/>
            </a:solidFill>
            <a:prstDash val="solid"/>
            <a:round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7086614173228"/>
          <c:y val="6.71785028790787E-2"/>
          <c:w val="0.82429133858267711"/>
          <c:h val="0.703654137762530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Suggestion4!$B$2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C-4984-84F6-DAD54FA6BCA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13C-4984-84F6-DAD54FA6BCA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C-4984-84F6-DAD54FA6BCA9}"/>
              </c:ext>
            </c:extLst>
          </c:dPt>
          <c:cat>
            <c:strRef>
              <c:f>Suggestion4!$A$3:$A$11</c:f>
              <c:strCache>
                <c:ptCount val="8"/>
                <c:pt idx="0">
                  <c:v>Tai Seng</c:v>
                </c:pt>
                <c:pt idx="1">
                  <c:v>Tuas South</c:v>
                </c:pt>
                <c:pt idx="2">
                  <c:v>Changi</c:v>
                </c:pt>
                <c:pt idx="3">
                  <c:v>Ang Mo Kio</c:v>
                </c:pt>
                <c:pt idx="4">
                  <c:v>Sentosa Island</c:v>
                </c:pt>
                <c:pt idx="5">
                  <c:v>Clementi</c:v>
                </c:pt>
                <c:pt idx="6">
                  <c:v>Admiralty</c:v>
                </c:pt>
                <c:pt idx="7">
                  <c:v>Newton</c:v>
                </c:pt>
              </c:strCache>
            </c:strRef>
          </c:cat>
          <c:val>
            <c:numRef>
              <c:f>Suggestion4!$B$3:$B$11</c:f>
              <c:numCache>
                <c:formatCode>0.0</c:formatCode>
                <c:ptCount val="8"/>
                <c:pt idx="0">
                  <c:v>28.392202462380343</c:v>
                </c:pt>
                <c:pt idx="1">
                  <c:v>28.158823529411809</c:v>
                </c:pt>
                <c:pt idx="2">
                  <c:v>27.980300957592402</c:v>
                </c:pt>
                <c:pt idx="3">
                  <c:v>27.960511363636382</c:v>
                </c:pt>
                <c:pt idx="4">
                  <c:v>27.909718309859137</c:v>
                </c:pt>
                <c:pt idx="5">
                  <c:v>27.703607503607511</c:v>
                </c:pt>
                <c:pt idx="6">
                  <c:v>27.636299435028235</c:v>
                </c:pt>
                <c:pt idx="7">
                  <c:v>27.60944992947811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3-4A6A-96B5-5710606F0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2433760"/>
        <c:axId val="2042435840"/>
      </c:barChart>
      <c:catAx>
        <c:axId val="204243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Stations</a:t>
                </a:r>
              </a:p>
            </c:rich>
          </c:tx>
          <c:layout>
            <c:manualLayout>
              <c:xMode val="edge"/>
              <c:yMode val="edge"/>
              <c:x val="0.45858902012248465"/>
              <c:y val="0.93216558102981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435840"/>
        <c:crosses val="autoZero"/>
        <c:auto val="1"/>
        <c:lblAlgn val="ctr"/>
        <c:lblOffset val="100"/>
        <c:noMultiLvlLbl val="0"/>
      </c:catAx>
      <c:valAx>
        <c:axId val="2042435840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temperature 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27964896902282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4337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4F-4452-B822-9421F92E36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F-4452-B822-9421F92E363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4F-4452-B822-9421F92E3634}"/>
              </c:ext>
            </c:extLst>
          </c:dPt>
          <c:cat>
            <c:strRef>
              <c:f>Sheet3!$A$2:$A$9</c:f>
              <c:strCache>
                <c:ptCount val="8"/>
                <c:pt idx="0">
                  <c:v>Admiralty</c:v>
                </c:pt>
                <c:pt idx="1">
                  <c:v>Changi</c:v>
                </c:pt>
                <c:pt idx="2">
                  <c:v>Sentosa Island</c:v>
                </c:pt>
                <c:pt idx="3">
                  <c:v>Tuas South</c:v>
                </c:pt>
                <c:pt idx="4">
                  <c:v>Ang Mo Kio</c:v>
                </c:pt>
                <c:pt idx="5">
                  <c:v>Clementi</c:v>
                </c:pt>
                <c:pt idx="6">
                  <c:v>Tai Seng</c:v>
                </c:pt>
                <c:pt idx="7">
                  <c:v>Newton</c:v>
                </c:pt>
              </c:strCache>
            </c:strRef>
          </c:cat>
          <c:val>
            <c:numRef>
              <c:f>Sheet3!$B$2:$B$9</c:f>
              <c:numCache>
                <c:formatCode>0.0</c:formatCode>
                <c:ptCount val="8"/>
                <c:pt idx="0">
                  <c:v>14.082461103253186</c:v>
                </c:pt>
                <c:pt idx="1">
                  <c:v>8.7124657534246683</c:v>
                </c:pt>
                <c:pt idx="2">
                  <c:v>5.4646563814866749</c:v>
                </c:pt>
                <c:pt idx="3">
                  <c:v>9.3730337078651722</c:v>
                </c:pt>
                <c:pt idx="4">
                  <c:v>9.5083926031294546</c:v>
                </c:pt>
                <c:pt idx="5">
                  <c:v>6.0820037105751359</c:v>
                </c:pt>
                <c:pt idx="6">
                  <c:v>12.216346153846162</c:v>
                </c:pt>
                <c:pt idx="7">
                  <c:v>7.9906911142454184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4F-4452-B822-9421F92E3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104015951"/>
        <c:axId val="1104010543"/>
      </c:barChart>
      <c:catAx>
        <c:axId val="110401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Station</a:t>
                </a:r>
              </a:p>
            </c:rich>
          </c:tx>
          <c:layout>
            <c:manualLayout>
              <c:xMode val="edge"/>
              <c:yMode val="edge"/>
              <c:x val="0.45893189586766769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010543"/>
        <c:crosses val="autoZero"/>
        <c:auto val="1"/>
        <c:lblAlgn val="ctr"/>
        <c:lblOffset val="100"/>
        <c:noMultiLvlLbl val="0"/>
      </c:catAx>
      <c:valAx>
        <c:axId val="110401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Average Wind Speed (km/h)</a:t>
                </a:r>
              </a:p>
            </c:rich>
          </c:tx>
          <c:layout>
            <c:manualLayout>
              <c:xMode val="edge"/>
              <c:yMode val="edge"/>
              <c:x val="2.4224806201550389E-2"/>
              <c:y val="0.16014253426655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01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2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8096-EB48-47FD-A1F1-3D135755E97D}" type="datetimeFigureOut">
              <a:rPr lang="en-SG" smtClean="0"/>
              <a:t>8/8/2022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02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914400" y="2224201"/>
            <a:ext cx="10363200" cy="174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14400" y="4102203"/>
            <a:ext cx="10363200" cy="5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4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080600" y="2124667"/>
            <a:ext cx="7711600" cy="36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1pPr>
            <a:lvl2pPr marL="1219170" lvl="1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2pPr>
            <a:lvl3pPr marL="1828754" lvl="2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3pPr>
            <a:lvl4pPr marL="2438339" lvl="3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4"/>
          <p:cNvSpPr txBox="1"/>
          <p:nvPr/>
        </p:nvSpPr>
        <p:spPr>
          <a:xfrm>
            <a:off x="1080600" y="89369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74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140400" y="1906863"/>
            <a:ext cx="991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40400" y="1906867"/>
            <a:ext cx="4630800" cy="44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420807" y="1906867"/>
            <a:ext cx="4630800" cy="44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1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140400" y="1906867"/>
            <a:ext cx="3087600" cy="44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4552281" y="1906867"/>
            <a:ext cx="3087600" cy="44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7964163" y="1906867"/>
            <a:ext cx="3087600" cy="44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64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1140400" y="5875067"/>
            <a:ext cx="9911200" cy="4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25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2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906863"/>
            <a:ext cx="99112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B412F9F2-0C34-4B65-9AE6-A3D0E0672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931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13B5DF-C2F9-F65F-79D1-1E7B246C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24201"/>
            <a:ext cx="10363200" cy="1748800"/>
          </a:xfrm>
        </p:spPr>
        <p:txBody>
          <a:bodyPr/>
          <a:lstStyle/>
          <a:p>
            <a:r>
              <a:rPr lang="en-US" dirty="0"/>
              <a:t>KHALEELUR RAHMAN</a:t>
            </a:r>
            <a:br>
              <a:rPr lang="en-US" dirty="0"/>
            </a:br>
            <a:r>
              <a:rPr lang="en-US" dirty="0"/>
              <a:t>								  SoC</a:t>
            </a:r>
            <a:br>
              <a:rPr lang="en-US" dirty="0"/>
            </a:br>
            <a:r>
              <a:rPr lang="en-US" dirty="0"/>
              <a:t>                     A0253521N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BC70C6-8833-132B-8881-371D315D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102203"/>
            <a:ext cx="10363200" cy="531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GEA1000 </a:t>
            </a:r>
            <a:r>
              <a:rPr lang="en-SG" b="0" i="0" dirty="0">
                <a:solidFill>
                  <a:srgbClr val="2D3C45"/>
                </a:solidFill>
                <a:effectLst/>
                <a:latin typeface="Lato Extended"/>
              </a:rPr>
              <a:t>Pre-Course Assignment (Section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4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CCC8-F54F-662A-0979-48239564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AVERAGE WIND SPEED OF EACH STATION FROM 2020-2021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94A8-FC94-5767-9150-163DB1B3B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Admiralty</a:t>
            </a:r>
            <a:r>
              <a:rPr lang="en-SG" dirty="0"/>
              <a:t> is the </a:t>
            </a:r>
            <a:r>
              <a:rPr lang="en-US" dirty="0"/>
              <a:t>windiest station while </a:t>
            </a:r>
            <a:r>
              <a:rPr lang="en-US" b="1" dirty="0"/>
              <a:t>Sentosa Island </a:t>
            </a:r>
            <a:r>
              <a:rPr lang="en-US" dirty="0"/>
              <a:t>is the least windy one</a:t>
            </a:r>
            <a:r>
              <a:rPr lang="en-SG" dirty="0"/>
              <a:t>. The data was obtained using the average function in excel.</a:t>
            </a:r>
          </a:p>
          <a:p>
            <a:pPr marL="101598" indent="0">
              <a:buNone/>
            </a:pP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F839AC-67BC-3369-F436-2C3EA210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1285"/>
              </p:ext>
            </p:extLst>
          </p:nvPr>
        </p:nvGraphicFramePr>
        <p:xfrm>
          <a:off x="1290410" y="2092594"/>
          <a:ext cx="4130676" cy="2743200"/>
        </p:xfrm>
        <a:graphic>
          <a:graphicData uri="http://schemas.openxmlformats.org/drawingml/2006/table">
            <a:tbl>
              <a:tblPr/>
              <a:tblGrid>
                <a:gridCol w="2146947">
                  <a:extLst>
                    <a:ext uri="{9D8B030D-6E8A-4147-A177-3AD203B41FA5}">
                      <a16:colId xmlns:a16="http://schemas.microsoft.com/office/drawing/2014/main" val="4271371467"/>
                    </a:ext>
                  </a:extLst>
                </a:gridCol>
                <a:gridCol w="1983729">
                  <a:extLst>
                    <a:ext uri="{9D8B030D-6E8A-4147-A177-3AD203B41FA5}">
                      <a16:colId xmlns:a16="http://schemas.microsoft.com/office/drawing/2014/main" val="324635971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Wind Speed(km/h)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111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Admiralty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2787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8818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Sentosa Island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97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Tuas 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5559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7747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7269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 Seng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08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Newton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001583"/>
                  </a:ext>
                </a:extLst>
              </a:tr>
            </a:tbl>
          </a:graphicData>
        </a:graphic>
      </p:graphicFrame>
      <p:graphicFrame>
        <p:nvGraphicFramePr>
          <p:cNvPr id="5" name="Chart 4" descr="Chart type: Clustered Column. 'Max Rainfall (mm)' by 'Station'&#10;&#10;Description automatically generated">
            <a:extLst>
              <a:ext uri="{FF2B5EF4-FFF2-40B4-BE49-F238E27FC236}">
                <a16:creationId xmlns:a16="http://schemas.microsoft.com/office/drawing/2014/main" id="{797C6DAF-0028-DE76-0543-546D5661D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31059"/>
              </p:ext>
            </p:extLst>
          </p:nvPr>
        </p:nvGraphicFramePr>
        <p:xfrm>
          <a:off x="5793078" y="2092594"/>
          <a:ext cx="5242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36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B97E-4B85-DEEA-6F5E-ABCA8111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45D3-605A-B8A1-1B27-CE587B2B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044" y="1906867"/>
            <a:ext cx="10329256" cy="4426400"/>
          </a:xfrm>
        </p:spPr>
        <p:txBody>
          <a:bodyPr/>
          <a:lstStyle/>
          <a:p>
            <a:r>
              <a:rPr lang="en-SG" dirty="0"/>
              <a:t>MAX RAINFALL</a:t>
            </a:r>
          </a:p>
          <a:p>
            <a:r>
              <a:rPr lang="en-SG" dirty="0"/>
              <a:t>AVERAGE RAINFALL</a:t>
            </a:r>
          </a:p>
          <a:p>
            <a:r>
              <a:rPr lang="en-SG" dirty="0"/>
              <a:t>MAX 30mm RAINFALL</a:t>
            </a:r>
          </a:p>
          <a:p>
            <a:r>
              <a:rPr lang="en-SG" dirty="0"/>
              <a:t>MAX 60mm RAINFALL</a:t>
            </a:r>
          </a:p>
          <a:p>
            <a:r>
              <a:rPr lang="en-SG" dirty="0"/>
              <a:t>MAX 120mm RAINFALL</a:t>
            </a:r>
          </a:p>
          <a:p>
            <a:r>
              <a:rPr lang="en-SG" dirty="0"/>
              <a:t>NUMBER OF DAYS RAINED</a:t>
            </a:r>
          </a:p>
          <a:p>
            <a:r>
              <a:rPr lang="en-SG" dirty="0"/>
              <a:t>AVERAGE TEMPERATURE</a:t>
            </a:r>
          </a:p>
          <a:p>
            <a:r>
              <a:rPr lang="en-SG" dirty="0"/>
              <a:t>AVERAGE WIND SPEED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392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AFF1-5075-65CB-A663-E392442F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RAINFALL IN EACH STATION </a:t>
            </a:r>
            <a:br>
              <a:rPr lang="en-US" dirty="0"/>
            </a:br>
            <a:r>
              <a:rPr lang="en-US" dirty="0"/>
              <a:t>FROM 2020-2021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0994-FC92-AB9D-DF43-80EAC93A5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 - 122.8</a:t>
            </a:r>
          </a:p>
          <a:p>
            <a:r>
              <a:rPr lang="en-SG" b="1" dirty="0"/>
              <a:t>CHANGI – 210.6</a:t>
            </a:r>
          </a:p>
          <a:p>
            <a:r>
              <a:rPr lang="en-SG" dirty="0"/>
              <a:t>SENTOSA ISLAND – 168.6</a:t>
            </a:r>
          </a:p>
          <a:p>
            <a:r>
              <a:rPr lang="en-SG" dirty="0"/>
              <a:t>TUAS SOUTH – 143.2</a:t>
            </a:r>
          </a:p>
          <a:p>
            <a:r>
              <a:rPr lang="en-SG" dirty="0"/>
              <a:t>ANG MO KIO – 123.4 </a:t>
            </a:r>
          </a:p>
          <a:p>
            <a:r>
              <a:rPr lang="en-SG" dirty="0"/>
              <a:t>CLEMENTI – 132.2</a:t>
            </a:r>
          </a:p>
          <a:p>
            <a:r>
              <a:rPr lang="en-SG" dirty="0"/>
              <a:t>TAI SENG – 173.2</a:t>
            </a:r>
          </a:p>
          <a:p>
            <a:r>
              <a:rPr lang="en-SG" dirty="0"/>
              <a:t>NEWTON – 117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Changi </a:t>
            </a:r>
            <a:r>
              <a:rPr lang="en-SG" dirty="0"/>
              <a:t>had the maximum rainfall in a day. The above data was obtained by using the max function in excel for each station. </a:t>
            </a:r>
          </a:p>
          <a:p>
            <a:pPr marL="101598" indent="0">
              <a:buNone/>
            </a:pPr>
            <a:endParaRPr lang="en-SG" dirty="0"/>
          </a:p>
        </p:txBody>
      </p:sp>
      <p:graphicFrame>
        <p:nvGraphicFramePr>
          <p:cNvPr id="5" name="Chart 4" descr="Chart type: Clustered Column. 'Max Rainfall (mm)' by 'Station'&#10;&#10;Description automatically generated">
            <a:extLst>
              <a:ext uri="{FF2B5EF4-FFF2-40B4-BE49-F238E27FC236}">
                <a16:creationId xmlns:a16="http://schemas.microsoft.com/office/drawing/2014/main" id="{797C6DAF-0028-DE76-0543-546D5661D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223720"/>
              </p:ext>
            </p:extLst>
          </p:nvPr>
        </p:nvGraphicFramePr>
        <p:xfrm>
          <a:off x="6479600" y="21973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10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6C8E-EFF4-EC44-0367-2E8B5287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 </a:t>
            </a:r>
            <a:r>
              <a:rPr lang="en-US" dirty="0"/>
              <a:t>RAINFALL IN EACH STATION </a:t>
            </a:r>
            <a:br>
              <a:rPr lang="en-US" dirty="0"/>
            </a:br>
            <a:r>
              <a:rPr lang="en-US" dirty="0"/>
              <a:t>FROM 2020-2021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5F45E-A21C-51C2-0D04-B89A67F58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 – 6.7</a:t>
            </a:r>
          </a:p>
          <a:p>
            <a:r>
              <a:rPr lang="en-SG" dirty="0"/>
              <a:t>CHANGI – 6.4</a:t>
            </a:r>
          </a:p>
          <a:p>
            <a:r>
              <a:rPr lang="en-SG" dirty="0"/>
              <a:t>SENTOSA ISLAND –7.3</a:t>
            </a:r>
          </a:p>
          <a:p>
            <a:r>
              <a:rPr lang="en-SG" b="1" dirty="0"/>
              <a:t>TUAS SOUTH – 8.9              </a:t>
            </a:r>
          </a:p>
          <a:p>
            <a:r>
              <a:rPr lang="en-SG" dirty="0"/>
              <a:t>ANG MO KIO – 7.9  </a:t>
            </a:r>
          </a:p>
          <a:p>
            <a:r>
              <a:rPr lang="en-SG" dirty="0"/>
              <a:t>CLEMENTI – 7.9</a:t>
            </a:r>
          </a:p>
          <a:p>
            <a:r>
              <a:rPr lang="en-SG" dirty="0"/>
              <a:t>TAI SENG – 8.3</a:t>
            </a:r>
          </a:p>
          <a:p>
            <a:r>
              <a:rPr lang="en-SG" dirty="0"/>
              <a:t>NEWTON – 7.5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Tuas South</a:t>
            </a:r>
            <a:r>
              <a:rPr lang="en-SG" dirty="0"/>
              <a:t> is the wettest station and </a:t>
            </a:r>
            <a:r>
              <a:rPr lang="en-SG" b="1" dirty="0"/>
              <a:t>Changi</a:t>
            </a:r>
            <a:r>
              <a:rPr lang="en-SG" dirty="0"/>
              <a:t> is the driest station. </a:t>
            </a:r>
          </a:p>
          <a:p>
            <a:pPr marL="101598" indent="0">
              <a:buNone/>
            </a:pPr>
            <a:r>
              <a:rPr lang="en-SG" dirty="0"/>
              <a:t>The data was calculated using the average function in excel.</a:t>
            </a:r>
          </a:p>
          <a:p>
            <a:endParaRPr lang="en-SG" dirty="0"/>
          </a:p>
        </p:txBody>
      </p:sp>
      <p:graphicFrame>
        <p:nvGraphicFramePr>
          <p:cNvPr id="4" name="Chart 3" descr="Chart type: Line. 'Field1'&#10;&#10;Description automatically generated">
            <a:extLst>
              <a:ext uri="{FF2B5EF4-FFF2-40B4-BE49-F238E27FC236}">
                <a16:creationId xmlns:a16="http://schemas.microsoft.com/office/drawing/2014/main" id="{3D083F3E-B271-4669-858E-E68E694AF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052150"/>
              </p:ext>
            </p:extLst>
          </p:nvPr>
        </p:nvGraphicFramePr>
        <p:xfrm>
          <a:off x="5965371" y="19827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95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2DED-4EF3-FD4B-047F-3502EB24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MAX 30mm RAINFALL IN EACH STATION FROM 2020-2021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5439-786F-BD8B-20D2-E3D95D487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 – 42.2</a:t>
            </a:r>
          </a:p>
          <a:p>
            <a:r>
              <a:rPr lang="en-SG" dirty="0"/>
              <a:t>CHANGI – 46.2</a:t>
            </a:r>
            <a:endParaRPr lang="en-SG" b="1" dirty="0"/>
          </a:p>
          <a:p>
            <a:r>
              <a:rPr lang="en-SG" dirty="0"/>
              <a:t>SENTOSA ISLAND – 48.6</a:t>
            </a:r>
          </a:p>
          <a:p>
            <a:r>
              <a:rPr lang="en-SG" b="1" dirty="0"/>
              <a:t>TUAS SOUTH – 67</a:t>
            </a:r>
          </a:p>
          <a:p>
            <a:r>
              <a:rPr lang="en-SG" dirty="0"/>
              <a:t>ANG MO KIO – 51.2 </a:t>
            </a:r>
          </a:p>
          <a:p>
            <a:r>
              <a:rPr lang="en-SG" dirty="0"/>
              <a:t>CLEMENTI – 50</a:t>
            </a:r>
          </a:p>
          <a:p>
            <a:r>
              <a:rPr lang="en-SG" dirty="0"/>
              <a:t>TAI SENG – 61.8</a:t>
            </a:r>
          </a:p>
          <a:p>
            <a:r>
              <a:rPr lang="en-SG" dirty="0"/>
              <a:t>NEWTON – 47.8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Tuas South </a:t>
            </a:r>
            <a:r>
              <a:rPr lang="en-SG" dirty="0"/>
              <a:t>had the most intense 30mm rainfall. The above data was obtained using the max function in excel.</a:t>
            </a:r>
          </a:p>
        </p:txBody>
      </p:sp>
      <p:graphicFrame>
        <p:nvGraphicFramePr>
          <p:cNvPr id="6" name="Chart 5" descr="Chart type: Line. 'Field1'&#10;&#10;Description automatically generated">
            <a:extLst>
              <a:ext uri="{FF2B5EF4-FFF2-40B4-BE49-F238E27FC236}">
                <a16:creationId xmlns:a16="http://schemas.microsoft.com/office/drawing/2014/main" id="{36FCF743-CE8D-4D00-8730-9F4D83850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1876"/>
              </p:ext>
            </p:extLst>
          </p:nvPr>
        </p:nvGraphicFramePr>
        <p:xfrm>
          <a:off x="609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69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1287-2F33-A5E0-9A81-8A1DF72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MAX 60mm RAINFALL IN EACH STATION FROM 2020-2021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8D79-D0E1-9CA5-9005-BA3D740A8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 – 67.4</a:t>
            </a:r>
          </a:p>
          <a:p>
            <a:r>
              <a:rPr lang="en-SG" dirty="0"/>
              <a:t>CHANGI – 52.8</a:t>
            </a:r>
          </a:p>
          <a:p>
            <a:r>
              <a:rPr lang="en-SG" dirty="0"/>
              <a:t>SENTOSA ISLAND – 80.4</a:t>
            </a:r>
          </a:p>
          <a:p>
            <a:r>
              <a:rPr lang="en-SG" dirty="0"/>
              <a:t>TUAS SOUTH – 88.2</a:t>
            </a:r>
          </a:p>
          <a:p>
            <a:r>
              <a:rPr lang="en-SG" dirty="0"/>
              <a:t>ANG MO KIO – 68.4 </a:t>
            </a:r>
          </a:p>
          <a:p>
            <a:r>
              <a:rPr lang="en-SG" dirty="0"/>
              <a:t>CLEMENTI – 75.6</a:t>
            </a:r>
          </a:p>
          <a:p>
            <a:r>
              <a:rPr lang="en-SG" b="1" dirty="0"/>
              <a:t>TAI SENG – 102.6</a:t>
            </a:r>
          </a:p>
          <a:p>
            <a:r>
              <a:rPr lang="en-SG" dirty="0"/>
              <a:t>NEWTON – 54.4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Tai Seng </a:t>
            </a:r>
            <a:r>
              <a:rPr lang="en-SG" dirty="0"/>
              <a:t>had the most intense 60 mm rainfall. The above data was obtained using the max function in excel.</a:t>
            </a:r>
          </a:p>
          <a:p>
            <a:pPr marL="101598" indent="0">
              <a:buNone/>
            </a:pPr>
            <a:endParaRPr lang="en-SG" dirty="0"/>
          </a:p>
        </p:txBody>
      </p:sp>
      <p:graphicFrame>
        <p:nvGraphicFramePr>
          <p:cNvPr id="4" name="Chart 3" descr="Chart type: Line. 'Field1'&#10;&#10;Description automatically generated">
            <a:extLst>
              <a:ext uri="{FF2B5EF4-FFF2-40B4-BE49-F238E27FC236}">
                <a16:creationId xmlns:a16="http://schemas.microsoft.com/office/drawing/2014/main" id="{388DDB26-30F5-4BFD-A8CB-53F7F9AFF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26868"/>
              </p:ext>
            </p:extLst>
          </p:nvPr>
        </p:nvGraphicFramePr>
        <p:xfrm>
          <a:off x="584734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65C0-0707-81EB-E8A2-B2A76157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MAX 120mm RAINFALL IN EACH STATION FROM 2020-2021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ED07-AE60-4BAC-1C80-CAF841ADE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ADMIRALTY – 79</a:t>
            </a:r>
          </a:p>
          <a:p>
            <a:r>
              <a:rPr lang="en-SG" dirty="0"/>
              <a:t>CHANGI – 69.2</a:t>
            </a:r>
          </a:p>
          <a:p>
            <a:r>
              <a:rPr lang="en-SG" dirty="0"/>
              <a:t>SENTOSA ISLAND – 110</a:t>
            </a:r>
          </a:p>
          <a:p>
            <a:r>
              <a:rPr lang="en-SG" b="1" dirty="0"/>
              <a:t>TUAS SOUTH – 122.8</a:t>
            </a:r>
          </a:p>
          <a:p>
            <a:r>
              <a:rPr lang="en-SG" dirty="0"/>
              <a:t>ANG MO KIO – 87.8</a:t>
            </a:r>
          </a:p>
          <a:p>
            <a:r>
              <a:rPr lang="en-SG" dirty="0"/>
              <a:t>CLEMENTI – 88.2</a:t>
            </a:r>
          </a:p>
          <a:p>
            <a:r>
              <a:rPr lang="en-SG" dirty="0"/>
              <a:t>TAI SENG – 111.6</a:t>
            </a:r>
          </a:p>
          <a:p>
            <a:r>
              <a:rPr lang="en-SG" dirty="0"/>
              <a:t>NEWTON – 63.6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Tuas South </a:t>
            </a:r>
            <a:r>
              <a:rPr lang="en-SG" dirty="0"/>
              <a:t>had the most intense 120mm rainfall. The above data was obtained using the max function in excel.</a:t>
            </a:r>
          </a:p>
          <a:p>
            <a:pPr marL="101598" indent="0">
              <a:buNone/>
            </a:pPr>
            <a:endParaRPr lang="en-SG" dirty="0"/>
          </a:p>
        </p:txBody>
      </p:sp>
      <p:graphicFrame>
        <p:nvGraphicFramePr>
          <p:cNvPr id="4" name="Chart 3" descr="Chart type: Line. 'Field1'&#10;&#10;Description automatically generated">
            <a:extLst>
              <a:ext uri="{FF2B5EF4-FFF2-40B4-BE49-F238E27FC236}">
                <a16:creationId xmlns:a16="http://schemas.microsoft.com/office/drawing/2014/main" id="{DFCF5196-1169-8887-0C2E-0E3620A5D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47571"/>
              </p:ext>
            </p:extLst>
          </p:nvPr>
        </p:nvGraphicFramePr>
        <p:xfrm>
          <a:off x="62484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75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214-DF82-BE2C-6BC7-0DAFFE9E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NUMBER OF DAYS EACH STATION HAD A RAINFALL FROM 2020-2021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87F1-27DB-E39C-CD8A-962343597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SG" dirty="0"/>
              <a:t>   </a:t>
            </a:r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endParaRPr lang="en-SG" dirty="0"/>
          </a:p>
          <a:p>
            <a:pPr marL="101598" indent="0">
              <a:buNone/>
            </a:pPr>
            <a:r>
              <a:rPr lang="en-SG" dirty="0"/>
              <a:t>From the table, it can be concluded that </a:t>
            </a:r>
            <a:r>
              <a:rPr lang="en-SG" b="1" dirty="0"/>
              <a:t>Clementi</a:t>
            </a:r>
            <a:r>
              <a:rPr lang="en-SG" dirty="0"/>
              <a:t> had the most rainfall days. The above data was obtained by using the </a:t>
            </a:r>
            <a:r>
              <a:rPr lang="en-SG" dirty="0" err="1"/>
              <a:t>countifs</a:t>
            </a:r>
            <a:r>
              <a:rPr lang="en-SG" dirty="0"/>
              <a:t> function in excel.          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E954B-8A79-457C-B532-7196645F6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20341"/>
              </p:ext>
            </p:extLst>
          </p:nvPr>
        </p:nvGraphicFramePr>
        <p:xfrm>
          <a:off x="4183132" y="1754155"/>
          <a:ext cx="3825735" cy="3554964"/>
        </p:xfrm>
        <a:graphic>
          <a:graphicData uri="http://schemas.openxmlformats.org/drawingml/2006/table">
            <a:tbl>
              <a:tblPr/>
              <a:tblGrid>
                <a:gridCol w="1275245">
                  <a:extLst>
                    <a:ext uri="{9D8B030D-6E8A-4147-A177-3AD203B41FA5}">
                      <a16:colId xmlns:a16="http://schemas.microsoft.com/office/drawing/2014/main" val="3900001568"/>
                    </a:ext>
                  </a:extLst>
                </a:gridCol>
                <a:gridCol w="1275245">
                  <a:extLst>
                    <a:ext uri="{9D8B030D-6E8A-4147-A177-3AD203B41FA5}">
                      <a16:colId xmlns:a16="http://schemas.microsoft.com/office/drawing/2014/main" val="2366120638"/>
                    </a:ext>
                  </a:extLst>
                </a:gridCol>
                <a:gridCol w="1275245">
                  <a:extLst>
                    <a:ext uri="{9D8B030D-6E8A-4147-A177-3AD203B41FA5}">
                      <a16:colId xmlns:a16="http://schemas.microsoft.com/office/drawing/2014/main" val="3427118223"/>
                    </a:ext>
                  </a:extLst>
                </a:gridCol>
              </a:tblGrid>
              <a:tr h="721435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days Rained (out of a total 731 days)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4894"/>
                  </a:ext>
                </a:extLst>
              </a:tr>
              <a:tr h="265864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Admiralty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08204"/>
                  </a:ext>
                </a:extLst>
              </a:tr>
              <a:tr h="317827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90436"/>
                  </a:ext>
                </a:extLst>
              </a:tr>
              <a:tr h="335828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Sentosa Island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51276"/>
                  </a:ext>
                </a:extLst>
              </a:tr>
              <a:tr h="38280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Tuas 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029781"/>
                  </a:ext>
                </a:extLst>
              </a:tr>
              <a:tr h="38280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66130"/>
                  </a:ext>
                </a:extLst>
              </a:tr>
              <a:tr h="38280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111199"/>
                  </a:ext>
                </a:extLst>
              </a:tr>
              <a:tr h="38280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 Seng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07590"/>
                  </a:ext>
                </a:extLst>
              </a:tr>
              <a:tr h="38280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Newton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5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3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5A72-9E41-8077-3355-5109012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AVERAGE TEMPERATURE OF EACH STATION FROM 2020-2021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4E2D-8C3C-7007-DBD8-D00BDECC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101598" indent="0">
              <a:buNone/>
            </a:pPr>
            <a:r>
              <a:rPr lang="en-SG" dirty="0"/>
              <a:t>From the above data, it can be concluded that </a:t>
            </a:r>
            <a:r>
              <a:rPr lang="en-SG" b="1" dirty="0"/>
              <a:t>Tai Seng </a:t>
            </a:r>
            <a:r>
              <a:rPr lang="en-SG" dirty="0"/>
              <a:t>is the hottest station . </a:t>
            </a:r>
            <a:r>
              <a:rPr lang="en-SG" b="1" dirty="0"/>
              <a:t>Admiralty</a:t>
            </a:r>
            <a:r>
              <a:rPr lang="en-SG" dirty="0"/>
              <a:t> and </a:t>
            </a:r>
            <a:r>
              <a:rPr lang="en-SG" b="1" dirty="0"/>
              <a:t>Newton</a:t>
            </a:r>
            <a:r>
              <a:rPr lang="en-SG" dirty="0"/>
              <a:t> are the coldest stations.</a:t>
            </a:r>
          </a:p>
          <a:p>
            <a:pPr marL="101598" indent="0">
              <a:buNone/>
            </a:pPr>
            <a:r>
              <a:rPr lang="en-SG" dirty="0"/>
              <a:t>The data was obtained using the average function in excel.</a:t>
            </a:r>
          </a:p>
        </p:txBody>
      </p:sp>
      <p:graphicFrame>
        <p:nvGraphicFramePr>
          <p:cNvPr id="4" name="Chart 3" descr="Chart type: Line. Average temperature is relatively even across 'Stations'.&#10;&#10;Description automatically generated">
            <a:extLst>
              <a:ext uri="{FF2B5EF4-FFF2-40B4-BE49-F238E27FC236}">
                <a16:creationId xmlns:a16="http://schemas.microsoft.com/office/drawing/2014/main" id="{1C29A6FA-877D-C7CA-4CD3-EB1FE20C8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479502"/>
              </p:ext>
            </p:extLst>
          </p:nvPr>
        </p:nvGraphicFramePr>
        <p:xfrm>
          <a:off x="5943600" y="1643067"/>
          <a:ext cx="4572000" cy="397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B786D4-55A3-C90B-7CF4-5E21DCED9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96722"/>
              </p:ext>
            </p:extLst>
          </p:nvPr>
        </p:nvGraphicFramePr>
        <p:xfrm>
          <a:off x="1327724" y="2180272"/>
          <a:ext cx="4079876" cy="2715579"/>
        </p:xfrm>
        <a:graphic>
          <a:graphicData uri="http://schemas.openxmlformats.org/drawingml/2006/table">
            <a:tbl>
              <a:tblPr/>
              <a:tblGrid>
                <a:gridCol w="2141596">
                  <a:extLst>
                    <a:ext uri="{9D8B030D-6E8A-4147-A177-3AD203B41FA5}">
                      <a16:colId xmlns:a16="http://schemas.microsoft.com/office/drawing/2014/main" val="1164145429"/>
                    </a:ext>
                  </a:extLst>
                </a:gridCol>
                <a:gridCol w="1938280">
                  <a:extLst>
                    <a:ext uri="{9D8B030D-6E8A-4147-A177-3AD203B41FA5}">
                      <a16:colId xmlns:a16="http://schemas.microsoft.com/office/drawing/2014/main" val="39780668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temperature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06442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Admiralty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38129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67371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Sentosa Island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91191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Tuas 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144406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 Mo Kio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28859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Clementi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53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Tai Seng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30000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Newton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0021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Nicholas · SlidesCarnival</Template>
  <TotalTime>1099</TotalTime>
  <Words>660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 Extended</vt:lpstr>
      <vt:lpstr>Montserrat</vt:lpstr>
      <vt:lpstr>Montserrat Light</vt:lpstr>
      <vt:lpstr>Nicholas template</vt:lpstr>
      <vt:lpstr>KHALEELUR RAHMAN           SoC                      A0253521N</vt:lpstr>
      <vt:lpstr>TABLE OF CONTENTS</vt:lpstr>
      <vt:lpstr>MAX RAINFALL IN EACH STATION  FROM 2020-2021</vt:lpstr>
      <vt:lpstr>AVERAGE  RAINFALL IN EACH STATION  FROM 2020-2021</vt:lpstr>
      <vt:lpstr>MAX 30mm RAINFALL IN EACH STATION FROM 2020-2021</vt:lpstr>
      <vt:lpstr>MAX 60mm RAINFALL IN EACH STATION FROM 2020-2021</vt:lpstr>
      <vt:lpstr>MAX 120mm RAINFALL IN EACH STATION FROM 2020-2021</vt:lpstr>
      <vt:lpstr>NUMBER OF DAYS EACH STATION HAD A RAINFALL FROM 2020-2021 </vt:lpstr>
      <vt:lpstr>AVERAGE TEMPERATURE OF EACH STATION FROM 2020-2021</vt:lpstr>
      <vt:lpstr>AVERAGE WIND SPEED OF EACH STATION FROM 2020-2021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KHALEELUR RAHMAN           SoC</dc:title>
  <dc:creator>Khaleelur Rahman</dc:creator>
  <cp:lastModifiedBy>Khaleelur Rahman</cp:lastModifiedBy>
  <cp:revision>6</cp:revision>
  <dcterms:created xsi:type="dcterms:W3CDTF">2022-08-05T03:52:44Z</dcterms:created>
  <dcterms:modified xsi:type="dcterms:W3CDTF">2022-08-08T15:06:40Z</dcterms:modified>
</cp:coreProperties>
</file>