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4"/>
  </p:notesMasterIdLst>
  <p:sldIdLst>
    <p:sldId id="256" r:id="rId2"/>
    <p:sldId id="282" r:id="rId3"/>
    <p:sldId id="268" r:id="rId4"/>
    <p:sldId id="261" r:id="rId5"/>
    <p:sldId id="262" r:id="rId6"/>
    <p:sldId id="272" r:id="rId7"/>
    <p:sldId id="269" r:id="rId8"/>
    <p:sldId id="278" r:id="rId9"/>
    <p:sldId id="280" r:id="rId10"/>
    <p:sldId id="270"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9B82"/>
    <a:srgbClr val="A44CEA"/>
    <a:srgbClr val="E2E5E8"/>
    <a:srgbClr val="647380"/>
    <a:srgbClr val="4D3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60D4A8-9903-60D6-9B50-124EADB6F4FC}" v="21" dt="2023-11-06T14:16:51.423"/>
    <p1510:client id="{2C7E4D8F-8436-E2E9-5053-1F838C3F6B37}" v="1702" dt="2023-11-06T12:10:07.696"/>
    <p1510:client id="{3D9C0B28-6188-89A7-F412-84DADB3FF1AF}" v="6" dt="2023-11-06T13:08:07.355"/>
    <p1510:client id="{46BB109E-4FFC-E046-81C1-17781E97F945}" v="350" dt="2023-11-06T07:15:19.459"/>
    <p1510:client id="{5602C289-2A4B-A343-B8C6-EF9165953BF9}" v="1112" dt="2023-11-07T02:20:47.411"/>
    <p1510:client id="{7ECF8879-7A0A-EE88-C82C-58F8DC156AB6}" v="25" dt="2023-11-06T14:49:29.354"/>
    <p1510:client id="{94C48C38-D204-42BC-AAB7-D27E98562822}" v="2670" dt="2023-11-06T13:57:09.476"/>
    <p1510:client id="{CBB7FB73-516F-46A3-493D-B889CCCC2585}" v="15" dt="2023-11-06T06:41:26.065"/>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https://nusu-my.sharepoint.com/personal/e0421128_u_nus_edu/Documents/FIN4720/FIN4720_project_SROI_calculation_2.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https://nusu-my.sharepoint.com/personal/e0421128_u_nus_edu/Documents/FIN4720/FIN4720_project_SROI_calculation_2.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https://nusu-my.sharepoint.com/personal/e0421128_u_nus_edu/Documents/FIN4720/FIN4720_project_SROI_calculation_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2478068530597096E-2"/>
          <c:y val="5.3718088055894425E-2"/>
          <c:w val="0.78524856655485265"/>
          <c:h val="0.76469686256082625"/>
        </c:manualLayout>
      </c:layout>
      <c:barChart>
        <c:barDir val="col"/>
        <c:grouping val="stacked"/>
        <c:varyColors val="0"/>
        <c:ser>
          <c:idx val="0"/>
          <c:order val="0"/>
          <c:tx>
            <c:strRef>
              <c:f>'Charts 2'!$B$19</c:f>
              <c:strCache>
                <c:ptCount val="1"/>
                <c:pt idx="0">
                  <c:v>Cost Saving</c:v>
                </c:pt>
              </c:strCache>
            </c:strRef>
          </c:tx>
          <c:spPr>
            <a:solidFill>
              <a:srgbClr val="002060"/>
            </a:solidFill>
          </c:spPr>
          <c:invertIfNegative val="0"/>
          <c:dLbls>
            <c:dLbl>
              <c:idx val="0"/>
              <c:layout>
                <c:manualLayout>
                  <c:x val="-2.7831613751166793E-4"/>
                  <c:y val="-0.38753179684358435"/>
                </c:manualLayout>
              </c:layout>
              <c:tx>
                <c:rich>
                  <a:bodyPr wrap="square" lIns="38100" tIns="19050" rIns="38100" bIns="19050" anchor="ctr">
                    <a:noAutofit/>
                  </a:bodyPr>
                  <a:lstStyle/>
                  <a:p>
                    <a:pPr>
                      <a:defRPr>
                        <a:solidFill>
                          <a:schemeClr val="tx1"/>
                        </a:solidFill>
                      </a:defRPr>
                    </a:pPr>
                    <a:fld id="{12216265-75DC-AB47-A045-77634724C32B}" type="VALUE">
                      <a:rPr lang="en-US">
                        <a:solidFill>
                          <a:schemeClr val="tx1"/>
                        </a:solidFill>
                      </a:rPr>
                      <a:pPr>
                        <a:defRPr>
                          <a:solidFill>
                            <a:schemeClr val="tx1"/>
                          </a:solidFill>
                        </a:defRPr>
                      </a:pPr>
                      <a:t>[VALUE]</a:t>
                    </a:fld>
                    <a:endParaRPr lang="en-US"/>
                  </a:p>
                </c:rich>
              </c:tx>
              <c:spPr>
                <a:noFill/>
                <a:ln>
                  <a:noFill/>
                </a:ln>
                <a:effectLst/>
              </c:spPr>
              <c:dLblPos val="ctr"/>
              <c:showLegendKey val="0"/>
              <c:showVal val="1"/>
              <c:showCatName val="0"/>
              <c:showSerName val="0"/>
              <c:showPercent val="0"/>
              <c:showBubbleSize val="0"/>
              <c:extLst>
                <c:ext xmlns:c15="http://schemas.microsoft.com/office/drawing/2012/chart" uri="{CE6537A1-D6FC-4f65-9D91-7224C49458BB}">
                  <c15:layout>
                    <c:manualLayout>
                      <c:w val="5.3075092714613192E-2"/>
                      <c:h val="9.3495427580006049E-2"/>
                    </c:manualLayout>
                  </c15:layout>
                  <c15:dlblFieldTable/>
                  <c15:showDataLabelsRange val="0"/>
                </c:ext>
                <c:ext xmlns:c16="http://schemas.microsoft.com/office/drawing/2014/chart" uri="{C3380CC4-5D6E-409C-BE32-E72D297353CC}">
                  <c16:uniqueId val="{00000000-1B6E-8944-9D4B-37B269BC06CE}"/>
                </c:ext>
              </c:extLst>
            </c:dLbl>
            <c:dLbl>
              <c:idx val="1"/>
              <c:layout>
                <c:manualLayout>
                  <c:x val="6.4219201541260762E-2"/>
                  <c:y val="-1.354176467412680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B6E-8944-9D4B-37B269BC06CE}"/>
                </c:ext>
              </c:extLst>
            </c:dLbl>
            <c:dLbl>
              <c:idx val="2"/>
              <c:delete val="1"/>
              <c:extLst>
                <c:ext xmlns:c15="http://schemas.microsoft.com/office/drawing/2012/chart" uri="{CE6537A1-D6FC-4f65-9D91-7224C49458BB}"/>
                <c:ext xmlns:c16="http://schemas.microsoft.com/office/drawing/2014/chart" uri="{C3380CC4-5D6E-409C-BE32-E72D297353CC}">
                  <c16:uniqueId val="{00000002-1B6E-8944-9D4B-37B269BC06CE}"/>
                </c:ext>
              </c:extLst>
            </c:dLbl>
            <c:dLbl>
              <c:idx val="3"/>
              <c:layout>
                <c:manualLayout>
                  <c:x val="6.4219201541260831E-2"/>
                  <c:y val="-1.965557929157008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B6E-8944-9D4B-37B269BC06CE}"/>
                </c:ext>
              </c:extLst>
            </c:dLbl>
            <c:dLbl>
              <c:idx val="4"/>
              <c:layout>
                <c:manualLayout>
                  <c:x val="0"/>
                  <c:y val="-5.823594283819336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B6E-8944-9D4B-37B269BC06CE}"/>
                </c:ext>
              </c:extLst>
            </c:dLbl>
            <c:spPr>
              <a:noFill/>
              <a:ln>
                <a:noFill/>
              </a:ln>
              <a:effectLst/>
            </c:sp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2'!$A$20:$A$24</c:f>
              <c:strCache>
                <c:ptCount val="5"/>
                <c:pt idx="0">
                  <c:v>Energy</c:v>
                </c:pt>
                <c:pt idx="1">
                  <c:v>Mobility</c:v>
                </c:pt>
                <c:pt idx="2">
                  <c:v>Public Space</c:v>
                </c:pt>
                <c:pt idx="3">
                  <c:v>Greenery</c:v>
                </c:pt>
                <c:pt idx="4">
                  <c:v>Water</c:v>
                </c:pt>
              </c:strCache>
            </c:strRef>
          </c:cat>
          <c:val>
            <c:numRef>
              <c:f>'Charts 2'!$B$20:$B$24</c:f>
              <c:numCache>
                <c:formatCode>_("$"* #,##0_);_("$"* \(#,##0\);_("$"* "-"??_);_(@_)</c:formatCode>
                <c:ptCount val="5"/>
                <c:pt idx="0">
                  <c:v>112.94840514000001</c:v>
                </c:pt>
                <c:pt idx="1">
                  <c:v>3.912431394576402</c:v>
                </c:pt>
                <c:pt idx="2">
                  <c:v>0</c:v>
                </c:pt>
                <c:pt idx="3">
                  <c:v>1.1789407525158295</c:v>
                </c:pt>
                <c:pt idx="4">
                  <c:v>6.61092192</c:v>
                </c:pt>
              </c:numCache>
            </c:numRef>
          </c:val>
          <c:extLst>
            <c:ext xmlns:c16="http://schemas.microsoft.com/office/drawing/2014/chart" uri="{C3380CC4-5D6E-409C-BE32-E72D297353CC}">
              <c16:uniqueId val="{00000005-1B6E-8944-9D4B-37B269BC06CE}"/>
            </c:ext>
          </c:extLst>
        </c:ser>
        <c:ser>
          <c:idx val="1"/>
          <c:order val="1"/>
          <c:tx>
            <c:strRef>
              <c:f>'Charts 2'!$C$19</c:f>
              <c:strCache>
                <c:ptCount val="1"/>
                <c:pt idx="0">
                  <c:v>Increased Income</c:v>
                </c:pt>
              </c:strCache>
            </c:strRef>
          </c:tx>
          <c:spPr>
            <a:solidFill>
              <a:schemeClr val="tx2">
                <a:lumMod val="25000"/>
                <a:lumOff val="75000"/>
              </a:schemeClr>
            </a:solidFill>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6-1B6E-8944-9D4B-37B269BC06CE}"/>
                </c:ext>
              </c:extLst>
            </c:dLbl>
            <c:dLbl>
              <c:idx val="4"/>
              <c:delete val="1"/>
              <c:extLst>
                <c:ext xmlns:c15="http://schemas.microsoft.com/office/drawing/2012/chart" uri="{CE6537A1-D6FC-4f65-9D91-7224C49458BB}"/>
                <c:ext xmlns:c16="http://schemas.microsoft.com/office/drawing/2014/chart" uri="{C3380CC4-5D6E-409C-BE32-E72D297353CC}">
                  <c16:uniqueId val="{00000007-1B6E-8944-9D4B-37B269BC06CE}"/>
                </c:ext>
              </c:extLst>
            </c:dLbl>
            <c:spPr>
              <a:noFill/>
              <a:ln>
                <a:noFill/>
              </a:ln>
              <a:effectLst/>
            </c:sp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'Charts 2'!$A$20:$A$24</c:f>
              <c:strCache>
                <c:ptCount val="5"/>
                <c:pt idx="0">
                  <c:v>Energy</c:v>
                </c:pt>
                <c:pt idx="1">
                  <c:v>Mobility</c:v>
                </c:pt>
                <c:pt idx="2">
                  <c:v>Public Space</c:v>
                </c:pt>
                <c:pt idx="3">
                  <c:v>Greenery</c:v>
                </c:pt>
                <c:pt idx="4">
                  <c:v>Water</c:v>
                </c:pt>
              </c:strCache>
            </c:strRef>
          </c:cat>
          <c:val>
            <c:numRef>
              <c:f>'Charts 2'!$C$20:$C$24</c:f>
              <c:numCache>
                <c:formatCode>_("$"* #,##0_);_("$"* \(#,##0\);_("$"* "-"??_);_(@_)</c:formatCode>
                <c:ptCount val="5"/>
                <c:pt idx="0">
                  <c:v>0</c:v>
                </c:pt>
                <c:pt idx="1">
                  <c:v>69.382554054147747</c:v>
                </c:pt>
                <c:pt idx="2">
                  <c:v>28.31676121083331</c:v>
                </c:pt>
                <c:pt idx="3">
                  <c:v>18.761329714297784</c:v>
                </c:pt>
                <c:pt idx="4">
                  <c:v>0</c:v>
                </c:pt>
              </c:numCache>
            </c:numRef>
          </c:val>
          <c:extLst>
            <c:ext xmlns:c16="http://schemas.microsoft.com/office/drawing/2014/chart" uri="{C3380CC4-5D6E-409C-BE32-E72D297353CC}">
              <c16:uniqueId val="{00000008-1B6E-8944-9D4B-37B269BC06CE}"/>
            </c:ext>
          </c:extLst>
        </c:ser>
        <c:dLbls>
          <c:showLegendKey val="0"/>
          <c:showVal val="0"/>
          <c:showCatName val="0"/>
          <c:showSerName val="0"/>
          <c:showPercent val="0"/>
          <c:showBubbleSize val="0"/>
        </c:dLbls>
        <c:gapWidth val="100"/>
        <c:overlap val="100"/>
        <c:axId val="49882288"/>
        <c:axId val="49899680"/>
      </c:barChart>
      <c:catAx>
        <c:axId val="49882288"/>
        <c:scaling>
          <c:orientation val="minMax"/>
        </c:scaling>
        <c:delete val="0"/>
        <c:axPos val="b"/>
        <c:numFmt formatCode="General" sourceLinked="1"/>
        <c:majorTickMark val="out"/>
        <c:minorTickMark val="none"/>
        <c:tickLblPos val="nextTo"/>
        <c:txPr>
          <a:bodyPr/>
          <a:lstStyle/>
          <a:p>
            <a:pPr>
              <a:defRPr>
                <a:latin typeface="+mn-lt"/>
              </a:defRPr>
            </a:pPr>
            <a:endParaRPr lang="en-US"/>
          </a:p>
        </c:txPr>
        <c:crossAx val="49899680"/>
        <c:crosses val="autoZero"/>
        <c:auto val="1"/>
        <c:lblAlgn val="ctr"/>
        <c:lblOffset val="100"/>
        <c:noMultiLvlLbl val="0"/>
      </c:catAx>
      <c:valAx>
        <c:axId val="49899680"/>
        <c:scaling>
          <c:orientation val="minMax"/>
        </c:scaling>
        <c:delete val="0"/>
        <c:axPos val="l"/>
        <c:majorGridlines/>
        <c:numFmt formatCode="_(&quot;$&quot;* #,##0_);_(&quot;$&quot;* \(#,##0\);_(&quot;$&quot;* &quot;-&quot;_);_(@_)" sourceLinked="0"/>
        <c:majorTickMark val="out"/>
        <c:minorTickMark val="none"/>
        <c:tickLblPos val="nextTo"/>
        <c:crossAx val="49882288"/>
        <c:crosses val="autoZero"/>
        <c:crossBetween val="between"/>
      </c:valAx>
    </c:plotArea>
    <c:legend>
      <c:legendPos val="b"/>
      <c:overlay val="0"/>
      <c:spPr>
        <a:noFill/>
        <a:ln>
          <a:noFill/>
        </a:ln>
        <a:effectLst/>
      </c:spPr>
      <c:txPr>
        <a:bodyPr rot="0" vert="horz"/>
        <a:lstStyle/>
        <a:p>
          <a:pPr>
            <a:defRPr>
              <a:latin typeface="+mn-lt"/>
            </a:defRPr>
          </a:pPr>
          <a:endParaRPr lang="en-US"/>
        </a:p>
      </c:txPr>
    </c:legend>
    <c:plotVisOnly val="1"/>
    <c:dispBlanksAs val="gap"/>
    <c:showDLblsOverMax val="0"/>
    <c:extLst/>
  </c:chart>
  <c:txPr>
    <a:bodyPr/>
    <a:lstStyle/>
    <a:p>
      <a:pPr>
        <a:defRPr sz="10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Net Benefit by Key element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3"/>
          <c:order val="0"/>
          <c:tx>
            <c:strRef>
              <c:f>'Charts 2'!$A$13</c:f>
              <c:strCache>
                <c:ptCount val="1"/>
                <c:pt idx="0">
                  <c:v>Net Benefit</c:v>
                </c:pt>
              </c:strCache>
            </c:strRef>
          </c:tx>
          <c:dPt>
            <c:idx val="0"/>
            <c:bubble3D val="0"/>
            <c:spPr>
              <a:solidFill>
                <a:srgbClr val="92D050"/>
              </a:solidFill>
              <a:ln w="19050">
                <a:solidFill>
                  <a:schemeClr val="lt1"/>
                </a:solidFill>
              </a:ln>
              <a:effectLst/>
            </c:spPr>
            <c:extLst>
              <c:ext xmlns:c16="http://schemas.microsoft.com/office/drawing/2014/chart" uri="{C3380CC4-5D6E-409C-BE32-E72D297353CC}">
                <c16:uniqueId val="{00000001-6E9B-4C63-B130-7BCC56F519B9}"/>
              </c:ext>
            </c:extLst>
          </c:dPt>
          <c:dPt>
            <c:idx val="1"/>
            <c:bubble3D val="0"/>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3-6E9B-4C63-B130-7BCC56F519B9}"/>
              </c:ext>
            </c:extLst>
          </c:dPt>
          <c:dPt>
            <c:idx val="2"/>
            <c:bubble3D val="0"/>
            <c:spPr>
              <a:solidFill>
                <a:srgbClr val="00B0F0"/>
              </a:solidFill>
              <a:ln w="19050">
                <a:solidFill>
                  <a:schemeClr val="lt1"/>
                </a:solidFill>
              </a:ln>
              <a:effectLst/>
            </c:spPr>
            <c:extLst>
              <c:ext xmlns:c16="http://schemas.microsoft.com/office/drawing/2014/chart" uri="{C3380CC4-5D6E-409C-BE32-E72D297353CC}">
                <c16:uniqueId val="{00000005-6E9B-4C63-B130-7BCC56F519B9}"/>
              </c:ext>
            </c:extLst>
          </c:dPt>
          <c:dPt>
            <c:idx val="3"/>
            <c:bubble3D val="0"/>
            <c:spPr>
              <a:solidFill>
                <a:srgbClr val="FFC000"/>
              </a:solidFill>
              <a:ln w="19050">
                <a:solidFill>
                  <a:schemeClr val="lt1"/>
                </a:solidFill>
              </a:ln>
              <a:effectLst/>
            </c:spPr>
            <c:extLst>
              <c:ext xmlns:c16="http://schemas.microsoft.com/office/drawing/2014/chart" uri="{C3380CC4-5D6E-409C-BE32-E72D297353CC}">
                <c16:uniqueId val="{00000007-6E9B-4C63-B130-7BCC56F519B9}"/>
              </c:ext>
            </c:extLst>
          </c:dPt>
          <c:dPt>
            <c:idx val="4"/>
            <c:bubble3D val="0"/>
            <c:spPr>
              <a:solidFill>
                <a:srgbClr val="7030A0"/>
              </a:solidFill>
              <a:ln w="19050">
                <a:solidFill>
                  <a:schemeClr val="lt1"/>
                </a:solidFill>
              </a:ln>
              <a:effectLst/>
            </c:spPr>
            <c:extLst>
              <c:ext xmlns:c16="http://schemas.microsoft.com/office/drawing/2014/chart" uri="{C3380CC4-5D6E-409C-BE32-E72D297353CC}">
                <c16:uniqueId val="{00000009-6E9B-4C63-B130-7BCC56F519B9}"/>
              </c:ext>
            </c:extLst>
          </c:dPt>
          <c:dLbls>
            <c:dLbl>
              <c:idx val="4"/>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extLst>
                <c:ext xmlns:c16="http://schemas.microsoft.com/office/drawing/2014/chart" uri="{C3380CC4-5D6E-409C-BE32-E72D297353CC}">
                  <c16:uniqueId val="{00000009-6E9B-4C63-B130-7BCC56F519B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'Charts 2'!$B$9:$F$9</c:f>
              <c:strCache>
                <c:ptCount val="5"/>
                <c:pt idx="0">
                  <c:v>Greenery</c:v>
                </c:pt>
                <c:pt idx="1">
                  <c:v>Public Space</c:v>
                </c:pt>
                <c:pt idx="2">
                  <c:v>Water</c:v>
                </c:pt>
                <c:pt idx="3">
                  <c:v>Energy</c:v>
                </c:pt>
                <c:pt idx="4">
                  <c:v>Mobility</c:v>
                </c:pt>
              </c:strCache>
            </c:strRef>
          </c:cat>
          <c:val>
            <c:numRef>
              <c:f>'Charts 2'!$B$13:$F$13</c:f>
              <c:numCache>
                <c:formatCode>_(* #,##0.00_);_(* \(#,##0.00\);_(* "-"??_);_(@_)</c:formatCode>
                <c:ptCount val="5"/>
                <c:pt idx="0">
                  <c:v>208513560.31408715</c:v>
                </c:pt>
                <c:pt idx="1">
                  <c:v>300243078.28852087</c:v>
                </c:pt>
                <c:pt idx="2">
                  <c:v>59269472.412288867</c:v>
                </c:pt>
                <c:pt idx="3">
                  <c:v>719913241.61521077</c:v>
                </c:pt>
                <c:pt idx="4">
                  <c:v>-124834265.23691428</c:v>
                </c:pt>
              </c:numCache>
            </c:numRef>
          </c:val>
          <c:extLst>
            <c:ext xmlns:c16="http://schemas.microsoft.com/office/drawing/2014/chart" uri="{C3380CC4-5D6E-409C-BE32-E72D297353CC}">
              <c16:uniqueId val="{0000000A-6E9B-4C63-B130-7BCC56F519B9}"/>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68433928133863009"/>
          <c:y val="0.25186285453603813"/>
          <c:w val="0.30836419752199801"/>
          <c:h val="0.4812937299194865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a:t>SROI Sensitivity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spPr>
            <a:no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Sensitivity!$E$5:$E$11</c:f>
              <c:strCache>
                <c:ptCount val="7"/>
                <c:pt idx="0">
                  <c:v>Cost of Capital</c:v>
                </c:pt>
                <c:pt idx="1">
                  <c:v>Public Space Participation</c:v>
                </c:pt>
                <c:pt idx="2">
                  <c:v>Greenery Participation</c:v>
                </c:pt>
                <c:pt idx="3">
                  <c:v>Monorail Maintenance</c:v>
                </c:pt>
                <c:pt idx="4">
                  <c:v>Solar PV Investment</c:v>
                </c:pt>
                <c:pt idx="5">
                  <c:v>Public Space Investment</c:v>
                </c:pt>
                <c:pt idx="6">
                  <c:v>Greenery Investment</c:v>
                </c:pt>
              </c:strCache>
            </c:strRef>
          </c:cat>
          <c:val>
            <c:numRef>
              <c:f>Sensitivity!$F$5:$F$11</c:f>
              <c:numCache>
                <c:formatCode>0.00</c:formatCode>
                <c:ptCount val="7"/>
                <c:pt idx="0">
                  <c:v>1.723236997307066</c:v>
                </c:pt>
                <c:pt idx="1">
                  <c:v>2.5122389136068741</c:v>
                </c:pt>
                <c:pt idx="2">
                  <c:v>2.5438842196445823</c:v>
                </c:pt>
                <c:pt idx="3">
                  <c:v>2.3044923449823078</c:v>
                </c:pt>
                <c:pt idx="4">
                  <c:v>2.3941584333872892</c:v>
                </c:pt>
                <c:pt idx="5">
                  <c:v>2.6124446062403557</c:v>
                </c:pt>
                <c:pt idx="6">
                  <c:v>2.6311887218188774</c:v>
                </c:pt>
              </c:numCache>
            </c:numRef>
          </c:val>
          <c:extLst>
            <c:ext xmlns:c16="http://schemas.microsoft.com/office/drawing/2014/chart" uri="{C3380CC4-5D6E-409C-BE32-E72D297353CC}">
              <c16:uniqueId val="{00000000-394A-4DDB-90C9-70EF0172F571}"/>
            </c:ext>
          </c:extLst>
        </c:ser>
        <c:ser>
          <c:idx val="1"/>
          <c:order val="1"/>
          <c:spPr>
            <a:solidFill>
              <a:srgbClr val="00B050"/>
            </a:solidFill>
            <a:ln>
              <a:solidFill>
                <a:srgbClr val="00B050"/>
              </a:solidFill>
            </a:ln>
            <a:effectLst/>
          </c:spPr>
          <c:invertIfNegative val="0"/>
          <c:cat>
            <c:strRef>
              <c:f>Sensitivity!$E$5:$E$11</c:f>
              <c:strCache>
                <c:ptCount val="7"/>
                <c:pt idx="0">
                  <c:v>Cost of Capital</c:v>
                </c:pt>
                <c:pt idx="1">
                  <c:v>Public Space Participation</c:v>
                </c:pt>
                <c:pt idx="2">
                  <c:v>Greenery Participation</c:v>
                </c:pt>
                <c:pt idx="3">
                  <c:v>Monorail Maintenance</c:v>
                </c:pt>
                <c:pt idx="4">
                  <c:v>Solar PV Investment</c:v>
                </c:pt>
                <c:pt idx="5">
                  <c:v>Public Space Investment</c:v>
                </c:pt>
                <c:pt idx="6">
                  <c:v>Greenery Investment</c:v>
                </c:pt>
              </c:strCache>
            </c:strRef>
          </c:cat>
          <c:val>
            <c:numRef>
              <c:f>Sensitivity!$G$5:$G$11</c:f>
              <c:numCache>
                <c:formatCode>0.00</c:formatCode>
                <c:ptCount val="7"/>
                <c:pt idx="0">
                  <c:v>4.649027465189369</c:v>
                </c:pt>
                <c:pt idx="1">
                  <c:v>0.26890854915966056</c:v>
                </c:pt>
                <c:pt idx="2">
                  <c:v>0.20561793708424503</c:v>
                </c:pt>
                <c:pt idx="3">
                  <c:v>0.68440168640879362</c:v>
                </c:pt>
                <c:pt idx="4">
                  <c:v>0.56462600686697151</c:v>
                </c:pt>
                <c:pt idx="5">
                  <c:v>6.9407075593967971E-2</c:v>
                </c:pt>
                <c:pt idx="6">
                  <c:v>3.1192738160067623E-2</c:v>
                </c:pt>
              </c:numCache>
            </c:numRef>
          </c:val>
          <c:extLst>
            <c:ext xmlns:c16="http://schemas.microsoft.com/office/drawing/2014/chart" uri="{C3380CC4-5D6E-409C-BE32-E72D297353CC}">
              <c16:uniqueId val="{00000001-394A-4DDB-90C9-70EF0172F571}"/>
            </c:ext>
          </c:extLst>
        </c:ser>
        <c:ser>
          <c:idx val="2"/>
          <c:order val="2"/>
          <c:spPr>
            <a:no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Sensitivity!$E$5:$E$11</c:f>
              <c:strCache>
                <c:ptCount val="7"/>
                <c:pt idx="0">
                  <c:v>Cost of Capital</c:v>
                </c:pt>
                <c:pt idx="1">
                  <c:v>Public Space Participation</c:v>
                </c:pt>
                <c:pt idx="2">
                  <c:v>Greenery Participation</c:v>
                </c:pt>
                <c:pt idx="3">
                  <c:v>Monorail Maintenance</c:v>
                </c:pt>
                <c:pt idx="4">
                  <c:v>Solar PV Investment</c:v>
                </c:pt>
                <c:pt idx="5">
                  <c:v>Public Space Investment</c:v>
                </c:pt>
                <c:pt idx="6">
                  <c:v>Greenery Investment</c:v>
                </c:pt>
              </c:strCache>
            </c:strRef>
          </c:cat>
          <c:val>
            <c:numRef>
              <c:f>Sensitivity!$H$5:$H$11</c:f>
              <c:numCache>
                <c:formatCode>0.00</c:formatCode>
                <c:ptCount val="7"/>
                <c:pt idx="0">
                  <c:v>6.3722644624964353</c:v>
                </c:pt>
                <c:pt idx="1">
                  <c:v>2.7811474627665347</c:v>
                </c:pt>
                <c:pt idx="2">
                  <c:v>2.7495021567288274</c:v>
                </c:pt>
                <c:pt idx="3">
                  <c:v>2.9888940313911014</c:v>
                </c:pt>
                <c:pt idx="4">
                  <c:v>2.9587844402542607</c:v>
                </c:pt>
                <c:pt idx="5">
                  <c:v>2.6818516818343237</c:v>
                </c:pt>
                <c:pt idx="6">
                  <c:v>2.662381459978945</c:v>
                </c:pt>
              </c:numCache>
            </c:numRef>
          </c:val>
          <c:extLst>
            <c:ext xmlns:c16="http://schemas.microsoft.com/office/drawing/2014/chart" uri="{C3380CC4-5D6E-409C-BE32-E72D297353CC}">
              <c16:uniqueId val="{00000002-394A-4DDB-90C9-70EF0172F571}"/>
            </c:ext>
          </c:extLst>
        </c:ser>
        <c:dLbls>
          <c:showLegendKey val="0"/>
          <c:showVal val="0"/>
          <c:showCatName val="0"/>
          <c:showSerName val="0"/>
          <c:showPercent val="0"/>
          <c:showBubbleSize val="0"/>
        </c:dLbls>
        <c:gapWidth val="150"/>
        <c:overlap val="100"/>
        <c:axId val="1261666448"/>
        <c:axId val="1026165520"/>
      </c:barChart>
      <c:catAx>
        <c:axId val="126166644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26165520"/>
        <c:crosses val="autoZero"/>
        <c:auto val="1"/>
        <c:lblAlgn val="ctr"/>
        <c:lblOffset val="100"/>
        <c:noMultiLvlLbl val="0"/>
      </c:catAx>
      <c:valAx>
        <c:axId val="1026165520"/>
        <c:scaling>
          <c:orientation val="minMax"/>
          <c:max val="7"/>
        </c:scaling>
        <c:delete val="0"/>
        <c:axPos val="b"/>
        <c:numFmt formatCode="0.00" sourceLinked="1"/>
        <c:majorTickMark val="none"/>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261666448"/>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5B989-9618-48A2-BEF8-B6281E82ED1E}" type="datetimeFigureOut">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16E073-EE17-4EF9-AB9A-1905C8E48687}" type="slidenum">
              <a:t>‹#›</a:t>
            </a:fld>
            <a:endParaRPr lang="en-US"/>
          </a:p>
        </p:txBody>
      </p:sp>
    </p:spTree>
    <p:extLst>
      <p:ext uri="{BB962C8B-B14F-4D97-AF65-F5344CB8AC3E}">
        <p14:creationId xmlns:p14="http://schemas.microsoft.com/office/powerpoint/2010/main" val="2400858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Thus, we first establish the Strategic Plan using Theory of Change to establish the problem and intended impact. Followed by the establishment of the Standards of Performance with the Logic Model in order to pick out weaknesses and barriers to implementation, measure progress and outcome metrics and design an evaluation plan for the impact achieved.</a:t>
            </a:r>
          </a:p>
        </p:txBody>
      </p:sp>
      <p:sp>
        <p:nvSpPr>
          <p:cNvPr id="4" name="Slide Number Placeholder 3"/>
          <p:cNvSpPr>
            <a:spLocks noGrp="1"/>
          </p:cNvSpPr>
          <p:nvPr>
            <p:ph type="sldNum" sz="quarter" idx="5"/>
          </p:nvPr>
        </p:nvSpPr>
        <p:spPr/>
        <p:txBody>
          <a:bodyPr/>
          <a:lstStyle/>
          <a:p>
            <a:fld id="{2B16E073-EE17-4EF9-AB9A-1905C8E48687}" type="slidenum">
              <a:t>4</a:t>
            </a:fld>
            <a:endParaRPr lang="en-US"/>
          </a:p>
        </p:txBody>
      </p:sp>
    </p:spTree>
    <p:extLst>
      <p:ext uri="{BB962C8B-B14F-4D97-AF65-F5344CB8AC3E}">
        <p14:creationId xmlns:p14="http://schemas.microsoft.com/office/powerpoint/2010/main" val="395318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3/25/2024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8508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3/25/2024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983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3/25/2024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44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3/25/2024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3122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3/25/2024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2769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3/25/2024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5079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3/25/2024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5675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3/25/2024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18792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3/25/2024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8594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3/25/2024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90660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3/25/2024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67298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3/25/2024</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34379420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2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9.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4.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9" name="Rectangle 118">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0" name="Freeform: Shape 119">
            <a:extLst>
              <a:ext uri="{FF2B5EF4-FFF2-40B4-BE49-F238E27FC236}">
                <a16:creationId xmlns:a16="http://schemas.microsoft.com/office/drawing/2014/main" id="{26796024-DF17-4BB3-BF28-01E168A3C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661" y="63892"/>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Right Triangle 120">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buildings with trees and a bridge&#10;&#10;Description automatically generated">
            <a:extLst>
              <a:ext uri="{FF2B5EF4-FFF2-40B4-BE49-F238E27FC236}">
                <a16:creationId xmlns:a16="http://schemas.microsoft.com/office/drawing/2014/main" id="{FCA4C670-A92F-C6FC-0F0D-F17F2AD881CB}"/>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54938" y="-503227"/>
            <a:ext cx="12688187" cy="7462960"/>
          </a:xfrm>
          <a:prstGeom prst="rect">
            <a:avLst/>
          </a:prstGeom>
        </p:spPr>
      </p:pic>
      <p:grpSp>
        <p:nvGrpSpPr>
          <p:cNvPr id="122" name="Group 121">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8" name="Straight Connector 8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6C249871-713C-C63E-33C8-9BF49ECC0D1B}"/>
              </a:ext>
            </a:extLst>
          </p:cNvPr>
          <p:cNvSpPr/>
          <p:nvPr/>
        </p:nvSpPr>
        <p:spPr>
          <a:xfrm>
            <a:off x="-513377" y="-550577"/>
            <a:ext cx="13251976" cy="7820167"/>
          </a:xfrm>
          <a:prstGeom prst="rect">
            <a:avLst/>
          </a:prstGeom>
          <a:solidFill>
            <a:schemeClr val="tx1">
              <a:lumMod val="75000"/>
              <a:lumOff val="25000"/>
              <a:alpha val="2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724204" y="741615"/>
            <a:ext cx="8731163" cy="2784496"/>
          </a:xfrm>
        </p:spPr>
        <p:txBody>
          <a:bodyPr>
            <a:normAutofit/>
          </a:bodyPr>
          <a:lstStyle/>
          <a:p>
            <a:r>
              <a:rPr lang="en-US" sz="4000">
                <a:solidFill>
                  <a:schemeClr val="bg1"/>
                </a:solidFill>
                <a:ea typeface="+mj-lt"/>
                <a:cs typeface="+mj-lt"/>
              </a:rPr>
              <a:t>NUS Campus Masterplan</a:t>
            </a:r>
            <a:endParaRPr lang="en-US" sz="8000">
              <a:solidFill>
                <a:schemeClr val="bg1"/>
              </a:solidFill>
            </a:endParaRPr>
          </a:p>
        </p:txBody>
      </p:sp>
      <p:sp>
        <p:nvSpPr>
          <p:cNvPr id="3" name="Subtitle 2"/>
          <p:cNvSpPr>
            <a:spLocks noGrp="1"/>
          </p:cNvSpPr>
          <p:nvPr>
            <p:ph type="subTitle" idx="1"/>
          </p:nvPr>
        </p:nvSpPr>
        <p:spPr>
          <a:xfrm>
            <a:off x="3385110" y="3504651"/>
            <a:ext cx="5414255" cy="1560594"/>
          </a:xfrm>
        </p:spPr>
        <p:txBody>
          <a:bodyPr vert="horz" lIns="91440" tIns="45720" rIns="91440" bIns="45720" rtlCol="0" anchor="t">
            <a:normAutofit/>
          </a:bodyPr>
          <a:lstStyle/>
          <a:p>
            <a:r>
              <a:rPr lang="en-US">
                <a:solidFill>
                  <a:schemeClr val="bg1"/>
                </a:solidFill>
              </a:rPr>
              <a:t>Group 8</a:t>
            </a:r>
          </a:p>
          <a:p>
            <a:endParaRPr lang="en-US">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Rectangle 148">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FCBAAC7-66F3-85B3-2C4B-4FE10B0EBD47}"/>
              </a:ext>
            </a:extLst>
          </p:cNvPr>
          <p:cNvSpPr>
            <a:spLocks noGrp="1"/>
          </p:cNvSpPr>
          <p:nvPr>
            <p:ph type="title"/>
          </p:nvPr>
        </p:nvSpPr>
        <p:spPr>
          <a:xfrm>
            <a:off x="371658" y="327327"/>
            <a:ext cx="10754527" cy="680175"/>
          </a:xfrm>
        </p:spPr>
        <p:txBody>
          <a:bodyPr anchor="b">
            <a:normAutofit fontScale="90000"/>
          </a:bodyPr>
          <a:lstStyle/>
          <a:p>
            <a:r>
              <a:rPr lang="en-US">
                <a:solidFill>
                  <a:schemeClr val="tx2"/>
                </a:solidFill>
                <a:cs typeface="Posterama"/>
              </a:rPr>
              <a:t>Impact Valuation (SROI) - Analysis</a:t>
            </a:r>
          </a:p>
        </p:txBody>
      </p:sp>
      <p:graphicFrame>
        <p:nvGraphicFramePr>
          <p:cNvPr id="41" name="Table 40">
            <a:extLst>
              <a:ext uri="{FF2B5EF4-FFF2-40B4-BE49-F238E27FC236}">
                <a16:creationId xmlns:a16="http://schemas.microsoft.com/office/drawing/2014/main" id="{CB49016A-0B40-6173-E061-A8A237332DE5}"/>
              </a:ext>
            </a:extLst>
          </p:cNvPr>
          <p:cNvGraphicFramePr>
            <a:graphicFrameLocks noGrp="1"/>
          </p:cNvGraphicFramePr>
          <p:nvPr>
            <p:extLst>
              <p:ext uri="{D42A27DB-BD31-4B8C-83A1-F6EECF244321}">
                <p14:modId xmlns:p14="http://schemas.microsoft.com/office/powerpoint/2010/main" val="1903728612"/>
              </p:ext>
            </p:extLst>
          </p:nvPr>
        </p:nvGraphicFramePr>
        <p:xfrm>
          <a:off x="461894" y="1309141"/>
          <a:ext cx="3471447" cy="1976035"/>
        </p:xfrm>
        <a:graphic>
          <a:graphicData uri="http://schemas.openxmlformats.org/drawingml/2006/table">
            <a:tbl>
              <a:tblPr firstRow="1" firstCol="1" bandRow="1">
                <a:tableStyleId>{F5AB1C69-6EDB-4FF4-983F-18BD219EF322}</a:tableStyleId>
              </a:tblPr>
              <a:tblGrid>
                <a:gridCol w="1682149">
                  <a:extLst>
                    <a:ext uri="{9D8B030D-6E8A-4147-A177-3AD203B41FA5}">
                      <a16:colId xmlns:a16="http://schemas.microsoft.com/office/drawing/2014/main" val="3608263193"/>
                    </a:ext>
                  </a:extLst>
                </a:gridCol>
                <a:gridCol w="1789298">
                  <a:extLst>
                    <a:ext uri="{9D8B030D-6E8A-4147-A177-3AD203B41FA5}">
                      <a16:colId xmlns:a16="http://schemas.microsoft.com/office/drawing/2014/main" val="3300443743"/>
                    </a:ext>
                  </a:extLst>
                </a:gridCol>
              </a:tblGrid>
              <a:tr h="395207">
                <a:tc gridSpan="2">
                  <a:txBody>
                    <a:bodyPr/>
                    <a:lstStyle/>
                    <a:p>
                      <a:pPr marL="0" marR="0">
                        <a:lnSpc>
                          <a:spcPct val="107000"/>
                        </a:lnSpc>
                        <a:spcBef>
                          <a:spcPts val="0"/>
                        </a:spcBef>
                        <a:spcAft>
                          <a:spcPts val="0"/>
                        </a:spcAft>
                      </a:pPr>
                      <a:r>
                        <a:rPr lang="en-US" sz="1100">
                          <a:solidFill>
                            <a:schemeClr val="tx1"/>
                          </a:solidFill>
                          <a:effectLst/>
                        </a:rPr>
                        <a:t> </a:t>
                      </a:r>
                    </a:p>
                    <a:p>
                      <a:pPr marL="0" marR="0" algn="ctr">
                        <a:lnSpc>
                          <a:spcPct val="107000"/>
                        </a:lnSpc>
                        <a:spcBef>
                          <a:spcPts val="0"/>
                        </a:spcBef>
                        <a:spcAft>
                          <a:spcPts val="0"/>
                        </a:spcAft>
                      </a:pPr>
                      <a:r>
                        <a:rPr lang="en-US" sz="1100">
                          <a:solidFill>
                            <a:schemeClr val="tx1"/>
                          </a:solidFill>
                          <a:effectLst/>
                        </a:rPr>
                        <a:t>SROI</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lnSpc>
                          <a:spcPct val="107000"/>
                        </a:lnSpc>
                        <a:spcBef>
                          <a:spcPts val="0"/>
                        </a:spcBef>
                        <a:spcAft>
                          <a:spcPts val="0"/>
                        </a:spcAft>
                      </a:pPr>
                      <a:r>
                        <a:rPr lang="en-US" sz="1100">
                          <a:solidFill>
                            <a:schemeClr val="tx1"/>
                          </a:solidFill>
                          <a:effectLst/>
                        </a:rPr>
                        <a:t>Base Case</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6676826"/>
                  </a:ext>
                </a:extLst>
              </a:tr>
              <a:tr h="395207">
                <a:tc>
                  <a:txBody>
                    <a:bodyPr/>
                    <a:lstStyle/>
                    <a:p>
                      <a:pPr marL="0" marR="0">
                        <a:lnSpc>
                          <a:spcPct val="107000"/>
                        </a:lnSpc>
                        <a:spcBef>
                          <a:spcPts val="0"/>
                        </a:spcBef>
                        <a:spcAft>
                          <a:spcPts val="0"/>
                        </a:spcAft>
                      </a:pPr>
                      <a:r>
                        <a:rPr lang="en-US" sz="1100" b="1">
                          <a:solidFill>
                            <a:schemeClr val="tx1"/>
                          </a:solidFill>
                          <a:effectLst/>
                        </a:rPr>
                        <a:t>Total Social Benefit</a:t>
                      </a:r>
                    </a:p>
                    <a:p>
                      <a:pPr marL="0" marR="0">
                        <a:lnSpc>
                          <a:spcPct val="107000"/>
                        </a:lnSpc>
                        <a:spcBef>
                          <a:spcPts val="0"/>
                        </a:spcBef>
                        <a:spcAft>
                          <a:spcPts val="0"/>
                        </a:spcAft>
                      </a:pPr>
                      <a:r>
                        <a:rPr lang="en-US" sz="1100" b="1">
                          <a:solidFill>
                            <a:schemeClr val="tx1"/>
                          </a:solidFill>
                          <a:effectLst/>
                        </a:rPr>
                        <a:t> </a:t>
                      </a:r>
                      <a:endParaRPr lang="en-US" sz="11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a:solidFill>
                            <a:schemeClr val="tx1"/>
                          </a:solidFill>
                          <a:effectLst/>
                        </a:rPr>
                        <a:t>3,513,239,621.79</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0977559"/>
                  </a:ext>
                </a:extLst>
              </a:tr>
              <a:tr h="395207">
                <a:tc>
                  <a:txBody>
                    <a:bodyPr/>
                    <a:lstStyle/>
                    <a:p>
                      <a:pPr marL="0" marR="0">
                        <a:lnSpc>
                          <a:spcPct val="107000"/>
                        </a:lnSpc>
                        <a:spcBef>
                          <a:spcPts val="0"/>
                        </a:spcBef>
                        <a:spcAft>
                          <a:spcPts val="0"/>
                        </a:spcAft>
                      </a:pPr>
                      <a:r>
                        <a:rPr lang="en-US" sz="1100" b="1">
                          <a:solidFill>
                            <a:schemeClr val="tx1"/>
                          </a:solidFill>
                          <a:effectLst/>
                        </a:rPr>
                        <a:t>Total Social Cost</a:t>
                      </a:r>
                    </a:p>
                    <a:p>
                      <a:pPr marL="0" marR="0">
                        <a:lnSpc>
                          <a:spcPct val="107000"/>
                        </a:lnSpc>
                        <a:spcBef>
                          <a:spcPts val="0"/>
                        </a:spcBef>
                        <a:spcAft>
                          <a:spcPts val="0"/>
                        </a:spcAft>
                      </a:pPr>
                      <a:r>
                        <a:rPr lang="en-US" sz="1100" b="1">
                          <a:solidFill>
                            <a:schemeClr val="tx1"/>
                          </a:solidFill>
                          <a:effectLst/>
                        </a:rPr>
                        <a:t> </a:t>
                      </a:r>
                      <a:endParaRPr lang="en-US" sz="11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a:solidFill>
                            <a:schemeClr val="tx1"/>
                          </a:solidFill>
                          <a:effectLst/>
                        </a:rPr>
                        <a:t>1,273,062,260.87</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7594949"/>
                  </a:ext>
                </a:extLst>
              </a:tr>
              <a:tr h="395207">
                <a:tc>
                  <a:txBody>
                    <a:bodyPr/>
                    <a:lstStyle/>
                    <a:p>
                      <a:pPr marL="0" marR="0">
                        <a:lnSpc>
                          <a:spcPct val="107000"/>
                        </a:lnSpc>
                        <a:spcBef>
                          <a:spcPts val="0"/>
                        </a:spcBef>
                        <a:spcAft>
                          <a:spcPts val="0"/>
                        </a:spcAft>
                      </a:pPr>
                      <a:r>
                        <a:rPr lang="en-US" sz="1100" b="1">
                          <a:solidFill>
                            <a:schemeClr val="tx1"/>
                          </a:solidFill>
                          <a:effectLst/>
                        </a:rPr>
                        <a:t>Total Investment</a:t>
                      </a:r>
                    </a:p>
                    <a:p>
                      <a:pPr marL="0" marR="0">
                        <a:lnSpc>
                          <a:spcPct val="107000"/>
                        </a:lnSpc>
                        <a:spcBef>
                          <a:spcPts val="0"/>
                        </a:spcBef>
                        <a:spcAft>
                          <a:spcPts val="0"/>
                        </a:spcAft>
                      </a:pPr>
                      <a:r>
                        <a:rPr lang="en-US" sz="1100" b="1">
                          <a:solidFill>
                            <a:schemeClr val="tx1"/>
                          </a:solidFill>
                          <a:effectLst/>
                        </a:rPr>
                        <a:t> </a:t>
                      </a:r>
                      <a:endParaRPr lang="en-US" sz="11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a:solidFill>
                            <a:schemeClr val="tx1"/>
                          </a:solidFill>
                          <a:effectLst/>
                        </a:rPr>
                        <a:t>846,406,138.39</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1771256"/>
                  </a:ext>
                </a:extLst>
              </a:tr>
              <a:tr h="395207">
                <a:tc>
                  <a:txBody>
                    <a:bodyPr/>
                    <a:lstStyle/>
                    <a:p>
                      <a:pPr marL="0" marR="0">
                        <a:lnSpc>
                          <a:spcPct val="107000"/>
                        </a:lnSpc>
                        <a:spcBef>
                          <a:spcPts val="0"/>
                        </a:spcBef>
                        <a:spcAft>
                          <a:spcPts val="0"/>
                        </a:spcAft>
                      </a:pPr>
                      <a:r>
                        <a:rPr lang="en-US" sz="1100">
                          <a:solidFill>
                            <a:schemeClr val="tx1"/>
                          </a:solidFill>
                          <a:effectLst/>
                        </a:rPr>
                        <a:t>SROI</a:t>
                      </a:r>
                    </a:p>
                    <a:p>
                      <a:pPr marL="0" marR="0">
                        <a:lnSpc>
                          <a:spcPct val="107000"/>
                        </a:lnSpc>
                        <a:spcBef>
                          <a:spcPts val="0"/>
                        </a:spcBef>
                        <a:spcAft>
                          <a:spcPts val="0"/>
                        </a:spcAft>
                      </a:pPr>
                      <a:r>
                        <a:rPr lang="en-US" sz="1100">
                          <a:solidFill>
                            <a:schemeClr val="tx1"/>
                          </a:solidFill>
                          <a:effectLst/>
                        </a:rPr>
                        <a:t> </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b="1">
                          <a:solidFill>
                            <a:schemeClr val="tx1"/>
                          </a:solidFill>
                          <a:effectLst/>
                        </a:rPr>
                        <a:t>2.65</a:t>
                      </a:r>
                      <a:endParaRPr lang="en-US" sz="11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4839251"/>
                  </a:ext>
                </a:extLst>
              </a:tr>
            </a:tbl>
          </a:graphicData>
        </a:graphic>
      </p:graphicFrame>
      <p:graphicFrame>
        <p:nvGraphicFramePr>
          <p:cNvPr id="43" name="Chart 42">
            <a:extLst>
              <a:ext uri="{FF2B5EF4-FFF2-40B4-BE49-F238E27FC236}">
                <a16:creationId xmlns:a16="http://schemas.microsoft.com/office/drawing/2014/main" id="{F301E740-18B0-6C56-9358-C07D51237495}"/>
              </a:ext>
            </a:extLst>
          </p:cNvPr>
          <p:cNvGraphicFramePr/>
          <p:nvPr>
            <p:extLst>
              <p:ext uri="{D42A27DB-BD31-4B8C-83A1-F6EECF244321}">
                <p14:modId xmlns:p14="http://schemas.microsoft.com/office/powerpoint/2010/main" val="2555217054"/>
              </p:ext>
            </p:extLst>
          </p:nvPr>
        </p:nvGraphicFramePr>
        <p:xfrm>
          <a:off x="452228" y="3504872"/>
          <a:ext cx="3481111" cy="2560318"/>
        </p:xfrm>
        <a:graphic>
          <a:graphicData uri="http://schemas.openxmlformats.org/drawingml/2006/chart">
            <c:chart xmlns:c="http://schemas.openxmlformats.org/drawingml/2006/chart" xmlns:r="http://schemas.openxmlformats.org/officeDocument/2006/relationships" r:id="rId2"/>
          </a:graphicData>
        </a:graphic>
      </p:graphicFrame>
      <p:grpSp>
        <p:nvGrpSpPr>
          <p:cNvPr id="46" name="Group 45">
            <a:extLst>
              <a:ext uri="{FF2B5EF4-FFF2-40B4-BE49-F238E27FC236}">
                <a16:creationId xmlns:a16="http://schemas.microsoft.com/office/drawing/2014/main" id="{A51CC4AC-02F7-4CCB-4F31-C148529C325A}"/>
              </a:ext>
            </a:extLst>
          </p:cNvPr>
          <p:cNvGrpSpPr/>
          <p:nvPr/>
        </p:nvGrpSpPr>
        <p:grpSpPr>
          <a:xfrm>
            <a:off x="4404788" y="1328534"/>
            <a:ext cx="4256810" cy="573768"/>
            <a:chOff x="5889954" y="1688013"/>
            <a:chExt cx="4256810" cy="573768"/>
          </a:xfrm>
        </p:grpSpPr>
        <p:sp>
          <p:nvSpPr>
            <p:cNvPr id="47" name="TextBox 46">
              <a:extLst>
                <a:ext uri="{FF2B5EF4-FFF2-40B4-BE49-F238E27FC236}">
                  <a16:creationId xmlns:a16="http://schemas.microsoft.com/office/drawing/2014/main" id="{5CD28D56-770A-0826-AF92-C19EEB2FBC36}"/>
                </a:ext>
              </a:extLst>
            </p:cNvPr>
            <p:cNvSpPr txBox="1"/>
            <p:nvPr/>
          </p:nvSpPr>
          <p:spPr>
            <a:xfrm>
              <a:off x="6242925" y="1738561"/>
              <a:ext cx="3903839" cy="523220"/>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SG" sz="1400"/>
                <a:t>We land at an SROI figure of 2.65</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400"/>
            </a:p>
          </p:txBody>
        </p:sp>
        <p:grpSp>
          <p:nvGrpSpPr>
            <p:cNvPr id="48" name="Group 47">
              <a:extLst>
                <a:ext uri="{FF2B5EF4-FFF2-40B4-BE49-F238E27FC236}">
                  <a16:creationId xmlns:a16="http://schemas.microsoft.com/office/drawing/2014/main" id="{31D14DCD-AE4B-B543-8E30-0ED099859F89}"/>
                </a:ext>
              </a:extLst>
            </p:cNvPr>
            <p:cNvGrpSpPr/>
            <p:nvPr/>
          </p:nvGrpSpPr>
          <p:grpSpPr>
            <a:xfrm>
              <a:off x="5889954" y="1688013"/>
              <a:ext cx="369331" cy="400110"/>
              <a:chOff x="5868741" y="1688013"/>
              <a:chExt cx="369331" cy="400110"/>
            </a:xfrm>
          </p:grpSpPr>
          <p:sp>
            <p:nvSpPr>
              <p:cNvPr id="49" name="Oval 48">
                <a:extLst>
                  <a:ext uri="{FF2B5EF4-FFF2-40B4-BE49-F238E27FC236}">
                    <a16:creationId xmlns:a16="http://schemas.microsoft.com/office/drawing/2014/main" id="{B640DEC3-621E-04C3-CD5D-BF3FC8CDC947}"/>
                  </a:ext>
                </a:extLst>
              </p:cNvPr>
              <p:cNvSpPr/>
              <p:nvPr/>
            </p:nvSpPr>
            <p:spPr>
              <a:xfrm>
                <a:off x="5868741" y="1699235"/>
                <a:ext cx="369331" cy="36933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TextBox 49">
                <a:extLst>
                  <a:ext uri="{FF2B5EF4-FFF2-40B4-BE49-F238E27FC236}">
                    <a16:creationId xmlns:a16="http://schemas.microsoft.com/office/drawing/2014/main" id="{077D57E2-0002-9794-3BB9-CC3A95CD294D}"/>
                  </a:ext>
                </a:extLst>
              </p:cNvPr>
              <p:cNvSpPr txBox="1"/>
              <p:nvPr/>
            </p:nvSpPr>
            <p:spPr>
              <a:xfrm>
                <a:off x="5895341" y="1688013"/>
                <a:ext cx="259996" cy="400110"/>
              </a:xfrm>
              <a:prstGeom prst="rect">
                <a:avLst/>
              </a:prstGeom>
              <a:noFill/>
            </p:spPr>
            <p:txBody>
              <a:bodyPr wrap="square">
                <a:spAutoFit/>
              </a:bodyPr>
              <a:lstStyle/>
              <a:p>
                <a:r>
                  <a:rPr lang="en-SG" sz="2000"/>
                  <a:t>1</a:t>
                </a:r>
                <a:endParaRPr lang="en-US" sz="2000"/>
              </a:p>
            </p:txBody>
          </p:sp>
        </p:grpSp>
      </p:grpSp>
      <p:grpSp>
        <p:nvGrpSpPr>
          <p:cNvPr id="51" name="Group 50">
            <a:extLst>
              <a:ext uri="{FF2B5EF4-FFF2-40B4-BE49-F238E27FC236}">
                <a16:creationId xmlns:a16="http://schemas.microsoft.com/office/drawing/2014/main" id="{56E2C60D-B0A9-4401-4FF4-213B8EDC1077}"/>
              </a:ext>
            </a:extLst>
          </p:cNvPr>
          <p:cNvGrpSpPr/>
          <p:nvPr/>
        </p:nvGrpSpPr>
        <p:grpSpPr>
          <a:xfrm>
            <a:off x="4404788" y="3456423"/>
            <a:ext cx="4243358" cy="954107"/>
            <a:chOff x="5889954" y="1570836"/>
            <a:chExt cx="4243358" cy="954107"/>
          </a:xfrm>
        </p:grpSpPr>
        <p:sp>
          <p:nvSpPr>
            <p:cNvPr id="52" name="TextBox 51">
              <a:extLst>
                <a:ext uri="{FF2B5EF4-FFF2-40B4-BE49-F238E27FC236}">
                  <a16:creationId xmlns:a16="http://schemas.microsoft.com/office/drawing/2014/main" id="{C84A09E3-0E4F-A076-C974-62341306D33A}"/>
                </a:ext>
              </a:extLst>
            </p:cNvPr>
            <p:cNvSpPr txBox="1"/>
            <p:nvPr/>
          </p:nvSpPr>
          <p:spPr>
            <a:xfrm>
              <a:off x="6229473" y="1570836"/>
              <a:ext cx="3903839" cy="954107"/>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SG" sz="1400"/>
                <a:t>The largest Benefits come from adoption of </a:t>
              </a:r>
              <a:r>
                <a:rPr lang="en-SG" sz="1400" b="1">
                  <a:solidFill>
                    <a:srgbClr val="FFC000"/>
                  </a:solidFill>
                </a:rPr>
                <a:t>Solar and Wind Energy</a:t>
              </a:r>
              <a:r>
                <a:rPr lang="en-SG" sz="1400"/>
                <a:t> accounting for 51% of net benefit</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400"/>
            </a:p>
          </p:txBody>
        </p:sp>
        <p:grpSp>
          <p:nvGrpSpPr>
            <p:cNvPr id="53" name="Group 52">
              <a:extLst>
                <a:ext uri="{FF2B5EF4-FFF2-40B4-BE49-F238E27FC236}">
                  <a16:creationId xmlns:a16="http://schemas.microsoft.com/office/drawing/2014/main" id="{A499FCE3-9629-7221-696D-01E801E26F3B}"/>
                </a:ext>
              </a:extLst>
            </p:cNvPr>
            <p:cNvGrpSpPr/>
            <p:nvPr/>
          </p:nvGrpSpPr>
          <p:grpSpPr>
            <a:xfrm>
              <a:off x="5889954" y="1688013"/>
              <a:ext cx="369331" cy="400110"/>
              <a:chOff x="5868741" y="1688013"/>
              <a:chExt cx="369331" cy="400110"/>
            </a:xfrm>
          </p:grpSpPr>
          <p:sp>
            <p:nvSpPr>
              <p:cNvPr id="54" name="Oval 53">
                <a:extLst>
                  <a:ext uri="{FF2B5EF4-FFF2-40B4-BE49-F238E27FC236}">
                    <a16:creationId xmlns:a16="http://schemas.microsoft.com/office/drawing/2014/main" id="{CA4CA0C3-3036-AE8F-BBC6-FFA185BC91E9}"/>
                  </a:ext>
                </a:extLst>
              </p:cNvPr>
              <p:cNvSpPr/>
              <p:nvPr/>
            </p:nvSpPr>
            <p:spPr>
              <a:xfrm>
                <a:off x="5868741" y="1699235"/>
                <a:ext cx="369331" cy="36933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a:extLst>
                  <a:ext uri="{FF2B5EF4-FFF2-40B4-BE49-F238E27FC236}">
                    <a16:creationId xmlns:a16="http://schemas.microsoft.com/office/drawing/2014/main" id="{1E649D5E-5468-B47E-B991-C8DDF71F430B}"/>
                  </a:ext>
                </a:extLst>
              </p:cNvPr>
              <p:cNvSpPr txBox="1"/>
              <p:nvPr/>
            </p:nvSpPr>
            <p:spPr>
              <a:xfrm>
                <a:off x="5895341" y="1688013"/>
                <a:ext cx="259996" cy="400110"/>
              </a:xfrm>
              <a:prstGeom prst="rect">
                <a:avLst/>
              </a:prstGeom>
              <a:noFill/>
            </p:spPr>
            <p:txBody>
              <a:bodyPr wrap="square">
                <a:spAutoFit/>
              </a:bodyPr>
              <a:lstStyle/>
              <a:p>
                <a:r>
                  <a:rPr lang="en-SG" sz="2000"/>
                  <a:t>2</a:t>
                </a:r>
                <a:endParaRPr lang="en-US" sz="2000"/>
              </a:p>
            </p:txBody>
          </p:sp>
        </p:grpSp>
      </p:grpSp>
      <p:grpSp>
        <p:nvGrpSpPr>
          <p:cNvPr id="56" name="Group 55">
            <a:extLst>
              <a:ext uri="{FF2B5EF4-FFF2-40B4-BE49-F238E27FC236}">
                <a16:creationId xmlns:a16="http://schemas.microsoft.com/office/drawing/2014/main" id="{DA4B3EEE-3BAF-DDE5-FF3D-9A3AB8FE7B94}"/>
              </a:ext>
            </a:extLst>
          </p:cNvPr>
          <p:cNvGrpSpPr/>
          <p:nvPr/>
        </p:nvGrpSpPr>
        <p:grpSpPr>
          <a:xfrm>
            <a:off x="4410817" y="5117362"/>
            <a:ext cx="4273170" cy="738664"/>
            <a:chOff x="5889954" y="1629161"/>
            <a:chExt cx="4273170" cy="738664"/>
          </a:xfrm>
        </p:grpSpPr>
        <p:sp>
          <p:nvSpPr>
            <p:cNvPr id="57" name="TextBox 56">
              <a:extLst>
                <a:ext uri="{FF2B5EF4-FFF2-40B4-BE49-F238E27FC236}">
                  <a16:creationId xmlns:a16="http://schemas.microsoft.com/office/drawing/2014/main" id="{9C7FF42E-5FDA-174A-3023-960DD1BFDB83}"/>
                </a:ext>
              </a:extLst>
            </p:cNvPr>
            <p:cNvSpPr txBox="1"/>
            <p:nvPr/>
          </p:nvSpPr>
          <p:spPr>
            <a:xfrm>
              <a:off x="6259285" y="1629161"/>
              <a:ext cx="3903839" cy="738664"/>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SG" sz="1400"/>
                <a:t>Monorail costs exceed benefits leading to negative net benefit contribution of 9%</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400"/>
            </a:p>
          </p:txBody>
        </p:sp>
        <p:grpSp>
          <p:nvGrpSpPr>
            <p:cNvPr id="58" name="Group 57">
              <a:extLst>
                <a:ext uri="{FF2B5EF4-FFF2-40B4-BE49-F238E27FC236}">
                  <a16:creationId xmlns:a16="http://schemas.microsoft.com/office/drawing/2014/main" id="{A4E168B1-CFC2-DA34-9F76-448F8730A5B5}"/>
                </a:ext>
              </a:extLst>
            </p:cNvPr>
            <p:cNvGrpSpPr/>
            <p:nvPr/>
          </p:nvGrpSpPr>
          <p:grpSpPr>
            <a:xfrm>
              <a:off x="5889954" y="1688013"/>
              <a:ext cx="369331" cy="400110"/>
              <a:chOff x="5868741" y="1688013"/>
              <a:chExt cx="369331" cy="400110"/>
            </a:xfrm>
          </p:grpSpPr>
          <p:sp>
            <p:nvSpPr>
              <p:cNvPr id="59" name="Oval 58">
                <a:extLst>
                  <a:ext uri="{FF2B5EF4-FFF2-40B4-BE49-F238E27FC236}">
                    <a16:creationId xmlns:a16="http://schemas.microsoft.com/office/drawing/2014/main" id="{1AD24152-2A64-1C00-F518-AA17CC440CBE}"/>
                  </a:ext>
                </a:extLst>
              </p:cNvPr>
              <p:cNvSpPr/>
              <p:nvPr/>
            </p:nvSpPr>
            <p:spPr>
              <a:xfrm>
                <a:off x="5868741" y="1699235"/>
                <a:ext cx="369331" cy="36933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TextBox 59">
                <a:extLst>
                  <a:ext uri="{FF2B5EF4-FFF2-40B4-BE49-F238E27FC236}">
                    <a16:creationId xmlns:a16="http://schemas.microsoft.com/office/drawing/2014/main" id="{203AAFEB-EF04-1517-E444-0046A47646D1}"/>
                  </a:ext>
                </a:extLst>
              </p:cNvPr>
              <p:cNvSpPr txBox="1"/>
              <p:nvPr/>
            </p:nvSpPr>
            <p:spPr>
              <a:xfrm>
                <a:off x="5895341" y="1688013"/>
                <a:ext cx="259996" cy="400110"/>
              </a:xfrm>
              <a:prstGeom prst="rect">
                <a:avLst/>
              </a:prstGeom>
              <a:noFill/>
            </p:spPr>
            <p:txBody>
              <a:bodyPr wrap="square">
                <a:spAutoFit/>
              </a:bodyPr>
              <a:lstStyle/>
              <a:p>
                <a:r>
                  <a:rPr lang="en-SG" sz="2000"/>
                  <a:t>4</a:t>
                </a:r>
                <a:endParaRPr lang="en-US" sz="2000"/>
              </a:p>
            </p:txBody>
          </p:sp>
        </p:grpSp>
      </p:grpSp>
      <p:grpSp>
        <p:nvGrpSpPr>
          <p:cNvPr id="61" name="Group 60">
            <a:extLst>
              <a:ext uri="{FF2B5EF4-FFF2-40B4-BE49-F238E27FC236}">
                <a16:creationId xmlns:a16="http://schemas.microsoft.com/office/drawing/2014/main" id="{0D5ADEA6-982D-DE18-FFE2-2F8BF37FD46D}"/>
              </a:ext>
            </a:extLst>
          </p:cNvPr>
          <p:cNvGrpSpPr/>
          <p:nvPr/>
        </p:nvGrpSpPr>
        <p:grpSpPr>
          <a:xfrm>
            <a:off x="4408279" y="4335064"/>
            <a:ext cx="4265908" cy="738664"/>
            <a:chOff x="5889954" y="1638980"/>
            <a:chExt cx="4265908" cy="738664"/>
          </a:xfrm>
        </p:grpSpPr>
        <p:sp>
          <p:nvSpPr>
            <p:cNvPr id="62" name="TextBox 61">
              <a:extLst>
                <a:ext uri="{FF2B5EF4-FFF2-40B4-BE49-F238E27FC236}">
                  <a16:creationId xmlns:a16="http://schemas.microsoft.com/office/drawing/2014/main" id="{517AB4A0-1326-5CF4-2A3A-27B97214A025}"/>
                </a:ext>
              </a:extLst>
            </p:cNvPr>
            <p:cNvSpPr txBox="1"/>
            <p:nvPr/>
          </p:nvSpPr>
          <p:spPr>
            <a:xfrm>
              <a:off x="6252023" y="1638980"/>
              <a:ext cx="3903839" cy="738664"/>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SG" sz="1400" b="1">
                  <a:solidFill>
                    <a:srgbClr val="00B050"/>
                  </a:solidFill>
                </a:rPr>
                <a:t>Greenery and Public Space </a:t>
              </a:r>
              <a:r>
                <a:rPr lang="en-SG" sz="1400"/>
                <a:t>account for 36% net benefit</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400"/>
            </a:p>
          </p:txBody>
        </p:sp>
        <p:grpSp>
          <p:nvGrpSpPr>
            <p:cNvPr id="63" name="Group 62">
              <a:extLst>
                <a:ext uri="{FF2B5EF4-FFF2-40B4-BE49-F238E27FC236}">
                  <a16:creationId xmlns:a16="http://schemas.microsoft.com/office/drawing/2014/main" id="{4200DB69-B379-7A6F-993C-2509B9E2DC78}"/>
                </a:ext>
              </a:extLst>
            </p:cNvPr>
            <p:cNvGrpSpPr/>
            <p:nvPr/>
          </p:nvGrpSpPr>
          <p:grpSpPr>
            <a:xfrm>
              <a:off x="5889954" y="1688013"/>
              <a:ext cx="369331" cy="400110"/>
              <a:chOff x="5868741" y="1688013"/>
              <a:chExt cx="369331" cy="400110"/>
            </a:xfrm>
          </p:grpSpPr>
          <p:sp>
            <p:nvSpPr>
              <p:cNvPr id="128" name="Oval 127">
                <a:extLst>
                  <a:ext uri="{FF2B5EF4-FFF2-40B4-BE49-F238E27FC236}">
                    <a16:creationId xmlns:a16="http://schemas.microsoft.com/office/drawing/2014/main" id="{5368E0ED-BDD1-58FF-576D-D6C0EE09256F}"/>
                  </a:ext>
                </a:extLst>
              </p:cNvPr>
              <p:cNvSpPr/>
              <p:nvPr/>
            </p:nvSpPr>
            <p:spPr>
              <a:xfrm>
                <a:off x="5868741" y="1699235"/>
                <a:ext cx="369331" cy="36933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9" name="TextBox 128">
                <a:extLst>
                  <a:ext uri="{FF2B5EF4-FFF2-40B4-BE49-F238E27FC236}">
                    <a16:creationId xmlns:a16="http://schemas.microsoft.com/office/drawing/2014/main" id="{485FB026-C07B-0C28-6B4F-575FC68DA3E3}"/>
                  </a:ext>
                </a:extLst>
              </p:cNvPr>
              <p:cNvSpPr txBox="1"/>
              <p:nvPr/>
            </p:nvSpPr>
            <p:spPr>
              <a:xfrm>
                <a:off x="5895341" y="1688013"/>
                <a:ext cx="259996" cy="400110"/>
              </a:xfrm>
              <a:prstGeom prst="rect">
                <a:avLst/>
              </a:prstGeom>
              <a:noFill/>
            </p:spPr>
            <p:txBody>
              <a:bodyPr wrap="square">
                <a:spAutoFit/>
              </a:bodyPr>
              <a:lstStyle/>
              <a:p>
                <a:r>
                  <a:rPr lang="en-SG" sz="2000"/>
                  <a:t>3</a:t>
                </a:r>
                <a:endParaRPr lang="en-US" sz="2000"/>
              </a:p>
            </p:txBody>
          </p:sp>
        </p:grpSp>
      </p:grpSp>
      <p:grpSp>
        <p:nvGrpSpPr>
          <p:cNvPr id="140" name="Group 139">
            <a:extLst>
              <a:ext uri="{FF2B5EF4-FFF2-40B4-BE49-F238E27FC236}">
                <a16:creationId xmlns:a16="http://schemas.microsoft.com/office/drawing/2014/main" id="{D51DBD58-CBD4-869A-4C3D-42DA9F07CF4C}"/>
              </a:ext>
            </a:extLst>
          </p:cNvPr>
          <p:cNvGrpSpPr/>
          <p:nvPr/>
        </p:nvGrpSpPr>
        <p:grpSpPr>
          <a:xfrm>
            <a:off x="8674187" y="3504872"/>
            <a:ext cx="3257155" cy="1687276"/>
            <a:chOff x="8674187" y="3504872"/>
            <a:chExt cx="3257155" cy="1687276"/>
          </a:xfrm>
        </p:grpSpPr>
        <p:grpSp>
          <p:nvGrpSpPr>
            <p:cNvPr id="130" name="Group 129">
              <a:extLst>
                <a:ext uri="{FF2B5EF4-FFF2-40B4-BE49-F238E27FC236}">
                  <a16:creationId xmlns:a16="http://schemas.microsoft.com/office/drawing/2014/main" id="{5918E3DE-D944-2C7F-9B8C-D998C9722534}"/>
                </a:ext>
              </a:extLst>
            </p:cNvPr>
            <p:cNvGrpSpPr/>
            <p:nvPr/>
          </p:nvGrpSpPr>
          <p:grpSpPr>
            <a:xfrm>
              <a:off x="8697578" y="4238041"/>
              <a:ext cx="3233764" cy="954107"/>
              <a:chOff x="5889954" y="1570836"/>
              <a:chExt cx="3233764" cy="954107"/>
            </a:xfrm>
          </p:grpSpPr>
          <p:sp>
            <p:nvSpPr>
              <p:cNvPr id="131" name="TextBox 130">
                <a:extLst>
                  <a:ext uri="{FF2B5EF4-FFF2-40B4-BE49-F238E27FC236}">
                    <a16:creationId xmlns:a16="http://schemas.microsoft.com/office/drawing/2014/main" id="{52D904CF-FCA6-8DBD-6CEB-ED9DFA9B3684}"/>
                  </a:ext>
                </a:extLst>
              </p:cNvPr>
              <p:cNvSpPr txBox="1"/>
              <p:nvPr/>
            </p:nvSpPr>
            <p:spPr>
              <a:xfrm>
                <a:off x="6229473" y="1570836"/>
                <a:ext cx="2894245" cy="954107"/>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SG" sz="1400"/>
                  <a:t>However, SROI for Public Spaces and Greenery are </a:t>
                </a:r>
                <a:r>
                  <a:rPr lang="en-SG" sz="1400" b="1"/>
                  <a:t>5.56</a:t>
                </a:r>
                <a:r>
                  <a:rPr lang="en-SG" sz="1400"/>
                  <a:t> and </a:t>
                </a:r>
                <a:r>
                  <a:rPr lang="en-SG" sz="1400" b="1"/>
                  <a:t>8.58</a:t>
                </a:r>
                <a:r>
                  <a:rPr lang="en-SG" sz="1400"/>
                  <a:t> respectively</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400"/>
              </a:p>
            </p:txBody>
          </p:sp>
          <p:grpSp>
            <p:nvGrpSpPr>
              <p:cNvPr id="132" name="Group 131">
                <a:extLst>
                  <a:ext uri="{FF2B5EF4-FFF2-40B4-BE49-F238E27FC236}">
                    <a16:creationId xmlns:a16="http://schemas.microsoft.com/office/drawing/2014/main" id="{7E864AF1-BB61-88A3-2BCB-7C6FB3ECDCF6}"/>
                  </a:ext>
                </a:extLst>
              </p:cNvPr>
              <p:cNvGrpSpPr/>
              <p:nvPr/>
            </p:nvGrpSpPr>
            <p:grpSpPr>
              <a:xfrm>
                <a:off x="5889954" y="1688013"/>
                <a:ext cx="369331" cy="400110"/>
                <a:chOff x="5868741" y="1688013"/>
                <a:chExt cx="369331" cy="400110"/>
              </a:xfrm>
            </p:grpSpPr>
            <p:sp>
              <p:nvSpPr>
                <p:cNvPr id="133" name="Oval 132">
                  <a:extLst>
                    <a:ext uri="{FF2B5EF4-FFF2-40B4-BE49-F238E27FC236}">
                      <a16:creationId xmlns:a16="http://schemas.microsoft.com/office/drawing/2014/main" id="{AA40D092-EDCC-B03E-831E-BE24D8A3FF71}"/>
                    </a:ext>
                  </a:extLst>
                </p:cNvPr>
                <p:cNvSpPr/>
                <p:nvPr/>
              </p:nvSpPr>
              <p:spPr>
                <a:xfrm>
                  <a:off x="5868741" y="1699235"/>
                  <a:ext cx="369331" cy="36933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4" name="TextBox 133">
                  <a:extLst>
                    <a:ext uri="{FF2B5EF4-FFF2-40B4-BE49-F238E27FC236}">
                      <a16:creationId xmlns:a16="http://schemas.microsoft.com/office/drawing/2014/main" id="{B82E9D1B-6119-1475-7B71-CFC6C901F7F9}"/>
                    </a:ext>
                  </a:extLst>
                </p:cNvPr>
                <p:cNvSpPr txBox="1"/>
                <p:nvPr/>
              </p:nvSpPr>
              <p:spPr>
                <a:xfrm>
                  <a:off x="5895341" y="1688013"/>
                  <a:ext cx="259996" cy="400110"/>
                </a:xfrm>
                <a:prstGeom prst="rect">
                  <a:avLst/>
                </a:prstGeom>
                <a:noFill/>
              </p:spPr>
              <p:txBody>
                <a:bodyPr wrap="square">
                  <a:spAutoFit/>
                </a:bodyPr>
                <a:lstStyle/>
                <a:p>
                  <a:r>
                    <a:rPr lang="en-SG" sz="2000"/>
                    <a:t>6</a:t>
                  </a:r>
                  <a:endParaRPr lang="en-US" sz="2000"/>
                </a:p>
              </p:txBody>
            </p:sp>
          </p:grpSp>
        </p:grpSp>
        <p:grpSp>
          <p:nvGrpSpPr>
            <p:cNvPr id="135" name="Group 134">
              <a:extLst>
                <a:ext uri="{FF2B5EF4-FFF2-40B4-BE49-F238E27FC236}">
                  <a16:creationId xmlns:a16="http://schemas.microsoft.com/office/drawing/2014/main" id="{78035424-A1AA-4C2F-F3DB-BDD04AC315AC}"/>
                </a:ext>
              </a:extLst>
            </p:cNvPr>
            <p:cNvGrpSpPr/>
            <p:nvPr/>
          </p:nvGrpSpPr>
          <p:grpSpPr>
            <a:xfrm>
              <a:off x="8674187" y="3504872"/>
              <a:ext cx="3243763" cy="738664"/>
              <a:chOff x="5889954" y="1618721"/>
              <a:chExt cx="3243763" cy="738664"/>
            </a:xfrm>
          </p:grpSpPr>
          <p:sp>
            <p:nvSpPr>
              <p:cNvPr id="136" name="TextBox 135">
                <a:extLst>
                  <a:ext uri="{FF2B5EF4-FFF2-40B4-BE49-F238E27FC236}">
                    <a16:creationId xmlns:a16="http://schemas.microsoft.com/office/drawing/2014/main" id="{6FD98BEE-420B-7076-1323-6DC7CC9898EA}"/>
                  </a:ext>
                </a:extLst>
              </p:cNvPr>
              <p:cNvSpPr txBox="1"/>
              <p:nvPr/>
            </p:nvSpPr>
            <p:spPr>
              <a:xfrm>
                <a:off x="6239472" y="1618721"/>
                <a:ext cx="2894245" cy="738664"/>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SG" sz="1400"/>
                  <a:t>SROI for energy is </a:t>
                </a:r>
                <a:r>
                  <a:rPr lang="en-SG" sz="1400" b="1"/>
                  <a:t>1.22</a:t>
                </a:r>
                <a:r>
                  <a:rPr lang="en-SG" sz="1400"/>
                  <a:t>, which is lower than the overall SROI</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400"/>
              </a:p>
            </p:txBody>
          </p:sp>
          <p:grpSp>
            <p:nvGrpSpPr>
              <p:cNvPr id="137" name="Group 136">
                <a:extLst>
                  <a:ext uri="{FF2B5EF4-FFF2-40B4-BE49-F238E27FC236}">
                    <a16:creationId xmlns:a16="http://schemas.microsoft.com/office/drawing/2014/main" id="{5EB06850-EE0F-967F-C5E0-856FE7582547}"/>
                  </a:ext>
                </a:extLst>
              </p:cNvPr>
              <p:cNvGrpSpPr/>
              <p:nvPr/>
            </p:nvGrpSpPr>
            <p:grpSpPr>
              <a:xfrm>
                <a:off x="5889954" y="1688013"/>
                <a:ext cx="369331" cy="400110"/>
                <a:chOff x="5868741" y="1688013"/>
                <a:chExt cx="369331" cy="400110"/>
              </a:xfrm>
            </p:grpSpPr>
            <p:sp>
              <p:nvSpPr>
                <p:cNvPr id="138" name="Oval 137">
                  <a:extLst>
                    <a:ext uri="{FF2B5EF4-FFF2-40B4-BE49-F238E27FC236}">
                      <a16:creationId xmlns:a16="http://schemas.microsoft.com/office/drawing/2014/main" id="{EB323C89-146F-2808-A6C3-F50EA44B95B8}"/>
                    </a:ext>
                  </a:extLst>
                </p:cNvPr>
                <p:cNvSpPr/>
                <p:nvPr/>
              </p:nvSpPr>
              <p:spPr>
                <a:xfrm>
                  <a:off x="5868741" y="1699235"/>
                  <a:ext cx="369331" cy="36933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 name="TextBox 138">
                  <a:extLst>
                    <a:ext uri="{FF2B5EF4-FFF2-40B4-BE49-F238E27FC236}">
                      <a16:creationId xmlns:a16="http://schemas.microsoft.com/office/drawing/2014/main" id="{447B0141-EF33-200E-8625-9E1EF0C92AC8}"/>
                    </a:ext>
                  </a:extLst>
                </p:cNvPr>
                <p:cNvSpPr txBox="1"/>
                <p:nvPr/>
              </p:nvSpPr>
              <p:spPr>
                <a:xfrm>
                  <a:off x="5895341" y="1688013"/>
                  <a:ext cx="259996" cy="400110"/>
                </a:xfrm>
                <a:prstGeom prst="rect">
                  <a:avLst/>
                </a:prstGeom>
                <a:noFill/>
              </p:spPr>
              <p:txBody>
                <a:bodyPr wrap="square">
                  <a:spAutoFit/>
                </a:bodyPr>
                <a:lstStyle/>
                <a:p>
                  <a:r>
                    <a:rPr lang="en-SG" sz="2000"/>
                    <a:t>5</a:t>
                  </a:r>
                  <a:endParaRPr lang="en-US" sz="2000"/>
                </a:p>
              </p:txBody>
            </p:sp>
          </p:grpSp>
        </p:grpSp>
      </p:grpSp>
      <p:graphicFrame>
        <p:nvGraphicFramePr>
          <p:cNvPr id="6" name="Content Placeholder 4">
            <a:extLst>
              <a:ext uri="{FF2B5EF4-FFF2-40B4-BE49-F238E27FC236}">
                <a16:creationId xmlns:a16="http://schemas.microsoft.com/office/drawing/2014/main" id="{293CF208-3F18-CB8E-FBFD-437161550235}"/>
              </a:ext>
            </a:extLst>
          </p:cNvPr>
          <p:cNvGraphicFramePr>
            <a:graphicFrameLocks/>
          </p:cNvGraphicFramePr>
          <p:nvPr>
            <p:extLst>
              <p:ext uri="{D42A27DB-BD31-4B8C-83A1-F6EECF244321}">
                <p14:modId xmlns:p14="http://schemas.microsoft.com/office/powerpoint/2010/main" val="3345621788"/>
              </p:ext>
            </p:extLst>
          </p:nvPr>
        </p:nvGraphicFramePr>
        <p:xfrm>
          <a:off x="3047" y="6503403"/>
          <a:ext cx="12205566" cy="365760"/>
        </p:xfrm>
        <a:graphic>
          <a:graphicData uri="http://schemas.openxmlformats.org/drawingml/2006/table">
            <a:tbl>
              <a:tblPr firstRow="1" bandRow="1">
                <a:tableStyleId>{5C22544A-7EE6-4342-B048-85BDC9FD1C3A}</a:tableStyleId>
              </a:tblPr>
              <a:tblGrid>
                <a:gridCol w="2034261">
                  <a:extLst>
                    <a:ext uri="{9D8B030D-6E8A-4147-A177-3AD203B41FA5}">
                      <a16:colId xmlns:a16="http://schemas.microsoft.com/office/drawing/2014/main" val="937411808"/>
                    </a:ext>
                  </a:extLst>
                </a:gridCol>
                <a:gridCol w="2034261">
                  <a:extLst>
                    <a:ext uri="{9D8B030D-6E8A-4147-A177-3AD203B41FA5}">
                      <a16:colId xmlns:a16="http://schemas.microsoft.com/office/drawing/2014/main" val="957415855"/>
                    </a:ext>
                  </a:extLst>
                </a:gridCol>
                <a:gridCol w="2034261">
                  <a:extLst>
                    <a:ext uri="{9D8B030D-6E8A-4147-A177-3AD203B41FA5}">
                      <a16:colId xmlns:a16="http://schemas.microsoft.com/office/drawing/2014/main" val="2972812338"/>
                    </a:ext>
                  </a:extLst>
                </a:gridCol>
                <a:gridCol w="2034261">
                  <a:extLst>
                    <a:ext uri="{9D8B030D-6E8A-4147-A177-3AD203B41FA5}">
                      <a16:colId xmlns:a16="http://schemas.microsoft.com/office/drawing/2014/main" val="1000739312"/>
                    </a:ext>
                  </a:extLst>
                </a:gridCol>
                <a:gridCol w="2034261">
                  <a:extLst>
                    <a:ext uri="{9D8B030D-6E8A-4147-A177-3AD203B41FA5}">
                      <a16:colId xmlns:a16="http://schemas.microsoft.com/office/drawing/2014/main" val="3136587809"/>
                    </a:ext>
                  </a:extLst>
                </a:gridCol>
                <a:gridCol w="2034261">
                  <a:extLst>
                    <a:ext uri="{9D8B030D-6E8A-4147-A177-3AD203B41FA5}">
                      <a16:colId xmlns:a16="http://schemas.microsoft.com/office/drawing/2014/main" val="3511689014"/>
                    </a:ext>
                  </a:extLst>
                </a:gridCol>
              </a:tblGrid>
              <a:tr h="289560">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Introduction &amp; Background</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Theory of Change</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Logic Model</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Impact Valuation (SROI)</a:t>
                      </a:r>
                      <a:endParaRPr lang="en-US" sz="1200">
                        <a:effectLst/>
                        <a:latin typeface="Open Sans"/>
                        <a:ea typeface="Open Sans"/>
                        <a:cs typeface="Open Sans"/>
                      </a:endParaRPr>
                    </a:p>
                  </a:txBody>
                  <a:tcPr marL="0" marR="0" marT="0" marB="0" anchor="ctr">
                    <a:lnL>
                      <a:noFill/>
                    </a:lnL>
                    <a:lnR>
                      <a:noFill/>
                    </a:lnR>
                    <a:lnT>
                      <a:noFill/>
                    </a:lnT>
                    <a:lnB>
                      <a:noFill/>
                    </a:lnB>
                    <a:solidFill>
                      <a:srgbClr val="92D050"/>
                    </a:solid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Sensitivity &amp; Scenario Analysis</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Other Considerations</a:t>
                      </a:r>
                      <a:br>
                        <a:rPr lang="en-US" sz="1200" b="1" i="0">
                          <a:solidFill>
                            <a:srgbClr val="083603"/>
                          </a:solidFill>
                          <a:effectLst/>
                          <a:latin typeface="Open Sans"/>
                          <a:ea typeface="Open Sans"/>
                          <a:cs typeface="Open Sans"/>
                        </a:rPr>
                      </a:br>
                      <a:r>
                        <a:rPr lang="en-US" sz="1200" b="1" i="0">
                          <a:solidFill>
                            <a:srgbClr val="083603"/>
                          </a:solidFill>
                          <a:effectLst/>
                          <a:latin typeface="Open Sans"/>
                          <a:ea typeface="Open Sans"/>
                          <a:cs typeface="Open Sans"/>
                        </a:rPr>
                        <a:t>&amp; Conclusion</a:t>
                      </a:r>
                      <a:endParaRPr lang="en-US" sz="1200">
                        <a:effectLst/>
                        <a:latin typeface="Open Sans"/>
                        <a:ea typeface="Open Sans"/>
                        <a:cs typeface="Open Sans"/>
                      </a:endParaRPr>
                    </a:p>
                  </a:txBody>
                  <a:tcPr marL="0" marR="0" marT="0" marB="0" anchor="ctr">
                    <a:lnL>
                      <a:noFill/>
                    </a:lnL>
                    <a:lnR>
                      <a:noFill/>
                    </a:lnR>
                    <a:lnT>
                      <a:noFill/>
                    </a:lnT>
                    <a:lnB>
                      <a:noFill/>
                    </a:lnB>
                    <a:noFill/>
                  </a:tcPr>
                </a:tc>
                <a:extLst>
                  <a:ext uri="{0D108BD9-81ED-4DB2-BD59-A6C34878D82A}">
                    <a16:rowId xmlns:a16="http://schemas.microsoft.com/office/drawing/2014/main" val="1205861374"/>
                  </a:ext>
                </a:extLst>
              </a:tr>
            </a:tbl>
          </a:graphicData>
        </a:graphic>
      </p:graphicFrame>
    </p:spTree>
    <p:extLst>
      <p:ext uri="{BB962C8B-B14F-4D97-AF65-F5344CB8AC3E}">
        <p14:creationId xmlns:p14="http://schemas.microsoft.com/office/powerpoint/2010/main" val="286682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Rectangle 148">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FCBAAC7-66F3-85B3-2C4B-4FE10B0EBD47}"/>
              </a:ext>
            </a:extLst>
          </p:cNvPr>
          <p:cNvSpPr>
            <a:spLocks noGrp="1"/>
          </p:cNvSpPr>
          <p:nvPr>
            <p:ph type="title"/>
          </p:nvPr>
        </p:nvSpPr>
        <p:spPr>
          <a:xfrm>
            <a:off x="371658" y="327327"/>
            <a:ext cx="10754527" cy="680175"/>
          </a:xfrm>
        </p:spPr>
        <p:txBody>
          <a:bodyPr anchor="b">
            <a:normAutofit fontScale="90000"/>
          </a:bodyPr>
          <a:lstStyle/>
          <a:p>
            <a:r>
              <a:rPr lang="en-US">
                <a:solidFill>
                  <a:schemeClr val="tx2"/>
                </a:solidFill>
                <a:cs typeface="Posterama"/>
              </a:rPr>
              <a:t>Sensitivity &amp; Scenario Analysis</a:t>
            </a:r>
          </a:p>
        </p:txBody>
      </p:sp>
      <p:graphicFrame>
        <p:nvGraphicFramePr>
          <p:cNvPr id="15" name="Table 14">
            <a:extLst>
              <a:ext uri="{FF2B5EF4-FFF2-40B4-BE49-F238E27FC236}">
                <a16:creationId xmlns:a16="http://schemas.microsoft.com/office/drawing/2014/main" id="{43387DFF-D5E7-21E7-623C-9D6BDA7CEA98}"/>
              </a:ext>
            </a:extLst>
          </p:cNvPr>
          <p:cNvGraphicFramePr>
            <a:graphicFrameLocks noGrp="1"/>
          </p:cNvGraphicFramePr>
          <p:nvPr>
            <p:extLst>
              <p:ext uri="{D42A27DB-BD31-4B8C-83A1-F6EECF244321}">
                <p14:modId xmlns:p14="http://schemas.microsoft.com/office/powerpoint/2010/main" val="250734561"/>
              </p:ext>
            </p:extLst>
          </p:nvPr>
        </p:nvGraphicFramePr>
        <p:xfrm>
          <a:off x="5904717" y="3070139"/>
          <a:ext cx="5902894" cy="2756556"/>
        </p:xfrm>
        <a:graphic>
          <a:graphicData uri="http://schemas.openxmlformats.org/drawingml/2006/table">
            <a:tbl>
              <a:tblPr firstRow="1" firstCol="1" bandRow="1">
                <a:tableStyleId>{F5AB1C69-6EDB-4FF4-983F-18BD219EF322}</a:tableStyleId>
              </a:tblPr>
              <a:tblGrid>
                <a:gridCol w="1475407">
                  <a:extLst>
                    <a:ext uri="{9D8B030D-6E8A-4147-A177-3AD203B41FA5}">
                      <a16:colId xmlns:a16="http://schemas.microsoft.com/office/drawing/2014/main" val="3608263193"/>
                    </a:ext>
                  </a:extLst>
                </a:gridCol>
                <a:gridCol w="1475407">
                  <a:extLst>
                    <a:ext uri="{9D8B030D-6E8A-4147-A177-3AD203B41FA5}">
                      <a16:colId xmlns:a16="http://schemas.microsoft.com/office/drawing/2014/main" val="2323484275"/>
                    </a:ext>
                  </a:extLst>
                </a:gridCol>
                <a:gridCol w="1476040">
                  <a:extLst>
                    <a:ext uri="{9D8B030D-6E8A-4147-A177-3AD203B41FA5}">
                      <a16:colId xmlns:a16="http://schemas.microsoft.com/office/drawing/2014/main" val="3300443743"/>
                    </a:ext>
                  </a:extLst>
                </a:gridCol>
                <a:gridCol w="1476040">
                  <a:extLst>
                    <a:ext uri="{9D8B030D-6E8A-4147-A177-3AD203B41FA5}">
                      <a16:colId xmlns:a16="http://schemas.microsoft.com/office/drawing/2014/main" val="1034808993"/>
                    </a:ext>
                  </a:extLst>
                </a:gridCol>
              </a:tblGrid>
              <a:tr h="459426">
                <a:tc gridSpan="4">
                  <a:txBody>
                    <a:bodyPr/>
                    <a:lstStyle/>
                    <a:p>
                      <a:pPr marL="0" marR="0" algn="ctr">
                        <a:lnSpc>
                          <a:spcPct val="107000"/>
                        </a:lnSpc>
                        <a:spcBef>
                          <a:spcPts val="0"/>
                        </a:spcBef>
                        <a:spcAft>
                          <a:spcPts val="0"/>
                        </a:spcAft>
                      </a:pPr>
                      <a:r>
                        <a:rPr lang="en-US" sz="1100">
                          <a:solidFill>
                            <a:schemeClr val="tx1"/>
                          </a:solidFill>
                          <a:effectLst/>
                        </a:rPr>
                        <a:t>Scenario Analysis</a:t>
                      </a:r>
                    </a:p>
                    <a:p>
                      <a:pPr marL="0" marR="0" algn="ctr">
                        <a:lnSpc>
                          <a:spcPct val="107000"/>
                        </a:lnSpc>
                        <a:spcBef>
                          <a:spcPts val="0"/>
                        </a:spcBef>
                        <a:spcAft>
                          <a:spcPts val="0"/>
                        </a:spcAft>
                      </a:pPr>
                      <a:r>
                        <a:rPr lang="en-US" sz="1100">
                          <a:solidFill>
                            <a:schemeClr val="tx1"/>
                          </a:solidFill>
                          <a:effectLst/>
                        </a:rPr>
                        <a:t> </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25135448"/>
                  </a:ext>
                </a:extLst>
              </a:tr>
              <a:tr h="459426">
                <a:tc>
                  <a:txBody>
                    <a:bodyPr/>
                    <a:lstStyle/>
                    <a:p>
                      <a:pPr marL="0" marR="0">
                        <a:lnSpc>
                          <a:spcPct val="107000"/>
                        </a:lnSpc>
                        <a:spcBef>
                          <a:spcPts val="0"/>
                        </a:spcBef>
                        <a:spcAft>
                          <a:spcPts val="0"/>
                        </a:spcAft>
                      </a:pPr>
                      <a:r>
                        <a:rPr lang="en-US" sz="1100">
                          <a:solidFill>
                            <a:schemeClr val="tx1"/>
                          </a:solidFill>
                          <a:effectLst/>
                        </a:rPr>
                        <a:t> </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a:solidFill>
                            <a:schemeClr val="tx1"/>
                          </a:solidFill>
                          <a:effectLst/>
                        </a:rPr>
                        <a:t>Worst Case</a:t>
                      </a:r>
                    </a:p>
                    <a:p>
                      <a:pPr marL="0" marR="0" algn="ctr">
                        <a:lnSpc>
                          <a:spcPct val="107000"/>
                        </a:lnSpc>
                        <a:spcBef>
                          <a:spcPts val="0"/>
                        </a:spcBef>
                        <a:spcAft>
                          <a:spcPts val="0"/>
                        </a:spcAft>
                      </a:pPr>
                      <a:r>
                        <a:rPr lang="en-US" sz="1100">
                          <a:solidFill>
                            <a:schemeClr val="tx1"/>
                          </a:solidFill>
                          <a:effectLst/>
                        </a:rPr>
                        <a:t> </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a:solidFill>
                            <a:schemeClr val="tx1"/>
                          </a:solidFill>
                          <a:effectLst/>
                        </a:rPr>
                        <a:t>Base Case</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a:solidFill>
                            <a:schemeClr val="tx1"/>
                          </a:solidFill>
                          <a:effectLst/>
                        </a:rPr>
                        <a:t>Best Case</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6676826"/>
                  </a:ext>
                </a:extLst>
              </a:tr>
              <a:tr h="459426">
                <a:tc>
                  <a:txBody>
                    <a:bodyPr/>
                    <a:lstStyle/>
                    <a:p>
                      <a:pPr marL="0" marR="0">
                        <a:lnSpc>
                          <a:spcPct val="107000"/>
                        </a:lnSpc>
                        <a:spcBef>
                          <a:spcPts val="0"/>
                        </a:spcBef>
                        <a:spcAft>
                          <a:spcPts val="0"/>
                        </a:spcAft>
                      </a:pPr>
                      <a:r>
                        <a:rPr lang="en-US" sz="1100" b="1">
                          <a:solidFill>
                            <a:schemeClr val="tx1"/>
                          </a:solidFill>
                          <a:effectLst/>
                        </a:rPr>
                        <a:t>Total Social Benefit</a:t>
                      </a:r>
                    </a:p>
                    <a:p>
                      <a:pPr marL="0" marR="0">
                        <a:lnSpc>
                          <a:spcPct val="107000"/>
                        </a:lnSpc>
                        <a:spcBef>
                          <a:spcPts val="0"/>
                        </a:spcBef>
                        <a:spcAft>
                          <a:spcPts val="0"/>
                        </a:spcAft>
                      </a:pPr>
                      <a:r>
                        <a:rPr lang="en-US" sz="1100" b="1">
                          <a:solidFill>
                            <a:schemeClr val="tx1"/>
                          </a:solidFill>
                          <a:effectLst/>
                        </a:rPr>
                        <a:t> </a:t>
                      </a:r>
                      <a:endParaRPr lang="en-US" sz="11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a:solidFill>
                            <a:schemeClr val="tx1"/>
                          </a:solidFill>
                          <a:effectLst/>
                        </a:rPr>
                        <a:t>2,019,334,729.61</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a:solidFill>
                            <a:schemeClr val="tx1"/>
                          </a:solidFill>
                          <a:effectLst/>
                        </a:rPr>
                        <a:t>3,513,239,621.79</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a:solidFill>
                            <a:schemeClr val="tx1"/>
                          </a:solidFill>
                          <a:effectLst/>
                        </a:rPr>
                        <a:t>10,246,467,609.14</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0977559"/>
                  </a:ext>
                </a:extLst>
              </a:tr>
              <a:tr h="459426">
                <a:tc>
                  <a:txBody>
                    <a:bodyPr/>
                    <a:lstStyle/>
                    <a:p>
                      <a:pPr marL="0" marR="0">
                        <a:lnSpc>
                          <a:spcPct val="107000"/>
                        </a:lnSpc>
                        <a:spcBef>
                          <a:spcPts val="0"/>
                        </a:spcBef>
                        <a:spcAft>
                          <a:spcPts val="0"/>
                        </a:spcAft>
                      </a:pPr>
                      <a:r>
                        <a:rPr lang="en-US" sz="1100" b="1">
                          <a:solidFill>
                            <a:schemeClr val="tx1"/>
                          </a:solidFill>
                          <a:effectLst/>
                        </a:rPr>
                        <a:t>Total Social Cost</a:t>
                      </a:r>
                    </a:p>
                    <a:p>
                      <a:pPr marL="0" marR="0">
                        <a:lnSpc>
                          <a:spcPct val="107000"/>
                        </a:lnSpc>
                        <a:spcBef>
                          <a:spcPts val="0"/>
                        </a:spcBef>
                        <a:spcAft>
                          <a:spcPts val="0"/>
                        </a:spcAft>
                      </a:pPr>
                      <a:r>
                        <a:rPr lang="en-US" sz="1100" b="1">
                          <a:solidFill>
                            <a:schemeClr val="tx1"/>
                          </a:solidFill>
                          <a:effectLst/>
                        </a:rPr>
                        <a:t> </a:t>
                      </a:r>
                      <a:endParaRPr lang="en-US" sz="11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a:solidFill>
                            <a:schemeClr val="tx1"/>
                          </a:solidFill>
                          <a:effectLst/>
                        </a:rPr>
                        <a:t>857,843,842.43</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a:solidFill>
                            <a:schemeClr val="tx1"/>
                          </a:solidFill>
                          <a:effectLst/>
                        </a:rPr>
                        <a:t>1,273,062,260.87</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a:solidFill>
                            <a:schemeClr val="tx1"/>
                          </a:solidFill>
                          <a:effectLst/>
                        </a:rPr>
                        <a:t>3,151,541,132.34</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7594949"/>
                  </a:ext>
                </a:extLst>
              </a:tr>
              <a:tr h="459426">
                <a:tc>
                  <a:txBody>
                    <a:bodyPr/>
                    <a:lstStyle/>
                    <a:p>
                      <a:pPr marL="0" marR="0">
                        <a:lnSpc>
                          <a:spcPct val="107000"/>
                        </a:lnSpc>
                        <a:spcBef>
                          <a:spcPts val="0"/>
                        </a:spcBef>
                        <a:spcAft>
                          <a:spcPts val="0"/>
                        </a:spcAft>
                      </a:pPr>
                      <a:r>
                        <a:rPr lang="en-US" sz="1100" b="1">
                          <a:solidFill>
                            <a:schemeClr val="tx1"/>
                          </a:solidFill>
                          <a:effectLst/>
                        </a:rPr>
                        <a:t>Total Investment</a:t>
                      </a:r>
                    </a:p>
                    <a:p>
                      <a:pPr marL="0" marR="0">
                        <a:lnSpc>
                          <a:spcPct val="107000"/>
                        </a:lnSpc>
                        <a:spcBef>
                          <a:spcPts val="0"/>
                        </a:spcBef>
                        <a:spcAft>
                          <a:spcPts val="0"/>
                        </a:spcAft>
                      </a:pPr>
                      <a:r>
                        <a:rPr lang="en-US" sz="1100" b="1">
                          <a:solidFill>
                            <a:schemeClr val="tx1"/>
                          </a:solidFill>
                          <a:effectLst/>
                        </a:rPr>
                        <a:t> </a:t>
                      </a:r>
                      <a:endParaRPr lang="en-US" sz="11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a:solidFill>
                            <a:schemeClr val="tx1"/>
                          </a:solidFill>
                          <a:effectLst/>
                        </a:rPr>
                        <a:t>936,330,326.32</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a:solidFill>
                            <a:schemeClr val="tx1"/>
                          </a:solidFill>
                          <a:effectLst/>
                        </a:rPr>
                        <a:t>846,406,138.39</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a:solidFill>
                            <a:schemeClr val="tx1"/>
                          </a:solidFill>
                          <a:effectLst/>
                        </a:rPr>
                        <a:t>757,280,063.65</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1771256"/>
                  </a:ext>
                </a:extLst>
              </a:tr>
              <a:tr h="459426">
                <a:tc>
                  <a:txBody>
                    <a:bodyPr/>
                    <a:lstStyle/>
                    <a:p>
                      <a:pPr marL="0" marR="0">
                        <a:lnSpc>
                          <a:spcPct val="107000"/>
                        </a:lnSpc>
                        <a:spcBef>
                          <a:spcPts val="0"/>
                        </a:spcBef>
                        <a:spcAft>
                          <a:spcPts val="0"/>
                        </a:spcAft>
                      </a:pPr>
                      <a:r>
                        <a:rPr lang="en-US" sz="1100">
                          <a:solidFill>
                            <a:schemeClr val="tx1"/>
                          </a:solidFill>
                          <a:effectLst/>
                        </a:rPr>
                        <a:t>SROI</a:t>
                      </a:r>
                    </a:p>
                    <a:p>
                      <a:pPr marL="0" marR="0">
                        <a:lnSpc>
                          <a:spcPct val="107000"/>
                        </a:lnSpc>
                        <a:spcBef>
                          <a:spcPts val="0"/>
                        </a:spcBef>
                        <a:spcAft>
                          <a:spcPts val="0"/>
                        </a:spcAft>
                      </a:pPr>
                      <a:r>
                        <a:rPr lang="en-US" sz="1100">
                          <a:solidFill>
                            <a:schemeClr val="tx1"/>
                          </a:solidFill>
                          <a:effectLst/>
                        </a:rPr>
                        <a:t> </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b="1">
                          <a:solidFill>
                            <a:srgbClr val="FF0000"/>
                          </a:solidFill>
                          <a:effectLst/>
                        </a:rPr>
                        <a:t>1.24</a:t>
                      </a:r>
                      <a:endParaRPr lang="en-US"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b="1">
                          <a:solidFill>
                            <a:schemeClr val="tx1"/>
                          </a:solidFill>
                          <a:effectLst/>
                        </a:rPr>
                        <a:t>2.65</a:t>
                      </a:r>
                      <a:endParaRPr lang="en-US" sz="11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100" b="1">
                          <a:solidFill>
                            <a:srgbClr val="00B050"/>
                          </a:solidFill>
                          <a:effectLst/>
                        </a:rPr>
                        <a:t>9.37</a:t>
                      </a:r>
                      <a:endParaRPr lang="en-US" sz="1100" b="1">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4839251"/>
                  </a:ext>
                </a:extLst>
              </a:tr>
            </a:tbl>
          </a:graphicData>
        </a:graphic>
      </p:graphicFrame>
      <p:grpSp>
        <p:nvGrpSpPr>
          <p:cNvPr id="7" name="Group 6">
            <a:extLst>
              <a:ext uri="{FF2B5EF4-FFF2-40B4-BE49-F238E27FC236}">
                <a16:creationId xmlns:a16="http://schemas.microsoft.com/office/drawing/2014/main" id="{AE11DD51-EFBF-9533-CB15-A25902E90996}"/>
              </a:ext>
            </a:extLst>
          </p:cNvPr>
          <p:cNvGrpSpPr/>
          <p:nvPr/>
        </p:nvGrpSpPr>
        <p:grpSpPr>
          <a:xfrm>
            <a:off x="384389" y="3052409"/>
            <a:ext cx="4981575" cy="2809875"/>
            <a:chOff x="507527" y="1997006"/>
            <a:chExt cx="4981575" cy="2809875"/>
          </a:xfrm>
        </p:grpSpPr>
        <p:graphicFrame>
          <p:nvGraphicFramePr>
            <p:cNvPr id="4" name="Chart 3">
              <a:extLst>
                <a:ext uri="{FF2B5EF4-FFF2-40B4-BE49-F238E27FC236}">
                  <a16:creationId xmlns:a16="http://schemas.microsoft.com/office/drawing/2014/main" id="{330E021B-E2BC-42E7-9852-C3CA49131B23}"/>
                </a:ext>
              </a:extLst>
            </p:cNvPr>
            <p:cNvGraphicFramePr>
              <a:graphicFrameLocks/>
            </p:cNvGraphicFramePr>
            <p:nvPr>
              <p:extLst>
                <p:ext uri="{D42A27DB-BD31-4B8C-83A1-F6EECF244321}">
                  <p14:modId xmlns:p14="http://schemas.microsoft.com/office/powerpoint/2010/main" val="3011719299"/>
                </p:ext>
              </p:extLst>
            </p:nvPr>
          </p:nvGraphicFramePr>
          <p:xfrm>
            <a:off x="507527" y="1997006"/>
            <a:ext cx="4981575" cy="2809875"/>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AA1152F0-DF1B-4011-AF11-810058BACD1B}"/>
                </a:ext>
              </a:extLst>
            </p:cNvPr>
            <p:cNvCxnSpPr/>
            <p:nvPr/>
          </p:nvCxnSpPr>
          <p:spPr>
            <a:xfrm flipV="1">
              <a:off x="3337256" y="2402387"/>
              <a:ext cx="0" cy="1999112"/>
            </a:xfrm>
            <a:prstGeom prst="line">
              <a:avLst/>
            </a:prstGeom>
            <a:ln w="12700">
              <a:solidFill>
                <a:sysClr val="windowText" lastClr="000000"/>
              </a:solidFill>
              <a:prstDash val="dash"/>
            </a:ln>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113B7CDD-F7E6-C929-6BB8-7B8234E4CFA2}"/>
              </a:ext>
            </a:extLst>
          </p:cNvPr>
          <p:cNvGrpSpPr/>
          <p:nvPr/>
        </p:nvGrpSpPr>
        <p:grpSpPr>
          <a:xfrm>
            <a:off x="321361" y="1117597"/>
            <a:ext cx="6713643" cy="1897253"/>
            <a:chOff x="321361" y="1117597"/>
            <a:chExt cx="6713643" cy="1897253"/>
          </a:xfrm>
        </p:grpSpPr>
        <p:sp>
          <p:nvSpPr>
            <p:cNvPr id="8" name="TextBox 7">
              <a:extLst>
                <a:ext uri="{FF2B5EF4-FFF2-40B4-BE49-F238E27FC236}">
                  <a16:creationId xmlns:a16="http://schemas.microsoft.com/office/drawing/2014/main" id="{4680E206-06C2-AFE1-051E-35BFFE535AB7}"/>
                </a:ext>
              </a:extLst>
            </p:cNvPr>
            <p:cNvSpPr txBox="1"/>
            <p:nvPr/>
          </p:nvSpPr>
          <p:spPr>
            <a:xfrm>
              <a:off x="321361" y="1117597"/>
              <a:ext cx="4868357" cy="369332"/>
            </a:xfrm>
            <a:prstGeom prst="rect">
              <a:avLst/>
            </a:prstGeom>
            <a:noFill/>
          </p:spPr>
          <p:txBody>
            <a:bodyPr wrap="square">
              <a:spAutoFit/>
            </a:bodyPr>
            <a:lstStyle/>
            <a:p>
              <a:pPr algn="ctr"/>
              <a:r>
                <a:rPr lang="en-US" b="1">
                  <a:solidFill>
                    <a:schemeClr val="tx1"/>
                  </a:solidFill>
                </a:rPr>
                <a:t>Sensitivity Analysis – Choice of Variables</a:t>
              </a:r>
            </a:p>
          </p:txBody>
        </p:sp>
        <p:grpSp>
          <p:nvGrpSpPr>
            <p:cNvPr id="57" name="Group 56">
              <a:extLst>
                <a:ext uri="{FF2B5EF4-FFF2-40B4-BE49-F238E27FC236}">
                  <a16:creationId xmlns:a16="http://schemas.microsoft.com/office/drawing/2014/main" id="{2ABDA79A-3260-7163-999F-11F53F1556A9}"/>
                </a:ext>
              </a:extLst>
            </p:cNvPr>
            <p:cNvGrpSpPr/>
            <p:nvPr/>
          </p:nvGrpSpPr>
          <p:grpSpPr>
            <a:xfrm>
              <a:off x="489513" y="1597427"/>
              <a:ext cx="6545491" cy="1417423"/>
              <a:chOff x="489513" y="1597427"/>
              <a:chExt cx="6545491" cy="1417423"/>
            </a:xfrm>
          </p:grpSpPr>
          <p:sp>
            <p:nvSpPr>
              <p:cNvPr id="9" name="TextBox 8">
                <a:extLst>
                  <a:ext uri="{FF2B5EF4-FFF2-40B4-BE49-F238E27FC236}">
                    <a16:creationId xmlns:a16="http://schemas.microsoft.com/office/drawing/2014/main" id="{FDC62353-DC5B-CE21-0DAE-7377B0DFB016}"/>
                  </a:ext>
                </a:extLst>
              </p:cNvPr>
              <p:cNvSpPr txBox="1"/>
              <p:nvPr/>
            </p:nvSpPr>
            <p:spPr>
              <a:xfrm>
                <a:off x="910250" y="1597427"/>
                <a:ext cx="3101916" cy="738664"/>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SG" sz="1400"/>
                  <a:t>Select across key elements to get a comprehensive view of risk</a:t>
                </a:r>
              </a:p>
              <a:p>
                <a:pPr marR="0" lvl="0" defTabSz="914400" rtl="0" eaLnBrk="1" fontAlgn="auto" latinLnBrk="0" hangingPunct="1">
                  <a:lnSpc>
                    <a:spcPct val="100000"/>
                  </a:lnSpc>
                  <a:spcBef>
                    <a:spcPts val="0"/>
                  </a:spcBef>
                  <a:spcAft>
                    <a:spcPts val="0"/>
                  </a:spcAft>
                  <a:buClrTx/>
                  <a:buSzTx/>
                  <a:tabLst/>
                  <a:defRPr/>
                </a:pPr>
                <a:endParaRPr lang="en-SG" sz="1400"/>
              </a:p>
            </p:txBody>
          </p:sp>
          <p:grpSp>
            <p:nvGrpSpPr>
              <p:cNvPr id="46" name="Group 45">
                <a:extLst>
                  <a:ext uri="{FF2B5EF4-FFF2-40B4-BE49-F238E27FC236}">
                    <a16:creationId xmlns:a16="http://schemas.microsoft.com/office/drawing/2014/main" id="{A0DF9975-AF12-9E71-02FE-8CCE3B7D14B7}"/>
                  </a:ext>
                </a:extLst>
              </p:cNvPr>
              <p:cNvGrpSpPr/>
              <p:nvPr/>
            </p:nvGrpSpPr>
            <p:grpSpPr>
              <a:xfrm>
                <a:off x="489513" y="1639250"/>
                <a:ext cx="369331" cy="400110"/>
                <a:chOff x="321361" y="1509165"/>
                <a:chExt cx="369331" cy="400110"/>
              </a:xfrm>
            </p:grpSpPr>
            <p:sp>
              <p:nvSpPr>
                <p:cNvPr id="41" name="Oval 40">
                  <a:extLst>
                    <a:ext uri="{FF2B5EF4-FFF2-40B4-BE49-F238E27FC236}">
                      <a16:creationId xmlns:a16="http://schemas.microsoft.com/office/drawing/2014/main" id="{562F767D-3D5C-C8E5-9193-3D325EA2590E}"/>
                    </a:ext>
                  </a:extLst>
                </p:cNvPr>
                <p:cNvSpPr/>
                <p:nvPr/>
              </p:nvSpPr>
              <p:spPr>
                <a:xfrm>
                  <a:off x="321361" y="1519802"/>
                  <a:ext cx="369331" cy="36933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B0753AE9-9536-CD89-ADBA-7042E6612022}"/>
                    </a:ext>
                  </a:extLst>
                </p:cNvPr>
                <p:cNvSpPr txBox="1"/>
                <p:nvPr/>
              </p:nvSpPr>
              <p:spPr>
                <a:xfrm>
                  <a:off x="336405" y="1509165"/>
                  <a:ext cx="259996" cy="400110"/>
                </a:xfrm>
                <a:prstGeom prst="rect">
                  <a:avLst/>
                </a:prstGeom>
                <a:noFill/>
              </p:spPr>
              <p:txBody>
                <a:bodyPr wrap="square">
                  <a:spAutoFit/>
                </a:bodyPr>
                <a:lstStyle/>
                <a:p>
                  <a:r>
                    <a:rPr lang="en-SG" sz="2000"/>
                    <a:t>1</a:t>
                  </a:r>
                  <a:endParaRPr lang="en-US" sz="2000"/>
                </a:p>
              </p:txBody>
            </p:sp>
          </p:grpSp>
          <p:sp>
            <p:nvSpPr>
              <p:cNvPr id="48" name="TextBox 47">
                <a:extLst>
                  <a:ext uri="{FF2B5EF4-FFF2-40B4-BE49-F238E27FC236}">
                    <a16:creationId xmlns:a16="http://schemas.microsoft.com/office/drawing/2014/main" id="{9EDFFBDD-567B-4602-5202-784DC717A113}"/>
                  </a:ext>
                </a:extLst>
              </p:cNvPr>
              <p:cNvSpPr txBox="1"/>
              <p:nvPr/>
            </p:nvSpPr>
            <p:spPr>
              <a:xfrm>
                <a:off x="910250" y="2161711"/>
                <a:ext cx="6124754" cy="307777"/>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SG" sz="1400"/>
                  <a:t>Select variables that materially affect SROI</a:t>
                </a:r>
              </a:p>
            </p:txBody>
          </p:sp>
          <p:grpSp>
            <p:nvGrpSpPr>
              <p:cNvPr id="49" name="Group 48">
                <a:extLst>
                  <a:ext uri="{FF2B5EF4-FFF2-40B4-BE49-F238E27FC236}">
                    <a16:creationId xmlns:a16="http://schemas.microsoft.com/office/drawing/2014/main" id="{CD2409EB-6779-1A99-B781-C9CCCB0C023F}"/>
                  </a:ext>
                </a:extLst>
              </p:cNvPr>
              <p:cNvGrpSpPr/>
              <p:nvPr/>
            </p:nvGrpSpPr>
            <p:grpSpPr>
              <a:xfrm>
                <a:off x="489513" y="2126995"/>
                <a:ext cx="369331" cy="400110"/>
                <a:chOff x="321361" y="1509165"/>
                <a:chExt cx="369331" cy="400110"/>
              </a:xfrm>
            </p:grpSpPr>
            <p:sp>
              <p:nvSpPr>
                <p:cNvPr id="50" name="Oval 49">
                  <a:extLst>
                    <a:ext uri="{FF2B5EF4-FFF2-40B4-BE49-F238E27FC236}">
                      <a16:creationId xmlns:a16="http://schemas.microsoft.com/office/drawing/2014/main" id="{04C04D69-AB8A-4929-903A-5448F631E2C0}"/>
                    </a:ext>
                  </a:extLst>
                </p:cNvPr>
                <p:cNvSpPr/>
                <p:nvPr/>
              </p:nvSpPr>
              <p:spPr>
                <a:xfrm>
                  <a:off x="321361" y="1519802"/>
                  <a:ext cx="369331" cy="36933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a:extLst>
                    <a:ext uri="{FF2B5EF4-FFF2-40B4-BE49-F238E27FC236}">
                      <a16:creationId xmlns:a16="http://schemas.microsoft.com/office/drawing/2014/main" id="{28962DB6-5E53-AE0E-FFF9-151198D056AE}"/>
                    </a:ext>
                  </a:extLst>
                </p:cNvPr>
                <p:cNvSpPr txBox="1"/>
                <p:nvPr/>
              </p:nvSpPr>
              <p:spPr>
                <a:xfrm>
                  <a:off x="336405" y="1509165"/>
                  <a:ext cx="259996" cy="400110"/>
                </a:xfrm>
                <a:prstGeom prst="rect">
                  <a:avLst/>
                </a:prstGeom>
                <a:noFill/>
              </p:spPr>
              <p:txBody>
                <a:bodyPr wrap="square">
                  <a:spAutoFit/>
                </a:bodyPr>
                <a:lstStyle/>
                <a:p>
                  <a:r>
                    <a:rPr lang="en-SG" sz="2000"/>
                    <a:t>2</a:t>
                  </a:r>
                  <a:endParaRPr lang="en-US" sz="2000"/>
                </a:p>
              </p:txBody>
            </p:sp>
          </p:grpSp>
          <p:grpSp>
            <p:nvGrpSpPr>
              <p:cNvPr id="52" name="Group 51">
                <a:extLst>
                  <a:ext uri="{FF2B5EF4-FFF2-40B4-BE49-F238E27FC236}">
                    <a16:creationId xmlns:a16="http://schemas.microsoft.com/office/drawing/2014/main" id="{CCE41981-9153-B0A6-A9EE-FE1A82B89836}"/>
                  </a:ext>
                </a:extLst>
              </p:cNvPr>
              <p:cNvGrpSpPr/>
              <p:nvPr/>
            </p:nvGrpSpPr>
            <p:grpSpPr>
              <a:xfrm>
                <a:off x="489513" y="2614740"/>
                <a:ext cx="369331" cy="400110"/>
                <a:chOff x="321361" y="1509165"/>
                <a:chExt cx="369331" cy="400110"/>
              </a:xfrm>
            </p:grpSpPr>
            <p:sp>
              <p:nvSpPr>
                <p:cNvPr id="53" name="Oval 52">
                  <a:extLst>
                    <a:ext uri="{FF2B5EF4-FFF2-40B4-BE49-F238E27FC236}">
                      <a16:creationId xmlns:a16="http://schemas.microsoft.com/office/drawing/2014/main" id="{A80F4AF6-F4D5-865F-58DF-43A7A6E604FC}"/>
                    </a:ext>
                  </a:extLst>
                </p:cNvPr>
                <p:cNvSpPr/>
                <p:nvPr/>
              </p:nvSpPr>
              <p:spPr>
                <a:xfrm>
                  <a:off x="321361" y="1519802"/>
                  <a:ext cx="369331" cy="36933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TextBox 53">
                  <a:extLst>
                    <a:ext uri="{FF2B5EF4-FFF2-40B4-BE49-F238E27FC236}">
                      <a16:creationId xmlns:a16="http://schemas.microsoft.com/office/drawing/2014/main" id="{1E8515EF-93F1-4BAA-7505-7572CB42C182}"/>
                    </a:ext>
                  </a:extLst>
                </p:cNvPr>
                <p:cNvSpPr txBox="1"/>
                <p:nvPr/>
              </p:nvSpPr>
              <p:spPr>
                <a:xfrm>
                  <a:off x="336405" y="1509165"/>
                  <a:ext cx="259996" cy="400110"/>
                </a:xfrm>
                <a:prstGeom prst="rect">
                  <a:avLst/>
                </a:prstGeom>
                <a:noFill/>
              </p:spPr>
              <p:txBody>
                <a:bodyPr wrap="square">
                  <a:spAutoFit/>
                </a:bodyPr>
                <a:lstStyle/>
                <a:p>
                  <a:r>
                    <a:rPr lang="en-SG" sz="2000"/>
                    <a:t>3</a:t>
                  </a:r>
                  <a:endParaRPr lang="en-US" sz="2000"/>
                </a:p>
              </p:txBody>
            </p:sp>
          </p:grpSp>
          <p:sp>
            <p:nvSpPr>
              <p:cNvPr id="56" name="TextBox 55">
                <a:extLst>
                  <a:ext uri="{FF2B5EF4-FFF2-40B4-BE49-F238E27FC236}">
                    <a16:creationId xmlns:a16="http://schemas.microsoft.com/office/drawing/2014/main" id="{FE49EF1D-CB52-2E7C-128C-FA3D2C10C6BA}"/>
                  </a:ext>
                </a:extLst>
              </p:cNvPr>
              <p:cNvSpPr txBox="1"/>
              <p:nvPr/>
            </p:nvSpPr>
            <p:spPr>
              <a:xfrm>
                <a:off x="910250" y="2631120"/>
                <a:ext cx="6124754" cy="307777"/>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SG" sz="1400"/>
                  <a:t>Choose Variables we are most unsure about the estimation</a:t>
                </a:r>
              </a:p>
            </p:txBody>
          </p:sp>
        </p:grpSp>
      </p:grpSp>
      <p:grpSp>
        <p:nvGrpSpPr>
          <p:cNvPr id="136" name="Group 135">
            <a:extLst>
              <a:ext uri="{FF2B5EF4-FFF2-40B4-BE49-F238E27FC236}">
                <a16:creationId xmlns:a16="http://schemas.microsoft.com/office/drawing/2014/main" id="{BF2A42FF-0572-E091-93ED-195F7024F8FC}"/>
              </a:ext>
            </a:extLst>
          </p:cNvPr>
          <p:cNvGrpSpPr/>
          <p:nvPr/>
        </p:nvGrpSpPr>
        <p:grpSpPr>
          <a:xfrm>
            <a:off x="4599005" y="1117597"/>
            <a:ext cx="5652891" cy="1693629"/>
            <a:chOff x="4599005" y="1117597"/>
            <a:chExt cx="5652891" cy="1693629"/>
          </a:xfrm>
        </p:grpSpPr>
        <p:sp>
          <p:nvSpPr>
            <p:cNvPr id="11" name="TextBox 10">
              <a:extLst>
                <a:ext uri="{FF2B5EF4-FFF2-40B4-BE49-F238E27FC236}">
                  <a16:creationId xmlns:a16="http://schemas.microsoft.com/office/drawing/2014/main" id="{92F98D98-54D2-D053-C2D9-8F9811F483E4}"/>
                </a:ext>
              </a:extLst>
            </p:cNvPr>
            <p:cNvSpPr txBox="1"/>
            <p:nvPr/>
          </p:nvSpPr>
          <p:spPr>
            <a:xfrm>
              <a:off x="4599005" y="1117597"/>
              <a:ext cx="4868357" cy="369332"/>
            </a:xfrm>
            <a:prstGeom prst="rect">
              <a:avLst/>
            </a:prstGeom>
            <a:noFill/>
          </p:spPr>
          <p:txBody>
            <a:bodyPr wrap="square">
              <a:spAutoFit/>
            </a:bodyPr>
            <a:lstStyle/>
            <a:p>
              <a:pPr algn="ctr"/>
              <a:r>
                <a:rPr lang="en-US" b="1">
                  <a:solidFill>
                    <a:schemeClr val="tx1"/>
                  </a:solidFill>
                </a:rPr>
                <a:t>Scenario Analysis</a:t>
              </a:r>
            </a:p>
          </p:txBody>
        </p:sp>
        <p:grpSp>
          <p:nvGrpSpPr>
            <p:cNvPr id="132" name="Group 131">
              <a:extLst>
                <a:ext uri="{FF2B5EF4-FFF2-40B4-BE49-F238E27FC236}">
                  <a16:creationId xmlns:a16="http://schemas.microsoft.com/office/drawing/2014/main" id="{50F83ED5-C454-007F-3940-9D0165A1483B}"/>
                </a:ext>
              </a:extLst>
            </p:cNvPr>
            <p:cNvGrpSpPr/>
            <p:nvPr/>
          </p:nvGrpSpPr>
          <p:grpSpPr>
            <a:xfrm>
              <a:off x="5889954" y="1621982"/>
              <a:ext cx="4256211" cy="738664"/>
              <a:chOff x="5889954" y="1621982"/>
              <a:chExt cx="4256211" cy="738664"/>
            </a:xfrm>
          </p:grpSpPr>
          <p:sp>
            <p:nvSpPr>
              <p:cNvPr id="13" name="TextBox 12">
                <a:extLst>
                  <a:ext uri="{FF2B5EF4-FFF2-40B4-BE49-F238E27FC236}">
                    <a16:creationId xmlns:a16="http://schemas.microsoft.com/office/drawing/2014/main" id="{6E8CB458-F26D-25B6-6F5F-3FF1E3E9384B}"/>
                  </a:ext>
                </a:extLst>
              </p:cNvPr>
              <p:cNvSpPr txBox="1"/>
              <p:nvPr/>
            </p:nvSpPr>
            <p:spPr>
              <a:xfrm>
                <a:off x="6242326" y="1621982"/>
                <a:ext cx="3903839" cy="738664"/>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SG" sz="1400"/>
                  <a:t>Worst Case : Costs are higher than expected, participation is low</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400"/>
              </a:p>
            </p:txBody>
          </p:sp>
          <p:grpSp>
            <p:nvGrpSpPr>
              <p:cNvPr id="128" name="Group 127">
                <a:extLst>
                  <a:ext uri="{FF2B5EF4-FFF2-40B4-BE49-F238E27FC236}">
                    <a16:creationId xmlns:a16="http://schemas.microsoft.com/office/drawing/2014/main" id="{E0ED0B3C-8D09-4D3E-B9D0-DB02BCB831EB}"/>
                  </a:ext>
                </a:extLst>
              </p:cNvPr>
              <p:cNvGrpSpPr/>
              <p:nvPr/>
            </p:nvGrpSpPr>
            <p:grpSpPr>
              <a:xfrm>
                <a:off x="5889954" y="1688013"/>
                <a:ext cx="369331" cy="400110"/>
                <a:chOff x="5868741" y="1688013"/>
                <a:chExt cx="369331" cy="400110"/>
              </a:xfrm>
            </p:grpSpPr>
            <p:sp>
              <p:nvSpPr>
                <p:cNvPr id="62" name="Oval 61">
                  <a:extLst>
                    <a:ext uri="{FF2B5EF4-FFF2-40B4-BE49-F238E27FC236}">
                      <a16:creationId xmlns:a16="http://schemas.microsoft.com/office/drawing/2014/main" id="{B9F8CBEB-1516-9047-E9D9-B7C487F1F5B3}"/>
                    </a:ext>
                  </a:extLst>
                </p:cNvPr>
                <p:cNvSpPr/>
                <p:nvPr/>
              </p:nvSpPr>
              <p:spPr>
                <a:xfrm>
                  <a:off x="5868741" y="1699235"/>
                  <a:ext cx="369331" cy="36933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TextBox 62">
                  <a:extLst>
                    <a:ext uri="{FF2B5EF4-FFF2-40B4-BE49-F238E27FC236}">
                      <a16:creationId xmlns:a16="http://schemas.microsoft.com/office/drawing/2014/main" id="{37D14B93-2CEB-7259-AE7A-4544991C0E5C}"/>
                    </a:ext>
                  </a:extLst>
                </p:cNvPr>
                <p:cNvSpPr txBox="1"/>
                <p:nvPr/>
              </p:nvSpPr>
              <p:spPr>
                <a:xfrm>
                  <a:off x="5895341" y="1688013"/>
                  <a:ext cx="259996" cy="400110"/>
                </a:xfrm>
                <a:prstGeom prst="rect">
                  <a:avLst/>
                </a:prstGeom>
                <a:noFill/>
              </p:spPr>
              <p:txBody>
                <a:bodyPr wrap="square">
                  <a:spAutoFit/>
                </a:bodyPr>
                <a:lstStyle/>
                <a:p>
                  <a:r>
                    <a:rPr lang="en-SG" sz="2000"/>
                    <a:t>1</a:t>
                  </a:r>
                  <a:endParaRPr lang="en-US" sz="2000"/>
                </a:p>
              </p:txBody>
            </p:sp>
          </p:grpSp>
        </p:grpSp>
        <p:grpSp>
          <p:nvGrpSpPr>
            <p:cNvPr id="135" name="Group 134">
              <a:extLst>
                <a:ext uri="{FF2B5EF4-FFF2-40B4-BE49-F238E27FC236}">
                  <a16:creationId xmlns:a16="http://schemas.microsoft.com/office/drawing/2014/main" id="{883BA434-F28A-5CF5-9CF5-BAF505760F98}"/>
                </a:ext>
              </a:extLst>
            </p:cNvPr>
            <p:cNvGrpSpPr/>
            <p:nvPr/>
          </p:nvGrpSpPr>
          <p:grpSpPr>
            <a:xfrm>
              <a:off x="5897582" y="2288006"/>
              <a:ext cx="4354314" cy="523220"/>
              <a:chOff x="5897582" y="2288006"/>
              <a:chExt cx="4354314" cy="523220"/>
            </a:xfrm>
          </p:grpSpPr>
          <p:sp>
            <p:nvSpPr>
              <p:cNvPr id="61" name="TextBox 60">
                <a:extLst>
                  <a:ext uri="{FF2B5EF4-FFF2-40B4-BE49-F238E27FC236}">
                    <a16:creationId xmlns:a16="http://schemas.microsoft.com/office/drawing/2014/main" id="{88EF258E-10AE-B188-7DA8-C370AE6D1862}"/>
                  </a:ext>
                </a:extLst>
              </p:cNvPr>
              <p:cNvSpPr txBox="1"/>
              <p:nvPr/>
            </p:nvSpPr>
            <p:spPr>
              <a:xfrm>
                <a:off x="6266914" y="2288006"/>
                <a:ext cx="3984982" cy="523220"/>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SG" sz="1400"/>
                  <a:t>Best Case : Costs are lower than expected, participation is high</a:t>
                </a:r>
              </a:p>
            </p:txBody>
          </p:sp>
          <p:grpSp>
            <p:nvGrpSpPr>
              <p:cNvPr id="129" name="Group 128">
                <a:extLst>
                  <a:ext uri="{FF2B5EF4-FFF2-40B4-BE49-F238E27FC236}">
                    <a16:creationId xmlns:a16="http://schemas.microsoft.com/office/drawing/2014/main" id="{36A9CCF0-D193-9427-3B19-A6AE754813BB}"/>
                  </a:ext>
                </a:extLst>
              </p:cNvPr>
              <p:cNvGrpSpPr/>
              <p:nvPr/>
            </p:nvGrpSpPr>
            <p:grpSpPr>
              <a:xfrm>
                <a:off x="5897582" y="2365344"/>
                <a:ext cx="369331" cy="400110"/>
                <a:chOff x="5868741" y="1688013"/>
                <a:chExt cx="369331" cy="400110"/>
              </a:xfrm>
            </p:grpSpPr>
            <p:sp>
              <p:nvSpPr>
                <p:cNvPr id="130" name="Oval 129">
                  <a:extLst>
                    <a:ext uri="{FF2B5EF4-FFF2-40B4-BE49-F238E27FC236}">
                      <a16:creationId xmlns:a16="http://schemas.microsoft.com/office/drawing/2014/main" id="{91948FB9-2A68-92CF-595C-2D5BE51E033C}"/>
                    </a:ext>
                  </a:extLst>
                </p:cNvPr>
                <p:cNvSpPr/>
                <p:nvPr/>
              </p:nvSpPr>
              <p:spPr>
                <a:xfrm>
                  <a:off x="5868741" y="1699235"/>
                  <a:ext cx="369331" cy="36933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1" name="TextBox 130">
                  <a:extLst>
                    <a:ext uri="{FF2B5EF4-FFF2-40B4-BE49-F238E27FC236}">
                      <a16:creationId xmlns:a16="http://schemas.microsoft.com/office/drawing/2014/main" id="{7C1181D5-2C7B-0D47-2E3E-F546170DE355}"/>
                    </a:ext>
                  </a:extLst>
                </p:cNvPr>
                <p:cNvSpPr txBox="1"/>
                <p:nvPr/>
              </p:nvSpPr>
              <p:spPr>
                <a:xfrm>
                  <a:off x="5895341" y="1688013"/>
                  <a:ext cx="259996" cy="400110"/>
                </a:xfrm>
                <a:prstGeom prst="rect">
                  <a:avLst/>
                </a:prstGeom>
                <a:noFill/>
              </p:spPr>
              <p:txBody>
                <a:bodyPr wrap="square">
                  <a:spAutoFit/>
                </a:bodyPr>
                <a:lstStyle/>
                <a:p>
                  <a:r>
                    <a:rPr lang="en-SG" sz="2000"/>
                    <a:t>2</a:t>
                  </a:r>
                  <a:endParaRPr lang="en-US" sz="2000"/>
                </a:p>
              </p:txBody>
            </p:sp>
          </p:grpSp>
        </p:grpSp>
      </p:grpSp>
      <p:graphicFrame>
        <p:nvGraphicFramePr>
          <p:cNvPr id="43" name="Content Placeholder 4">
            <a:extLst>
              <a:ext uri="{FF2B5EF4-FFF2-40B4-BE49-F238E27FC236}">
                <a16:creationId xmlns:a16="http://schemas.microsoft.com/office/drawing/2014/main" id="{AE6ADD40-8ACA-D292-5C4B-BDD96A1F0286}"/>
              </a:ext>
            </a:extLst>
          </p:cNvPr>
          <p:cNvGraphicFramePr>
            <a:graphicFrameLocks/>
          </p:cNvGraphicFramePr>
          <p:nvPr>
            <p:extLst>
              <p:ext uri="{D42A27DB-BD31-4B8C-83A1-F6EECF244321}">
                <p14:modId xmlns:p14="http://schemas.microsoft.com/office/powerpoint/2010/main" val="641482763"/>
              </p:ext>
            </p:extLst>
          </p:nvPr>
        </p:nvGraphicFramePr>
        <p:xfrm>
          <a:off x="3047" y="6503403"/>
          <a:ext cx="12205566" cy="365760"/>
        </p:xfrm>
        <a:graphic>
          <a:graphicData uri="http://schemas.openxmlformats.org/drawingml/2006/table">
            <a:tbl>
              <a:tblPr firstRow="1" bandRow="1">
                <a:tableStyleId>{5C22544A-7EE6-4342-B048-85BDC9FD1C3A}</a:tableStyleId>
              </a:tblPr>
              <a:tblGrid>
                <a:gridCol w="2034261">
                  <a:extLst>
                    <a:ext uri="{9D8B030D-6E8A-4147-A177-3AD203B41FA5}">
                      <a16:colId xmlns:a16="http://schemas.microsoft.com/office/drawing/2014/main" val="937411808"/>
                    </a:ext>
                  </a:extLst>
                </a:gridCol>
                <a:gridCol w="2034261">
                  <a:extLst>
                    <a:ext uri="{9D8B030D-6E8A-4147-A177-3AD203B41FA5}">
                      <a16:colId xmlns:a16="http://schemas.microsoft.com/office/drawing/2014/main" val="957415855"/>
                    </a:ext>
                  </a:extLst>
                </a:gridCol>
                <a:gridCol w="2034261">
                  <a:extLst>
                    <a:ext uri="{9D8B030D-6E8A-4147-A177-3AD203B41FA5}">
                      <a16:colId xmlns:a16="http://schemas.microsoft.com/office/drawing/2014/main" val="2972812338"/>
                    </a:ext>
                  </a:extLst>
                </a:gridCol>
                <a:gridCol w="2034261">
                  <a:extLst>
                    <a:ext uri="{9D8B030D-6E8A-4147-A177-3AD203B41FA5}">
                      <a16:colId xmlns:a16="http://schemas.microsoft.com/office/drawing/2014/main" val="1000739312"/>
                    </a:ext>
                  </a:extLst>
                </a:gridCol>
                <a:gridCol w="2034261">
                  <a:extLst>
                    <a:ext uri="{9D8B030D-6E8A-4147-A177-3AD203B41FA5}">
                      <a16:colId xmlns:a16="http://schemas.microsoft.com/office/drawing/2014/main" val="3136587809"/>
                    </a:ext>
                  </a:extLst>
                </a:gridCol>
                <a:gridCol w="2034261">
                  <a:extLst>
                    <a:ext uri="{9D8B030D-6E8A-4147-A177-3AD203B41FA5}">
                      <a16:colId xmlns:a16="http://schemas.microsoft.com/office/drawing/2014/main" val="3511689014"/>
                    </a:ext>
                  </a:extLst>
                </a:gridCol>
              </a:tblGrid>
              <a:tr h="289560">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Introduction &amp; Background</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Theory of Change</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Logic Model</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Impact Valuation (SROI)</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Sensitivity &amp; Scenario Analysis</a:t>
                      </a:r>
                      <a:endParaRPr lang="en-US" sz="1200">
                        <a:effectLst/>
                        <a:latin typeface="Open Sans"/>
                        <a:ea typeface="Open Sans"/>
                        <a:cs typeface="Open Sans"/>
                      </a:endParaRPr>
                    </a:p>
                  </a:txBody>
                  <a:tcPr marL="0" marR="0" marT="0" marB="0" anchor="ctr">
                    <a:lnL>
                      <a:noFill/>
                    </a:lnL>
                    <a:lnR>
                      <a:noFill/>
                    </a:lnR>
                    <a:lnT>
                      <a:noFill/>
                    </a:lnT>
                    <a:lnB>
                      <a:noFill/>
                    </a:lnB>
                    <a:solidFill>
                      <a:srgbClr val="92D050"/>
                    </a:solid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Other Considerations</a:t>
                      </a:r>
                      <a:br>
                        <a:rPr lang="en-US" sz="1200" b="1" i="0">
                          <a:solidFill>
                            <a:srgbClr val="083603"/>
                          </a:solidFill>
                          <a:effectLst/>
                          <a:latin typeface="Open Sans"/>
                          <a:ea typeface="Open Sans"/>
                          <a:cs typeface="Open Sans"/>
                        </a:rPr>
                      </a:br>
                      <a:r>
                        <a:rPr lang="en-US" sz="1200" b="1" i="0">
                          <a:solidFill>
                            <a:srgbClr val="083603"/>
                          </a:solidFill>
                          <a:effectLst/>
                          <a:latin typeface="Open Sans"/>
                          <a:ea typeface="Open Sans"/>
                          <a:cs typeface="Open Sans"/>
                        </a:rPr>
                        <a:t>&amp; Conclusion</a:t>
                      </a:r>
                      <a:endParaRPr lang="en-US" sz="1200">
                        <a:effectLst/>
                        <a:latin typeface="Open Sans"/>
                        <a:ea typeface="Open Sans"/>
                        <a:cs typeface="Open Sans"/>
                      </a:endParaRPr>
                    </a:p>
                  </a:txBody>
                  <a:tcPr marL="0" marR="0" marT="0" marB="0" anchor="ctr">
                    <a:lnL>
                      <a:noFill/>
                    </a:lnL>
                    <a:lnR>
                      <a:noFill/>
                    </a:lnR>
                    <a:lnT>
                      <a:noFill/>
                    </a:lnT>
                    <a:lnB>
                      <a:noFill/>
                    </a:lnB>
                    <a:noFill/>
                  </a:tcPr>
                </a:tc>
                <a:extLst>
                  <a:ext uri="{0D108BD9-81ED-4DB2-BD59-A6C34878D82A}">
                    <a16:rowId xmlns:a16="http://schemas.microsoft.com/office/drawing/2014/main" val="1205861374"/>
                  </a:ext>
                </a:extLst>
              </a:tr>
            </a:tbl>
          </a:graphicData>
        </a:graphic>
      </p:graphicFrame>
    </p:spTree>
    <p:extLst>
      <p:ext uri="{BB962C8B-B14F-4D97-AF65-F5344CB8AC3E}">
        <p14:creationId xmlns:p14="http://schemas.microsoft.com/office/powerpoint/2010/main" val="362443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Rectangle 148">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FCBAAC7-66F3-85B3-2C4B-4FE10B0EBD47}"/>
              </a:ext>
            </a:extLst>
          </p:cNvPr>
          <p:cNvSpPr>
            <a:spLocks noGrp="1"/>
          </p:cNvSpPr>
          <p:nvPr>
            <p:ph type="title"/>
          </p:nvPr>
        </p:nvSpPr>
        <p:spPr>
          <a:xfrm>
            <a:off x="371658" y="327327"/>
            <a:ext cx="10754527" cy="680175"/>
          </a:xfrm>
        </p:spPr>
        <p:txBody>
          <a:bodyPr anchor="b">
            <a:normAutofit fontScale="90000"/>
          </a:bodyPr>
          <a:lstStyle/>
          <a:p>
            <a:r>
              <a:rPr lang="en-US">
                <a:solidFill>
                  <a:schemeClr val="tx2"/>
                </a:solidFill>
                <a:cs typeface="Posterama"/>
              </a:rPr>
              <a:t>Other Considerations</a:t>
            </a:r>
          </a:p>
        </p:txBody>
      </p:sp>
      <p:sp>
        <p:nvSpPr>
          <p:cNvPr id="3" name="Title 1">
            <a:extLst>
              <a:ext uri="{FF2B5EF4-FFF2-40B4-BE49-F238E27FC236}">
                <a16:creationId xmlns:a16="http://schemas.microsoft.com/office/drawing/2014/main" id="{611FCE1F-D506-023A-1844-DEF0174C5899}"/>
              </a:ext>
            </a:extLst>
          </p:cNvPr>
          <p:cNvSpPr txBox="1">
            <a:spLocks/>
          </p:cNvSpPr>
          <p:nvPr/>
        </p:nvSpPr>
        <p:spPr>
          <a:xfrm>
            <a:off x="5748921" y="343433"/>
            <a:ext cx="10754527" cy="680175"/>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r>
              <a:rPr lang="en-US">
                <a:solidFill>
                  <a:schemeClr val="tx2"/>
                </a:solidFill>
                <a:cs typeface="Posterama"/>
              </a:rPr>
              <a:t>Conclusion &amp; Takeaways</a:t>
            </a:r>
          </a:p>
        </p:txBody>
      </p:sp>
      <p:sp>
        <p:nvSpPr>
          <p:cNvPr id="4" name="TextBox 3">
            <a:extLst>
              <a:ext uri="{FF2B5EF4-FFF2-40B4-BE49-F238E27FC236}">
                <a16:creationId xmlns:a16="http://schemas.microsoft.com/office/drawing/2014/main" id="{388F7902-02E0-B681-9BEF-B7DAD171DEEC}"/>
              </a:ext>
            </a:extLst>
          </p:cNvPr>
          <p:cNvSpPr txBox="1"/>
          <p:nvPr/>
        </p:nvSpPr>
        <p:spPr>
          <a:xfrm>
            <a:off x="486383" y="1371600"/>
            <a:ext cx="5389797" cy="3970318"/>
          </a:xfrm>
          <a:prstGeom prst="rect">
            <a:avLst/>
          </a:prstGeom>
          <a:noFill/>
        </p:spPr>
        <p:txBody>
          <a:bodyPr wrap="square" lIns="91440" tIns="45720" rIns="91440" bIns="45720" rtlCol="0" anchor="t">
            <a:spAutoFit/>
          </a:bodyPr>
          <a:lstStyle/>
          <a:p>
            <a:pPr algn="ctr"/>
            <a:r>
              <a:rPr lang="en-US" b="1"/>
              <a:t>Other Considerations</a:t>
            </a:r>
            <a:endParaRPr lang="en-US"/>
          </a:p>
          <a:p>
            <a:endParaRPr lang="en-US"/>
          </a:p>
          <a:p>
            <a:r>
              <a:rPr lang="en-US" b="1"/>
              <a:t>Campus-wide engagement and customization</a:t>
            </a:r>
            <a:r>
              <a:rPr lang="en-US"/>
              <a:t> </a:t>
            </a:r>
          </a:p>
          <a:p>
            <a:pPr marL="285750" indent="-285750">
              <a:buFont typeface="Calibri"/>
              <a:buChar char="-"/>
            </a:pPr>
            <a:r>
              <a:rPr lang="en-US"/>
              <a:t>Under the broad framework, different faculties may have varying priorities</a:t>
            </a:r>
          </a:p>
          <a:p>
            <a:pPr marL="285750" indent="-285750">
              <a:buFont typeface="Calibri"/>
              <a:buChar char="-"/>
            </a:pPr>
            <a:r>
              <a:rPr lang="en-US"/>
              <a:t>Engagement with stakeholders to ensure the redesign accommodates their specific needs</a:t>
            </a:r>
          </a:p>
          <a:p>
            <a:endParaRPr lang="en-US"/>
          </a:p>
          <a:p>
            <a:r>
              <a:rPr lang="en-US" b="1"/>
              <a:t>Scaling effect</a:t>
            </a:r>
          </a:p>
          <a:p>
            <a:pPr marL="285750" indent="-285750">
              <a:buFont typeface="Calibri"/>
              <a:buChar char="-"/>
            </a:pPr>
            <a:r>
              <a:rPr lang="en-US"/>
              <a:t>There is a significant scaling effect given Singapore as a densely populated country in need of self-sufficiency in resources (e.g. Singapore's aim to be self-dependent in water before 2061)</a:t>
            </a:r>
          </a:p>
        </p:txBody>
      </p:sp>
      <p:sp>
        <p:nvSpPr>
          <p:cNvPr id="6" name="TextBox 5">
            <a:extLst>
              <a:ext uri="{FF2B5EF4-FFF2-40B4-BE49-F238E27FC236}">
                <a16:creationId xmlns:a16="http://schemas.microsoft.com/office/drawing/2014/main" id="{CAA1E47E-6E45-6CEC-6D9E-533534E41536}"/>
              </a:ext>
            </a:extLst>
          </p:cNvPr>
          <p:cNvSpPr txBox="1"/>
          <p:nvPr/>
        </p:nvSpPr>
        <p:spPr>
          <a:xfrm>
            <a:off x="6898672" y="1316606"/>
            <a:ext cx="4597718" cy="4801314"/>
          </a:xfrm>
          <a:prstGeom prst="rect">
            <a:avLst/>
          </a:prstGeom>
          <a:noFill/>
        </p:spPr>
        <p:txBody>
          <a:bodyPr wrap="square" lIns="91440" tIns="45720" rIns="91440" bIns="45720" rtlCol="0" anchor="t">
            <a:spAutoFit/>
          </a:bodyPr>
          <a:lstStyle/>
          <a:p>
            <a:pPr algn="ctr"/>
            <a:r>
              <a:rPr lang="en-US" b="1"/>
              <a:t>Conclusion &amp; Takeaways</a:t>
            </a:r>
            <a:endParaRPr lang="en-US"/>
          </a:p>
          <a:p>
            <a:endParaRPr lang="en-US"/>
          </a:p>
          <a:p>
            <a:pPr marL="285750" indent="-285750">
              <a:buFont typeface="Calibri"/>
              <a:buChar char="-"/>
            </a:pPr>
            <a:r>
              <a:rPr lang="en-US"/>
              <a:t>Base case SROI = 2.65</a:t>
            </a:r>
          </a:p>
          <a:p>
            <a:pPr marL="285750" indent="-285750">
              <a:buFont typeface="Calibri"/>
              <a:buChar char="-"/>
            </a:pPr>
            <a:r>
              <a:rPr lang="en-US"/>
              <a:t>Worst case SROI = 1.24</a:t>
            </a:r>
          </a:p>
          <a:p>
            <a:pPr marL="285750" indent="-285750">
              <a:buFont typeface="Calibri"/>
              <a:buChar char="-"/>
            </a:pPr>
            <a:r>
              <a:rPr lang="en-US"/>
              <a:t>Best case SROI = 9.37</a:t>
            </a:r>
          </a:p>
          <a:p>
            <a:endParaRPr lang="en-US"/>
          </a:p>
          <a:p>
            <a:r>
              <a:rPr lang="en-US"/>
              <a:t>The project has a positive return of 24% even in the worst-case scenario, so the group recommends going forward with the project.</a:t>
            </a:r>
          </a:p>
          <a:p>
            <a:endParaRPr lang="en-US"/>
          </a:p>
          <a:p>
            <a:r>
              <a:rPr lang="en-US"/>
              <a:t>The biggest contributor to the positive SROI are greenery and public spaces (77% combined).</a:t>
            </a:r>
          </a:p>
          <a:p>
            <a:endParaRPr lang="en-US"/>
          </a:p>
          <a:p>
            <a:r>
              <a:rPr lang="en-US"/>
              <a:t>Cost of capital has the largest impact on SROI compared to other parameters.</a:t>
            </a:r>
          </a:p>
        </p:txBody>
      </p:sp>
      <p:graphicFrame>
        <p:nvGraphicFramePr>
          <p:cNvPr id="9" name="Content Placeholder 4">
            <a:extLst>
              <a:ext uri="{FF2B5EF4-FFF2-40B4-BE49-F238E27FC236}">
                <a16:creationId xmlns:a16="http://schemas.microsoft.com/office/drawing/2014/main" id="{0AE333D0-CC38-C8A4-2E8C-1B3364BAFAA8}"/>
              </a:ext>
            </a:extLst>
          </p:cNvPr>
          <p:cNvGraphicFramePr>
            <a:graphicFrameLocks/>
          </p:cNvGraphicFramePr>
          <p:nvPr>
            <p:extLst>
              <p:ext uri="{D42A27DB-BD31-4B8C-83A1-F6EECF244321}">
                <p14:modId xmlns:p14="http://schemas.microsoft.com/office/powerpoint/2010/main" val="723182457"/>
              </p:ext>
            </p:extLst>
          </p:nvPr>
        </p:nvGraphicFramePr>
        <p:xfrm>
          <a:off x="3047" y="6503403"/>
          <a:ext cx="12205566" cy="365760"/>
        </p:xfrm>
        <a:graphic>
          <a:graphicData uri="http://schemas.openxmlformats.org/drawingml/2006/table">
            <a:tbl>
              <a:tblPr firstRow="1" bandRow="1">
                <a:tableStyleId>{5C22544A-7EE6-4342-B048-85BDC9FD1C3A}</a:tableStyleId>
              </a:tblPr>
              <a:tblGrid>
                <a:gridCol w="2034261">
                  <a:extLst>
                    <a:ext uri="{9D8B030D-6E8A-4147-A177-3AD203B41FA5}">
                      <a16:colId xmlns:a16="http://schemas.microsoft.com/office/drawing/2014/main" val="937411808"/>
                    </a:ext>
                  </a:extLst>
                </a:gridCol>
                <a:gridCol w="2034261">
                  <a:extLst>
                    <a:ext uri="{9D8B030D-6E8A-4147-A177-3AD203B41FA5}">
                      <a16:colId xmlns:a16="http://schemas.microsoft.com/office/drawing/2014/main" val="957415855"/>
                    </a:ext>
                  </a:extLst>
                </a:gridCol>
                <a:gridCol w="2034261">
                  <a:extLst>
                    <a:ext uri="{9D8B030D-6E8A-4147-A177-3AD203B41FA5}">
                      <a16:colId xmlns:a16="http://schemas.microsoft.com/office/drawing/2014/main" val="2972812338"/>
                    </a:ext>
                  </a:extLst>
                </a:gridCol>
                <a:gridCol w="2034261">
                  <a:extLst>
                    <a:ext uri="{9D8B030D-6E8A-4147-A177-3AD203B41FA5}">
                      <a16:colId xmlns:a16="http://schemas.microsoft.com/office/drawing/2014/main" val="1000739312"/>
                    </a:ext>
                  </a:extLst>
                </a:gridCol>
                <a:gridCol w="2034261">
                  <a:extLst>
                    <a:ext uri="{9D8B030D-6E8A-4147-A177-3AD203B41FA5}">
                      <a16:colId xmlns:a16="http://schemas.microsoft.com/office/drawing/2014/main" val="3136587809"/>
                    </a:ext>
                  </a:extLst>
                </a:gridCol>
                <a:gridCol w="2034261">
                  <a:extLst>
                    <a:ext uri="{9D8B030D-6E8A-4147-A177-3AD203B41FA5}">
                      <a16:colId xmlns:a16="http://schemas.microsoft.com/office/drawing/2014/main" val="3511689014"/>
                    </a:ext>
                  </a:extLst>
                </a:gridCol>
              </a:tblGrid>
              <a:tr h="289560">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Introduction &amp; Background</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Theory of Change</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Logic Model</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Impact Valuation (SROI)</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Sensitivity &amp; Scenario Analysis</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Other Considerations</a:t>
                      </a:r>
                      <a:br>
                        <a:rPr lang="en-US" sz="1200" b="1" i="0">
                          <a:solidFill>
                            <a:srgbClr val="083603"/>
                          </a:solidFill>
                          <a:effectLst/>
                          <a:latin typeface="Open Sans"/>
                          <a:ea typeface="Open Sans"/>
                          <a:cs typeface="Open Sans"/>
                        </a:rPr>
                      </a:br>
                      <a:r>
                        <a:rPr lang="en-US" sz="1200" b="1" i="0">
                          <a:solidFill>
                            <a:srgbClr val="083603"/>
                          </a:solidFill>
                          <a:effectLst/>
                          <a:latin typeface="Open Sans"/>
                          <a:ea typeface="Open Sans"/>
                          <a:cs typeface="Open Sans"/>
                        </a:rPr>
                        <a:t>&amp; Conclusion</a:t>
                      </a:r>
                      <a:endParaRPr lang="en-US" sz="1200">
                        <a:effectLst/>
                        <a:latin typeface="Open Sans"/>
                        <a:ea typeface="Open Sans"/>
                        <a:cs typeface="Open Sans"/>
                      </a:endParaRPr>
                    </a:p>
                  </a:txBody>
                  <a:tcPr marL="0" marR="0" marT="0" marB="0" anchor="ctr">
                    <a:lnL>
                      <a:noFill/>
                    </a:lnL>
                    <a:lnR>
                      <a:noFill/>
                    </a:lnR>
                    <a:lnT>
                      <a:noFill/>
                    </a:lnT>
                    <a:lnB>
                      <a:noFill/>
                    </a:lnB>
                    <a:solidFill>
                      <a:srgbClr val="92D050"/>
                    </a:solidFill>
                  </a:tcPr>
                </a:tc>
                <a:extLst>
                  <a:ext uri="{0D108BD9-81ED-4DB2-BD59-A6C34878D82A}">
                    <a16:rowId xmlns:a16="http://schemas.microsoft.com/office/drawing/2014/main" val="1205861374"/>
                  </a:ext>
                </a:extLst>
              </a:tr>
            </a:tbl>
          </a:graphicData>
        </a:graphic>
      </p:graphicFrame>
    </p:spTree>
    <p:extLst>
      <p:ext uri="{BB962C8B-B14F-4D97-AF65-F5344CB8AC3E}">
        <p14:creationId xmlns:p14="http://schemas.microsoft.com/office/powerpoint/2010/main" val="35653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Rectangle 148">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FCBAAC7-66F3-85B3-2C4B-4FE10B0EBD47}"/>
              </a:ext>
            </a:extLst>
          </p:cNvPr>
          <p:cNvSpPr>
            <a:spLocks noGrp="1"/>
          </p:cNvSpPr>
          <p:nvPr>
            <p:ph type="title"/>
          </p:nvPr>
        </p:nvSpPr>
        <p:spPr>
          <a:xfrm>
            <a:off x="371658" y="327327"/>
            <a:ext cx="10754527" cy="680175"/>
          </a:xfrm>
        </p:spPr>
        <p:txBody>
          <a:bodyPr anchor="b">
            <a:normAutofit fontScale="90000"/>
          </a:bodyPr>
          <a:lstStyle/>
          <a:p>
            <a:r>
              <a:rPr lang="en-US">
                <a:solidFill>
                  <a:schemeClr val="tx2"/>
                </a:solidFill>
                <a:cs typeface="Posterama"/>
              </a:rPr>
              <a:t>Redevelopment of NUS - Overview</a:t>
            </a:r>
          </a:p>
        </p:txBody>
      </p:sp>
      <p:graphicFrame>
        <p:nvGraphicFramePr>
          <p:cNvPr id="5" name="Content Placeholder 4">
            <a:extLst>
              <a:ext uri="{FF2B5EF4-FFF2-40B4-BE49-F238E27FC236}">
                <a16:creationId xmlns:a16="http://schemas.microsoft.com/office/drawing/2014/main" id="{2397488F-B5B9-D80D-D276-3C1568FC1915}"/>
              </a:ext>
            </a:extLst>
          </p:cNvPr>
          <p:cNvGraphicFramePr>
            <a:graphicFrameLocks noGrp="1"/>
          </p:cNvGraphicFramePr>
          <p:nvPr>
            <p:ph idx="1"/>
            <p:extLst>
              <p:ext uri="{D42A27DB-BD31-4B8C-83A1-F6EECF244321}">
                <p14:modId xmlns:p14="http://schemas.microsoft.com/office/powerpoint/2010/main" val="2084962694"/>
              </p:ext>
            </p:extLst>
          </p:nvPr>
        </p:nvGraphicFramePr>
        <p:xfrm>
          <a:off x="3047" y="6503403"/>
          <a:ext cx="12205566" cy="365760"/>
        </p:xfrm>
        <a:graphic>
          <a:graphicData uri="http://schemas.openxmlformats.org/drawingml/2006/table">
            <a:tbl>
              <a:tblPr firstRow="1" bandRow="1">
                <a:tableStyleId>{5C22544A-7EE6-4342-B048-85BDC9FD1C3A}</a:tableStyleId>
              </a:tblPr>
              <a:tblGrid>
                <a:gridCol w="2034261">
                  <a:extLst>
                    <a:ext uri="{9D8B030D-6E8A-4147-A177-3AD203B41FA5}">
                      <a16:colId xmlns:a16="http://schemas.microsoft.com/office/drawing/2014/main" val="937411808"/>
                    </a:ext>
                  </a:extLst>
                </a:gridCol>
                <a:gridCol w="2034261">
                  <a:extLst>
                    <a:ext uri="{9D8B030D-6E8A-4147-A177-3AD203B41FA5}">
                      <a16:colId xmlns:a16="http://schemas.microsoft.com/office/drawing/2014/main" val="957415855"/>
                    </a:ext>
                  </a:extLst>
                </a:gridCol>
                <a:gridCol w="2034261">
                  <a:extLst>
                    <a:ext uri="{9D8B030D-6E8A-4147-A177-3AD203B41FA5}">
                      <a16:colId xmlns:a16="http://schemas.microsoft.com/office/drawing/2014/main" val="2972812338"/>
                    </a:ext>
                  </a:extLst>
                </a:gridCol>
                <a:gridCol w="2034261">
                  <a:extLst>
                    <a:ext uri="{9D8B030D-6E8A-4147-A177-3AD203B41FA5}">
                      <a16:colId xmlns:a16="http://schemas.microsoft.com/office/drawing/2014/main" val="1000739312"/>
                    </a:ext>
                  </a:extLst>
                </a:gridCol>
                <a:gridCol w="2034261">
                  <a:extLst>
                    <a:ext uri="{9D8B030D-6E8A-4147-A177-3AD203B41FA5}">
                      <a16:colId xmlns:a16="http://schemas.microsoft.com/office/drawing/2014/main" val="3136587809"/>
                    </a:ext>
                  </a:extLst>
                </a:gridCol>
                <a:gridCol w="2034261">
                  <a:extLst>
                    <a:ext uri="{9D8B030D-6E8A-4147-A177-3AD203B41FA5}">
                      <a16:colId xmlns:a16="http://schemas.microsoft.com/office/drawing/2014/main" val="3511689014"/>
                    </a:ext>
                  </a:extLst>
                </a:gridCol>
              </a:tblGrid>
              <a:tr h="289560">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Introduction &amp; Background</a:t>
                      </a:r>
                      <a:endParaRPr lang="en-US" sz="1200">
                        <a:effectLst/>
                        <a:latin typeface="Open Sans"/>
                        <a:ea typeface="Open Sans"/>
                        <a:cs typeface="Open Sans"/>
                      </a:endParaRPr>
                    </a:p>
                  </a:txBody>
                  <a:tcPr marL="0" marR="0" marT="0" marB="0" anchor="ctr">
                    <a:lnL>
                      <a:noFill/>
                    </a:lnL>
                    <a:lnR>
                      <a:noFill/>
                    </a:lnR>
                    <a:lnT>
                      <a:noFill/>
                    </a:lnT>
                    <a:lnB>
                      <a:noFill/>
                    </a:lnB>
                    <a:solidFill>
                      <a:srgbClr val="92D050"/>
                    </a:solid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Theory of Change</a:t>
                      </a:r>
                      <a:endParaRPr lang="en-US" sz="1200">
                        <a:effectLst/>
                        <a:latin typeface="Open Sans"/>
                        <a:ea typeface="Open Sans"/>
                        <a:cs typeface="Open Sans"/>
                      </a:endParaRPr>
                    </a:p>
                  </a:txBody>
                  <a:tcPr marL="0" marR="0" marT="0" marB="0" anchor="ctr">
                    <a:lnL>
                      <a:noFill/>
                    </a:lnL>
                    <a:lnR>
                      <a:noFill/>
                    </a:lnR>
                    <a:lnT>
                      <a:noFill/>
                    </a:lnT>
                    <a:lnB>
                      <a:noFill/>
                    </a:lnB>
                    <a:solidFill>
                      <a:schemeClr val="bg2"/>
                    </a:solid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Logic Model</a:t>
                      </a:r>
                      <a:endParaRPr lang="en-US" sz="1200">
                        <a:effectLst/>
                        <a:latin typeface="Open Sans"/>
                        <a:ea typeface="Open Sans"/>
                        <a:cs typeface="Open Sans"/>
                      </a:endParaRPr>
                    </a:p>
                  </a:txBody>
                  <a:tcPr marL="0" marR="0" marT="0" marB="0" anchor="ctr">
                    <a:lnL>
                      <a:noFill/>
                    </a:lnL>
                    <a:lnR>
                      <a:noFill/>
                    </a:lnR>
                    <a:lnT>
                      <a:noFill/>
                    </a:lnT>
                    <a:lnB>
                      <a:noFill/>
                    </a:lnB>
                    <a:solidFill>
                      <a:schemeClr val="bg2"/>
                    </a:solid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Impact Valuation (SROI)</a:t>
                      </a:r>
                      <a:endParaRPr lang="en-US" sz="1200">
                        <a:effectLst/>
                        <a:latin typeface="Open Sans"/>
                        <a:ea typeface="Open Sans"/>
                        <a:cs typeface="Open Sans"/>
                      </a:endParaRPr>
                    </a:p>
                  </a:txBody>
                  <a:tcPr marL="0" marR="0" marT="0" marB="0" anchor="ctr">
                    <a:lnL>
                      <a:noFill/>
                    </a:lnL>
                    <a:lnR>
                      <a:noFill/>
                    </a:lnR>
                    <a:lnT>
                      <a:noFill/>
                    </a:lnT>
                    <a:lnB>
                      <a:noFill/>
                    </a:lnB>
                    <a:solidFill>
                      <a:schemeClr val="bg2"/>
                    </a:solid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Sensitivity &amp; Scenario Analysis</a:t>
                      </a:r>
                      <a:endParaRPr lang="en-US" sz="1200">
                        <a:effectLst/>
                        <a:latin typeface="Open Sans"/>
                        <a:ea typeface="Open Sans"/>
                        <a:cs typeface="Open Sans"/>
                      </a:endParaRPr>
                    </a:p>
                  </a:txBody>
                  <a:tcPr marL="0" marR="0" marT="0" marB="0" anchor="ctr">
                    <a:lnL>
                      <a:noFill/>
                    </a:lnL>
                    <a:lnR>
                      <a:noFill/>
                    </a:lnR>
                    <a:lnT>
                      <a:noFill/>
                    </a:lnT>
                    <a:lnB>
                      <a:noFill/>
                    </a:lnB>
                    <a:solidFill>
                      <a:schemeClr val="bg2"/>
                    </a:solid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Other Considerations</a:t>
                      </a:r>
                      <a:br>
                        <a:rPr lang="en-US" sz="1200" b="1" i="0">
                          <a:solidFill>
                            <a:srgbClr val="083603"/>
                          </a:solidFill>
                          <a:effectLst/>
                          <a:latin typeface="Open Sans"/>
                          <a:ea typeface="Open Sans"/>
                          <a:cs typeface="Open Sans"/>
                        </a:rPr>
                      </a:br>
                      <a:r>
                        <a:rPr lang="en-US" sz="1200" b="1" i="0">
                          <a:solidFill>
                            <a:srgbClr val="083603"/>
                          </a:solidFill>
                          <a:effectLst/>
                          <a:latin typeface="Open Sans"/>
                          <a:ea typeface="Open Sans"/>
                          <a:cs typeface="Open Sans"/>
                        </a:rPr>
                        <a:t>&amp; Conclusion</a:t>
                      </a:r>
                      <a:endParaRPr lang="en-US" sz="1200">
                        <a:effectLst/>
                        <a:latin typeface="Open Sans"/>
                        <a:ea typeface="Open Sans"/>
                        <a:cs typeface="Open Sans"/>
                      </a:endParaRPr>
                    </a:p>
                  </a:txBody>
                  <a:tcPr marL="0" marR="0" marT="0" marB="0" anchor="ctr">
                    <a:lnL>
                      <a:noFill/>
                    </a:lnL>
                    <a:lnR>
                      <a:noFill/>
                    </a:lnR>
                    <a:lnT>
                      <a:noFill/>
                    </a:lnT>
                    <a:lnB>
                      <a:noFill/>
                    </a:lnB>
                    <a:solidFill>
                      <a:schemeClr val="bg2"/>
                    </a:solidFill>
                  </a:tcPr>
                </a:tc>
                <a:extLst>
                  <a:ext uri="{0D108BD9-81ED-4DB2-BD59-A6C34878D82A}">
                    <a16:rowId xmlns:a16="http://schemas.microsoft.com/office/drawing/2014/main" val="1205861374"/>
                  </a:ext>
                </a:extLst>
              </a:tr>
            </a:tbl>
          </a:graphicData>
        </a:graphic>
      </p:graphicFrame>
      <p:sp>
        <p:nvSpPr>
          <p:cNvPr id="4" name="Rounded Rectangle 3">
            <a:extLst>
              <a:ext uri="{FF2B5EF4-FFF2-40B4-BE49-F238E27FC236}">
                <a16:creationId xmlns:a16="http://schemas.microsoft.com/office/drawing/2014/main" id="{DE79B2B7-0A59-957E-7BD0-AA07BE4EFB66}"/>
              </a:ext>
            </a:extLst>
          </p:cNvPr>
          <p:cNvSpPr/>
          <p:nvPr/>
        </p:nvSpPr>
        <p:spPr>
          <a:xfrm>
            <a:off x="424942" y="975394"/>
            <a:ext cx="3271833" cy="66407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a:solidFill>
                  <a:schemeClr val="tx1"/>
                </a:solidFill>
              </a:rPr>
              <a:t>Background of Project</a:t>
            </a:r>
          </a:p>
        </p:txBody>
      </p:sp>
      <p:sp>
        <p:nvSpPr>
          <p:cNvPr id="10" name="Rounded Rectangle 9">
            <a:extLst>
              <a:ext uri="{FF2B5EF4-FFF2-40B4-BE49-F238E27FC236}">
                <a16:creationId xmlns:a16="http://schemas.microsoft.com/office/drawing/2014/main" id="{BB8D614B-82D7-CBE7-2F5C-0570742F3219}"/>
              </a:ext>
            </a:extLst>
          </p:cNvPr>
          <p:cNvSpPr/>
          <p:nvPr/>
        </p:nvSpPr>
        <p:spPr>
          <a:xfrm>
            <a:off x="417194" y="1463629"/>
            <a:ext cx="4971265" cy="1193821"/>
          </a:xfrm>
          <a:prstGeom prst="roundRect">
            <a:avLst/>
          </a:prstGeom>
          <a:solidFill>
            <a:srgbClr val="E2E5E8"/>
          </a:solidFill>
          <a:ln>
            <a:solidFill>
              <a:srgbClr val="6473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a:solidFill>
                  <a:schemeClr val="tx1"/>
                </a:solidFill>
              </a:rPr>
              <a:t>Focus:</a:t>
            </a:r>
          </a:p>
          <a:p>
            <a:pPr algn="just"/>
            <a:r>
              <a:rPr lang="en-US" sz="1400">
                <a:solidFill>
                  <a:schemeClr val="tx1"/>
                </a:solidFill>
              </a:rPr>
              <a:t>Constructing new sustainable infrastructure to enhance its sustainability, where sustainability means actively involving essential systems at both the building and overall campus levels.</a:t>
            </a:r>
          </a:p>
        </p:txBody>
      </p:sp>
      <p:sp>
        <p:nvSpPr>
          <p:cNvPr id="43" name="TextBox 42">
            <a:extLst>
              <a:ext uri="{FF2B5EF4-FFF2-40B4-BE49-F238E27FC236}">
                <a16:creationId xmlns:a16="http://schemas.microsoft.com/office/drawing/2014/main" id="{02BC7A96-14E3-07D5-D9EE-C900A57ACE1B}"/>
              </a:ext>
            </a:extLst>
          </p:cNvPr>
          <p:cNvSpPr txBox="1"/>
          <p:nvPr/>
        </p:nvSpPr>
        <p:spPr>
          <a:xfrm>
            <a:off x="417194" y="4800953"/>
            <a:ext cx="4971265" cy="1483509"/>
          </a:xfrm>
          <a:prstGeom prst="roundRect">
            <a:avLst>
              <a:gd name="adj" fmla="val 11990"/>
            </a:avLst>
          </a:prstGeom>
          <a:noFill/>
          <a:ln>
            <a:solidFill>
              <a:srgbClr val="64738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algn="just">
              <a:defRPr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GB" sz="1400">
                <a:solidFill>
                  <a:srgbClr val="00B050"/>
                </a:solidFill>
              </a:rPr>
              <a:t>G</a:t>
            </a:r>
            <a:r>
              <a:rPr lang="en-GB" sz="1400" b="0">
                <a:solidFill>
                  <a:schemeClr val="tx1"/>
                </a:solidFill>
              </a:rPr>
              <a:t>enerate enhanced energy self-sustainability</a:t>
            </a:r>
          </a:p>
          <a:p>
            <a:pPr algn="l"/>
            <a:r>
              <a:rPr lang="en-GB" sz="1400">
                <a:solidFill>
                  <a:srgbClr val="00B050"/>
                </a:solidFill>
              </a:rPr>
              <a:t>R</a:t>
            </a:r>
            <a:r>
              <a:rPr lang="en-GB" sz="1400" b="0">
                <a:solidFill>
                  <a:schemeClr val="tx1"/>
                </a:solidFill>
              </a:rPr>
              <a:t>educe daily water consumption rates</a:t>
            </a:r>
          </a:p>
          <a:p>
            <a:pPr algn="l"/>
            <a:r>
              <a:rPr lang="en-GB" sz="1400">
                <a:solidFill>
                  <a:srgbClr val="00B050"/>
                </a:solidFill>
              </a:rPr>
              <a:t>E</a:t>
            </a:r>
            <a:r>
              <a:rPr lang="en-GB" sz="1400" b="0">
                <a:solidFill>
                  <a:schemeClr val="tx1"/>
                </a:solidFill>
              </a:rPr>
              <a:t>stablish connections across the vast campus</a:t>
            </a:r>
          </a:p>
          <a:p>
            <a:pPr algn="l"/>
            <a:r>
              <a:rPr lang="en-GB" sz="1400">
                <a:solidFill>
                  <a:srgbClr val="00B050"/>
                </a:solidFill>
              </a:rPr>
              <a:t>E</a:t>
            </a:r>
            <a:r>
              <a:rPr lang="en-GB" sz="1400" b="0">
                <a:solidFill>
                  <a:schemeClr val="tx1"/>
                </a:solidFill>
              </a:rPr>
              <a:t>levate the number of lush green zones</a:t>
            </a:r>
          </a:p>
          <a:p>
            <a:pPr algn="l"/>
            <a:r>
              <a:rPr lang="en-GB" sz="1400">
                <a:solidFill>
                  <a:srgbClr val="00B050"/>
                </a:solidFill>
              </a:rPr>
              <a:t>N</a:t>
            </a:r>
            <a:r>
              <a:rPr lang="en-GB" sz="1400" b="0">
                <a:solidFill>
                  <a:schemeClr val="tx1"/>
                </a:solidFill>
              </a:rPr>
              <a:t>urture inclusive public spaces for expanding student body</a:t>
            </a:r>
            <a:endParaRPr lang="en-SG" sz="1400" b="0">
              <a:solidFill>
                <a:schemeClr val="tx1"/>
              </a:solidFill>
            </a:endParaRPr>
          </a:p>
        </p:txBody>
      </p:sp>
      <p:sp>
        <p:nvSpPr>
          <p:cNvPr id="45" name="Rounded Rectangle 44">
            <a:extLst>
              <a:ext uri="{FF2B5EF4-FFF2-40B4-BE49-F238E27FC236}">
                <a16:creationId xmlns:a16="http://schemas.microsoft.com/office/drawing/2014/main" id="{D96B3649-F9F2-261D-BE8C-43386DF9996A}"/>
              </a:ext>
            </a:extLst>
          </p:cNvPr>
          <p:cNvSpPr/>
          <p:nvPr/>
        </p:nvSpPr>
        <p:spPr>
          <a:xfrm>
            <a:off x="464346" y="4338509"/>
            <a:ext cx="2364317" cy="66407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a:solidFill>
                  <a:schemeClr val="tx1"/>
                </a:solidFill>
              </a:rPr>
              <a:t>Identified Needs</a:t>
            </a:r>
          </a:p>
        </p:txBody>
      </p:sp>
      <p:pic>
        <p:nvPicPr>
          <p:cNvPr id="3" name="Picture 2">
            <a:extLst>
              <a:ext uri="{FF2B5EF4-FFF2-40B4-BE49-F238E27FC236}">
                <a16:creationId xmlns:a16="http://schemas.microsoft.com/office/drawing/2014/main" id="{D3EEB667-B5B9-3597-34E1-EF8ABB24049F}"/>
              </a:ext>
            </a:extLst>
          </p:cNvPr>
          <p:cNvPicPr>
            <a:picLocks noChangeAspect="1"/>
          </p:cNvPicPr>
          <p:nvPr/>
        </p:nvPicPr>
        <p:blipFill>
          <a:blip r:embed="rId2"/>
          <a:stretch>
            <a:fillRect/>
          </a:stretch>
        </p:blipFill>
        <p:spPr>
          <a:xfrm>
            <a:off x="5976927" y="1209533"/>
            <a:ext cx="988343" cy="988343"/>
          </a:xfrm>
          <a:prstGeom prst="rect">
            <a:avLst/>
          </a:prstGeom>
        </p:spPr>
      </p:pic>
      <p:pic>
        <p:nvPicPr>
          <p:cNvPr id="6" name="Picture 5">
            <a:extLst>
              <a:ext uri="{FF2B5EF4-FFF2-40B4-BE49-F238E27FC236}">
                <a16:creationId xmlns:a16="http://schemas.microsoft.com/office/drawing/2014/main" id="{11E3DCF3-A1FE-60B4-0E49-5639D3472D8D}"/>
              </a:ext>
            </a:extLst>
          </p:cNvPr>
          <p:cNvPicPr>
            <a:picLocks noChangeAspect="1"/>
          </p:cNvPicPr>
          <p:nvPr/>
        </p:nvPicPr>
        <p:blipFill>
          <a:blip r:embed="rId3"/>
          <a:stretch>
            <a:fillRect/>
          </a:stretch>
        </p:blipFill>
        <p:spPr>
          <a:xfrm>
            <a:off x="5976926" y="2611373"/>
            <a:ext cx="988343" cy="988343"/>
          </a:xfrm>
          <a:prstGeom prst="rect">
            <a:avLst/>
          </a:prstGeom>
        </p:spPr>
      </p:pic>
      <p:pic>
        <p:nvPicPr>
          <p:cNvPr id="7" name="Picture 6">
            <a:extLst>
              <a:ext uri="{FF2B5EF4-FFF2-40B4-BE49-F238E27FC236}">
                <a16:creationId xmlns:a16="http://schemas.microsoft.com/office/drawing/2014/main" id="{D88C7D52-402B-92EB-79CC-268B54F5D0A8}"/>
              </a:ext>
            </a:extLst>
          </p:cNvPr>
          <p:cNvPicPr>
            <a:picLocks noChangeAspect="1"/>
          </p:cNvPicPr>
          <p:nvPr/>
        </p:nvPicPr>
        <p:blipFill>
          <a:blip r:embed="rId4"/>
          <a:stretch>
            <a:fillRect/>
          </a:stretch>
        </p:blipFill>
        <p:spPr>
          <a:xfrm>
            <a:off x="5976926" y="3889922"/>
            <a:ext cx="988343" cy="988343"/>
          </a:xfrm>
          <a:prstGeom prst="rect">
            <a:avLst/>
          </a:prstGeom>
        </p:spPr>
      </p:pic>
      <p:pic>
        <p:nvPicPr>
          <p:cNvPr id="8" name="Picture 7">
            <a:extLst>
              <a:ext uri="{FF2B5EF4-FFF2-40B4-BE49-F238E27FC236}">
                <a16:creationId xmlns:a16="http://schemas.microsoft.com/office/drawing/2014/main" id="{5F9A9DC1-E13F-E2F7-1FD6-3AED3F5DD158}"/>
              </a:ext>
            </a:extLst>
          </p:cNvPr>
          <p:cNvPicPr>
            <a:picLocks noChangeAspect="1"/>
          </p:cNvPicPr>
          <p:nvPr/>
        </p:nvPicPr>
        <p:blipFill>
          <a:blip r:embed="rId5"/>
          <a:stretch>
            <a:fillRect/>
          </a:stretch>
        </p:blipFill>
        <p:spPr>
          <a:xfrm>
            <a:off x="6002844" y="5207760"/>
            <a:ext cx="988343" cy="988343"/>
          </a:xfrm>
          <a:prstGeom prst="rect">
            <a:avLst/>
          </a:prstGeom>
        </p:spPr>
      </p:pic>
      <p:sp>
        <p:nvSpPr>
          <p:cNvPr id="9" name="Rounded Rectangle 8">
            <a:extLst>
              <a:ext uri="{FF2B5EF4-FFF2-40B4-BE49-F238E27FC236}">
                <a16:creationId xmlns:a16="http://schemas.microsoft.com/office/drawing/2014/main" id="{7D23B971-29E4-B016-0969-82CF4B7AF26D}"/>
              </a:ext>
            </a:extLst>
          </p:cNvPr>
          <p:cNvSpPr/>
          <p:nvPr/>
        </p:nvSpPr>
        <p:spPr>
          <a:xfrm>
            <a:off x="7062805" y="1010468"/>
            <a:ext cx="4809537" cy="1462603"/>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a:solidFill>
                  <a:schemeClr val="tx1"/>
                </a:solidFill>
              </a:rPr>
              <a:t>Stakeholder Engagement</a:t>
            </a:r>
          </a:p>
          <a:p>
            <a:pPr marL="285750" indent="-285750" algn="just">
              <a:buFont typeface="Arial" panose="020B0604020202020204" pitchFamily="34" charset="0"/>
              <a:buChar char="•"/>
            </a:pPr>
            <a:r>
              <a:rPr lang="en-US" sz="1400">
                <a:solidFill>
                  <a:schemeClr val="tx1"/>
                </a:solidFill>
              </a:rPr>
              <a:t>Involvement of the NUS community, Singaporean society, and regulatory bodies</a:t>
            </a:r>
          </a:p>
          <a:p>
            <a:pPr marL="285750" indent="-285750">
              <a:buFont typeface="Arial" panose="020B0604020202020204" pitchFamily="34" charset="0"/>
              <a:buChar char="•"/>
            </a:pPr>
            <a:r>
              <a:rPr lang="en-US" sz="1400">
                <a:solidFill>
                  <a:schemeClr val="tx1"/>
                </a:solidFill>
              </a:rPr>
              <a:t>Consideration of both current needs and future projections</a:t>
            </a:r>
            <a:endParaRPr lang="en-US" sz="1400" b="1">
              <a:solidFill>
                <a:schemeClr val="tx1"/>
              </a:solidFill>
            </a:endParaRPr>
          </a:p>
        </p:txBody>
      </p:sp>
      <p:sp>
        <p:nvSpPr>
          <p:cNvPr id="11" name="Rounded Rectangle 10">
            <a:extLst>
              <a:ext uri="{FF2B5EF4-FFF2-40B4-BE49-F238E27FC236}">
                <a16:creationId xmlns:a16="http://schemas.microsoft.com/office/drawing/2014/main" id="{8AA315EE-7C54-47AF-4B15-21EBECDB8D2B}"/>
              </a:ext>
            </a:extLst>
          </p:cNvPr>
          <p:cNvSpPr/>
          <p:nvPr/>
        </p:nvSpPr>
        <p:spPr>
          <a:xfrm>
            <a:off x="7062805" y="2342983"/>
            <a:ext cx="4809537" cy="1462603"/>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a:solidFill>
                  <a:schemeClr val="tx1"/>
                </a:solidFill>
              </a:rPr>
              <a:t>Financial &amp; Social Returns</a:t>
            </a:r>
          </a:p>
          <a:p>
            <a:pPr marL="285750" indent="-285750">
              <a:buFont typeface="Arial" panose="020B0604020202020204" pitchFamily="34" charset="0"/>
              <a:buChar char="•"/>
            </a:pPr>
            <a:r>
              <a:rPr lang="en-US" sz="1400">
                <a:solidFill>
                  <a:schemeClr val="tx1"/>
                </a:solidFill>
              </a:rPr>
              <a:t>Initial SROI value of </a:t>
            </a:r>
            <a:r>
              <a:rPr lang="en-US" sz="1400" b="1">
                <a:solidFill>
                  <a:schemeClr val="accent6"/>
                </a:solidFill>
              </a:rPr>
              <a:t>2.65</a:t>
            </a:r>
            <a:r>
              <a:rPr lang="en-US" sz="1400">
                <a:solidFill>
                  <a:schemeClr val="tx1"/>
                </a:solidFill>
              </a:rPr>
              <a:t>, indicating high positive social value</a:t>
            </a:r>
          </a:p>
          <a:p>
            <a:pPr marL="285750" indent="-285750">
              <a:buFont typeface="Arial" panose="020B0604020202020204" pitchFamily="34" charset="0"/>
              <a:buChar char="•"/>
            </a:pPr>
            <a:r>
              <a:rPr lang="en-US" sz="1400">
                <a:solidFill>
                  <a:schemeClr val="tx1"/>
                </a:solidFill>
              </a:rPr>
              <a:t>Analysis of externalities: cost savings, health benefits, etc.</a:t>
            </a:r>
            <a:endParaRPr lang="en-US" sz="1400" b="1">
              <a:solidFill>
                <a:schemeClr val="tx1"/>
              </a:solidFill>
            </a:endParaRPr>
          </a:p>
        </p:txBody>
      </p:sp>
      <p:cxnSp>
        <p:nvCxnSpPr>
          <p:cNvPr id="46" name="Straight Connector 45">
            <a:extLst>
              <a:ext uri="{FF2B5EF4-FFF2-40B4-BE49-F238E27FC236}">
                <a16:creationId xmlns:a16="http://schemas.microsoft.com/office/drawing/2014/main" id="{03E161F3-8FB8-45C5-B393-79DDB48AEAC7}"/>
              </a:ext>
            </a:extLst>
          </p:cNvPr>
          <p:cNvCxnSpPr>
            <a:cxnSpLocks/>
          </p:cNvCxnSpPr>
          <p:nvPr/>
        </p:nvCxnSpPr>
        <p:spPr>
          <a:xfrm>
            <a:off x="5967656" y="2408027"/>
            <a:ext cx="6025602"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C748823-BD18-07FE-0877-92E13B1C79EC}"/>
              </a:ext>
            </a:extLst>
          </p:cNvPr>
          <p:cNvCxnSpPr>
            <a:cxnSpLocks/>
          </p:cNvCxnSpPr>
          <p:nvPr/>
        </p:nvCxnSpPr>
        <p:spPr>
          <a:xfrm>
            <a:off x="5976926" y="3740542"/>
            <a:ext cx="6025602"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C671DF-E925-2E86-F50D-2EB2757E6F27}"/>
              </a:ext>
            </a:extLst>
          </p:cNvPr>
          <p:cNvCxnSpPr>
            <a:cxnSpLocks/>
          </p:cNvCxnSpPr>
          <p:nvPr/>
        </p:nvCxnSpPr>
        <p:spPr>
          <a:xfrm>
            <a:off x="6002844" y="5073057"/>
            <a:ext cx="6025602"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4F3447EB-3295-D21E-771E-AB3BAFF1BFB9}"/>
              </a:ext>
            </a:extLst>
          </p:cNvPr>
          <p:cNvSpPr/>
          <p:nvPr/>
        </p:nvSpPr>
        <p:spPr>
          <a:xfrm>
            <a:off x="7062805" y="3675498"/>
            <a:ext cx="4809537" cy="1462603"/>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a:solidFill>
                  <a:schemeClr val="tx1"/>
                </a:solidFill>
              </a:rPr>
              <a:t>Sensitivity Analysis</a:t>
            </a:r>
          </a:p>
          <a:p>
            <a:pPr marL="285750" indent="-285750">
              <a:buFont typeface="Arial" panose="020B0604020202020204" pitchFamily="34" charset="0"/>
              <a:buChar char="•"/>
            </a:pPr>
            <a:r>
              <a:rPr lang="en-US" sz="1400">
                <a:solidFill>
                  <a:schemeClr val="tx1"/>
                </a:solidFill>
              </a:rPr>
              <a:t>SROI fluctuation: worst case at </a:t>
            </a:r>
            <a:r>
              <a:rPr lang="en-US" sz="1400" b="1">
                <a:solidFill>
                  <a:srgbClr val="FF0000"/>
                </a:solidFill>
              </a:rPr>
              <a:t>1.24</a:t>
            </a:r>
            <a:r>
              <a:rPr lang="en-US" sz="1400">
                <a:solidFill>
                  <a:schemeClr val="tx1"/>
                </a:solidFill>
              </a:rPr>
              <a:t>, best case at </a:t>
            </a:r>
            <a:r>
              <a:rPr lang="en-US" sz="1400" b="1">
                <a:solidFill>
                  <a:srgbClr val="92D050"/>
                </a:solidFill>
              </a:rPr>
              <a:t>9.37</a:t>
            </a:r>
          </a:p>
          <a:p>
            <a:pPr marL="285750" indent="-285750">
              <a:buFont typeface="Arial" panose="020B0604020202020204" pitchFamily="34" charset="0"/>
              <a:buChar char="•"/>
            </a:pPr>
            <a:r>
              <a:rPr lang="en-US" sz="1400">
                <a:solidFill>
                  <a:schemeClr val="tx1"/>
                </a:solidFill>
              </a:rPr>
              <a:t>A high likelihood of positive net benefits under varying conditions</a:t>
            </a:r>
          </a:p>
        </p:txBody>
      </p:sp>
      <p:sp>
        <p:nvSpPr>
          <p:cNvPr id="51" name="Rounded Rectangle 50">
            <a:extLst>
              <a:ext uri="{FF2B5EF4-FFF2-40B4-BE49-F238E27FC236}">
                <a16:creationId xmlns:a16="http://schemas.microsoft.com/office/drawing/2014/main" id="{0088D39D-43B9-B6D1-22CC-49EB88630DC3}"/>
              </a:ext>
            </a:extLst>
          </p:cNvPr>
          <p:cNvSpPr/>
          <p:nvPr/>
        </p:nvSpPr>
        <p:spPr>
          <a:xfrm>
            <a:off x="7062805" y="5008011"/>
            <a:ext cx="4809537" cy="1462603"/>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a:solidFill>
                  <a:schemeClr val="tx1"/>
                </a:solidFill>
              </a:rPr>
              <a:t>Future Implications</a:t>
            </a:r>
          </a:p>
          <a:p>
            <a:pPr marL="285750" indent="-285750">
              <a:buFont typeface="Arial" panose="020B0604020202020204" pitchFamily="34" charset="0"/>
              <a:buChar char="•"/>
            </a:pPr>
            <a:r>
              <a:rPr lang="en-US" sz="1400">
                <a:solidFill>
                  <a:schemeClr val="tx1"/>
                </a:solidFill>
              </a:rPr>
              <a:t>Potential national and global influence on educational institutions</a:t>
            </a:r>
          </a:p>
          <a:p>
            <a:pPr marL="285750" indent="-285750">
              <a:buFont typeface="Arial" panose="020B0604020202020204" pitchFamily="34" charset="0"/>
              <a:buChar char="•"/>
            </a:pPr>
            <a:r>
              <a:rPr lang="en-US" sz="1400">
                <a:solidFill>
                  <a:schemeClr val="tx1"/>
                </a:solidFill>
              </a:rPr>
              <a:t>Contribution to a greener, more sustainable future through design innovation</a:t>
            </a:r>
          </a:p>
        </p:txBody>
      </p:sp>
      <p:sp>
        <p:nvSpPr>
          <p:cNvPr id="52" name="Rounded Rectangle 51">
            <a:extLst>
              <a:ext uri="{FF2B5EF4-FFF2-40B4-BE49-F238E27FC236}">
                <a16:creationId xmlns:a16="http://schemas.microsoft.com/office/drawing/2014/main" id="{F3852A9C-D77F-166E-733D-A8DEA5B8663B}"/>
              </a:ext>
            </a:extLst>
          </p:cNvPr>
          <p:cNvSpPr/>
          <p:nvPr/>
        </p:nvSpPr>
        <p:spPr>
          <a:xfrm>
            <a:off x="417197" y="2794394"/>
            <a:ext cx="4971258" cy="1478865"/>
          </a:xfrm>
          <a:prstGeom prst="roundRect">
            <a:avLst/>
          </a:prstGeom>
          <a:solidFill>
            <a:srgbClr val="E2E5E8"/>
          </a:solidFill>
          <a:ln>
            <a:solidFill>
              <a:srgbClr val="6473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a:solidFill>
                  <a:schemeClr val="tx1"/>
                </a:solidFill>
              </a:rPr>
              <a:t>Goal:</a:t>
            </a:r>
          </a:p>
          <a:p>
            <a:pPr algn="just"/>
            <a:r>
              <a:rPr lang="en-US" sz="1400">
                <a:solidFill>
                  <a:schemeClr val="tx1"/>
                </a:solidFill>
              </a:rPr>
              <a:t>Encompasses a wide spectrum of systems, including leveraging renewable energy sources, creating water-efficient landscapes, enhancing connectivity to reduce carbon footprints, and curating public spaces that foster community, collaboration, and innovation. </a:t>
            </a:r>
          </a:p>
        </p:txBody>
      </p:sp>
    </p:spTree>
    <p:extLst>
      <p:ext uri="{BB962C8B-B14F-4D97-AF65-F5344CB8AC3E}">
        <p14:creationId xmlns:p14="http://schemas.microsoft.com/office/powerpoint/2010/main" val="425623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Rectangle 148">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4" name="Google Shape;507;g179ef9be53a_2_9">
            <a:extLst>
              <a:ext uri="{FF2B5EF4-FFF2-40B4-BE49-F238E27FC236}">
                <a16:creationId xmlns:a16="http://schemas.microsoft.com/office/drawing/2014/main" id="{DCF3BA33-BACA-BB8B-2E49-FDC413D8FC70}"/>
              </a:ext>
            </a:extLst>
          </p:cNvPr>
          <p:cNvSpPr txBox="1"/>
          <p:nvPr/>
        </p:nvSpPr>
        <p:spPr>
          <a:xfrm>
            <a:off x="136945" y="2245204"/>
            <a:ext cx="363502" cy="1483884"/>
          </a:xfrm>
          <a:prstGeom prst="rect">
            <a:avLst/>
          </a:prstGeom>
          <a:noFill/>
          <a:ln>
            <a:noFill/>
          </a:ln>
        </p:spPr>
        <p:txBody>
          <a:bodyPr spcFirstLastPara="1" vert="vert270" wrap="square" lIns="91425" tIns="91425" rIns="91425" bIns="91425" anchor="b" anchorCtr="0">
            <a:noAutofit/>
          </a:bodyPr>
          <a:lstStyle/>
          <a:p>
            <a:pPr marL="146050" marR="0" lvl="0" algn="ctr" rtl="0">
              <a:lnSpc>
                <a:spcPct val="100000"/>
              </a:lnSpc>
              <a:spcBef>
                <a:spcPts val="0"/>
              </a:spcBef>
              <a:spcAft>
                <a:spcPts val="0"/>
              </a:spcAft>
              <a:buClr>
                <a:schemeClr val="dk1"/>
              </a:buClr>
              <a:buSzPts val="1300"/>
            </a:pPr>
            <a:r>
              <a:rPr lang="en" sz="1300" b="1">
                <a:solidFill>
                  <a:schemeClr val="accent1"/>
                </a:solidFill>
                <a:ea typeface="Oswald"/>
                <a:cs typeface="Oswald"/>
                <a:sym typeface="Oswald"/>
              </a:rPr>
              <a:t>Current State</a:t>
            </a:r>
            <a:endParaRPr sz="1300" b="1" i="0" u="none" strike="noStrike" cap="none">
              <a:solidFill>
                <a:schemeClr val="accent1"/>
              </a:solidFill>
              <a:ea typeface="Oswald"/>
              <a:cs typeface="Oswald"/>
              <a:sym typeface="Oswald"/>
            </a:endParaRPr>
          </a:p>
        </p:txBody>
      </p:sp>
      <p:sp>
        <p:nvSpPr>
          <p:cNvPr id="145" name="Google Shape;508;g179ef9be53a_2_9">
            <a:extLst>
              <a:ext uri="{FF2B5EF4-FFF2-40B4-BE49-F238E27FC236}">
                <a16:creationId xmlns:a16="http://schemas.microsoft.com/office/drawing/2014/main" id="{2B0ACE85-233D-7B28-31BA-46711E42AF06}"/>
              </a:ext>
            </a:extLst>
          </p:cNvPr>
          <p:cNvSpPr txBox="1"/>
          <p:nvPr/>
        </p:nvSpPr>
        <p:spPr>
          <a:xfrm>
            <a:off x="6987" y="3638937"/>
            <a:ext cx="493460" cy="1419990"/>
          </a:xfrm>
          <a:prstGeom prst="rect">
            <a:avLst/>
          </a:prstGeom>
          <a:noFill/>
          <a:ln>
            <a:noFill/>
          </a:ln>
        </p:spPr>
        <p:txBody>
          <a:bodyPr spcFirstLastPara="1" vert="vert270" wrap="square" lIns="91425" tIns="91425" rIns="91425" bIns="91425" anchor="b" anchorCtr="0">
            <a:noAutofit/>
          </a:bodyPr>
          <a:lstStyle/>
          <a:p>
            <a:pPr marL="146050" marR="0" lvl="0" algn="ctr" rtl="0">
              <a:lnSpc>
                <a:spcPct val="100000"/>
              </a:lnSpc>
              <a:spcBef>
                <a:spcPts val="0"/>
              </a:spcBef>
              <a:spcAft>
                <a:spcPts val="0"/>
              </a:spcAft>
              <a:buClr>
                <a:srgbClr val="5F7D95"/>
              </a:buClr>
              <a:buSzPts val="1300"/>
            </a:pPr>
            <a:r>
              <a:rPr lang="en" sz="1300" b="1">
                <a:solidFill>
                  <a:srgbClr val="5F7D95"/>
                </a:solidFill>
                <a:ea typeface="Oswald"/>
                <a:cs typeface="Oswald"/>
                <a:sym typeface="Oswald"/>
              </a:rPr>
              <a:t>Intervention</a:t>
            </a:r>
            <a:endParaRPr sz="1300" b="1" i="0" u="none" strike="noStrike" cap="none">
              <a:solidFill>
                <a:srgbClr val="5F7D95"/>
              </a:solidFill>
              <a:ea typeface="Oswald"/>
              <a:cs typeface="Oswald"/>
              <a:sym typeface="Oswald"/>
            </a:endParaRPr>
          </a:p>
        </p:txBody>
      </p:sp>
      <p:sp>
        <p:nvSpPr>
          <p:cNvPr id="146" name="Google Shape;509;g179ef9be53a_2_9">
            <a:extLst>
              <a:ext uri="{FF2B5EF4-FFF2-40B4-BE49-F238E27FC236}">
                <a16:creationId xmlns:a16="http://schemas.microsoft.com/office/drawing/2014/main" id="{CDBB6000-96CB-3AE0-3480-56B7E562A316}"/>
              </a:ext>
            </a:extLst>
          </p:cNvPr>
          <p:cNvSpPr txBox="1"/>
          <p:nvPr/>
        </p:nvSpPr>
        <p:spPr>
          <a:xfrm>
            <a:off x="-12150" y="4963175"/>
            <a:ext cx="512597" cy="1540227"/>
          </a:xfrm>
          <a:prstGeom prst="rect">
            <a:avLst/>
          </a:prstGeom>
          <a:noFill/>
          <a:ln>
            <a:noFill/>
          </a:ln>
        </p:spPr>
        <p:txBody>
          <a:bodyPr spcFirstLastPara="1" vert="vert270" wrap="square" lIns="91425" tIns="91425" rIns="91425" bIns="91425" anchor="b" anchorCtr="0">
            <a:noAutofit/>
          </a:bodyPr>
          <a:lstStyle/>
          <a:p>
            <a:pPr marL="146050" marR="0" lvl="0" algn="ctr" rtl="0">
              <a:lnSpc>
                <a:spcPct val="100000"/>
              </a:lnSpc>
              <a:spcBef>
                <a:spcPts val="0"/>
              </a:spcBef>
              <a:spcAft>
                <a:spcPts val="0"/>
              </a:spcAft>
              <a:buClr>
                <a:schemeClr val="accent4"/>
              </a:buClr>
              <a:buSzPts val="1300"/>
            </a:pPr>
            <a:r>
              <a:rPr lang="en" sz="1300" b="1">
                <a:solidFill>
                  <a:schemeClr val="accent4"/>
                </a:solidFill>
                <a:ea typeface="Oswald"/>
                <a:cs typeface="Oswald"/>
                <a:sym typeface="Oswald"/>
              </a:rPr>
              <a:t>Desired State</a:t>
            </a:r>
            <a:endParaRPr sz="1300" b="1" i="0" u="none" strike="noStrike" cap="none">
              <a:solidFill>
                <a:schemeClr val="accent4"/>
              </a:solidFill>
              <a:ea typeface="Oswald"/>
              <a:cs typeface="Oswald"/>
              <a:sym typeface="Oswald"/>
            </a:endParaRPr>
          </a:p>
        </p:txBody>
      </p:sp>
      <p:sp>
        <p:nvSpPr>
          <p:cNvPr id="194" name="Title 1">
            <a:extLst>
              <a:ext uri="{FF2B5EF4-FFF2-40B4-BE49-F238E27FC236}">
                <a16:creationId xmlns:a16="http://schemas.microsoft.com/office/drawing/2014/main" id="{4C2C2A9C-2352-84E6-95DE-E6D9A506C010}"/>
              </a:ext>
            </a:extLst>
          </p:cNvPr>
          <p:cNvSpPr>
            <a:spLocks noGrp="1"/>
          </p:cNvSpPr>
          <p:nvPr>
            <p:ph type="title"/>
          </p:nvPr>
        </p:nvSpPr>
        <p:spPr>
          <a:xfrm>
            <a:off x="371658" y="327327"/>
            <a:ext cx="10754527" cy="680175"/>
          </a:xfrm>
        </p:spPr>
        <p:txBody>
          <a:bodyPr anchor="b">
            <a:normAutofit fontScale="90000"/>
          </a:bodyPr>
          <a:lstStyle/>
          <a:p>
            <a:r>
              <a:rPr lang="en-US">
                <a:solidFill>
                  <a:schemeClr val="tx2"/>
                </a:solidFill>
                <a:cs typeface="Posterama"/>
              </a:rPr>
              <a:t>Theory of Change</a:t>
            </a:r>
          </a:p>
        </p:txBody>
      </p:sp>
      <p:graphicFrame>
        <p:nvGraphicFramePr>
          <p:cNvPr id="373" name="Table 372">
            <a:extLst>
              <a:ext uri="{FF2B5EF4-FFF2-40B4-BE49-F238E27FC236}">
                <a16:creationId xmlns:a16="http://schemas.microsoft.com/office/drawing/2014/main" id="{ACC0688C-4726-7DDC-1A1F-524B27ED0883}"/>
              </a:ext>
            </a:extLst>
          </p:cNvPr>
          <p:cNvGraphicFramePr>
            <a:graphicFrameLocks noGrp="1"/>
          </p:cNvGraphicFramePr>
          <p:nvPr>
            <p:extLst>
              <p:ext uri="{D42A27DB-BD31-4B8C-83A1-F6EECF244321}">
                <p14:modId xmlns:p14="http://schemas.microsoft.com/office/powerpoint/2010/main" val="2557128511"/>
              </p:ext>
            </p:extLst>
          </p:nvPr>
        </p:nvGraphicFramePr>
        <p:xfrm>
          <a:off x="626614" y="1671019"/>
          <a:ext cx="10984425" cy="4488393"/>
        </p:xfrm>
        <a:graphic>
          <a:graphicData uri="http://schemas.openxmlformats.org/drawingml/2006/table">
            <a:tbl>
              <a:tblPr firstRow="1" bandRow="1">
                <a:tableStyleId>{5C22544A-7EE6-4342-B048-85BDC9FD1C3A}</a:tableStyleId>
              </a:tblPr>
              <a:tblGrid>
                <a:gridCol w="2196885">
                  <a:extLst>
                    <a:ext uri="{9D8B030D-6E8A-4147-A177-3AD203B41FA5}">
                      <a16:colId xmlns:a16="http://schemas.microsoft.com/office/drawing/2014/main" val="1990914149"/>
                    </a:ext>
                  </a:extLst>
                </a:gridCol>
                <a:gridCol w="2196885">
                  <a:extLst>
                    <a:ext uri="{9D8B030D-6E8A-4147-A177-3AD203B41FA5}">
                      <a16:colId xmlns:a16="http://schemas.microsoft.com/office/drawing/2014/main" val="569873960"/>
                    </a:ext>
                  </a:extLst>
                </a:gridCol>
                <a:gridCol w="2196885">
                  <a:extLst>
                    <a:ext uri="{9D8B030D-6E8A-4147-A177-3AD203B41FA5}">
                      <a16:colId xmlns:a16="http://schemas.microsoft.com/office/drawing/2014/main" val="1236247542"/>
                    </a:ext>
                  </a:extLst>
                </a:gridCol>
                <a:gridCol w="2196885">
                  <a:extLst>
                    <a:ext uri="{9D8B030D-6E8A-4147-A177-3AD203B41FA5}">
                      <a16:colId xmlns:a16="http://schemas.microsoft.com/office/drawing/2014/main" val="933607759"/>
                    </a:ext>
                  </a:extLst>
                </a:gridCol>
                <a:gridCol w="2196885">
                  <a:extLst>
                    <a:ext uri="{9D8B030D-6E8A-4147-A177-3AD203B41FA5}">
                      <a16:colId xmlns:a16="http://schemas.microsoft.com/office/drawing/2014/main" val="2786101039"/>
                    </a:ext>
                  </a:extLst>
                </a:gridCol>
              </a:tblGrid>
              <a:tr h="629247">
                <a:tc>
                  <a:txBody>
                    <a:bodyPr/>
                    <a:lstStyle/>
                    <a:p>
                      <a:pPr algn="ctr"/>
                      <a:r>
                        <a:rPr lang="en-US">
                          <a:solidFill>
                            <a:schemeClr val="tx1"/>
                          </a:solidFill>
                        </a:rPr>
                        <a:t>Energy</a:t>
                      </a:r>
                    </a:p>
                  </a:txBody>
                  <a:tcPr anchor="ctr">
                    <a:lnL w="12700" cmpd="sng">
                      <a:noFill/>
                    </a:lnL>
                    <a:lnR w="12700" cmpd="sng">
                      <a:noFill/>
                    </a:lnR>
                    <a:lnT w="12700" cmpd="sng">
                      <a:noFill/>
                    </a:lnT>
                    <a:lnB w="28575" cap="flat" cmpd="sng" algn="ctr">
                      <a:solidFill>
                        <a:schemeClr val="tx2">
                          <a:lumMod val="90000"/>
                          <a:lumOff val="1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Water</a:t>
                      </a:r>
                    </a:p>
                  </a:txBody>
                  <a:tcPr anchor="ctr">
                    <a:lnL w="12700" cmpd="sng">
                      <a:noFill/>
                    </a:lnL>
                    <a:lnR w="12700" cmpd="sng">
                      <a:noFill/>
                    </a:lnR>
                    <a:lnT w="12700" cmpd="sng">
                      <a:noFill/>
                    </a:lnT>
                    <a:lnB w="28575" cap="flat" cmpd="sng" algn="ctr">
                      <a:solidFill>
                        <a:schemeClr val="tx2">
                          <a:lumMod val="90000"/>
                          <a:lumOff val="1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Greenery</a:t>
                      </a:r>
                    </a:p>
                  </a:txBody>
                  <a:tcPr anchor="ctr">
                    <a:lnL w="12700" cmpd="sng">
                      <a:noFill/>
                    </a:lnL>
                    <a:lnR w="12700" cmpd="sng">
                      <a:noFill/>
                    </a:lnR>
                    <a:lnT w="12700" cmpd="sng">
                      <a:noFill/>
                    </a:lnT>
                    <a:lnB w="28575" cap="flat" cmpd="sng" algn="ctr">
                      <a:solidFill>
                        <a:schemeClr val="tx2">
                          <a:lumMod val="90000"/>
                          <a:lumOff val="1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Mobility</a:t>
                      </a:r>
                    </a:p>
                  </a:txBody>
                  <a:tcPr anchor="ctr">
                    <a:lnL w="12700" cmpd="sng">
                      <a:noFill/>
                    </a:lnL>
                    <a:lnR w="12700" cmpd="sng">
                      <a:noFill/>
                    </a:lnR>
                    <a:lnT w="12700" cmpd="sng">
                      <a:noFill/>
                    </a:lnT>
                    <a:lnB w="28575" cap="flat" cmpd="sng" algn="ctr">
                      <a:solidFill>
                        <a:schemeClr val="tx2">
                          <a:lumMod val="90000"/>
                          <a:lumOff val="1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Public Spaces</a:t>
                      </a:r>
                    </a:p>
                  </a:txBody>
                  <a:tcPr anchor="ctr">
                    <a:lnL w="12700" cmpd="sng">
                      <a:noFill/>
                    </a:lnL>
                    <a:lnR w="12700" cmpd="sng">
                      <a:noFill/>
                    </a:lnR>
                    <a:lnT w="12700" cmpd="sng">
                      <a:noFill/>
                    </a:lnT>
                    <a:lnB w="28575" cap="flat" cmpd="sng" algn="ctr">
                      <a:solidFill>
                        <a:schemeClr val="tx2">
                          <a:lumMod val="90000"/>
                          <a:lumOff val="1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2566912"/>
                  </a:ext>
                </a:extLst>
              </a:tr>
              <a:tr h="1286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a:solidFill>
                            <a:schemeClr val="accent1"/>
                          </a:solidFill>
                        </a:rPr>
                        <a:t>0.2% energy self-sufficient; Main source of energy supply is only from existing solar PV</a:t>
                      </a:r>
                    </a:p>
                  </a:txBody>
                  <a:tcPr anchor="ctr">
                    <a:lnL w="12700" cmpd="sng">
                      <a:noFill/>
                    </a:lnL>
                    <a:lnR w="12700" cmpd="sng">
                      <a:noFill/>
                    </a:lnR>
                    <a:lnT w="28575" cap="flat" cmpd="sng" algn="ctr">
                      <a:solidFill>
                        <a:schemeClr val="tx2">
                          <a:lumMod val="90000"/>
                          <a:lumOff val="10000"/>
                        </a:schemeClr>
                      </a:solidFill>
                      <a:prstDash val="solid"/>
                      <a:round/>
                      <a:headEnd type="none" w="med" len="med"/>
                      <a:tailEnd type="none" w="med" len="med"/>
                    </a:lnT>
                    <a:lnB w="28575" cap="flat" cmpd="sng" algn="ctr">
                      <a:solidFill>
                        <a:schemeClr val="tx2">
                          <a:lumMod val="90000"/>
                          <a:lumOff val="1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a:solidFill>
                            <a:schemeClr val="accent1"/>
                          </a:solidFill>
                        </a:rPr>
                        <a:t>Current demand is 1.66 mil meter cubes per year and no supply</a:t>
                      </a:r>
                    </a:p>
                  </a:txBody>
                  <a:tcPr anchor="ctr">
                    <a:lnL w="12700" cmpd="sng">
                      <a:noFill/>
                    </a:lnL>
                    <a:lnR w="12700" cmpd="sng">
                      <a:noFill/>
                    </a:lnR>
                    <a:lnT w="28575" cap="flat" cmpd="sng" algn="ctr">
                      <a:solidFill>
                        <a:schemeClr val="tx2">
                          <a:lumMod val="90000"/>
                          <a:lumOff val="10000"/>
                        </a:schemeClr>
                      </a:solidFill>
                      <a:prstDash val="solid"/>
                      <a:round/>
                      <a:headEnd type="none" w="med" len="med"/>
                      <a:tailEnd type="none" w="med" len="med"/>
                    </a:lnT>
                    <a:lnB w="28575" cap="flat" cmpd="sng" algn="ctr">
                      <a:solidFill>
                        <a:schemeClr val="tx2">
                          <a:lumMod val="90000"/>
                          <a:lumOff val="1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a:solidFill>
                            <a:schemeClr val="accent1"/>
                          </a:solidFill>
                        </a:rPr>
                        <a:t>Limited green coverage and lack of water-centric spaces</a:t>
                      </a:r>
                    </a:p>
                  </a:txBody>
                  <a:tcPr anchor="ctr">
                    <a:lnL w="12700" cmpd="sng">
                      <a:noFill/>
                    </a:lnL>
                    <a:lnR w="12700" cmpd="sng">
                      <a:noFill/>
                    </a:lnR>
                    <a:lnT w="28575" cap="flat" cmpd="sng" algn="ctr">
                      <a:solidFill>
                        <a:schemeClr val="tx2">
                          <a:lumMod val="90000"/>
                          <a:lumOff val="10000"/>
                        </a:schemeClr>
                      </a:solidFill>
                      <a:prstDash val="solid"/>
                      <a:round/>
                      <a:headEnd type="none" w="med" len="med"/>
                      <a:tailEnd type="none" w="med" len="med"/>
                    </a:lnT>
                    <a:lnB w="28575" cap="flat" cmpd="sng" algn="ctr">
                      <a:solidFill>
                        <a:schemeClr val="tx2">
                          <a:lumMod val="90000"/>
                          <a:lumOff val="1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a:solidFill>
                            <a:schemeClr val="accent1"/>
                          </a:solidFill>
                        </a:rPr>
                        <a:t>Long commuting time on campus; traffic congestion</a:t>
                      </a:r>
                    </a:p>
                  </a:txBody>
                  <a:tcPr anchor="ctr">
                    <a:lnL w="12700" cmpd="sng">
                      <a:noFill/>
                    </a:lnL>
                    <a:lnR w="12700" cmpd="sng">
                      <a:noFill/>
                    </a:lnR>
                    <a:lnT w="28575" cap="flat" cmpd="sng" algn="ctr">
                      <a:solidFill>
                        <a:schemeClr val="tx2">
                          <a:lumMod val="90000"/>
                          <a:lumOff val="10000"/>
                        </a:schemeClr>
                      </a:solidFill>
                      <a:prstDash val="solid"/>
                      <a:round/>
                      <a:headEnd type="none" w="med" len="med"/>
                      <a:tailEnd type="none" w="med" len="med"/>
                    </a:lnT>
                    <a:lnB w="28575" cap="flat" cmpd="sng" algn="ctr">
                      <a:solidFill>
                        <a:schemeClr val="tx2">
                          <a:lumMod val="90000"/>
                          <a:lumOff val="1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a:solidFill>
                            <a:schemeClr val="accent1"/>
                          </a:solidFill>
                        </a:rPr>
                        <a:t>Limited public space for community events</a:t>
                      </a:r>
                    </a:p>
                  </a:txBody>
                  <a:tcPr anchor="ctr">
                    <a:lnL w="12700" cmpd="sng">
                      <a:noFill/>
                    </a:lnL>
                    <a:lnR w="12700" cmpd="sng">
                      <a:noFill/>
                    </a:lnR>
                    <a:lnT w="28575" cap="flat" cmpd="sng" algn="ctr">
                      <a:solidFill>
                        <a:schemeClr val="tx2">
                          <a:lumMod val="90000"/>
                          <a:lumOff val="10000"/>
                        </a:schemeClr>
                      </a:solidFill>
                      <a:prstDash val="solid"/>
                      <a:round/>
                      <a:headEnd type="none" w="med" len="med"/>
                      <a:tailEnd type="none" w="med" len="med"/>
                    </a:lnT>
                    <a:lnB w="28575" cap="flat" cmpd="sng" algn="ctr">
                      <a:solidFill>
                        <a:schemeClr val="tx2">
                          <a:lumMod val="90000"/>
                          <a:lumOff val="1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8196346"/>
                  </a:ext>
                </a:extLst>
              </a:tr>
              <a:tr h="1286382">
                <a:tc>
                  <a:txBody>
                    <a:bodyPr/>
                    <a:lstStyle/>
                    <a:p>
                      <a:pPr algn="ctr"/>
                      <a:r>
                        <a:rPr lang="en-US" sz="1400">
                          <a:solidFill>
                            <a:srgbClr val="647380"/>
                          </a:solidFill>
                        </a:rPr>
                        <a:t>Installation of rooftop solar PV, façade solar PV, wind turbine; improve district cooling system</a:t>
                      </a:r>
                    </a:p>
                  </a:txBody>
                  <a:tcPr anchor="ctr">
                    <a:lnL w="12700" cmpd="sng">
                      <a:noFill/>
                    </a:lnL>
                    <a:lnR w="12700" cmpd="sng">
                      <a:noFill/>
                    </a:lnR>
                    <a:lnT w="28575" cap="flat" cmpd="sng" algn="ctr">
                      <a:solidFill>
                        <a:schemeClr val="tx2">
                          <a:lumMod val="90000"/>
                          <a:lumOff val="10000"/>
                        </a:schemeClr>
                      </a:solidFill>
                      <a:prstDash val="solid"/>
                      <a:round/>
                      <a:headEnd type="none" w="med" len="med"/>
                      <a:tailEnd type="none" w="med" len="med"/>
                    </a:lnT>
                    <a:lnB w="28575" cap="flat" cmpd="sng" algn="ctr">
                      <a:solidFill>
                        <a:schemeClr val="tx2">
                          <a:lumMod val="90000"/>
                          <a:lumOff val="1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a:solidFill>
                            <a:srgbClr val="647380"/>
                          </a:solidFill>
                        </a:rPr>
                        <a:t>Implement measures to generate water – rain water harvesting and grey water recycling</a:t>
                      </a:r>
                    </a:p>
                  </a:txBody>
                  <a:tcPr anchor="ctr">
                    <a:lnL w="12700" cmpd="sng">
                      <a:noFill/>
                    </a:lnL>
                    <a:lnR w="12700" cmpd="sng">
                      <a:noFill/>
                    </a:lnR>
                    <a:lnT w="28575" cap="flat" cmpd="sng" algn="ctr">
                      <a:solidFill>
                        <a:schemeClr val="tx2">
                          <a:lumMod val="90000"/>
                          <a:lumOff val="10000"/>
                        </a:schemeClr>
                      </a:solidFill>
                      <a:prstDash val="solid"/>
                      <a:round/>
                      <a:headEnd type="none" w="med" len="med"/>
                      <a:tailEnd type="none" w="med" len="med"/>
                    </a:lnT>
                    <a:lnB w="28575" cap="flat" cmpd="sng" algn="ctr">
                      <a:solidFill>
                        <a:schemeClr val="tx2">
                          <a:lumMod val="90000"/>
                          <a:lumOff val="1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a:solidFill>
                            <a:srgbClr val="647380"/>
                          </a:solidFill>
                        </a:rPr>
                        <a:t>Plant 100,000 new trees, create experiential landscape and freshwater habitat</a:t>
                      </a:r>
                    </a:p>
                  </a:txBody>
                  <a:tcPr anchor="ctr">
                    <a:lnL w="12700" cmpd="sng">
                      <a:noFill/>
                    </a:lnL>
                    <a:lnR w="12700" cmpd="sng">
                      <a:noFill/>
                    </a:lnR>
                    <a:lnT w="28575" cap="flat" cmpd="sng" algn="ctr">
                      <a:solidFill>
                        <a:schemeClr val="tx2">
                          <a:lumMod val="90000"/>
                          <a:lumOff val="10000"/>
                        </a:schemeClr>
                      </a:solidFill>
                      <a:prstDash val="solid"/>
                      <a:round/>
                      <a:headEnd type="none" w="med" len="med"/>
                      <a:tailEnd type="none" w="med" len="med"/>
                    </a:lnT>
                    <a:lnB w="28575" cap="flat" cmpd="sng" algn="ctr">
                      <a:solidFill>
                        <a:schemeClr val="tx2">
                          <a:lumMod val="90000"/>
                          <a:lumOff val="1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a:solidFill>
                            <a:srgbClr val="647380"/>
                          </a:solidFill>
                        </a:rPr>
                        <a:t>Create canopy walk network, driverless shuttle bus; monorail</a:t>
                      </a:r>
                    </a:p>
                  </a:txBody>
                  <a:tcPr anchor="ctr">
                    <a:lnL w="12700" cmpd="sng">
                      <a:noFill/>
                    </a:lnL>
                    <a:lnR w="12700" cmpd="sng">
                      <a:noFill/>
                    </a:lnR>
                    <a:lnT w="28575" cap="flat" cmpd="sng" algn="ctr">
                      <a:solidFill>
                        <a:schemeClr val="tx2">
                          <a:lumMod val="90000"/>
                          <a:lumOff val="10000"/>
                        </a:schemeClr>
                      </a:solidFill>
                      <a:prstDash val="solid"/>
                      <a:round/>
                      <a:headEnd type="none" w="med" len="med"/>
                      <a:tailEnd type="none" w="med" len="med"/>
                    </a:lnT>
                    <a:lnB w="28575" cap="flat" cmpd="sng" algn="ctr">
                      <a:solidFill>
                        <a:schemeClr val="tx2">
                          <a:lumMod val="90000"/>
                          <a:lumOff val="1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a:solidFill>
                            <a:srgbClr val="647380"/>
                          </a:solidFill>
                        </a:rPr>
                        <a:t>Create 7 new public space areas; merge public spaces with natural surroundings</a:t>
                      </a:r>
                    </a:p>
                  </a:txBody>
                  <a:tcPr anchor="ctr">
                    <a:lnL w="12700" cmpd="sng">
                      <a:noFill/>
                    </a:lnL>
                    <a:lnR w="12700" cmpd="sng">
                      <a:noFill/>
                    </a:lnR>
                    <a:lnT w="28575" cap="flat" cmpd="sng" algn="ctr">
                      <a:solidFill>
                        <a:schemeClr val="tx2">
                          <a:lumMod val="90000"/>
                          <a:lumOff val="10000"/>
                        </a:schemeClr>
                      </a:solidFill>
                      <a:prstDash val="solid"/>
                      <a:round/>
                      <a:headEnd type="none" w="med" len="med"/>
                      <a:tailEnd type="none" w="med" len="med"/>
                    </a:lnT>
                    <a:lnB w="28575" cap="flat" cmpd="sng" algn="ctr">
                      <a:solidFill>
                        <a:schemeClr val="tx2">
                          <a:lumMod val="90000"/>
                          <a:lumOff val="1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6605505"/>
                  </a:ext>
                </a:extLst>
              </a:tr>
              <a:tr h="1286382">
                <a:tc>
                  <a:txBody>
                    <a:bodyPr/>
                    <a:lstStyle/>
                    <a:p>
                      <a:pPr algn="ctr"/>
                      <a:r>
                        <a:rPr lang="en-US" sz="1400">
                          <a:solidFill>
                            <a:srgbClr val="7030A0"/>
                          </a:solidFill>
                        </a:rPr>
                        <a:t>163% energy self-sufficient, which annual energy supply of </a:t>
                      </a:r>
                      <a:br>
                        <a:rPr lang="en-US" sz="1400">
                          <a:solidFill>
                            <a:srgbClr val="7030A0"/>
                          </a:solidFill>
                        </a:rPr>
                      </a:br>
                      <a:r>
                        <a:rPr lang="en-US" sz="1400">
                          <a:solidFill>
                            <a:srgbClr val="7030A0"/>
                          </a:solidFill>
                        </a:rPr>
                        <a:t>226 mil kWh</a:t>
                      </a:r>
                    </a:p>
                  </a:txBody>
                  <a:tcPr anchor="ctr">
                    <a:lnL w="12700" cmpd="sng">
                      <a:noFill/>
                    </a:lnL>
                    <a:lnR w="12700" cmpd="sng">
                      <a:noFill/>
                    </a:lnR>
                    <a:lnT w="28575" cap="flat" cmpd="sng" algn="ctr">
                      <a:solidFill>
                        <a:schemeClr val="tx2">
                          <a:lumMod val="90000"/>
                          <a:lumOff val="1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a:solidFill>
                            <a:srgbClr val="7030A0"/>
                          </a:solidFill>
                        </a:rPr>
                        <a:t>89% self-sufficient; target on-campus generation is </a:t>
                      </a:r>
                      <a:br>
                        <a:rPr lang="en-US" sz="1400">
                          <a:solidFill>
                            <a:srgbClr val="7030A0"/>
                          </a:solidFill>
                        </a:rPr>
                      </a:br>
                      <a:r>
                        <a:rPr lang="en-US" sz="1400">
                          <a:solidFill>
                            <a:srgbClr val="7030A0"/>
                          </a:solidFill>
                        </a:rPr>
                        <a:t>2.04mil m</a:t>
                      </a:r>
                      <a:r>
                        <a:rPr lang="en-US" sz="1400" baseline="30000">
                          <a:solidFill>
                            <a:srgbClr val="7030A0"/>
                          </a:solidFill>
                        </a:rPr>
                        <a:t>3</a:t>
                      </a:r>
                      <a:r>
                        <a:rPr lang="en-US" sz="1400">
                          <a:solidFill>
                            <a:srgbClr val="7030A0"/>
                          </a:solidFill>
                        </a:rPr>
                        <a:t> per year</a:t>
                      </a:r>
                    </a:p>
                  </a:txBody>
                  <a:tcPr anchor="ctr">
                    <a:lnL w="12700" cmpd="sng">
                      <a:noFill/>
                    </a:lnL>
                    <a:lnR w="12700" cmpd="sng">
                      <a:noFill/>
                    </a:lnR>
                    <a:lnT w="28575" cap="flat" cmpd="sng" algn="ctr">
                      <a:solidFill>
                        <a:schemeClr val="tx2">
                          <a:lumMod val="90000"/>
                          <a:lumOff val="1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rtl="0" eaLnBrk="1" fontAlgn="auto" latinLnBrk="0" hangingPunct="1">
                        <a:lnSpc>
                          <a:spcPct val="100000"/>
                        </a:lnSpc>
                        <a:spcBef>
                          <a:spcPts val="0"/>
                        </a:spcBef>
                        <a:spcAft>
                          <a:spcPts val="0"/>
                        </a:spcAft>
                        <a:buClrTx/>
                        <a:buSzTx/>
                        <a:buFontTx/>
                        <a:buNone/>
                      </a:pPr>
                      <a:r>
                        <a:rPr lang="en-US" sz="1400">
                          <a:solidFill>
                            <a:srgbClr val="7030A0"/>
                          </a:solidFill>
                        </a:rPr>
                        <a:t>Increase total green space by 23.4%; reduce campus daytime heat intensity by 1.6°C</a:t>
                      </a:r>
                    </a:p>
                    <a:p>
                      <a:pPr algn="ctr"/>
                      <a:endParaRPr lang="en-US" sz="1400">
                        <a:solidFill>
                          <a:srgbClr val="7030A0"/>
                        </a:solidFill>
                      </a:endParaRPr>
                    </a:p>
                  </a:txBody>
                  <a:tcPr anchor="ctr">
                    <a:lnL w="12700" cmpd="sng">
                      <a:noFill/>
                    </a:lnL>
                    <a:lnR w="12700" cmpd="sng">
                      <a:noFill/>
                    </a:lnR>
                    <a:lnT w="28575" cap="flat" cmpd="sng" algn="ctr">
                      <a:solidFill>
                        <a:schemeClr val="tx2">
                          <a:lumMod val="90000"/>
                          <a:lumOff val="1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a:solidFill>
                            <a:srgbClr val="7030A0"/>
                          </a:solidFill>
                        </a:rPr>
                        <a:t>Reduced commuting time; car-free walkable and cyclable area on campus</a:t>
                      </a:r>
                    </a:p>
                  </a:txBody>
                  <a:tcPr anchor="ctr">
                    <a:lnL w="12700" cmpd="sng">
                      <a:noFill/>
                    </a:lnL>
                    <a:lnR w="12700" cmpd="sng">
                      <a:noFill/>
                    </a:lnR>
                    <a:lnT w="28575" cap="flat" cmpd="sng" algn="ctr">
                      <a:solidFill>
                        <a:schemeClr val="tx2">
                          <a:lumMod val="90000"/>
                          <a:lumOff val="1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a:solidFill>
                            <a:srgbClr val="7030A0"/>
                          </a:solidFill>
                        </a:rPr>
                        <a:t>Increase total amount of public space available to 1/3 of campus area</a:t>
                      </a:r>
                    </a:p>
                  </a:txBody>
                  <a:tcPr anchor="ctr">
                    <a:lnL w="12700" cmpd="sng">
                      <a:noFill/>
                    </a:lnL>
                    <a:lnR w="12700" cmpd="sng">
                      <a:noFill/>
                    </a:lnR>
                    <a:lnT w="28575" cap="flat" cmpd="sng" algn="ctr">
                      <a:solidFill>
                        <a:schemeClr val="tx2">
                          <a:lumMod val="90000"/>
                          <a:lumOff val="1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7493654"/>
                  </a:ext>
                </a:extLst>
              </a:tr>
            </a:tbl>
          </a:graphicData>
        </a:graphic>
      </p:graphicFrame>
      <p:pic>
        <p:nvPicPr>
          <p:cNvPr id="1026" name="Picture 2" descr="Thunderbolt ">
            <a:extLst>
              <a:ext uri="{FF2B5EF4-FFF2-40B4-BE49-F238E27FC236}">
                <a16:creationId xmlns:a16="http://schemas.microsoft.com/office/drawing/2014/main" id="{FEEFBCE8-8C75-4929-2149-BAF6F97A5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049" y="1133207"/>
            <a:ext cx="602863" cy="6028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op ">
            <a:extLst>
              <a:ext uri="{FF2B5EF4-FFF2-40B4-BE49-F238E27FC236}">
                <a16:creationId xmlns:a16="http://schemas.microsoft.com/office/drawing/2014/main" id="{6A2E1348-8DF0-0246-B07D-4B1322062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217" y="1133207"/>
            <a:ext cx="602863" cy="6028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eaf ">
            <a:extLst>
              <a:ext uri="{FF2B5EF4-FFF2-40B4-BE49-F238E27FC236}">
                <a16:creationId xmlns:a16="http://schemas.microsoft.com/office/drawing/2014/main" id="{7238B011-D203-AF65-702E-69DDCA8126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5236" y="1133207"/>
            <a:ext cx="602863" cy="60286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obility ">
            <a:extLst>
              <a:ext uri="{FF2B5EF4-FFF2-40B4-BE49-F238E27FC236}">
                <a16:creationId xmlns:a16="http://schemas.microsoft.com/office/drawing/2014/main" id="{4569D6A2-0583-2840-1976-7E86658E75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6944" y="1133207"/>
            <a:ext cx="602863" cy="6028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treet lamp ">
            <a:extLst>
              <a:ext uri="{FF2B5EF4-FFF2-40B4-BE49-F238E27FC236}">
                <a16:creationId xmlns:a16="http://schemas.microsoft.com/office/drawing/2014/main" id="{F0B7AE4A-6453-72A8-11B4-37EE712691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89173" y="1133207"/>
            <a:ext cx="602863" cy="6028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ontent Placeholder 4">
            <a:extLst>
              <a:ext uri="{FF2B5EF4-FFF2-40B4-BE49-F238E27FC236}">
                <a16:creationId xmlns:a16="http://schemas.microsoft.com/office/drawing/2014/main" id="{461C5973-E3A0-E567-4250-9FE562B1F96B}"/>
              </a:ext>
            </a:extLst>
          </p:cNvPr>
          <p:cNvGraphicFramePr>
            <a:graphicFrameLocks/>
          </p:cNvGraphicFramePr>
          <p:nvPr>
            <p:extLst>
              <p:ext uri="{D42A27DB-BD31-4B8C-83A1-F6EECF244321}">
                <p14:modId xmlns:p14="http://schemas.microsoft.com/office/powerpoint/2010/main" val="2450525683"/>
              </p:ext>
            </p:extLst>
          </p:nvPr>
        </p:nvGraphicFramePr>
        <p:xfrm>
          <a:off x="3047" y="6503403"/>
          <a:ext cx="12205566" cy="365760"/>
        </p:xfrm>
        <a:graphic>
          <a:graphicData uri="http://schemas.openxmlformats.org/drawingml/2006/table">
            <a:tbl>
              <a:tblPr firstRow="1" bandRow="1">
                <a:tableStyleId>{5C22544A-7EE6-4342-B048-85BDC9FD1C3A}</a:tableStyleId>
              </a:tblPr>
              <a:tblGrid>
                <a:gridCol w="2034261">
                  <a:extLst>
                    <a:ext uri="{9D8B030D-6E8A-4147-A177-3AD203B41FA5}">
                      <a16:colId xmlns:a16="http://schemas.microsoft.com/office/drawing/2014/main" val="937411808"/>
                    </a:ext>
                  </a:extLst>
                </a:gridCol>
                <a:gridCol w="2034261">
                  <a:extLst>
                    <a:ext uri="{9D8B030D-6E8A-4147-A177-3AD203B41FA5}">
                      <a16:colId xmlns:a16="http://schemas.microsoft.com/office/drawing/2014/main" val="957415855"/>
                    </a:ext>
                  </a:extLst>
                </a:gridCol>
                <a:gridCol w="2034261">
                  <a:extLst>
                    <a:ext uri="{9D8B030D-6E8A-4147-A177-3AD203B41FA5}">
                      <a16:colId xmlns:a16="http://schemas.microsoft.com/office/drawing/2014/main" val="2972812338"/>
                    </a:ext>
                  </a:extLst>
                </a:gridCol>
                <a:gridCol w="2034261">
                  <a:extLst>
                    <a:ext uri="{9D8B030D-6E8A-4147-A177-3AD203B41FA5}">
                      <a16:colId xmlns:a16="http://schemas.microsoft.com/office/drawing/2014/main" val="1000739312"/>
                    </a:ext>
                  </a:extLst>
                </a:gridCol>
                <a:gridCol w="2034261">
                  <a:extLst>
                    <a:ext uri="{9D8B030D-6E8A-4147-A177-3AD203B41FA5}">
                      <a16:colId xmlns:a16="http://schemas.microsoft.com/office/drawing/2014/main" val="3136587809"/>
                    </a:ext>
                  </a:extLst>
                </a:gridCol>
                <a:gridCol w="2034261">
                  <a:extLst>
                    <a:ext uri="{9D8B030D-6E8A-4147-A177-3AD203B41FA5}">
                      <a16:colId xmlns:a16="http://schemas.microsoft.com/office/drawing/2014/main" val="3511689014"/>
                    </a:ext>
                  </a:extLst>
                </a:gridCol>
              </a:tblGrid>
              <a:tr h="289560">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Introduction &amp; Background</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Theory of Change</a:t>
                      </a:r>
                      <a:endParaRPr lang="en-US" sz="1200">
                        <a:effectLst/>
                        <a:latin typeface="Open Sans"/>
                        <a:ea typeface="Open Sans"/>
                        <a:cs typeface="Open Sans"/>
                      </a:endParaRPr>
                    </a:p>
                  </a:txBody>
                  <a:tcPr marL="0" marR="0" marT="0" marB="0" anchor="ctr">
                    <a:lnL>
                      <a:noFill/>
                    </a:lnL>
                    <a:lnR>
                      <a:noFill/>
                    </a:lnR>
                    <a:lnT>
                      <a:noFill/>
                    </a:lnT>
                    <a:lnB>
                      <a:noFill/>
                    </a:lnB>
                    <a:solidFill>
                      <a:srgbClr val="92D050"/>
                    </a:solid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Logic Model</a:t>
                      </a:r>
                      <a:endParaRPr lang="en-US" sz="1200">
                        <a:effectLst/>
                        <a:latin typeface="Open Sans"/>
                        <a:ea typeface="Open Sans"/>
                        <a:cs typeface="Open Sans"/>
                      </a:endParaRPr>
                    </a:p>
                  </a:txBody>
                  <a:tcPr marL="0" marR="0" marT="0" marB="0" anchor="ctr">
                    <a:lnL>
                      <a:noFill/>
                    </a:lnL>
                    <a:lnR>
                      <a:noFill/>
                    </a:lnR>
                    <a:lnT>
                      <a:noFill/>
                    </a:lnT>
                    <a:lnB>
                      <a:noFill/>
                    </a:lnB>
                    <a:solidFill>
                      <a:schemeClr val="bg2"/>
                    </a:solid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Impact Valuation (SROI)</a:t>
                      </a:r>
                      <a:endParaRPr lang="en-US" sz="1200">
                        <a:effectLst/>
                        <a:latin typeface="Open Sans"/>
                        <a:ea typeface="Open Sans"/>
                        <a:cs typeface="Open Sans"/>
                      </a:endParaRPr>
                    </a:p>
                  </a:txBody>
                  <a:tcPr marL="0" marR="0" marT="0" marB="0" anchor="ctr">
                    <a:lnL>
                      <a:noFill/>
                    </a:lnL>
                    <a:lnR>
                      <a:noFill/>
                    </a:lnR>
                    <a:lnT>
                      <a:noFill/>
                    </a:lnT>
                    <a:lnB>
                      <a:noFill/>
                    </a:lnB>
                    <a:solidFill>
                      <a:schemeClr val="bg2"/>
                    </a:solid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Sensitivity &amp; Scenario Analysis</a:t>
                      </a:r>
                      <a:endParaRPr lang="en-US" sz="1200">
                        <a:effectLst/>
                        <a:latin typeface="Open Sans"/>
                        <a:ea typeface="Open Sans"/>
                        <a:cs typeface="Open Sans"/>
                      </a:endParaRPr>
                    </a:p>
                  </a:txBody>
                  <a:tcPr marL="0" marR="0" marT="0" marB="0" anchor="ctr">
                    <a:lnL>
                      <a:noFill/>
                    </a:lnL>
                    <a:lnR>
                      <a:noFill/>
                    </a:lnR>
                    <a:lnT>
                      <a:noFill/>
                    </a:lnT>
                    <a:lnB>
                      <a:noFill/>
                    </a:lnB>
                    <a:solidFill>
                      <a:schemeClr val="bg2"/>
                    </a:solid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Other Considerations</a:t>
                      </a:r>
                      <a:br>
                        <a:rPr lang="en-US" sz="1200" b="1" i="0">
                          <a:solidFill>
                            <a:srgbClr val="083603"/>
                          </a:solidFill>
                          <a:effectLst/>
                          <a:latin typeface="Open Sans"/>
                          <a:ea typeface="Open Sans"/>
                          <a:cs typeface="Open Sans"/>
                        </a:rPr>
                      </a:br>
                      <a:r>
                        <a:rPr lang="en-US" sz="1200" b="1" i="0">
                          <a:solidFill>
                            <a:srgbClr val="083603"/>
                          </a:solidFill>
                          <a:effectLst/>
                          <a:latin typeface="Open Sans"/>
                          <a:ea typeface="Open Sans"/>
                          <a:cs typeface="Open Sans"/>
                        </a:rPr>
                        <a:t>&amp; Conclusion</a:t>
                      </a:r>
                      <a:endParaRPr lang="en-US" sz="1200">
                        <a:effectLst/>
                        <a:latin typeface="Open Sans"/>
                        <a:ea typeface="Open Sans"/>
                        <a:cs typeface="Open Sans"/>
                      </a:endParaRPr>
                    </a:p>
                  </a:txBody>
                  <a:tcPr marL="0" marR="0" marT="0" marB="0" anchor="ctr">
                    <a:lnL>
                      <a:noFill/>
                    </a:lnL>
                    <a:lnR>
                      <a:noFill/>
                    </a:lnR>
                    <a:lnT>
                      <a:noFill/>
                    </a:lnT>
                    <a:lnB>
                      <a:noFill/>
                    </a:lnB>
                    <a:solidFill>
                      <a:schemeClr val="bg2"/>
                    </a:solidFill>
                  </a:tcPr>
                </a:tc>
                <a:extLst>
                  <a:ext uri="{0D108BD9-81ED-4DB2-BD59-A6C34878D82A}">
                    <a16:rowId xmlns:a16="http://schemas.microsoft.com/office/drawing/2014/main" val="1205861374"/>
                  </a:ext>
                </a:extLst>
              </a:tr>
            </a:tbl>
          </a:graphicData>
        </a:graphic>
      </p:graphicFrame>
    </p:spTree>
    <p:extLst>
      <p:ext uri="{BB962C8B-B14F-4D97-AF65-F5344CB8AC3E}">
        <p14:creationId xmlns:p14="http://schemas.microsoft.com/office/powerpoint/2010/main" val="17772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Rectangle 148">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FCBAAC7-66F3-85B3-2C4B-4FE10B0EBD47}"/>
              </a:ext>
            </a:extLst>
          </p:cNvPr>
          <p:cNvSpPr>
            <a:spLocks noGrp="1"/>
          </p:cNvSpPr>
          <p:nvPr>
            <p:ph type="title"/>
          </p:nvPr>
        </p:nvSpPr>
        <p:spPr>
          <a:xfrm>
            <a:off x="303078" y="190167"/>
            <a:ext cx="10754527" cy="680175"/>
          </a:xfrm>
        </p:spPr>
        <p:txBody>
          <a:bodyPr anchor="b">
            <a:normAutofit fontScale="90000"/>
          </a:bodyPr>
          <a:lstStyle/>
          <a:p>
            <a:r>
              <a:rPr lang="en-US">
                <a:solidFill>
                  <a:schemeClr val="tx2"/>
                </a:solidFill>
                <a:cs typeface="Posterama"/>
              </a:rPr>
              <a:t>Logic Model</a:t>
            </a:r>
          </a:p>
        </p:txBody>
      </p:sp>
      <p:sp>
        <p:nvSpPr>
          <p:cNvPr id="4" name="TextBox 3">
            <a:extLst>
              <a:ext uri="{FF2B5EF4-FFF2-40B4-BE49-F238E27FC236}">
                <a16:creationId xmlns:a16="http://schemas.microsoft.com/office/drawing/2014/main" id="{5A5C77CF-800A-F95D-0FC1-61E679513531}"/>
              </a:ext>
            </a:extLst>
          </p:cNvPr>
          <p:cNvSpPr txBox="1"/>
          <p:nvPr/>
        </p:nvSpPr>
        <p:spPr>
          <a:xfrm>
            <a:off x="7289016" y="267730"/>
            <a:ext cx="4595816" cy="523220"/>
          </a:xfrm>
          <a:prstGeom prst="rect">
            <a:avLst/>
          </a:prstGeom>
          <a:solidFill>
            <a:schemeClr val="bg2"/>
          </a:solidFill>
          <a:ln>
            <a:solidFill>
              <a:schemeClr val="bg2">
                <a:lumMod val="5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Positive long-term impacts for NUS community including </a:t>
            </a:r>
            <a:r>
              <a:rPr lang="en-US" sz="1400">
                <a:ea typeface="+mn-lt"/>
                <a:cs typeface="+mn-lt"/>
              </a:rPr>
              <a:t>students, management and staff</a:t>
            </a:r>
            <a:endParaRPr lang="en-US" sz="1400"/>
          </a:p>
        </p:txBody>
      </p:sp>
      <p:pic>
        <p:nvPicPr>
          <p:cNvPr id="7" name="Picture 6" descr="A chart with many different colored boxes&#10;&#10;Description automatically generated with medium confidence">
            <a:extLst>
              <a:ext uri="{FF2B5EF4-FFF2-40B4-BE49-F238E27FC236}">
                <a16:creationId xmlns:a16="http://schemas.microsoft.com/office/drawing/2014/main" id="{BA7DB631-8033-EEB0-B7FC-55D240532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793" y="931503"/>
            <a:ext cx="9088893" cy="5505853"/>
          </a:xfrm>
          <a:prstGeom prst="rect">
            <a:avLst/>
          </a:prstGeom>
        </p:spPr>
      </p:pic>
      <p:graphicFrame>
        <p:nvGraphicFramePr>
          <p:cNvPr id="8" name="Content Placeholder 4">
            <a:extLst>
              <a:ext uri="{FF2B5EF4-FFF2-40B4-BE49-F238E27FC236}">
                <a16:creationId xmlns:a16="http://schemas.microsoft.com/office/drawing/2014/main" id="{011B7FC2-F6A2-728C-77BB-193047435BF0}"/>
              </a:ext>
            </a:extLst>
          </p:cNvPr>
          <p:cNvGraphicFramePr>
            <a:graphicFrameLocks/>
          </p:cNvGraphicFramePr>
          <p:nvPr>
            <p:extLst>
              <p:ext uri="{D42A27DB-BD31-4B8C-83A1-F6EECF244321}">
                <p14:modId xmlns:p14="http://schemas.microsoft.com/office/powerpoint/2010/main" val="2623418985"/>
              </p:ext>
            </p:extLst>
          </p:nvPr>
        </p:nvGraphicFramePr>
        <p:xfrm>
          <a:off x="3047" y="6503403"/>
          <a:ext cx="12205566" cy="365760"/>
        </p:xfrm>
        <a:graphic>
          <a:graphicData uri="http://schemas.openxmlformats.org/drawingml/2006/table">
            <a:tbl>
              <a:tblPr firstRow="1" bandRow="1">
                <a:tableStyleId>{5C22544A-7EE6-4342-B048-85BDC9FD1C3A}</a:tableStyleId>
              </a:tblPr>
              <a:tblGrid>
                <a:gridCol w="2034261">
                  <a:extLst>
                    <a:ext uri="{9D8B030D-6E8A-4147-A177-3AD203B41FA5}">
                      <a16:colId xmlns:a16="http://schemas.microsoft.com/office/drawing/2014/main" val="937411808"/>
                    </a:ext>
                  </a:extLst>
                </a:gridCol>
                <a:gridCol w="2034261">
                  <a:extLst>
                    <a:ext uri="{9D8B030D-6E8A-4147-A177-3AD203B41FA5}">
                      <a16:colId xmlns:a16="http://schemas.microsoft.com/office/drawing/2014/main" val="957415855"/>
                    </a:ext>
                  </a:extLst>
                </a:gridCol>
                <a:gridCol w="2034261">
                  <a:extLst>
                    <a:ext uri="{9D8B030D-6E8A-4147-A177-3AD203B41FA5}">
                      <a16:colId xmlns:a16="http://schemas.microsoft.com/office/drawing/2014/main" val="2972812338"/>
                    </a:ext>
                  </a:extLst>
                </a:gridCol>
                <a:gridCol w="2034261">
                  <a:extLst>
                    <a:ext uri="{9D8B030D-6E8A-4147-A177-3AD203B41FA5}">
                      <a16:colId xmlns:a16="http://schemas.microsoft.com/office/drawing/2014/main" val="1000739312"/>
                    </a:ext>
                  </a:extLst>
                </a:gridCol>
                <a:gridCol w="2034261">
                  <a:extLst>
                    <a:ext uri="{9D8B030D-6E8A-4147-A177-3AD203B41FA5}">
                      <a16:colId xmlns:a16="http://schemas.microsoft.com/office/drawing/2014/main" val="3136587809"/>
                    </a:ext>
                  </a:extLst>
                </a:gridCol>
                <a:gridCol w="2034261">
                  <a:extLst>
                    <a:ext uri="{9D8B030D-6E8A-4147-A177-3AD203B41FA5}">
                      <a16:colId xmlns:a16="http://schemas.microsoft.com/office/drawing/2014/main" val="3511689014"/>
                    </a:ext>
                  </a:extLst>
                </a:gridCol>
              </a:tblGrid>
              <a:tr h="289560">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Introduction &amp; Background</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Theory of Change</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Logic Model</a:t>
                      </a:r>
                      <a:endParaRPr lang="en-US" sz="1200">
                        <a:effectLst/>
                        <a:latin typeface="Open Sans"/>
                        <a:ea typeface="Open Sans"/>
                        <a:cs typeface="Open Sans"/>
                      </a:endParaRPr>
                    </a:p>
                  </a:txBody>
                  <a:tcPr marL="0" marR="0" marT="0" marB="0" anchor="ctr">
                    <a:lnL>
                      <a:noFill/>
                    </a:lnL>
                    <a:lnR>
                      <a:noFill/>
                    </a:lnR>
                    <a:lnT>
                      <a:noFill/>
                    </a:lnT>
                    <a:lnB>
                      <a:noFill/>
                    </a:lnB>
                    <a:solidFill>
                      <a:srgbClr val="92D050"/>
                    </a:solid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Impact Valuation (SROI)</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Sensitivity &amp; Scenario Analysis</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Other Considerations</a:t>
                      </a:r>
                      <a:br>
                        <a:rPr lang="en-US" sz="1200" b="1" i="0">
                          <a:solidFill>
                            <a:srgbClr val="083603"/>
                          </a:solidFill>
                          <a:effectLst/>
                          <a:latin typeface="Open Sans"/>
                          <a:ea typeface="Open Sans"/>
                          <a:cs typeface="Open Sans"/>
                        </a:rPr>
                      </a:br>
                      <a:r>
                        <a:rPr lang="en-US" sz="1200" b="1" i="0">
                          <a:solidFill>
                            <a:srgbClr val="083603"/>
                          </a:solidFill>
                          <a:effectLst/>
                          <a:latin typeface="Open Sans"/>
                          <a:ea typeface="Open Sans"/>
                          <a:cs typeface="Open Sans"/>
                        </a:rPr>
                        <a:t>&amp; Conclusion</a:t>
                      </a:r>
                      <a:endParaRPr lang="en-US" sz="1200">
                        <a:effectLst/>
                        <a:latin typeface="Open Sans"/>
                        <a:ea typeface="Open Sans"/>
                        <a:cs typeface="Open Sans"/>
                      </a:endParaRPr>
                    </a:p>
                  </a:txBody>
                  <a:tcPr marL="0" marR="0" marT="0" marB="0" anchor="ctr">
                    <a:lnL>
                      <a:noFill/>
                    </a:lnL>
                    <a:lnR>
                      <a:noFill/>
                    </a:lnR>
                    <a:lnT>
                      <a:noFill/>
                    </a:lnT>
                    <a:lnB>
                      <a:noFill/>
                    </a:lnB>
                    <a:noFill/>
                  </a:tcPr>
                </a:tc>
                <a:extLst>
                  <a:ext uri="{0D108BD9-81ED-4DB2-BD59-A6C34878D82A}">
                    <a16:rowId xmlns:a16="http://schemas.microsoft.com/office/drawing/2014/main" val="1205861374"/>
                  </a:ext>
                </a:extLst>
              </a:tr>
            </a:tbl>
          </a:graphicData>
        </a:graphic>
      </p:graphicFrame>
    </p:spTree>
    <p:extLst>
      <p:ext uri="{BB962C8B-B14F-4D97-AF65-F5344CB8AC3E}">
        <p14:creationId xmlns:p14="http://schemas.microsoft.com/office/powerpoint/2010/main" val="308419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Rectangle 148">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FCBAAC7-66F3-85B3-2C4B-4FE10B0EBD47}"/>
              </a:ext>
            </a:extLst>
          </p:cNvPr>
          <p:cNvSpPr>
            <a:spLocks noGrp="1"/>
          </p:cNvSpPr>
          <p:nvPr>
            <p:ph type="title"/>
          </p:nvPr>
        </p:nvSpPr>
        <p:spPr>
          <a:xfrm>
            <a:off x="371658" y="327327"/>
            <a:ext cx="10754527" cy="680175"/>
          </a:xfrm>
        </p:spPr>
        <p:txBody>
          <a:bodyPr anchor="b">
            <a:normAutofit fontScale="90000"/>
          </a:bodyPr>
          <a:lstStyle/>
          <a:p>
            <a:r>
              <a:rPr lang="en-US">
                <a:solidFill>
                  <a:schemeClr val="tx2"/>
                </a:solidFill>
                <a:cs typeface="Posterama"/>
              </a:rPr>
              <a:t>Impact Valuation (SROI) - Investments</a:t>
            </a:r>
          </a:p>
        </p:txBody>
      </p:sp>
      <p:grpSp>
        <p:nvGrpSpPr>
          <p:cNvPr id="63" name="Group 62">
            <a:extLst>
              <a:ext uri="{FF2B5EF4-FFF2-40B4-BE49-F238E27FC236}">
                <a16:creationId xmlns:a16="http://schemas.microsoft.com/office/drawing/2014/main" id="{FEDFF131-85AD-145D-E4BE-C3F4BB6328C3}"/>
              </a:ext>
            </a:extLst>
          </p:cNvPr>
          <p:cNvGrpSpPr/>
          <p:nvPr/>
        </p:nvGrpSpPr>
        <p:grpSpPr>
          <a:xfrm>
            <a:off x="42804" y="1488693"/>
            <a:ext cx="1503496" cy="4884457"/>
            <a:chOff x="371658" y="1486993"/>
            <a:chExt cx="1503496" cy="4884457"/>
          </a:xfrm>
        </p:grpSpPr>
        <p:pic>
          <p:nvPicPr>
            <p:cNvPr id="4" name="Picture 2" descr="Thunderbolt ">
              <a:extLst>
                <a:ext uri="{FF2B5EF4-FFF2-40B4-BE49-F238E27FC236}">
                  <a16:creationId xmlns:a16="http://schemas.microsoft.com/office/drawing/2014/main" id="{6523FA11-B902-97A8-D343-B33BBA3F42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563" y="1486993"/>
              <a:ext cx="466792" cy="4667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Drop ">
              <a:extLst>
                <a:ext uri="{FF2B5EF4-FFF2-40B4-BE49-F238E27FC236}">
                  <a16:creationId xmlns:a16="http://schemas.microsoft.com/office/drawing/2014/main" id="{C3738CA0-0E98-9654-62AC-617DF0DC88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3563" y="2501483"/>
              <a:ext cx="466792" cy="4667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Leaf ">
              <a:extLst>
                <a:ext uri="{FF2B5EF4-FFF2-40B4-BE49-F238E27FC236}">
                  <a16:creationId xmlns:a16="http://schemas.microsoft.com/office/drawing/2014/main" id="{2BFD5BD9-E61F-4528-C235-B039412BF46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3563" y="3515973"/>
              <a:ext cx="466792" cy="4667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Mobility ">
              <a:extLst>
                <a:ext uri="{FF2B5EF4-FFF2-40B4-BE49-F238E27FC236}">
                  <a16:creationId xmlns:a16="http://schemas.microsoft.com/office/drawing/2014/main" id="{3A1EB763-A91F-EA43-0CF7-A50F09DAA25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3563" y="4530463"/>
              <a:ext cx="466792" cy="4667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Street lamp ">
              <a:extLst>
                <a:ext uri="{FF2B5EF4-FFF2-40B4-BE49-F238E27FC236}">
                  <a16:creationId xmlns:a16="http://schemas.microsoft.com/office/drawing/2014/main" id="{282BC5B8-B689-0E8B-904F-40874EA2728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3563" y="5544953"/>
              <a:ext cx="466792" cy="466792"/>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507;g179ef9be53a_2_9">
              <a:extLst>
                <a:ext uri="{FF2B5EF4-FFF2-40B4-BE49-F238E27FC236}">
                  <a16:creationId xmlns:a16="http://schemas.microsoft.com/office/drawing/2014/main" id="{BD545FB3-783F-C9F3-7479-C7DB93F7065D}"/>
                </a:ext>
              </a:extLst>
            </p:cNvPr>
            <p:cNvSpPr txBox="1"/>
            <p:nvPr/>
          </p:nvSpPr>
          <p:spPr>
            <a:xfrm rot="5400000">
              <a:off x="951461" y="1390408"/>
              <a:ext cx="363502" cy="1483884"/>
            </a:xfrm>
            <a:prstGeom prst="rect">
              <a:avLst/>
            </a:prstGeom>
            <a:noFill/>
            <a:ln>
              <a:noFill/>
            </a:ln>
          </p:spPr>
          <p:txBody>
            <a:bodyPr spcFirstLastPara="1" vert="vert270" wrap="square" lIns="91425" tIns="91425" rIns="91425" bIns="91425" anchor="b" anchorCtr="0">
              <a:noAutofit/>
            </a:bodyPr>
            <a:lstStyle/>
            <a:p>
              <a:pPr marL="146050" marR="0" lvl="0" algn="ctr" rtl="0">
                <a:lnSpc>
                  <a:spcPct val="100000"/>
                </a:lnSpc>
                <a:spcBef>
                  <a:spcPts val="0"/>
                </a:spcBef>
                <a:spcAft>
                  <a:spcPts val="0"/>
                </a:spcAft>
                <a:buClr>
                  <a:schemeClr val="dk1"/>
                </a:buClr>
                <a:buSzPts val="1300"/>
              </a:pPr>
              <a:r>
                <a:rPr lang="en" sz="1300" b="1">
                  <a:ea typeface="Oswald"/>
                  <a:cs typeface="Oswald"/>
                  <a:sym typeface="Oswald"/>
                </a:rPr>
                <a:t>Energy</a:t>
              </a:r>
              <a:endParaRPr sz="1300" b="1" i="0" u="none" strike="noStrike" cap="none">
                <a:ea typeface="Oswald"/>
                <a:cs typeface="Oswald"/>
                <a:sym typeface="Oswald"/>
              </a:endParaRPr>
            </a:p>
          </p:txBody>
        </p:sp>
        <p:sp>
          <p:nvSpPr>
            <p:cNvPr id="6" name="Google Shape;507;g179ef9be53a_2_9">
              <a:extLst>
                <a:ext uri="{FF2B5EF4-FFF2-40B4-BE49-F238E27FC236}">
                  <a16:creationId xmlns:a16="http://schemas.microsoft.com/office/drawing/2014/main" id="{BE088CA4-70A2-7E64-7CD1-8AE47EDF0E00}"/>
                </a:ext>
              </a:extLst>
            </p:cNvPr>
            <p:cNvSpPr txBox="1"/>
            <p:nvPr/>
          </p:nvSpPr>
          <p:spPr>
            <a:xfrm rot="5400000">
              <a:off x="931849" y="2396496"/>
              <a:ext cx="363502" cy="1483884"/>
            </a:xfrm>
            <a:prstGeom prst="rect">
              <a:avLst/>
            </a:prstGeom>
            <a:noFill/>
            <a:ln>
              <a:noFill/>
            </a:ln>
          </p:spPr>
          <p:txBody>
            <a:bodyPr spcFirstLastPara="1" vert="vert270" wrap="square" lIns="91425" tIns="91425" rIns="91425" bIns="91425" anchor="b" anchorCtr="0">
              <a:noAutofit/>
            </a:bodyPr>
            <a:lstStyle/>
            <a:p>
              <a:pPr marL="146050" marR="0" lvl="0" algn="ctr" rtl="0">
                <a:lnSpc>
                  <a:spcPct val="100000"/>
                </a:lnSpc>
                <a:spcBef>
                  <a:spcPts val="0"/>
                </a:spcBef>
                <a:spcAft>
                  <a:spcPts val="0"/>
                </a:spcAft>
                <a:buClr>
                  <a:schemeClr val="dk1"/>
                </a:buClr>
                <a:buSzPts val="1300"/>
              </a:pPr>
              <a:r>
                <a:rPr lang="en" sz="1300" b="1">
                  <a:ea typeface="Oswald"/>
                  <a:cs typeface="Oswald"/>
                  <a:sym typeface="Oswald"/>
                </a:rPr>
                <a:t>Water</a:t>
              </a:r>
              <a:endParaRPr sz="1300" b="1" i="0" u="none" strike="noStrike" cap="none">
                <a:ea typeface="Oswald"/>
                <a:cs typeface="Oswald"/>
                <a:sym typeface="Oswald"/>
              </a:endParaRPr>
            </a:p>
          </p:txBody>
        </p:sp>
        <p:sp>
          <p:nvSpPr>
            <p:cNvPr id="8" name="Google Shape;507;g179ef9be53a_2_9">
              <a:extLst>
                <a:ext uri="{FF2B5EF4-FFF2-40B4-BE49-F238E27FC236}">
                  <a16:creationId xmlns:a16="http://schemas.microsoft.com/office/drawing/2014/main" id="{6E20883C-5065-D3B5-430D-7A5C3A3F99EC}"/>
                </a:ext>
              </a:extLst>
            </p:cNvPr>
            <p:cNvSpPr txBox="1"/>
            <p:nvPr/>
          </p:nvSpPr>
          <p:spPr>
            <a:xfrm rot="5400000">
              <a:off x="931849" y="3410986"/>
              <a:ext cx="363502" cy="1483884"/>
            </a:xfrm>
            <a:prstGeom prst="rect">
              <a:avLst/>
            </a:prstGeom>
            <a:noFill/>
            <a:ln>
              <a:noFill/>
            </a:ln>
          </p:spPr>
          <p:txBody>
            <a:bodyPr spcFirstLastPara="1" vert="vert270" wrap="square" lIns="91425" tIns="91425" rIns="91425" bIns="91425" anchor="b" anchorCtr="0">
              <a:noAutofit/>
            </a:bodyPr>
            <a:lstStyle/>
            <a:p>
              <a:pPr marL="146050" marR="0" lvl="0" algn="ctr" rtl="0">
                <a:lnSpc>
                  <a:spcPct val="100000"/>
                </a:lnSpc>
                <a:spcBef>
                  <a:spcPts val="0"/>
                </a:spcBef>
                <a:spcAft>
                  <a:spcPts val="0"/>
                </a:spcAft>
                <a:buClr>
                  <a:schemeClr val="dk1"/>
                </a:buClr>
                <a:buSzPts val="1300"/>
              </a:pPr>
              <a:r>
                <a:rPr lang="en" sz="1300" b="1">
                  <a:ea typeface="Oswald"/>
                  <a:cs typeface="Oswald"/>
                  <a:sym typeface="Oswald"/>
                </a:rPr>
                <a:t>Greenery</a:t>
              </a:r>
              <a:endParaRPr sz="1300" b="1" i="0" u="none" strike="noStrike" cap="none">
                <a:ea typeface="Oswald"/>
                <a:cs typeface="Oswald"/>
                <a:sym typeface="Oswald"/>
              </a:endParaRPr>
            </a:p>
          </p:txBody>
        </p:sp>
        <p:sp>
          <p:nvSpPr>
            <p:cNvPr id="10" name="Google Shape;507;g179ef9be53a_2_9">
              <a:extLst>
                <a:ext uri="{FF2B5EF4-FFF2-40B4-BE49-F238E27FC236}">
                  <a16:creationId xmlns:a16="http://schemas.microsoft.com/office/drawing/2014/main" id="{4BCDFBF2-3CC1-7DA6-0C31-4725C99B5E8A}"/>
                </a:ext>
              </a:extLst>
            </p:cNvPr>
            <p:cNvSpPr txBox="1"/>
            <p:nvPr/>
          </p:nvSpPr>
          <p:spPr>
            <a:xfrm rot="5400000">
              <a:off x="951461" y="4415802"/>
              <a:ext cx="363502" cy="1483884"/>
            </a:xfrm>
            <a:prstGeom prst="rect">
              <a:avLst/>
            </a:prstGeom>
            <a:noFill/>
            <a:ln>
              <a:noFill/>
            </a:ln>
          </p:spPr>
          <p:txBody>
            <a:bodyPr spcFirstLastPara="1" vert="vert270" wrap="square" lIns="91425" tIns="91425" rIns="91425" bIns="91425" anchor="b" anchorCtr="0">
              <a:noAutofit/>
            </a:bodyPr>
            <a:lstStyle/>
            <a:p>
              <a:pPr marL="146050" marR="0" lvl="0" algn="ctr" rtl="0">
                <a:lnSpc>
                  <a:spcPct val="100000"/>
                </a:lnSpc>
                <a:spcBef>
                  <a:spcPts val="0"/>
                </a:spcBef>
                <a:spcAft>
                  <a:spcPts val="0"/>
                </a:spcAft>
                <a:buClr>
                  <a:schemeClr val="dk1"/>
                </a:buClr>
                <a:buSzPts val="1300"/>
              </a:pPr>
              <a:r>
                <a:rPr lang="en" sz="1300" b="1" i="0" u="none" strike="noStrike" cap="none">
                  <a:ea typeface="Oswald"/>
                  <a:cs typeface="Oswald"/>
                  <a:sym typeface="Oswald"/>
                </a:rPr>
                <a:t>Mobility</a:t>
              </a:r>
              <a:endParaRPr sz="1300" b="1" i="0" u="none" strike="noStrike" cap="none">
                <a:ea typeface="Oswald"/>
                <a:cs typeface="Oswald"/>
                <a:sym typeface="Oswald"/>
              </a:endParaRPr>
            </a:p>
          </p:txBody>
        </p:sp>
        <p:sp>
          <p:nvSpPr>
            <p:cNvPr id="13" name="Google Shape;507;g179ef9be53a_2_9">
              <a:extLst>
                <a:ext uri="{FF2B5EF4-FFF2-40B4-BE49-F238E27FC236}">
                  <a16:creationId xmlns:a16="http://schemas.microsoft.com/office/drawing/2014/main" id="{7D2E768A-987E-1333-FFAE-4E96DF3A7FBC}"/>
                </a:ext>
              </a:extLst>
            </p:cNvPr>
            <p:cNvSpPr txBox="1"/>
            <p:nvPr/>
          </p:nvSpPr>
          <p:spPr>
            <a:xfrm rot="5400000">
              <a:off x="951461" y="5447757"/>
              <a:ext cx="363502" cy="1483884"/>
            </a:xfrm>
            <a:prstGeom prst="rect">
              <a:avLst/>
            </a:prstGeom>
            <a:noFill/>
            <a:ln>
              <a:noFill/>
            </a:ln>
          </p:spPr>
          <p:txBody>
            <a:bodyPr spcFirstLastPara="1" vert="vert270" wrap="square" lIns="91425" tIns="91425" rIns="91425" bIns="91425" anchor="b" anchorCtr="0">
              <a:noAutofit/>
            </a:bodyPr>
            <a:lstStyle/>
            <a:p>
              <a:pPr marL="146050" marR="0" lvl="0" algn="ctr" rtl="0">
                <a:lnSpc>
                  <a:spcPct val="100000"/>
                </a:lnSpc>
                <a:spcBef>
                  <a:spcPts val="0"/>
                </a:spcBef>
                <a:spcAft>
                  <a:spcPts val="0"/>
                </a:spcAft>
                <a:buClr>
                  <a:schemeClr val="dk1"/>
                </a:buClr>
                <a:buSzPts val="1300"/>
              </a:pPr>
              <a:r>
                <a:rPr lang="en" sz="1300" b="1" i="0" u="none" strike="noStrike" cap="none">
                  <a:ea typeface="Oswald"/>
                  <a:cs typeface="Oswald"/>
                  <a:sym typeface="Oswald"/>
                </a:rPr>
                <a:t>Public Spaces</a:t>
              </a:r>
              <a:endParaRPr sz="1300" b="1" i="0" u="none" strike="noStrike" cap="none">
                <a:ea typeface="Oswald"/>
                <a:cs typeface="Oswald"/>
                <a:sym typeface="Oswald"/>
              </a:endParaRPr>
            </a:p>
          </p:txBody>
        </p:sp>
      </p:grpSp>
      <p:cxnSp>
        <p:nvCxnSpPr>
          <p:cNvPr id="43" name="Straight Connector 42">
            <a:extLst>
              <a:ext uri="{FF2B5EF4-FFF2-40B4-BE49-F238E27FC236}">
                <a16:creationId xmlns:a16="http://schemas.microsoft.com/office/drawing/2014/main" id="{0E8C0179-69AB-8AC0-B4F0-24D67FCA4F42}"/>
              </a:ext>
            </a:extLst>
          </p:cNvPr>
          <p:cNvCxnSpPr>
            <a:cxnSpLocks/>
          </p:cNvCxnSpPr>
          <p:nvPr/>
        </p:nvCxnSpPr>
        <p:spPr>
          <a:xfrm flipH="1">
            <a:off x="508958" y="2400477"/>
            <a:ext cx="11087059"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9FAE579-B920-6FCB-BCFE-5C30D4A1BC85}"/>
              </a:ext>
            </a:extLst>
          </p:cNvPr>
          <p:cNvSpPr txBox="1"/>
          <p:nvPr/>
        </p:nvSpPr>
        <p:spPr>
          <a:xfrm>
            <a:off x="1559489" y="1006148"/>
            <a:ext cx="2586889" cy="369332"/>
          </a:xfrm>
          <a:prstGeom prst="rect">
            <a:avLst/>
          </a:prstGeom>
          <a:noFill/>
        </p:spPr>
        <p:txBody>
          <a:bodyPr wrap="square">
            <a:spAutoFit/>
          </a:bodyPr>
          <a:lstStyle/>
          <a:p>
            <a:pPr algn="ctr"/>
            <a:r>
              <a:rPr lang="en-US" b="1">
                <a:solidFill>
                  <a:schemeClr val="tx1"/>
                </a:solidFill>
              </a:rPr>
              <a:t>Investment items</a:t>
            </a:r>
          </a:p>
        </p:txBody>
      </p:sp>
      <p:sp>
        <p:nvSpPr>
          <p:cNvPr id="58" name="TextBox 57">
            <a:extLst>
              <a:ext uri="{FF2B5EF4-FFF2-40B4-BE49-F238E27FC236}">
                <a16:creationId xmlns:a16="http://schemas.microsoft.com/office/drawing/2014/main" id="{1A60AFED-3ED3-9398-3DA8-42CCF30D7E5C}"/>
              </a:ext>
            </a:extLst>
          </p:cNvPr>
          <p:cNvSpPr txBox="1"/>
          <p:nvPr/>
        </p:nvSpPr>
        <p:spPr>
          <a:xfrm>
            <a:off x="4251304" y="1010694"/>
            <a:ext cx="2586889" cy="369332"/>
          </a:xfrm>
          <a:prstGeom prst="rect">
            <a:avLst/>
          </a:prstGeom>
          <a:noFill/>
        </p:spPr>
        <p:txBody>
          <a:bodyPr wrap="square">
            <a:spAutoFit/>
          </a:bodyPr>
          <a:lstStyle/>
          <a:p>
            <a:pPr algn="ctr"/>
            <a:r>
              <a:rPr lang="en-US" b="1">
                <a:solidFill>
                  <a:schemeClr val="tx1"/>
                </a:solidFill>
              </a:rPr>
              <a:t>Key Estimates</a:t>
            </a:r>
          </a:p>
        </p:txBody>
      </p:sp>
      <p:sp>
        <p:nvSpPr>
          <p:cNvPr id="60" name="TextBox 59">
            <a:extLst>
              <a:ext uri="{FF2B5EF4-FFF2-40B4-BE49-F238E27FC236}">
                <a16:creationId xmlns:a16="http://schemas.microsoft.com/office/drawing/2014/main" id="{3E1D951C-9631-310D-E06E-BBDC996143C1}"/>
              </a:ext>
            </a:extLst>
          </p:cNvPr>
          <p:cNvSpPr txBox="1"/>
          <p:nvPr/>
        </p:nvSpPr>
        <p:spPr>
          <a:xfrm>
            <a:off x="1526687" y="1416351"/>
            <a:ext cx="2471011" cy="954107"/>
          </a:xfrm>
          <a:prstGeom prst="rect">
            <a:avLst/>
          </a:prstGeom>
          <a:noFill/>
        </p:spPr>
        <p:txBody>
          <a:bodyPr wrap="square">
            <a:spAutoFit/>
          </a:bodyPr>
          <a:lstStyle/>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Solar PVs</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Wind Turbines</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Microgrid controller</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Retrofits</a:t>
            </a:r>
          </a:p>
        </p:txBody>
      </p:sp>
      <p:cxnSp>
        <p:nvCxnSpPr>
          <p:cNvPr id="62" name="Straight Connector 61">
            <a:extLst>
              <a:ext uri="{FF2B5EF4-FFF2-40B4-BE49-F238E27FC236}">
                <a16:creationId xmlns:a16="http://schemas.microsoft.com/office/drawing/2014/main" id="{B4312EE1-A801-2F67-44C0-8A60E32F706A}"/>
              </a:ext>
            </a:extLst>
          </p:cNvPr>
          <p:cNvCxnSpPr/>
          <p:nvPr/>
        </p:nvCxnSpPr>
        <p:spPr>
          <a:xfrm>
            <a:off x="4198905" y="1072000"/>
            <a:ext cx="0" cy="5176401"/>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C7C9734-2B2A-0631-FDC9-9091DF0A417F}"/>
              </a:ext>
            </a:extLst>
          </p:cNvPr>
          <p:cNvCxnSpPr>
            <a:cxnSpLocks/>
          </p:cNvCxnSpPr>
          <p:nvPr/>
        </p:nvCxnSpPr>
        <p:spPr>
          <a:xfrm flipH="1">
            <a:off x="508957" y="3429000"/>
            <a:ext cx="11087059"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EF17685-D4D5-8899-A0BD-82F2A0486650}"/>
              </a:ext>
            </a:extLst>
          </p:cNvPr>
          <p:cNvCxnSpPr>
            <a:cxnSpLocks/>
          </p:cNvCxnSpPr>
          <p:nvPr/>
        </p:nvCxnSpPr>
        <p:spPr>
          <a:xfrm flipH="1">
            <a:off x="508956" y="4426789"/>
            <a:ext cx="11087059"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CE7CD51-8C61-A42C-2D8B-C745962C128F}"/>
              </a:ext>
            </a:extLst>
          </p:cNvPr>
          <p:cNvCxnSpPr>
            <a:cxnSpLocks/>
          </p:cNvCxnSpPr>
          <p:nvPr/>
        </p:nvCxnSpPr>
        <p:spPr>
          <a:xfrm flipH="1">
            <a:off x="508955" y="5450457"/>
            <a:ext cx="11087059"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24F61832-02AC-6AC3-CD31-800171AB4357}"/>
              </a:ext>
            </a:extLst>
          </p:cNvPr>
          <p:cNvSpPr txBox="1"/>
          <p:nvPr/>
        </p:nvSpPr>
        <p:spPr>
          <a:xfrm>
            <a:off x="1526687" y="2474892"/>
            <a:ext cx="2471011" cy="954107"/>
          </a:xfrm>
          <a:prstGeom prst="rect">
            <a:avLst/>
          </a:prstGeom>
          <a:noFill/>
        </p:spPr>
        <p:txBody>
          <a:bodyPr wrap="square">
            <a:spAutoFit/>
          </a:bodyPr>
          <a:lstStyle/>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Tanks for rainwater</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Rainwater catchment</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Greywater treatment facilities</a:t>
            </a:r>
          </a:p>
        </p:txBody>
      </p:sp>
      <p:sp>
        <p:nvSpPr>
          <p:cNvPr id="145" name="TextBox 144">
            <a:extLst>
              <a:ext uri="{FF2B5EF4-FFF2-40B4-BE49-F238E27FC236}">
                <a16:creationId xmlns:a16="http://schemas.microsoft.com/office/drawing/2014/main" id="{449D64B2-F771-E888-A809-008CAAD14A20}"/>
              </a:ext>
            </a:extLst>
          </p:cNvPr>
          <p:cNvSpPr txBox="1"/>
          <p:nvPr/>
        </p:nvSpPr>
        <p:spPr>
          <a:xfrm>
            <a:off x="1536004" y="3757885"/>
            <a:ext cx="2471011" cy="307777"/>
          </a:xfrm>
          <a:prstGeom prst="rect">
            <a:avLst/>
          </a:prstGeom>
          <a:noFill/>
        </p:spPr>
        <p:txBody>
          <a:bodyPr wrap="square">
            <a:spAutoFit/>
          </a:bodyPr>
          <a:lstStyle/>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Tree Plantings</a:t>
            </a:r>
          </a:p>
        </p:txBody>
      </p:sp>
      <p:sp>
        <p:nvSpPr>
          <p:cNvPr id="146" name="TextBox 145">
            <a:extLst>
              <a:ext uri="{FF2B5EF4-FFF2-40B4-BE49-F238E27FC236}">
                <a16:creationId xmlns:a16="http://schemas.microsoft.com/office/drawing/2014/main" id="{1054EF44-E773-558C-2B5A-6A797212BEB7}"/>
              </a:ext>
            </a:extLst>
          </p:cNvPr>
          <p:cNvSpPr txBox="1"/>
          <p:nvPr/>
        </p:nvSpPr>
        <p:spPr>
          <a:xfrm>
            <a:off x="1526687" y="4736118"/>
            <a:ext cx="2471011" cy="307777"/>
          </a:xfrm>
          <a:prstGeom prst="rect">
            <a:avLst/>
          </a:prstGeom>
          <a:noFill/>
        </p:spPr>
        <p:txBody>
          <a:bodyPr wrap="square">
            <a:spAutoFit/>
          </a:bodyPr>
          <a:lstStyle/>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Monorail Construction</a:t>
            </a:r>
          </a:p>
        </p:txBody>
      </p:sp>
      <p:sp>
        <p:nvSpPr>
          <p:cNvPr id="147" name="TextBox 146">
            <a:extLst>
              <a:ext uri="{FF2B5EF4-FFF2-40B4-BE49-F238E27FC236}">
                <a16:creationId xmlns:a16="http://schemas.microsoft.com/office/drawing/2014/main" id="{D4BB7177-4C9C-5A9A-9E04-05AD911DE7F9}"/>
              </a:ext>
            </a:extLst>
          </p:cNvPr>
          <p:cNvSpPr txBox="1"/>
          <p:nvPr/>
        </p:nvSpPr>
        <p:spPr>
          <a:xfrm>
            <a:off x="1526687" y="5624786"/>
            <a:ext cx="2743712" cy="307777"/>
          </a:xfrm>
          <a:prstGeom prst="rect">
            <a:avLst/>
          </a:prstGeom>
          <a:noFill/>
        </p:spPr>
        <p:txBody>
          <a:bodyPr wrap="square">
            <a:spAutoFit/>
          </a:bodyPr>
          <a:lstStyle/>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Public Space Construction</a:t>
            </a:r>
          </a:p>
        </p:txBody>
      </p:sp>
      <p:sp>
        <p:nvSpPr>
          <p:cNvPr id="159" name="TextBox 158">
            <a:extLst>
              <a:ext uri="{FF2B5EF4-FFF2-40B4-BE49-F238E27FC236}">
                <a16:creationId xmlns:a16="http://schemas.microsoft.com/office/drawing/2014/main" id="{CC1F4979-1984-0C07-A0DB-BC27BB016C60}"/>
              </a:ext>
            </a:extLst>
          </p:cNvPr>
          <p:cNvSpPr txBox="1"/>
          <p:nvPr/>
        </p:nvSpPr>
        <p:spPr>
          <a:xfrm>
            <a:off x="4433565" y="1377305"/>
            <a:ext cx="7376427" cy="954107"/>
          </a:xfrm>
          <a:prstGeom prst="rect">
            <a:avLst/>
          </a:prstGeom>
          <a:noFill/>
        </p:spPr>
        <p:txBody>
          <a:bodyPr wrap="square">
            <a:spAutoFit/>
          </a:bodyPr>
          <a:lstStyle/>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Retrofit areas = campus &amp; office/education facilities area - 311,661m2 &amp; 1,113,639m2 respectively (UCI)</a:t>
            </a:r>
          </a:p>
          <a:p>
            <a:pPr marR="0" lvl="0" defTabSz="914400" rtl="0" eaLnBrk="1" fontAlgn="auto" latinLnBrk="0" hangingPunct="1">
              <a:lnSpc>
                <a:spcPct val="100000"/>
              </a:lnSpc>
              <a:spcBef>
                <a:spcPts val="0"/>
              </a:spcBef>
              <a:spcAft>
                <a:spcPts val="0"/>
              </a:spcAft>
              <a:buClrTx/>
              <a:buSzTx/>
              <a:tabLst/>
              <a:defRPr/>
            </a:pPr>
            <a:endParaRPr lang="en-SG" sz="1400"/>
          </a:p>
          <a:p>
            <a:pPr marL="342900" indent="-342900">
              <a:buFont typeface="Arial" panose="020B0604020202020204" pitchFamily="34" charset="0"/>
              <a:buChar char="•"/>
              <a:defRPr/>
            </a:pPr>
            <a:r>
              <a:rPr lang="en-SG" sz="1400"/>
              <a:t>Cost per Megawatt estimated =$212,329/MW of target supply (US Dept. Energy)</a:t>
            </a:r>
          </a:p>
        </p:txBody>
      </p:sp>
      <p:sp>
        <p:nvSpPr>
          <p:cNvPr id="160" name="TextBox 159">
            <a:extLst>
              <a:ext uri="{FF2B5EF4-FFF2-40B4-BE49-F238E27FC236}">
                <a16:creationId xmlns:a16="http://schemas.microsoft.com/office/drawing/2014/main" id="{25A17960-289B-E822-5188-901570B6A0FA}"/>
              </a:ext>
            </a:extLst>
          </p:cNvPr>
          <p:cNvSpPr txBox="1"/>
          <p:nvPr/>
        </p:nvSpPr>
        <p:spPr>
          <a:xfrm>
            <a:off x="4453629" y="3759187"/>
            <a:ext cx="6353255" cy="307777"/>
          </a:xfrm>
          <a:prstGeom prst="rect">
            <a:avLst/>
          </a:prstGeom>
          <a:noFill/>
        </p:spPr>
        <p:txBody>
          <a:bodyPr wrap="square">
            <a:spAutoFit/>
          </a:bodyPr>
          <a:lstStyle/>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Cost of planting a Tree = $250 Benchmarked off costing from </a:t>
            </a:r>
            <a:r>
              <a:rPr lang="en-SG" sz="1400" err="1"/>
              <a:t>Nparks</a:t>
            </a:r>
            <a:endParaRPr lang="en-SG" sz="1400"/>
          </a:p>
        </p:txBody>
      </p:sp>
      <p:sp>
        <p:nvSpPr>
          <p:cNvPr id="161" name="TextBox 160">
            <a:extLst>
              <a:ext uri="{FF2B5EF4-FFF2-40B4-BE49-F238E27FC236}">
                <a16:creationId xmlns:a16="http://schemas.microsoft.com/office/drawing/2014/main" id="{F5DBEFB5-D867-1438-D82D-76E93902B277}"/>
              </a:ext>
            </a:extLst>
          </p:cNvPr>
          <p:cNvSpPr txBox="1"/>
          <p:nvPr/>
        </p:nvSpPr>
        <p:spPr>
          <a:xfrm>
            <a:off x="4433565" y="2653389"/>
            <a:ext cx="6353255" cy="523220"/>
          </a:xfrm>
          <a:prstGeom prst="rect">
            <a:avLst/>
          </a:prstGeom>
          <a:noFill/>
        </p:spPr>
        <p:txBody>
          <a:bodyPr wrap="square">
            <a:spAutoFit/>
          </a:bodyPr>
          <a:lstStyle/>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Rainwater harvesting Tank Volume required is 5% of the target supply from Rainwater (Owls Hall)</a:t>
            </a:r>
          </a:p>
        </p:txBody>
      </p:sp>
      <p:sp>
        <p:nvSpPr>
          <p:cNvPr id="162" name="TextBox 161">
            <a:extLst>
              <a:ext uri="{FF2B5EF4-FFF2-40B4-BE49-F238E27FC236}">
                <a16:creationId xmlns:a16="http://schemas.microsoft.com/office/drawing/2014/main" id="{77DA66C0-D290-86F3-3D11-9468682ED482}"/>
              </a:ext>
            </a:extLst>
          </p:cNvPr>
          <p:cNvSpPr txBox="1"/>
          <p:nvPr/>
        </p:nvSpPr>
        <p:spPr>
          <a:xfrm>
            <a:off x="4433565" y="4660544"/>
            <a:ext cx="6353255" cy="523220"/>
          </a:xfrm>
          <a:prstGeom prst="rect">
            <a:avLst/>
          </a:prstGeom>
          <a:noFill/>
        </p:spPr>
        <p:txBody>
          <a:bodyPr wrap="square">
            <a:spAutoFit/>
          </a:bodyPr>
          <a:lstStyle/>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Cost Benchmarked using Sentosa Construction Cost</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Scaled to Monorail length of 8.5km</a:t>
            </a:r>
          </a:p>
        </p:txBody>
      </p:sp>
      <p:sp>
        <p:nvSpPr>
          <p:cNvPr id="163" name="TextBox 162">
            <a:extLst>
              <a:ext uri="{FF2B5EF4-FFF2-40B4-BE49-F238E27FC236}">
                <a16:creationId xmlns:a16="http://schemas.microsoft.com/office/drawing/2014/main" id="{D6988F10-1D0A-DC37-5ECC-B53599077238}"/>
              </a:ext>
            </a:extLst>
          </p:cNvPr>
          <p:cNvSpPr txBox="1"/>
          <p:nvPr/>
        </p:nvSpPr>
        <p:spPr>
          <a:xfrm>
            <a:off x="4453629" y="5605805"/>
            <a:ext cx="6353255" cy="523220"/>
          </a:xfrm>
          <a:prstGeom prst="rect">
            <a:avLst/>
          </a:prstGeom>
          <a:noFill/>
        </p:spPr>
        <p:txBody>
          <a:bodyPr wrap="square">
            <a:spAutoFit/>
          </a:bodyPr>
          <a:lstStyle/>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Benchmarked using Bishan Park Cost</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Scaled to change in Public Space of 49 hectares</a:t>
            </a:r>
          </a:p>
        </p:txBody>
      </p:sp>
      <p:graphicFrame>
        <p:nvGraphicFramePr>
          <p:cNvPr id="46" name="Content Placeholder 4">
            <a:extLst>
              <a:ext uri="{FF2B5EF4-FFF2-40B4-BE49-F238E27FC236}">
                <a16:creationId xmlns:a16="http://schemas.microsoft.com/office/drawing/2014/main" id="{CCCDD740-FD88-A3A2-0ED2-08ACDA6433B9}"/>
              </a:ext>
            </a:extLst>
          </p:cNvPr>
          <p:cNvGraphicFramePr>
            <a:graphicFrameLocks/>
          </p:cNvGraphicFramePr>
          <p:nvPr>
            <p:extLst>
              <p:ext uri="{D42A27DB-BD31-4B8C-83A1-F6EECF244321}">
                <p14:modId xmlns:p14="http://schemas.microsoft.com/office/powerpoint/2010/main" val="2107654405"/>
              </p:ext>
            </p:extLst>
          </p:nvPr>
        </p:nvGraphicFramePr>
        <p:xfrm>
          <a:off x="3047" y="6503403"/>
          <a:ext cx="12205566" cy="365760"/>
        </p:xfrm>
        <a:graphic>
          <a:graphicData uri="http://schemas.openxmlformats.org/drawingml/2006/table">
            <a:tbl>
              <a:tblPr firstRow="1" bandRow="1">
                <a:tableStyleId>{5C22544A-7EE6-4342-B048-85BDC9FD1C3A}</a:tableStyleId>
              </a:tblPr>
              <a:tblGrid>
                <a:gridCol w="2034261">
                  <a:extLst>
                    <a:ext uri="{9D8B030D-6E8A-4147-A177-3AD203B41FA5}">
                      <a16:colId xmlns:a16="http://schemas.microsoft.com/office/drawing/2014/main" val="937411808"/>
                    </a:ext>
                  </a:extLst>
                </a:gridCol>
                <a:gridCol w="2034261">
                  <a:extLst>
                    <a:ext uri="{9D8B030D-6E8A-4147-A177-3AD203B41FA5}">
                      <a16:colId xmlns:a16="http://schemas.microsoft.com/office/drawing/2014/main" val="957415855"/>
                    </a:ext>
                  </a:extLst>
                </a:gridCol>
                <a:gridCol w="2034261">
                  <a:extLst>
                    <a:ext uri="{9D8B030D-6E8A-4147-A177-3AD203B41FA5}">
                      <a16:colId xmlns:a16="http://schemas.microsoft.com/office/drawing/2014/main" val="2972812338"/>
                    </a:ext>
                  </a:extLst>
                </a:gridCol>
                <a:gridCol w="2034261">
                  <a:extLst>
                    <a:ext uri="{9D8B030D-6E8A-4147-A177-3AD203B41FA5}">
                      <a16:colId xmlns:a16="http://schemas.microsoft.com/office/drawing/2014/main" val="1000739312"/>
                    </a:ext>
                  </a:extLst>
                </a:gridCol>
                <a:gridCol w="2034261">
                  <a:extLst>
                    <a:ext uri="{9D8B030D-6E8A-4147-A177-3AD203B41FA5}">
                      <a16:colId xmlns:a16="http://schemas.microsoft.com/office/drawing/2014/main" val="3136587809"/>
                    </a:ext>
                  </a:extLst>
                </a:gridCol>
                <a:gridCol w="2034261">
                  <a:extLst>
                    <a:ext uri="{9D8B030D-6E8A-4147-A177-3AD203B41FA5}">
                      <a16:colId xmlns:a16="http://schemas.microsoft.com/office/drawing/2014/main" val="3511689014"/>
                    </a:ext>
                  </a:extLst>
                </a:gridCol>
              </a:tblGrid>
              <a:tr h="289560">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Introduction &amp; Background</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Theory of Change</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Logic Model</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Impact Valuation (SROI)</a:t>
                      </a:r>
                      <a:endParaRPr lang="en-US" sz="1200">
                        <a:effectLst/>
                        <a:latin typeface="Open Sans"/>
                        <a:ea typeface="Open Sans"/>
                        <a:cs typeface="Open Sans"/>
                      </a:endParaRPr>
                    </a:p>
                  </a:txBody>
                  <a:tcPr marL="0" marR="0" marT="0" marB="0" anchor="ctr">
                    <a:lnL>
                      <a:noFill/>
                    </a:lnL>
                    <a:lnR>
                      <a:noFill/>
                    </a:lnR>
                    <a:lnT>
                      <a:noFill/>
                    </a:lnT>
                    <a:lnB>
                      <a:noFill/>
                    </a:lnB>
                    <a:solidFill>
                      <a:srgbClr val="92D050"/>
                    </a:solid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Sensitivity &amp; Scenario Analysis</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Other Considerations</a:t>
                      </a:r>
                      <a:br>
                        <a:rPr lang="en-US" sz="1200" b="1" i="0">
                          <a:solidFill>
                            <a:srgbClr val="083603"/>
                          </a:solidFill>
                          <a:effectLst/>
                          <a:latin typeface="Open Sans"/>
                          <a:ea typeface="Open Sans"/>
                          <a:cs typeface="Open Sans"/>
                        </a:rPr>
                      </a:br>
                      <a:r>
                        <a:rPr lang="en-US" sz="1200" b="1" i="0">
                          <a:solidFill>
                            <a:srgbClr val="083603"/>
                          </a:solidFill>
                          <a:effectLst/>
                          <a:latin typeface="Open Sans"/>
                          <a:ea typeface="Open Sans"/>
                          <a:cs typeface="Open Sans"/>
                        </a:rPr>
                        <a:t>&amp; Conclusion</a:t>
                      </a:r>
                      <a:endParaRPr lang="en-US" sz="1200">
                        <a:effectLst/>
                        <a:latin typeface="Open Sans"/>
                        <a:ea typeface="Open Sans"/>
                        <a:cs typeface="Open Sans"/>
                      </a:endParaRPr>
                    </a:p>
                  </a:txBody>
                  <a:tcPr marL="0" marR="0" marT="0" marB="0" anchor="ctr">
                    <a:lnL>
                      <a:noFill/>
                    </a:lnL>
                    <a:lnR>
                      <a:noFill/>
                    </a:lnR>
                    <a:lnT>
                      <a:noFill/>
                    </a:lnT>
                    <a:lnB>
                      <a:noFill/>
                    </a:lnB>
                    <a:noFill/>
                  </a:tcPr>
                </a:tc>
                <a:extLst>
                  <a:ext uri="{0D108BD9-81ED-4DB2-BD59-A6C34878D82A}">
                    <a16:rowId xmlns:a16="http://schemas.microsoft.com/office/drawing/2014/main" val="1205861374"/>
                  </a:ext>
                </a:extLst>
              </a:tr>
            </a:tbl>
          </a:graphicData>
        </a:graphic>
      </p:graphicFrame>
    </p:spTree>
    <p:extLst>
      <p:ext uri="{BB962C8B-B14F-4D97-AF65-F5344CB8AC3E}">
        <p14:creationId xmlns:p14="http://schemas.microsoft.com/office/powerpoint/2010/main" val="25637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144" grpId="0"/>
      <p:bldP spid="145" grpId="0"/>
      <p:bldP spid="146" grpId="0"/>
      <p:bldP spid="147" grpId="0"/>
      <p:bldP spid="159" grpId="0"/>
      <p:bldP spid="160" grpId="0"/>
      <p:bldP spid="161" grpId="0"/>
      <p:bldP spid="162" grpId="0"/>
      <p:bldP spid="16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Rectangle 148">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FCBAAC7-66F3-85B3-2C4B-4FE10B0EBD47}"/>
              </a:ext>
            </a:extLst>
          </p:cNvPr>
          <p:cNvSpPr>
            <a:spLocks noGrp="1"/>
          </p:cNvSpPr>
          <p:nvPr>
            <p:ph type="title"/>
          </p:nvPr>
        </p:nvSpPr>
        <p:spPr>
          <a:xfrm>
            <a:off x="371658" y="327327"/>
            <a:ext cx="10754527" cy="680175"/>
          </a:xfrm>
        </p:spPr>
        <p:txBody>
          <a:bodyPr anchor="b">
            <a:normAutofit fontScale="90000"/>
          </a:bodyPr>
          <a:lstStyle/>
          <a:p>
            <a:r>
              <a:rPr lang="en-US">
                <a:solidFill>
                  <a:schemeClr val="tx2"/>
                </a:solidFill>
                <a:cs typeface="Posterama"/>
              </a:rPr>
              <a:t>Impact Valuation (SROI) – Social Costs</a:t>
            </a:r>
          </a:p>
        </p:txBody>
      </p:sp>
      <p:grpSp>
        <p:nvGrpSpPr>
          <p:cNvPr id="63" name="Group 62">
            <a:extLst>
              <a:ext uri="{FF2B5EF4-FFF2-40B4-BE49-F238E27FC236}">
                <a16:creationId xmlns:a16="http://schemas.microsoft.com/office/drawing/2014/main" id="{FEDFF131-85AD-145D-E4BE-C3F4BB6328C3}"/>
              </a:ext>
            </a:extLst>
          </p:cNvPr>
          <p:cNvGrpSpPr/>
          <p:nvPr/>
        </p:nvGrpSpPr>
        <p:grpSpPr>
          <a:xfrm>
            <a:off x="42804" y="1488693"/>
            <a:ext cx="1503496" cy="4884457"/>
            <a:chOff x="371658" y="1486993"/>
            <a:chExt cx="1503496" cy="4884457"/>
          </a:xfrm>
        </p:grpSpPr>
        <p:pic>
          <p:nvPicPr>
            <p:cNvPr id="4" name="Picture 2" descr="Thunderbolt ">
              <a:extLst>
                <a:ext uri="{FF2B5EF4-FFF2-40B4-BE49-F238E27FC236}">
                  <a16:creationId xmlns:a16="http://schemas.microsoft.com/office/drawing/2014/main" id="{6523FA11-B902-97A8-D343-B33BBA3F42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563" y="1486993"/>
              <a:ext cx="466792" cy="4667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Drop ">
              <a:extLst>
                <a:ext uri="{FF2B5EF4-FFF2-40B4-BE49-F238E27FC236}">
                  <a16:creationId xmlns:a16="http://schemas.microsoft.com/office/drawing/2014/main" id="{C3738CA0-0E98-9654-62AC-617DF0DC88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3563" y="2501483"/>
              <a:ext cx="466792" cy="4667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Leaf ">
              <a:extLst>
                <a:ext uri="{FF2B5EF4-FFF2-40B4-BE49-F238E27FC236}">
                  <a16:creationId xmlns:a16="http://schemas.microsoft.com/office/drawing/2014/main" id="{2BFD5BD9-E61F-4528-C235-B039412BF46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3563" y="3515973"/>
              <a:ext cx="466792" cy="4667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Mobility ">
              <a:extLst>
                <a:ext uri="{FF2B5EF4-FFF2-40B4-BE49-F238E27FC236}">
                  <a16:creationId xmlns:a16="http://schemas.microsoft.com/office/drawing/2014/main" id="{3A1EB763-A91F-EA43-0CF7-A50F09DAA25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3563" y="4530463"/>
              <a:ext cx="466792" cy="4667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Street lamp ">
              <a:extLst>
                <a:ext uri="{FF2B5EF4-FFF2-40B4-BE49-F238E27FC236}">
                  <a16:creationId xmlns:a16="http://schemas.microsoft.com/office/drawing/2014/main" id="{282BC5B8-B689-0E8B-904F-40874EA2728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3563" y="5544953"/>
              <a:ext cx="466792" cy="466792"/>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507;g179ef9be53a_2_9">
              <a:extLst>
                <a:ext uri="{FF2B5EF4-FFF2-40B4-BE49-F238E27FC236}">
                  <a16:creationId xmlns:a16="http://schemas.microsoft.com/office/drawing/2014/main" id="{BD545FB3-783F-C9F3-7479-C7DB93F7065D}"/>
                </a:ext>
              </a:extLst>
            </p:cNvPr>
            <p:cNvSpPr txBox="1"/>
            <p:nvPr/>
          </p:nvSpPr>
          <p:spPr>
            <a:xfrm rot="5400000">
              <a:off x="951461" y="1390408"/>
              <a:ext cx="363502" cy="1483884"/>
            </a:xfrm>
            <a:prstGeom prst="rect">
              <a:avLst/>
            </a:prstGeom>
            <a:noFill/>
            <a:ln>
              <a:noFill/>
            </a:ln>
          </p:spPr>
          <p:txBody>
            <a:bodyPr spcFirstLastPara="1" vert="vert270" wrap="square" lIns="91425" tIns="91425" rIns="91425" bIns="91425" anchor="b" anchorCtr="0">
              <a:noAutofit/>
            </a:bodyPr>
            <a:lstStyle/>
            <a:p>
              <a:pPr marL="146050" marR="0" lvl="0" algn="ctr" rtl="0">
                <a:lnSpc>
                  <a:spcPct val="100000"/>
                </a:lnSpc>
                <a:spcBef>
                  <a:spcPts val="0"/>
                </a:spcBef>
                <a:spcAft>
                  <a:spcPts val="0"/>
                </a:spcAft>
                <a:buClr>
                  <a:schemeClr val="dk1"/>
                </a:buClr>
                <a:buSzPts val="1300"/>
              </a:pPr>
              <a:r>
                <a:rPr lang="en" sz="1300" b="1">
                  <a:ea typeface="Oswald"/>
                  <a:cs typeface="Oswald"/>
                  <a:sym typeface="Oswald"/>
                </a:rPr>
                <a:t>Energy</a:t>
              </a:r>
              <a:endParaRPr sz="1300" b="1" i="0" u="none" strike="noStrike" cap="none">
                <a:ea typeface="Oswald"/>
                <a:cs typeface="Oswald"/>
                <a:sym typeface="Oswald"/>
              </a:endParaRPr>
            </a:p>
          </p:txBody>
        </p:sp>
        <p:sp>
          <p:nvSpPr>
            <p:cNvPr id="6" name="Google Shape;507;g179ef9be53a_2_9">
              <a:extLst>
                <a:ext uri="{FF2B5EF4-FFF2-40B4-BE49-F238E27FC236}">
                  <a16:creationId xmlns:a16="http://schemas.microsoft.com/office/drawing/2014/main" id="{BE088CA4-70A2-7E64-7CD1-8AE47EDF0E00}"/>
                </a:ext>
              </a:extLst>
            </p:cNvPr>
            <p:cNvSpPr txBox="1"/>
            <p:nvPr/>
          </p:nvSpPr>
          <p:spPr>
            <a:xfrm rot="5400000">
              <a:off x="931849" y="2396496"/>
              <a:ext cx="363502" cy="1483884"/>
            </a:xfrm>
            <a:prstGeom prst="rect">
              <a:avLst/>
            </a:prstGeom>
            <a:noFill/>
            <a:ln>
              <a:noFill/>
            </a:ln>
          </p:spPr>
          <p:txBody>
            <a:bodyPr spcFirstLastPara="1" vert="vert270" wrap="square" lIns="91425" tIns="91425" rIns="91425" bIns="91425" anchor="b" anchorCtr="0">
              <a:noAutofit/>
            </a:bodyPr>
            <a:lstStyle/>
            <a:p>
              <a:pPr marL="146050" marR="0" lvl="0" algn="ctr" rtl="0">
                <a:lnSpc>
                  <a:spcPct val="100000"/>
                </a:lnSpc>
                <a:spcBef>
                  <a:spcPts val="0"/>
                </a:spcBef>
                <a:spcAft>
                  <a:spcPts val="0"/>
                </a:spcAft>
                <a:buClr>
                  <a:schemeClr val="dk1"/>
                </a:buClr>
                <a:buSzPts val="1300"/>
              </a:pPr>
              <a:r>
                <a:rPr lang="en" sz="1300" b="1">
                  <a:ea typeface="Oswald"/>
                  <a:cs typeface="Oswald"/>
                  <a:sym typeface="Oswald"/>
                </a:rPr>
                <a:t>Water</a:t>
              </a:r>
              <a:endParaRPr sz="1300" b="1" i="0" u="none" strike="noStrike" cap="none">
                <a:ea typeface="Oswald"/>
                <a:cs typeface="Oswald"/>
                <a:sym typeface="Oswald"/>
              </a:endParaRPr>
            </a:p>
          </p:txBody>
        </p:sp>
        <p:sp>
          <p:nvSpPr>
            <p:cNvPr id="8" name="Google Shape;507;g179ef9be53a_2_9">
              <a:extLst>
                <a:ext uri="{FF2B5EF4-FFF2-40B4-BE49-F238E27FC236}">
                  <a16:creationId xmlns:a16="http://schemas.microsoft.com/office/drawing/2014/main" id="{6E20883C-5065-D3B5-430D-7A5C3A3F99EC}"/>
                </a:ext>
              </a:extLst>
            </p:cNvPr>
            <p:cNvSpPr txBox="1"/>
            <p:nvPr/>
          </p:nvSpPr>
          <p:spPr>
            <a:xfrm rot="5400000">
              <a:off x="931849" y="3410986"/>
              <a:ext cx="363502" cy="1483884"/>
            </a:xfrm>
            <a:prstGeom prst="rect">
              <a:avLst/>
            </a:prstGeom>
            <a:noFill/>
            <a:ln>
              <a:noFill/>
            </a:ln>
          </p:spPr>
          <p:txBody>
            <a:bodyPr spcFirstLastPara="1" vert="vert270" wrap="square" lIns="91425" tIns="91425" rIns="91425" bIns="91425" anchor="b" anchorCtr="0">
              <a:noAutofit/>
            </a:bodyPr>
            <a:lstStyle/>
            <a:p>
              <a:pPr marL="146050" marR="0" lvl="0" algn="ctr" rtl="0">
                <a:lnSpc>
                  <a:spcPct val="100000"/>
                </a:lnSpc>
                <a:spcBef>
                  <a:spcPts val="0"/>
                </a:spcBef>
                <a:spcAft>
                  <a:spcPts val="0"/>
                </a:spcAft>
                <a:buClr>
                  <a:schemeClr val="dk1"/>
                </a:buClr>
                <a:buSzPts val="1300"/>
              </a:pPr>
              <a:r>
                <a:rPr lang="en" sz="1300" b="1">
                  <a:ea typeface="Oswald"/>
                  <a:cs typeface="Oswald"/>
                  <a:sym typeface="Oswald"/>
                </a:rPr>
                <a:t>Greenery</a:t>
              </a:r>
              <a:endParaRPr sz="1300" b="1" i="0" u="none" strike="noStrike" cap="none">
                <a:ea typeface="Oswald"/>
                <a:cs typeface="Oswald"/>
                <a:sym typeface="Oswald"/>
              </a:endParaRPr>
            </a:p>
          </p:txBody>
        </p:sp>
        <p:sp>
          <p:nvSpPr>
            <p:cNvPr id="10" name="Google Shape;507;g179ef9be53a_2_9">
              <a:extLst>
                <a:ext uri="{FF2B5EF4-FFF2-40B4-BE49-F238E27FC236}">
                  <a16:creationId xmlns:a16="http://schemas.microsoft.com/office/drawing/2014/main" id="{4BCDFBF2-3CC1-7DA6-0C31-4725C99B5E8A}"/>
                </a:ext>
              </a:extLst>
            </p:cNvPr>
            <p:cNvSpPr txBox="1"/>
            <p:nvPr/>
          </p:nvSpPr>
          <p:spPr>
            <a:xfrm rot="5400000">
              <a:off x="951461" y="4415802"/>
              <a:ext cx="363502" cy="1483884"/>
            </a:xfrm>
            <a:prstGeom prst="rect">
              <a:avLst/>
            </a:prstGeom>
            <a:noFill/>
            <a:ln>
              <a:noFill/>
            </a:ln>
          </p:spPr>
          <p:txBody>
            <a:bodyPr spcFirstLastPara="1" vert="vert270" wrap="square" lIns="91425" tIns="91425" rIns="91425" bIns="91425" anchor="b" anchorCtr="0">
              <a:noAutofit/>
            </a:bodyPr>
            <a:lstStyle/>
            <a:p>
              <a:pPr marL="146050" marR="0" lvl="0" algn="ctr" rtl="0">
                <a:lnSpc>
                  <a:spcPct val="100000"/>
                </a:lnSpc>
                <a:spcBef>
                  <a:spcPts val="0"/>
                </a:spcBef>
                <a:spcAft>
                  <a:spcPts val="0"/>
                </a:spcAft>
                <a:buClr>
                  <a:schemeClr val="dk1"/>
                </a:buClr>
                <a:buSzPts val="1300"/>
              </a:pPr>
              <a:r>
                <a:rPr lang="en" sz="1300" b="1" i="0" u="none" strike="noStrike" cap="none">
                  <a:ea typeface="Oswald"/>
                  <a:cs typeface="Oswald"/>
                  <a:sym typeface="Oswald"/>
                </a:rPr>
                <a:t>Mobility</a:t>
              </a:r>
              <a:endParaRPr sz="1300" b="1" i="0" u="none" strike="noStrike" cap="none">
                <a:ea typeface="Oswald"/>
                <a:cs typeface="Oswald"/>
                <a:sym typeface="Oswald"/>
              </a:endParaRPr>
            </a:p>
          </p:txBody>
        </p:sp>
        <p:sp>
          <p:nvSpPr>
            <p:cNvPr id="13" name="Google Shape;507;g179ef9be53a_2_9">
              <a:extLst>
                <a:ext uri="{FF2B5EF4-FFF2-40B4-BE49-F238E27FC236}">
                  <a16:creationId xmlns:a16="http://schemas.microsoft.com/office/drawing/2014/main" id="{7D2E768A-987E-1333-FFAE-4E96DF3A7FBC}"/>
                </a:ext>
              </a:extLst>
            </p:cNvPr>
            <p:cNvSpPr txBox="1"/>
            <p:nvPr/>
          </p:nvSpPr>
          <p:spPr>
            <a:xfrm rot="5400000">
              <a:off x="951461" y="5447757"/>
              <a:ext cx="363502" cy="1483884"/>
            </a:xfrm>
            <a:prstGeom prst="rect">
              <a:avLst/>
            </a:prstGeom>
            <a:noFill/>
            <a:ln>
              <a:noFill/>
            </a:ln>
          </p:spPr>
          <p:txBody>
            <a:bodyPr spcFirstLastPara="1" vert="vert270" wrap="square" lIns="91425" tIns="91425" rIns="91425" bIns="91425" anchor="b" anchorCtr="0">
              <a:noAutofit/>
            </a:bodyPr>
            <a:lstStyle/>
            <a:p>
              <a:pPr marL="146050" marR="0" lvl="0" algn="ctr" rtl="0">
                <a:lnSpc>
                  <a:spcPct val="100000"/>
                </a:lnSpc>
                <a:spcBef>
                  <a:spcPts val="0"/>
                </a:spcBef>
                <a:spcAft>
                  <a:spcPts val="0"/>
                </a:spcAft>
                <a:buClr>
                  <a:schemeClr val="dk1"/>
                </a:buClr>
                <a:buSzPts val="1300"/>
              </a:pPr>
              <a:r>
                <a:rPr lang="en" sz="1300" b="1" i="0" u="none" strike="noStrike" cap="none">
                  <a:ea typeface="Oswald"/>
                  <a:cs typeface="Oswald"/>
                  <a:sym typeface="Oswald"/>
                </a:rPr>
                <a:t>Public Spaces</a:t>
              </a:r>
              <a:endParaRPr sz="1300" b="1" i="0" u="none" strike="noStrike" cap="none">
                <a:ea typeface="Oswald"/>
                <a:cs typeface="Oswald"/>
                <a:sym typeface="Oswald"/>
              </a:endParaRPr>
            </a:p>
          </p:txBody>
        </p:sp>
      </p:grpSp>
      <p:cxnSp>
        <p:nvCxnSpPr>
          <p:cNvPr id="43" name="Straight Connector 42">
            <a:extLst>
              <a:ext uri="{FF2B5EF4-FFF2-40B4-BE49-F238E27FC236}">
                <a16:creationId xmlns:a16="http://schemas.microsoft.com/office/drawing/2014/main" id="{0E8C0179-69AB-8AC0-B4F0-24D67FCA4F42}"/>
              </a:ext>
            </a:extLst>
          </p:cNvPr>
          <p:cNvCxnSpPr>
            <a:cxnSpLocks/>
          </p:cNvCxnSpPr>
          <p:nvPr/>
        </p:nvCxnSpPr>
        <p:spPr>
          <a:xfrm flipH="1">
            <a:off x="508958" y="2400477"/>
            <a:ext cx="11087059"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9FAE579-B920-6FCB-BCFE-5C30D4A1BC85}"/>
              </a:ext>
            </a:extLst>
          </p:cNvPr>
          <p:cNvSpPr txBox="1"/>
          <p:nvPr/>
        </p:nvSpPr>
        <p:spPr>
          <a:xfrm>
            <a:off x="1116995" y="989996"/>
            <a:ext cx="2586889" cy="369332"/>
          </a:xfrm>
          <a:prstGeom prst="rect">
            <a:avLst/>
          </a:prstGeom>
          <a:noFill/>
        </p:spPr>
        <p:txBody>
          <a:bodyPr wrap="square">
            <a:spAutoFit/>
          </a:bodyPr>
          <a:lstStyle/>
          <a:p>
            <a:pPr algn="ctr"/>
            <a:r>
              <a:rPr lang="en-US" b="1"/>
              <a:t>Cost</a:t>
            </a:r>
            <a:r>
              <a:rPr lang="en-US" b="1">
                <a:solidFill>
                  <a:schemeClr val="tx1"/>
                </a:solidFill>
              </a:rPr>
              <a:t> items</a:t>
            </a:r>
          </a:p>
        </p:txBody>
      </p:sp>
      <p:sp>
        <p:nvSpPr>
          <p:cNvPr id="58" name="TextBox 57">
            <a:extLst>
              <a:ext uri="{FF2B5EF4-FFF2-40B4-BE49-F238E27FC236}">
                <a16:creationId xmlns:a16="http://schemas.microsoft.com/office/drawing/2014/main" id="{1A60AFED-3ED3-9398-3DA8-42CCF30D7E5C}"/>
              </a:ext>
            </a:extLst>
          </p:cNvPr>
          <p:cNvSpPr txBox="1"/>
          <p:nvPr/>
        </p:nvSpPr>
        <p:spPr>
          <a:xfrm>
            <a:off x="4251304" y="1010694"/>
            <a:ext cx="2586889" cy="369332"/>
          </a:xfrm>
          <a:prstGeom prst="rect">
            <a:avLst/>
          </a:prstGeom>
          <a:noFill/>
        </p:spPr>
        <p:txBody>
          <a:bodyPr wrap="square">
            <a:spAutoFit/>
          </a:bodyPr>
          <a:lstStyle/>
          <a:p>
            <a:pPr algn="ctr"/>
            <a:r>
              <a:rPr lang="en-US" b="1">
                <a:solidFill>
                  <a:schemeClr val="tx1"/>
                </a:solidFill>
              </a:rPr>
              <a:t>Key Estimates</a:t>
            </a:r>
          </a:p>
        </p:txBody>
      </p:sp>
      <p:sp>
        <p:nvSpPr>
          <p:cNvPr id="60" name="TextBox 59">
            <a:extLst>
              <a:ext uri="{FF2B5EF4-FFF2-40B4-BE49-F238E27FC236}">
                <a16:creationId xmlns:a16="http://schemas.microsoft.com/office/drawing/2014/main" id="{3E1D951C-9631-310D-E06E-BBDC996143C1}"/>
              </a:ext>
            </a:extLst>
          </p:cNvPr>
          <p:cNvSpPr txBox="1"/>
          <p:nvPr/>
        </p:nvSpPr>
        <p:spPr>
          <a:xfrm>
            <a:off x="1457563" y="1418346"/>
            <a:ext cx="2857193" cy="954107"/>
          </a:xfrm>
          <a:prstGeom prst="rect">
            <a:avLst/>
          </a:prstGeom>
          <a:noFill/>
        </p:spPr>
        <p:txBody>
          <a:bodyPr wrap="square">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Solar PV maintenance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Wind Turbine maintenance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Microgrid controller maintenance</a:t>
            </a:r>
          </a:p>
        </p:txBody>
      </p:sp>
      <p:cxnSp>
        <p:nvCxnSpPr>
          <p:cNvPr id="62" name="Straight Connector 61">
            <a:extLst>
              <a:ext uri="{FF2B5EF4-FFF2-40B4-BE49-F238E27FC236}">
                <a16:creationId xmlns:a16="http://schemas.microsoft.com/office/drawing/2014/main" id="{B4312EE1-A801-2F67-44C0-8A60E32F706A}"/>
              </a:ext>
            </a:extLst>
          </p:cNvPr>
          <p:cNvCxnSpPr/>
          <p:nvPr/>
        </p:nvCxnSpPr>
        <p:spPr>
          <a:xfrm>
            <a:off x="4198905" y="1072000"/>
            <a:ext cx="0" cy="5176401"/>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C7C9734-2B2A-0631-FDC9-9091DF0A417F}"/>
              </a:ext>
            </a:extLst>
          </p:cNvPr>
          <p:cNvCxnSpPr>
            <a:cxnSpLocks/>
          </p:cNvCxnSpPr>
          <p:nvPr/>
        </p:nvCxnSpPr>
        <p:spPr>
          <a:xfrm flipH="1">
            <a:off x="508957" y="3429000"/>
            <a:ext cx="11087059"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EF17685-D4D5-8899-A0BD-82F2A0486650}"/>
              </a:ext>
            </a:extLst>
          </p:cNvPr>
          <p:cNvCxnSpPr>
            <a:cxnSpLocks/>
          </p:cNvCxnSpPr>
          <p:nvPr/>
        </p:nvCxnSpPr>
        <p:spPr>
          <a:xfrm flipH="1">
            <a:off x="508956" y="4426789"/>
            <a:ext cx="11087059"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CE7CD51-8C61-A42C-2D8B-C745962C128F}"/>
              </a:ext>
            </a:extLst>
          </p:cNvPr>
          <p:cNvCxnSpPr>
            <a:cxnSpLocks/>
          </p:cNvCxnSpPr>
          <p:nvPr/>
        </p:nvCxnSpPr>
        <p:spPr>
          <a:xfrm flipH="1">
            <a:off x="508955" y="5450457"/>
            <a:ext cx="11087059"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24F61832-02AC-6AC3-CD31-800171AB4357}"/>
              </a:ext>
            </a:extLst>
          </p:cNvPr>
          <p:cNvSpPr txBox="1"/>
          <p:nvPr/>
        </p:nvSpPr>
        <p:spPr>
          <a:xfrm>
            <a:off x="1457563" y="2474892"/>
            <a:ext cx="2471011" cy="954107"/>
          </a:xfrm>
          <a:prstGeom prst="rect">
            <a:avLst/>
          </a:prstGeom>
          <a:noFill/>
        </p:spPr>
        <p:txBody>
          <a:bodyPr wrap="square">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Rainwater catchment maintenance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Greywater treatment maintenance</a:t>
            </a:r>
          </a:p>
        </p:txBody>
      </p:sp>
      <p:sp>
        <p:nvSpPr>
          <p:cNvPr id="145" name="TextBox 144">
            <a:extLst>
              <a:ext uri="{FF2B5EF4-FFF2-40B4-BE49-F238E27FC236}">
                <a16:creationId xmlns:a16="http://schemas.microsoft.com/office/drawing/2014/main" id="{449D64B2-F771-E888-A809-008CAAD14A20}"/>
              </a:ext>
            </a:extLst>
          </p:cNvPr>
          <p:cNvSpPr txBox="1"/>
          <p:nvPr/>
        </p:nvSpPr>
        <p:spPr>
          <a:xfrm>
            <a:off x="4522956" y="5647602"/>
            <a:ext cx="6067545" cy="523220"/>
          </a:xfrm>
          <a:prstGeom prst="rect">
            <a:avLst/>
          </a:prstGeom>
          <a:noFill/>
        </p:spPr>
        <p:txBody>
          <a:bodyPr wrap="square">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Proxied by </a:t>
            </a:r>
            <a:r>
              <a:rPr lang="en-SG" sz="1400" err="1"/>
              <a:t>Nparks</a:t>
            </a:r>
            <a:r>
              <a:rPr lang="en-SG" sz="1400"/>
              <a:t> Operational Cost / m2</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Does not include Depreciation Costs</a:t>
            </a:r>
          </a:p>
        </p:txBody>
      </p:sp>
      <p:sp>
        <p:nvSpPr>
          <p:cNvPr id="146" name="TextBox 145">
            <a:extLst>
              <a:ext uri="{FF2B5EF4-FFF2-40B4-BE49-F238E27FC236}">
                <a16:creationId xmlns:a16="http://schemas.microsoft.com/office/drawing/2014/main" id="{1054EF44-E773-558C-2B5A-6A797212BEB7}"/>
              </a:ext>
            </a:extLst>
          </p:cNvPr>
          <p:cNvSpPr txBox="1"/>
          <p:nvPr/>
        </p:nvSpPr>
        <p:spPr>
          <a:xfrm>
            <a:off x="1457563" y="4736118"/>
            <a:ext cx="2471011" cy="307777"/>
          </a:xfrm>
          <a:prstGeom prst="rect">
            <a:avLst/>
          </a:prstGeom>
          <a:noFill/>
        </p:spPr>
        <p:txBody>
          <a:bodyPr wrap="square">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Monorail maintenance</a:t>
            </a:r>
          </a:p>
        </p:txBody>
      </p:sp>
      <p:sp>
        <p:nvSpPr>
          <p:cNvPr id="147" name="TextBox 146">
            <a:extLst>
              <a:ext uri="{FF2B5EF4-FFF2-40B4-BE49-F238E27FC236}">
                <a16:creationId xmlns:a16="http://schemas.microsoft.com/office/drawing/2014/main" id="{D4BB7177-4C9C-5A9A-9E04-05AD911DE7F9}"/>
              </a:ext>
            </a:extLst>
          </p:cNvPr>
          <p:cNvSpPr txBox="1"/>
          <p:nvPr/>
        </p:nvSpPr>
        <p:spPr>
          <a:xfrm>
            <a:off x="1457563" y="5733451"/>
            <a:ext cx="2601604" cy="307777"/>
          </a:xfrm>
          <a:prstGeom prst="rect">
            <a:avLst/>
          </a:prstGeom>
          <a:noFill/>
        </p:spPr>
        <p:txBody>
          <a:bodyPr wrap="square">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Public Space maintenance</a:t>
            </a:r>
          </a:p>
        </p:txBody>
      </p:sp>
      <p:sp>
        <p:nvSpPr>
          <p:cNvPr id="41" name="TextBox 40">
            <a:extLst>
              <a:ext uri="{FF2B5EF4-FFF2-40B4-BE49-F238E27FC236}">
                <a16:creationId xmlns:a16="http://schemas.microsoft.com/office/drawing/2014/main" id="{27F70FDA-DFDC-A1FF-F044-EDB5B7B5FACC}"/>
              </a:ext>
            </a:extLst>
          </p:cNvPr>
          <p:cNvSpPr txBox="1"/>
          <p:nvPr/>
        </p:nvSpPr>
        <p:spPr>
          <a:xfrm>
            <a:off x="4522956" y="3660200"/>
            <a:ext cx="6806931" cy="523220"/>
          </a:xfrm>
          <a:prstGeom prst="rect">
            <a:avLst/>
          </a:prstGeom>
          <a:noFill/>
        </p:spPr>
        <p:txBody>
          <a:bodyPr wrap="square">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Total Area to maintain = Vertical Green + Rooftop Green + Change in Land Greenery</a:t>
            </a:r>
          </a:p>
        </p:txBody>
      </p:sp>
      <p:sp>
        <p:nvSpPr>
          <p:cNvPr id="45" name="TextBox 44">
            <a:extLst>
              <a:ext uri="{FF2B5EF4-FFF2-40B4-BE49-F238E27FC236}">
                <a16:creationId xmlns:a16="http://schemas.microsoft.com/office/drawing/2014/main" id="{EA964E3F-36C2-C78E-4605-B38006DD506D}"/>
              </a:ext>
            </a:extLst>
          </p:cNvPr>
          <p:cNvSpPr txBox="1"/>
          <p:nvPr/>
        </p:nvSpPr>
        <p:spPr>
          <a:xfrm>
            <a:off x="1457563" y="3656734"/>
            <a:ext cx="2471011" cy="523220"/>
          </a:xfrm>
          <a:prstGeom prst="rect">
            <a:avLst/>
          </a:prstGeom>
          <a:noFill/>
        </p:spPr>
        <p:txBody>
          <a:bodyPr wrap="square">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NUS greenery maintenance</a:t>
            </a:r>
          </a:p>
        </p:txBody>
      </p:sp>
      <p:sp>
        <p:nvSpPr>
          <p:cNvPr id="46" name="TextBox 45">
            <a:extLst>
              <a:ext uri="{FF2B5EF4-FFF2-40B4-BE49-F238E27FC236}">
                <a16:creationId xmlns:a16="http://schemas.microsoft.com/office/drawing/2014/main" id="{8C16EF41-E037-3210-06CD-FA21B3515BB8}"/>
              </a:ext>
            </a:extLst>
          </p:cNvPr>
          <p:cNvSpPr txBox="1"/>
          <p:nvPr/>
        </p:nvSpPr>
        <p:spPr>
          <a:xfrm>
            <a:off x="4522956" y="4724349"/>
            <a:ext cx="7012971" cy="307777"/>
          </a:xfrm>
          <a:prstGeom prst="rect">
            <a:avLst/>
          </a:prstGeom>
          <a:noFill/>
        </p:spPr>
        <p:txBody>
          <a:bodyPr wrap="square">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maintenance cost  / km proxied by Turkish monorail at $5.7million/km</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6601BF2-167C-547B-B49A-B7866EA1AE66}"/>
                  </a:ext>
                </a:extLst>
              </p:cNvPr>
              <p:cNvSpPr txBox="1"/>
              <p:nvPr/>
            </p:nvSpPr>
            <p:spPr>
              <a:xfrm>
                <a:off x="4522956" y="2462178"/>
                <a:ext cx="7459904" cy="954107"/>
              </a:xfrm>
              <a:prstGeom prst="rect">
                <a:avLst/>
              </a:prstGeom>
              <a:noFill/>
            </p:spPr>
            <p:txBody>
              <a:bodyPr wrap="square">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Rainwater catchment cost = electricity cost + tank and pump maintenance costs (requires estimation of land area)</a:t>
                </a:r>
              </a:p>
              <a:p>
                <a:pPr marR="0" lvl="0" defTabSz="914400" rtl="0" eaLnBrk="1" fontAlgn="auto" latinLnBrk="0" hangingPunct="1">
                  <a:lnSpc>
                    <a:spcPct val="100000"/>
                  </a:lnSpc>
                  <a:spcBef>
                    <a:spcPts val="0"/>
                  </a:spcBef>
                  <a:spcAft>
                    <a:spcPts val="0"/>
                  </a:spcAft>
                  <a:buClrTx/>
                  <a:buSzTx/>
                  <a:tabLst/>
                  <a:defRPr/>
                </a:pPr>
                <a:endParaRPr lang="en-SG" sz="1400"/>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Estimated land area </a:t>
                </a:r>
                <a14:m>
                  <m:oMath xmlns:m="http://schemas.openxmlformats.org/officeDocument/2006/math">
                    <m:r>
                      <a:rPr lang="en-SG" sz="1400" i="1" smtClean="0">
                        <a:latin typeface="Cambria Math" panose="02040503050406030204" pitchFamily="18" charset="0"/>
                        <a:ea typeface="Cambria Math" panose="02040503050406030204" pitchFamily="18" charset="0"/>
                      </a:rPr>
                      <m:t>≈</m:t>
                    </m:r>
                  </m:oMath>
                </a14:m>
                <a:r>
                  <a:rPr lang="en-SG" sz="1400"/>
                  <a:t> target supply / average annual rainfall in Singapore (2534.3mm)</a:t>
                </a:r>
              </a:p>
            </p:txBody>
          </p:sp>
        </mc:Choice>
        <mc:Fallback xmlns="">
          <p:sp>
            <p:nvSpPr>
              <p:cNvPr id="47" name="TextBox 46">
                <a:extLst>
                  <a:ext uri="{FF2B5EF4-FFF2-40B4-BE49-F238E27FC236}">
                    <a16:creationId xmlns:a16="http://schemas.microsoft.com/office/drawing/2014/main" id="{D6601BF2-167C-547B-B49A-B7866EA1AE66}"/>
                  </a:ext>
                </a:extLst>
              </p:cNvPr>
              <p:cNvSpPr txBox="1">
                <a:spLocks noRot="1" noChangeAspect="1" noMove="1" noResize="1" noEditPoints="1" noAdjustHandles="1" noChangeArrowheads="1" noChangeShapeType="1" noTextEdit="1"/>
              </p:cNvSpPr>
              <p:nvPr/>
            </p:nvSpPr>
            <p:spPr>
              <a:xfrm>
                <a:off x="4522956" y="2462178"/>
                <a:ext cx="7459904" cy="954107"/>
              </a:xfrm>
              <a:prstGeom prst="rect">
                <a:avLst/>
              </a:prstGeom>
              <a:blipFill>
                <a:blip r:embed="rId7"/>
                <a:stretch>
                  <a:fillRect l="-163" t="-1282" b="-5769"/>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84AEF69F-30A3-8CCA-AD3E-5FDF2A194ECB}"/>
              </a:ext>
            </a:extLst>
          </p:cNvPr>
          <p:cNvSpPr txBox="1"/>
          <p:nvPr/>
        </p:nvSpPr>
        <p:spPr>
          <a:xfrm>
            <a:off x="4523846" y="1576990"/>
            <a:ext cx="6806931" cy="523220"/>
          </a:xfrm>
          <a:prstGeom prst="rect">
            <a:avLst/>
          </a:prstGeom>
          <a:noFill/>
        </p:spPr>
        <p:txBody>
          <a:bodyPr wrap="square">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a:t>Microgrid maintenance cost estimation = average microgrid maintenance costs from comparable microgrid in India (Sharma et al, 2022)</a:t>
            </a:r>
          </a:p>
        </p:txBody>
      </p:sp>
      <p:graphicFrame>
        <p:nvGraphicFramePr>
          <p:cNvPr id="52" name="Content Placeholder 4">
            <a:extLst>
              <a:ext uri="{FF2B5EF4-FFF2-40B4-BE49-F238E27FC236}">
                <a16:creationId xmlns:a16="http://schemas.microsoft.com/office/drawing/2014/main" id="{9D3F4507-B39A-900A-3855-164799B6CDC5}"/>
              </a:ext>
            </a:extLst>
          </p:cNvPr>
          <p:cNvGraphicFramePr>
            <a:graphicFrameLocks/>
          </p:cNvGraphicFramePr>
          <p:nvPr>
            <p:extLst>
              <p:ext uri="{D42A27DB-BD31-4B8C-83A1-F6EECF244321}">
                <p14:modId xmlns:p14="http://schemas.microsoft.com/office/powerpoint/2010/main" val="3345621788"/>
              </p:ext>
            </p:extLst>
          </p:nvPr>
        </p:nvGraphicFramePr>
        <p:xfrm>
          <a:off x="3047" y="6503403"/>
          <a:ext cx="12205566" cy="365760"/>
        </p:xfrm>
        <a:graphic>
          <a:graphicData uri="http://schemas.openxmlformats.org/drawingml/2006/table">
            <a:tbl>
              <a:tblPr firstRow="1" bandRow="1">
                <a:tableStyleId>{5C22544A-7EE6-4342-B048-85BDC9FD1C3A}</a:tableStyleId>
              </a:tblPr>
              <a:tblGrid>
                <a:gridCol w="2034261">
                  <a:extLst>
                    <a:ext uri="{9D8B030D-6E8A-4147-A177-3AD203B41FA5}">
                      <a16:colId xmlns:a16="http://schemas.microsoft.com/office/drawing/2014/main" val="937411808"/>
                    </a:ext>
                  </a:extLst>
                </a:gridCol>
                <a:gridCol w="2034261">
                  <a:extLst>
                    <a:ext uri="{9D8B030D-6E8A-4147-A177-3AD203B41FA5}">
                      <a16:colId xmlns:a16="http://schemas.microsoft.com/office/drawing/2014/main" val="957415855"/>
                    </a:ext>
                  </a:extLst>
                </a:gridCol>
                <a:gridCol w="2034261">
                  <a:extLst>
                    <a:ext uri="{9D8B030D-6E8A-4147-A177-3AD203B41FA5}">
                      <a16:colId xmlns:a16="http://schemas.microsoft.com/office/drawing/2014/main" val="2972812338"/>
                    </a:ext>
                  </a:extLst>
                </a:gridCol>
                <a:gridCol w="2034261">
                  <a:extLst>
                    <a:ext uri="{9D8B030D-6E8A-4147-A177-3AD203B41FA5}">
                      <a16:colId xmlns:a16="http://schemas.microsoft.com/office/drawing/2014/main" val="1000739312"/>
                    </a:ext>
                  </a:extLst>
                </a:gridCol>
                <a:gridCol w="2034261">
                  <a:extLst>
                    <a:ext uri="{9D8B030D-6E8A-4147-A177-3AD203B41FA5}">
                      <a16:colId xmlns:a16="http://schemas.microsoft.com/office/drawing/2014/main" val="3136587809"/>
                    </a:ext>
                  </a:extLst>
                </a:gridCol>
                <a:gridCol w="2034261">
                  <a:extLst>
                    <a:ext uri="{9D8B030D-6E8A-4147-A177-3AD203B41FA5}">
                      <a16:colId xmlns:a16="http://schemas.microsoft.com/office/drawing/2014/main" val="3511689014"/>
                    </a:ext>
                  </a:extLst>
                </a:gridCol>
              </a:tblGrid>
              <a:tr h="289560">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Introduction &amp; Background</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Theory of Change</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Logic Model</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Impact Valuation (SROI)</a:t>
                      </a:r>
                      <a:endParaRPr lang="en-US" sz="1200">
                        <a:effectLst/>
                        <a:latin typeface="Open Sans"/>
                        <a:ea typeface="Open Sans"/>
                        <a:cs typeface="Open Sans"/>
                      </a:endParaRPr>
                    </a:p>
                  </a:txBody>
                  <a:tcPr marL="0" marR="0" marT="0" marB="0" anchor="ctr">
                    <a:lnL>
                      <a:noFill/>
                    </a:lnL>
                    <a:lnR>
                      <a:noFill/>
                    </a:lnR>
                    <a:lnT>
                      <a:noFill/>
                    </a:lnT>
                    <a:lnB>
                      <a:noFill/>
                    </a:lnB>
                    <a:solidFill>
                      <a:srgbClr val="92D050"/>
                    </a:solid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Sensitivity &amp; Scenario Analysis</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Other Considerations</a:t>
                      </a:r>
                      <a:br>
                        <a:rPr lang="en-US" sz="1200" b="1" i="0">
                          <a:solidFill>
                            <a:srgbClr val="083603"/>
                          </a:solidFill>
                          <a:effectLst/>
                          <a:latin typeface="Open Sans"/>
                          <a:ea typeface="Open Sans"/>
                          <a:cs typeface="Open Sans"/>
                        </a:rPr>
                      </a:br>
                      <a:r>
                        <a:rPr lang="en-US" sz="1200" b="1" i="0">
                          <a:solidFill>
                            <a:srgbClr val="083603"/>
                          </a:solidFill>
                          <a:effectLst/>
                          <a:latin typeface="Open Sans"/>
                          <a:ea typeface="Open Sans"/>
                          <a:cs typeface="Open Sans"/>
                        </a:rPr>
                        <a:t>&amp; Conclusion</a:t>
                      </a:r>
                      <a:endParaRPr lang="en-US" sz="1200">
                        <a:effectLst/>
                        <a:latin typeface="Open Sans"/>
                        <a:ea typeface="Open Sans"/>
                        <a:cs typeface="Open Sans"/>
                      </a:endParaRPr>
                    </a:p>
                  </a:txBody>
                  <a:tcPr marL="0" marR="0" marT="0" marB="0" anchor="ctr">
                    <a:lnL>
                      <a:noFill/>
                    </a:lnL>
                    <a:lnR>
                      <a:noFill/>
                    </a:lnR>
                    <a:lnT>
                      <a:noFill/>
                    </a:lnT>
                    <a:lnB>
                      <a:noFill/>
                    </a:lnB>
                    <a:noFill/>
                  </a:tcPr>
                </a:tc>
                <a:extLst>
                  <a:ext uri="{0D108BD9-81ED-4DB2-BD59-A6C34878D82A}">
                    <a16:rowId xmlns:a16="http://schemas.microsoft.com/office/drawing/2014/main" val="1205861374"/>
                  </a:ext>
                </a:extLst>
              </a:tr>
            </a:tbl>
          </a:graphicData>
        </a:graphic>
      </p:graphicFrame>
    </p:spTree>
    <p:extLst>
      <p:ext uri="{BB962C8B-B14F-4D97-AF65-F5344CB8AC3E}">
        <p14:creationId xmlns:p14="http://schemas.microsoft.com/office/powerpoint/2010/main" val="150778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144" grpId="0"/>
      <p:bldP spid="145" grpId="0"/>
      <p:bldP spid="146" grpId="0"/>
      <p:bldP spid="147" grpId="0"/>
      <p:bldP spid="41" grpId="0"/>
      <p:bldP spid="45" grpId="0"/>
      <p:bldP spid="46" grpId="0"/>
      <p:bldP spid="47" grpId="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Rectangle 148">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0" name="Picture 9" descr="A white background with black and white clouds&#10;&#10;Description automatically generated">
            <a:extLst>
              <a:ext uri="{FF2B5EF4-FFF2-40B4-BE49-F238E27FC236}">
                <a16:creationId xmlns:a16="http://schemas.microsoft.com/office/drawing/2014/main" id="{DFD5C344-A4D1-F4ED-C513-090964C30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2" y="-10878"/>
            <a:ext cx="12316562" cy="6880041"/>
          </a:xfrm>
          <a:prstGeom prst="rect">
            <a:avLst/>
          </a:prstGeom>
        </p:spPr>
      </p:pic>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6" name="Picture 45" descr="A white background with black and white clouds&#10;&#10;Description automatically generated">
            <a:extLst>
              <a:ext uri="{FF2B5EF4-FFF2-40B4-BE49-F238E27FC236}">
                <a16:creationId xmlns:a16="http://schemas.microsoft.com/office/drawing/2014/main" id="{5E24C539-4898-643B-F3FF-A5954FB245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80" y="1132173"/>
            <a:ext cx="6060006" cy="3764944"/>
          </a:xfrm>
          <a:prstGeom prst="rect">
            <a:avLst/>
          </a:prstGeom>
        </p:spPr>
      </p:pic>
      <p:graphicFrame>
        <p:nvGraphicFramePr>
          <p:cNvPr id="3" name="Chart 2">
            <a:extLst>
              <a:ext uri="{FF2B5EF4-FFF2-40B4-BE49-F238E27FC236}">
                <a16:creationId xmlns:a16="http://schemas.microsoft.com/office/drawing/2014/main" id="{B5F3FD3E-F027-00DF-0F0C-8B49B3FF38CC}"/>
              </a:ext>
            </a:extLst>
          </p:cNvPr>
          <p:cNvGraphicFramePr/>
          <p:nvPr>
            <p:extLst>
              <p:ext uri="{D42A27DB-BD31-4B8C-83A1-F6EECF244321}">
                <p14:modId xmlns:p14="http://schemas.microsoft.com/office/powerpoint/2010/main" val="4052856379"/>
              </p:ext>
            </p:extLst>
          </p:nvPr>
        </p:nvGraphicFramePr>
        <p:xfrm>
          <a:off x="0" y="1477335"/>
          <a:ext cx="6819583" cy="3541232"/>
        </p:xfrm>
        <a:graphic>
          <a:graphicData uri="http://schemas.openxmlformats.org/drawingml/2006/chart">
            <c:chart xmlns:c="http://schemas.openxmlformats.org/drawingml/2006/chart" xmlns:r="http://schemas.openxmlformats.org/officeDocument/2006/relationships" r:id="rId4"/>
          </a:graphicData>
        </a:graphic>
      </p:graphicFrame>
      <p:pic>
        <p:nvPicPr>
          <p:cNvPr id="4" name="Picture 3" descr="A screenshot of a calculator&#10;&#10;Description automatically generated">
            <a:extLst>
              <a:ext uri="{FF2B5EF4-FFF2-40B4-BE49-F238E27FC236}">
                <a16:creationId xmlns:a16="http://schemas.microsoft.com/office/drawing/2014/main" id="{0A5D1562-D762-13B6-1FCB-DB8666CBBBDA}"/>
              </a:ext>
            </a:extLst>
          </p:cNvPr>
          <p:cNvPicPr>
            <a:picLocks noChangeAspect="1"/>
          </p:cNvPicPr>
          <p:nvPr/>
        </p:nvPicPr>
        <p:blipFill>
          <a:blip r:embed="rId5"/>
          <a:stretch>
            <a:fillRect/>
          </a:stretch>
        </p:blipFill>
        <p:spPr>
          <a:xfrm>
            <a:off x="6127402" y="746052"/>
            <a:ext cx="5837586" cy="5286870"/>
          </a:xfrm>
          <a:prstGeom prst="rect">
            <a:avLst/>
          </a:prstGeom>
        </p:spPr>
      </p:pic>
      <p:sp>
        <p:nvSpPr>
          <p:cNvPr id="8" name="Title 1">
            <a:extLst>
              <a:ext uri="{FF2B5EF4-FFF2-40B4-BE49-F238E27FC236}">
                <a16:creationId xmlns:a16="http://schemas.microsoft.com/office/drawing/2014/main" id="{E10EADDD-3A33-A460-813D-992D3F0CAD3B}"/>
              </a:ext>
            </a:extLst>
          </p:cNvPr>
          <p:cNvSpPr txBox="1">
            <a:spLocks/>
          </p:cNvSpPr>
          <p:nvPr/>
        </p:nvSpPr>
        <p:spPr>
          <a:xfrm>
            <a:off x="221710" y="253731"/>
            <a:ext cx="11745531" cy="4103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r>
              <a:rPr lang="en-US" sz="2800">
                <a:solidFill>
                  <a:schemeClr val="tx1"/>
                </a:solidFill>
              </a:rPr>
              <a:t>Key Financial Proxies: Overview by Categories</a:t>
            </a:r>
          </a:p>
        </p:txBody>
      </p:sp>
      <p:graphicFrame>
        <p:nvGraphicFramePr>
          <p:cNvPr id="15" name="Content Placeholder 4">
            <a:extLst>
              <a:ext uri="{FF2B5EF4-FFF2-40B4-BE49-F238E27FC236}">
                <a16:creationId xmlns:a16="http://schemas.microsoft.com/office/drawing/2014/main" id="{688526B1-BA16-6EFC-E286-6DDAD34E7726}"/>
              </a:ext>
            </a:extLst>
          </p:cNvPr>
          <p:cNvGraphicFramePr>
            <a:graphicFrameLocks/>
          </p:cNvGraphicFramePr>
          <p:nvPr>
            <p:extLst>
              <p:ext uri="{D42A27DB-BD31-4B8C-83A1-F6EECF244321}">
                <p14:modId xmlns:p14="http://schemas.microsoft.com/office/powerpoint/2010/main" val="3345621788"/>
              </p:ext>
            </p:extLst>
          </p:nvPr>
        </p:nvGraphicFramePr>
        <p:xfrm>
          <a:off x="3047" y="6503403"/>
          <a:ext cx="12205566" cy="365760"/>
        </p:xfrm>
        <a:graphic>
          <a:graphicData uri="http://schemas.openxmlformats.org/drawingml/2006/table">
            <a:tbl>
              <a:tblPr firstRow="1" bandRow="1">
                <a:tableStyleId>{5C22544A-7EE6-4342-B048-85BDC9FD1C3A}</a:tableStyleId>
              </a:tblPr>
              <a:tblGrid>
                <a:gridCol w="2034261">
                  <a:extLst>
                    <a:ext uri="{9D8B030D-6E8A-4147-A177-3AD203B41FA5}">
                      <a16:colId xmlns:a16="http://schemas.microsoft.com/office/drawing/2014/main" val="937411808"/>
                    </a:ext>
                  </a:extLst>
                </a:gridCol>
                <a:gridCol w="2034261">
                  <a:extLst>
                    <a:ext uri="{9D8B030D-6E8A-4147-A177-3AD203B41FA5}">
                      <a16:colId xmlns:a16="http://schemas.microsoft.com/office/drawing/2014/main" val="957415855"/>
                    </a:ext>
                  </a:extLst>
                </a:gridCol>
                <a:gridCol w="2034261">
                  <a:extLst>
                    <a:ext uri="{9D8B030D-6E8A-4147-A177-3AD203B41FA5}">
                      <a16:colId xmlns:a16="http://schemas.microsoft.com/office/drawing/2014/main" val="2972812338"/>
                    </a:ext>
                  </a:extLst>
                </a:gridCol>
                <a:gridCol w="2034261">
                  <a:extLst>
                    <a:ext uri="{9D8B030D-6E8A-4147-A177-3AD203B41FA5}">
                      <a16:colId xmlns:a16="http://schemas.microsoft.com/office/drawing/2014/main" val="1000739312"/>
                    </a:ext>
                  </a:extLst>
                </a:gridCol>
                <a:gridCol w="2034261">
                  <a:extLst>
                    <a:ext uri="{9D8B030D-6E8A-4147-A177-3AD203B41FA5}">
                      <a16:colId xmlns:a16="http://schemas.microsoft.com/office/drawing/2014/main" val="3136587809"/>
                    </a:ext>
                  </a:extLst>
                </a:gridCol>
                <a:gridCol w="2034261">
                  <a:extLst>
                    <a:ext uri="{9D8B030D-6E8A-4147-A177-3AD203B41FA5}">
                      <a16:colId xmlns:a16="http://schemas.microsoft.com/office/drawing/2014/main" val="3511689014"/>
                    </a:ext>
                  </a:extLst>
                </a:gridCol>
              </a:tblGrid>
              <a:tr h="289560">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Introduction &amp; Background</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Theory of Change</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Logic Model</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Impact Valuation (SROI)</a:t>
                      </a:r>
                      <a:endParaRPr lang="en-US" sz="1200">
                        <a:effectLst/>
                        <a:latin typeface="Open Sans"/>
                        <a:ea typeface="Open Sans"/>
                        <a:cs typeface="Open Sans"/>
                      </a:endParaRPr>
                    </a:p>
                  </a:txBody>
                  <a:tcPr marL="0" marR="0" marT="0" marB="0" anchor="ctr">
                    <a:lnL>
                      <a:noFill/>
                    </a:lnL>
                    <a:lnR>
                      <a:noFill/>
                    </a:lnR>
                    <a:lnT>
                      <a:noFill/>
                    </a:lnT>
                    <a:lnB>
                      <a:noFill/>
                    </a:lnB>
                    <a:solidFill>
                      <a:srgbClr val="92D050"/>
                    </a:solid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Sensitivity &amp; Scenario Analysis</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Other Considerations</a:t>
                      </a:r>
                      <a:br>
                        <a:rPr lang="en-US" sz="1200" b="1" i="0">
                          <a:solidFill>
                            <a:srgbClr val="083603"/>
                          </a:solidFill>
                          <a:effectLst/>
                          <a:latin typeface="Open Sans"/>
                          <a:ea typeface="Open Sans"/>
                          <a:cs typeface="Open Sans"/>
                        </a:rPr>
                      </a:br>
                      <a:r>
                        <a:rPr lang="en-US" sz="1200" b="1" i="0">
                          <a:solidFill>
                            <a:srgbClr val="083603"/>
                          </a:solidFill>
                          <a:effectLst/>
                          <a:latin typeface="Open Sans"/>
                          <a:ea typeface="Open Sans"/>
                          <a:cs typeface="Open Sans"/>
                        </a:rPr>
                        <a:t>&amp; Conclusion</a:t>
                      </a:r>
                      <a:endParaRPr lang="en-US" sz="1200">
                        <a:effectLst/>
                        <a:latin typeface="Open Sans"/>
                        <a:ea typeface="Open Sans"/>
                        <a:cs typeface="Open Sans"/>
                      </a:endParaRPr>
                    </a:p>
                  </a:txBody>
                  <a:tcPr marL="0" marR="0" marT="0" marB="0" anchor="ctr">
                    <a:lnL>
                      <a:noFill/>
                    </a:lnL>
                    <a:lnR>
                      <a:noFill/>
                    </a:lnR>
                    <a:lnT>
                      <a:noFill/>
                    </a:lnT>
                    <a:lnB>
                      <a:noFill/>
                    </a:lnB>
                    <a:noFill/>
                  </a:tcPr>
                </a:tc>
                <a:extLst>
                  <a:ext uri="{0D108BD9-81ED-4DB2-BD59-A6C34878D82A}">
                    <a16:rowId xmlns:a16="http://schemas.microsoft.com/office/drawing/2014/main" val="1205861374"/>
                  </a:ext>
                </a:extLst>
              </a:tr>
            </a:tbl>
          </a:graphicData>
        </a:graphic>
      </p:graphicFrame>
      <p:sp>
        <p:nvSpPr>
          <p:cNvPr id="43" name="TextBox 42">
            <a:extLst>
              <a:ext uri="{FF2B5EF4-FFF2-40B4-BE49-F238E27FC236}">
                <a16:creationId xmlns:a16="http://schemas.microsoft.com/office/drawing/2014/main" id="{5EFF6501-8B4B-B695-37E8-DE9BE93BDBB8}"/>
              </a:ext>
            </a:extLst>
          </p:cNvPr>
          <p:cNvSpPr txBox="1"/>
          <p:nvPr/>
        </p:nvSpPr>
        <p:spPr>
          <a:xfrm>
            <a:off x="701353" y="1247041"/>
            <a:ext cx="5402680" cy="338554"/>
          </a:xfrm>
          <a:prstGeom prst="rect">
            <a:avLst/>
          </a:prstGeom>
          <a:noFill/>
        </p:spPr>
        <p:txBody>
          <a:bodyPr wrap="square">
            <a:spAutoFit/>
          </a:bodyPr>
          <a:lstStyle/>
          <a:p>
            <a:pPr marL="539750" marR="539750" algn="ctr">
              <a:spcBef>
                <a:spcPts val="600"/>
              </a:spcBef>
              <a:spcAft>
                <a:spcPts val="600"/>
              </a:spcAft>
            </a:pPr>
            <a:r>
              <a:rPr lang="en-SG" sz="1600">
                <a:ea typeface="Times New Roman" panose="02020603050405020304" pitchFamily="18" charset="0"/>
              </a:rPr>
              <a:t>Total Benefit by Category of Activities</a:t>
            </a:r>
            <a:endParaRPr lang="en-SG" sz="1600">
              <a:effectLst/>
              <a:ea typeface="Times New Roman" panose="02020603050405020304" pitchFamily="18" charset="0"/>
            </a:endParaRPr>
          </a:p>
        </p:txBody>
      </p:sp>
    </p:spTree>
    <p:extLst>
      <p:ext uri="{BB962C8B-B14F-4D97-AF65-F5344CB8AC3E}">
        <p14:creationId xmlns:p14="http://schemas.microsoft.com/office/powerpoint/2010/main" val="10822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Rectangle 148">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1" name="Picture 10" descr="A white background with black and white clouds&#10;&#10;Description automatically generated">
            <a:extLst>
              <a:ext uri="{FF2B5EF4-FFF2-40B4-BE49-F238E27FC236}">
                <a16:creationId xmlns:a16="http://schemas.microsoft.com/office/drawing/2014/main" id="{47E78086-AAE8-5319-8E0D-27AB2E975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54" y="0"/>
            <a:ext cx="12316562" cy="6880041"/>
          </a:xfrm>
          <a:prstGeom prst="rect">
            <a:avLst/>
          </a:prstGeom>
        </p:spPr>
      </p:pic>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Title 1">
            <a:extLst>
              <a:ext uri="{FF2B5EF4-FFF2-40B4-BE49-F238E27FC236}">
                <a16:creationId xmlns:a16="http://schemas.microsoft.com/office/drawing/2014/main" id="{1D372431-0DBC-46AB-C694-645BC836476E}"/>
              </a:ext>
            </a:extLst>
          </p:cNvPr>
          <p:cNvSpPr>
            <a:spLocks noGrp="1"/>
          </p:cNvSpPr>
          <p:nvPr>
            <p:ph type="title"/>
          </p:nvPr>
        </p:nvSpPr>
        <p:spPr>
          <a:xfrm>
            <a:off x="223235" y="287333"/>
            <a:ext cx="11745531" cy="410308"/>
          </a:xfrm>
        </p:spPr>
        <p:txBody>
          <a:bodyPr>
            <a:noAutofit/>
          </a:bodyPr>
          <a:lstStyle/>
          <a:p>
            <a:r>
              <a:rPr lang="en-US" sz="2800">
                <a:solidFill>
                  <a:schemeClr val="tx1"/>
                </a:solidFill>
              </a:rPr>
              <a:t>Key Financial Proxies: Cost Avoidance</a:t>
            </a:r>
          </a:p>
        </p:txBody>
      </p:sp>
      <p:sp>
        <p:nvSpPr>
          <p:cNvPr id="7" name="TextBox 6">
            <a:extLst>
              <a:ext uri="{FF2B5EF4-FFF2-40B4-BE49-F238E27FC236}">
                <a16:creationId xmlns:a16="http://schemas.microsoft.com/office/drawing/2014/main" id="{03B4B5C5-7E0E-363A-84ED-B8B21A40BFA6}"/>
              </a:ext>
            </a:extLst>
          </p:cNvPr>
          <p:cNvSpPr txBox="1"/>
          <p:nvPr/>
        </p:nvSpPr>
        <p:spPr>
          <a:xfrm>
            <a:off x="736248" y="861196"/>
            <a:ext cx="5337180" cy="830997"/>
          </a:xfrm>
          <a:prstGeom prst="rect">
            <a:avLst/>
          </a:prstGeom>
          <a:noFill/>
        </p:spPr>
        <p:txBody>
          <a:bodyPr wrap="square">
            <a:spAutoFit/>
          </a:bodyPr>
          <a:lstStyle/>
          <a:p>
            <a:pPr marL="539750" marR="539750" algn="just">
              <a:spcBef>
                <a:spcPts val="600"/>
              </a:spcBef>
              <a:spcAft>
                <a:spcPts val="600"/>
              </a:spcAft>
            </a:pPr>
            <a:r>
              <a:rPr lang="en-SG" sz="1200" b="1" i="1">
                <a:effectLst/>
                <a:ea typeface="Times New Roman" panose="02020603050405020304" pitchFamily="18" charset="0"/>
              </a:rPr>
              <a:t>Cost Avoidance due to Energy Produced and Demand reduced</a:t>
            </a:r>
            <a:r>
              <a:rPr lang="en-SG" sz="1200" b="0" i="1">
                <a:effectLst/>
                <a:ea typeface="Times New Roman" panose="02020603050405020304" pitchFamily="18" charset="0"/>
              </a:rPr>
              <a:t> = [Energy produced by Rooftop &amp; Façade Solar PV + Energy produced by Wind Turbine + (Current Energy Demand - Target Energy Demand)] * Energy Tariffs</a:t>
            </a:r>
            <a:endParaRPr lang="en-SG" sz="1200" b="1" i="1">
              <a:effectLst/>
              <a:ea typeface="Times New Roman" panose="02020603050405020304" pitchFamily="18" charset="0"/>
            </a:endParaRPr>
          </a:p>
        </p:txBody>
      </p:sp>
      <p:sp>
        <p:nvSpPr>
          <p:cNvPr id="8" name="TextBox 7">
            <a:extLst>
              <a:ext uri="{FF2B5EF4-FFF2-40B4-BE49-F238E27FC236}">
                <a16:creationId xmlns:a16="http://schemas.microsoft.com/office/drawing/2014/main" id="{1149AD6E-6713-B7FB-4F5E-7B81DFCF8CEE}"/>
              </a:ext>
            </a:extLst>
          </p:cNvPr>
          <p:cNvSpPr txBox="1"/>
          <p:nvPr/>
        </p:nvSpPr>
        <p:spPr>
          <a:xfrm>
            <a:off x="689832" y="2392689"/>
            <a:ext cx="5145471" cy="673902"/>
          </a:xfrm>
          <a:prstGeom prst="rect">
            <a:avLst/>
          </a:prstGeom>
          <a:noFill/>
        </p:spPr>
        <p:txBody>
          <a:bodyPr wrap="square">
            <a:spAutoFit/>
          </a:bodyPr>
          <a:lstStyle/>
          <a:p>
            <a:pPr marL="539750" marR="539750" algn="just">
              <a:lnSpc>
                <a:spcPct val="107000"/>
              </a:lnSpc>
              <a:spcBef>
                <a:spcPts val="600"/>
              </a:spcBef>
              <a:spcAft>
                <a:spcPts val="600"/>
              </a:spcAft>
            </a:pPr>
            <a:r>
              <a:rPr lang="en-US" sz="1200" b="1" i="1">
                <a:effectLst/>
                <a:ea typeface="Calibri" panose="020F0502020204030204" pitchFamily="34" charset="0"/>
              </a:rPr>
              <a:t>Cost Avoidance due to generation of Non-potable and potable water supply </a:t>
            </a:r>
            <a:r>
              <a:rPr lang="en-US" sz="1200" b="0" i="1">
                <a:effectLst/>
                <a:ea typeface="Calibri" panose="020F0502020204030204" pitchFamily="34" charset="0"/>
              </a:rPr>
              <a:t>= Price of water * Self-generated supply of Non-potable and Potable water </a:t>
            </a:r>
            <a:endParaRPr lang="en-SG" sz="1200" b="1" i="1">
              <a:effectLst/>
              <a:ea typeface="Calibri" panose="020F0502020204030204" pitchFamily="34" charset="0"/>
            </a:endParaRPr>
          </a:p>
        </p:txBody>
      </p:sp>
      <p:sp>
        <p:nvSpPr>
          <p:cNvPr id="9" name="TextBox 8">
            <a:extLst>
              <a:ext uri="{FF2B5EF4-FFF2-40B4-BE49-F238E27FC236}">
                <a16:creationId xmlns:a16="http://schemas.microsoft.com/office/drawing/2014/main" id="{652BABB4-11DD-2C4B-F2A0-31FCD4FC33B8}"/>
              </a:ext>
            </a:extLst>
          </p:cNvPr>
          <p:cNvSpPr txBox="1"/>
          <p:nvPr/>
        </p:nvSpPr>
        <p:spPr>
          <a:xfrm>
            <a:off x="689832" y="3662439"/>
            <a:ext cx="5497896" cy="1661993"/>
          </a:xfrm>
          <a:prstGeom prst="rect">
            <a:avLst/>
          </a:prstGeom>
          <a:noFill/>
        </p:spPr>
        <p:txBody>
          <a:bodyPr wrap="square">
            <a:spAutoFit/>
          </a:bodyPr>
          <a:lstStyle/>
          <a:p>
            <a:pPr marL="539750" marR="539750" algn="just">
              <a:lnSpc>
                <a:spcPct val="107000"/>
              </a:lnSpc>
              <a:spcBef>
                <a:spcPts val="600"/>
              </a:spcBef>
              <a:spcAft>
                <a:spcPts val="600"/>
              </a:spcAft>
            </a:pPr>
            <a:r>
              <a:rPr lang="en-US" sz="1200" b="1" i="1">
                <a:effectLst/>
                <a:ea typeface="Calibri" panose="020F0502020204030204" pitchFamily="34" charset="0"/>
              </a:rPr>
              <a:t>Cost avoidance due to reduction in cars driven on Campus </a:t>
            </a:r>
            <a:r>
              <a:rPr lang="en-US" sz="1200" b="0" i="1">
                <a:effectLst/>
                <a:ea typeface="Calibri" panose="020F0502020204030204" pitchFamily="34" charset="0"/>
              </a:rPr>
              <a:t>= [Number of NUS Staff and Students that live off-campus * Number of trips made to Campus per year (off-campus) + Number of NUS Staff and Students that live on campus * Number of trips made to Campus per year (on Campus)] * Percentage that drive to Campus * Percentage willing to switch * Cost savings from reduction in distance driven in a car * Total distance covered per round trip </a:t>
            </a:r>
            <a:endParaRPr lang="en-SG" sz="1200" b="1" i="1">
              <a:effectLst/>
              <a:ea typeface="Calibri" panose="020F0502020204030204" pitchFamily="34" charset="0"/>
            </a:endParaRPr>
          </a:p>
        </p:txBody>
      </p:sp>
      <p:pic>
        <p:nvPicPr>
          <p:cNvPr id="10" name="Picture 9" descr="A screenshot of a computer&#10;&#10;Description automatically generated">
            <a:extLst>
              <a:ext uri="{FF2B5EF4-FFF2-40B4-BE49-F238E27FC236}">
                <a16:creationId xmlns:a16="http://schemas.microsoft.com/office/drawing/2014/main" id="{C8658BD8-E523-65FB-9009-2922FE1B9F2B}"/>
              </a:ext>
            </a:extLst>
          </p:cNvPr>
          <p:cNvPicPr>
            <a:picLocks noChangeAspect="1"/>
          </p:cNvPicPr>
          <p:nvPr/>
        </p:nvPicPr>
        <p:blipFill>
          <a:blip r:embed="rId3"/>
          <a:stretch>
            <a:fillRect/>
          </a:stretch>
        </p:blipFill>
        <p:spPr>
          <a:xfrm>
            <a:off x="5628948" y="1197977"/>
            <a:ext cx="6556838" cy="3986259"/>
          </a:xfrm>
          <a:prstGeom prst="rect">
            <a:avLst/>
          </a:prstGeom>
        </p:spPr>
      </p:pic>
      <p:sp>
        <p:nvSpPr>
          <p:cNvPr id="128" name="Oval 127">
            <a:extLst>
              <a:ext uri="{FF2B5EF4-FFF2-40B4-BE49-F238E27FC236}">
                <a16:creationId xmlns:a16="http://schemas.microsoft.com/office/drawing/2014/main" id="{CFBF38FA-B482-281C-553D-05DD0B734DA2}"/>
              </a:ext>
            </a:extLst>
          </p:cNvPr>
          <p:cNvSpPr/>
          <p:nvPr/>
        </p:nvSpPr>
        <p:spPr>
          <a:xfrm>
            <a:off x="324676" y="962303"/>
            <a:ext cx="825803" cy="774591"/>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Windmill outline">
            <a:extLst>
              <a:ext uri="{FF2B5EF4-FFF2-40B4-BE49-F238E27FC236}">
                <a16:creationId xmlns:a16="http://schemas.microsoft.com/office/drawing/2014/main" id="{B118762C-9ECF-9602-F903-2763BFEBC0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7949" y="992058"/>
            <a:ext cx="744496" cy="744496"/>
          </a:xfrm>
          <a:prstGeom prst="rect">
            <a:avLst/>
          </a:prstGeom>
        </p:spPr>
      </p:pic>
      <p:graphicFrame>
        <p:nvGraphicFramePr>
          <p:cNvPr id="60" name="Content Placeholder 4">
            <a:extLst>
              <a:ext uri="{FF2B5EF4-FFF2-40B4-BE49-F238E27FC236}">
                <a16:creationId xmlns:a16="http://schemas.microsoft.com/office/drawing/2014/main" id="{AF665770-1F26-34B7-DE3E-54E673F2B670}"/>
              </a:ext>
            </a:extLst>
          </p:cNvPr>
          <p:cNvGraphicFramePr>
            <a:graphicFrameLocks/>
          </p:cNvGraphicFramePr>
          <p:nvPr>
            <p:extLst>
              <p:ext uri="{D42A27DB-BD31-4B8C-83A1-F6EECF244321}">
                <p14:modId xmlns:p14="http://schemas.microsoft.com/office/powerpoint/2010/main" val="3345621788"/>
              </p:ext>
            </p:extLst>
          </p:nvPr>
        </p:nvGraphicFramePr>
        <p:xfrm>
          <a:off x="3047" y="6503403"/>
          <a:ext cx="12205566" cy="365760"/>
        </p:xfrm>
        <a:graphic>
          <a:graphicData uri="http://schemas.openxmlformats.org/drawingml/2006/table">
            <a:tbl>
              <a:tblPr firstRow="1" bandRow="1">
                <a:tableStyleId>{5C22544A-7EE6-4342-B048-85BDC9FD1C3A}</a:tableStyleId>
              </a:tblPr>
              <a:tblGrid>
                <a:gridCol w="2034261">
                  <a:extLst>
                    <a:ext uri="{9D8B030D-6E8A-4147-A177-3AD203B41FA5}">
                      <a16:colId xmlns:a16="http://schemas.microsoft.com/office/drawing/2014/main" val="937411808"/>
                    </a:ext>
                  </a:extLst>
                </a:gridCol>
                <a:gridCol w="2034261">
                  <a:extLst>
                    <a:ext uri="{9D8B030D-6E8A-4147-A177-3AD203B41FA5}">
                      <a16:colId xmlns:a16="http://schemas.microsoft.com/office/drawing/2014/main" val="957415855"/>
                    </a:ext>
                  </a:extLst>
                </a:gridCol>
                <a:gridCol w="2034261">
                  <a:extLst>
                    <a:ext uri="{9D8B030D-6E8A-4147-A177-3AD203B41FA5}">
                      <a16:colId xmlns:a16="http://schemas.microsoft.com/office/drawing/2014/main" val="2972812338"/>
                    </a:ext>
                  </a:extLst>
                </a:gridCol>
                <a:gridCol w="2034261">
                  <a:extLst>
                    <a:ext uri="{9D8B030D-6E8A-4147-A177-3AD203B41FA5}">
                      <a16:colId xmlns:a16="http://schemas.microsoft.com/office/drawing/2014/main" val="1000739312"/>
                    </a:ext>
                  </a:extLst>
                </a:gridCol>
                <a:gridCol w="2034261">
                  <a:extLst>
                    <a:ext uri="{9D8B030D-6E8A-4147-A177-3AD203B41FA5}">
                      <a16:colId xmlns:a16="http://schemas.microsoft.com/office/drawing/2014/main" val="3136587809"/>
                    </a:ext>
                  </a:extLst>
                </a:gridCol>
                <a:gridCol w="2034261">
                  <a:extLst>
                    <a:ext uri="{9D8B030D-6E8A-4147-A177-3AD203B41FA5}">
                      <a16:colId xmlns:a16="http://schemas.microsoft.com/office/drawing/2014/main" val="3511689014"/>
                    </a:ext>
                  </a:extLst>
                </a:gridCol>
              </a:tblGrid>
              <a:tr h="289560">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Introduction &amp; Background</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Theory of Change</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Logic Model</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Impact Valuation (SROI)</a:t>
                      </a:r>
                      <a:endParaRPr lang="en-US" sz="1200">
                        <a:effectLst/>
                        <a:latin typeface="Open Sans"/>
                        <a:ea typeface="Open Sans"/>
                        <a:cs typeface="Open Sans"/>
                      </a:endParaRPr>
                    </a:p>
                  </a:txBody>
                  <a:tcPr marL="0" marR="0" marT="0" marB="0" anchor="ctr">
                    <a:lnL>
                      <a:noFill/>
                    </a:lnL>
                    <a:lnR>
                      <a:noFill/>
                    </a:lnR>
                    <a:lnT>
                      <a:noFill/>
                    </a:lnT>
                    <a:lnB>
                      <a:noFill/>
                    </a:lnB>
                    <a:solidFill>
                      <a:srgbClr val="92D050"/>
                    </a:solid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Sensitivity &amp; Scenario Analysis</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Other Considerations</a:t>
                      </a:r>
                      <a:br>
                        <a:rPr lang="en-US" sz="1200" b="1" i="0">
                          <a:solidFill>
                            <a:srgbClr val="083603"/>
                          </a:solidFill>
                          <a:effectLst/>
                          <a:latin typeface="Open Sans"/>
                          <a:ea typeface="Open Sans"/>
                          <a:cs typeface="Open Sans"/>
                        </a:rPr>
                      </a:br>
                      <a:r>
                        <a:rPr lang="en-US" sz="1200" b="1" i="0">
                          <a:solidFill>
                            <a:srgbClr val="083603"/>
                          </a:solidFill>
                          <a:effectLst/>
                          <a:latin typeface="Open Sans"/>
                          <a:ea typeface="Open Sans"/>
                          <a:cs typeface="Open Sans"/>
                        </a:rPr>
                        <a:t>&amp; Conclusion</a:t>
                      </a:r>
                      <a:endParaRPr lang="en-US" sz="1200">
                        <a:effectLst/>
                        <a:latin typeface="Open Sans"/>
                        <a:ea typeface="Open Sans"/>
                        <a:cs typeface="Open Sans"/>
                      </a:endParaRPr>
                    </a:p>
                  </a:txBody>
                  <a:tcPr marL="0" marR="0" marT="0" marB="0" anchor="ctr">
                    <a:lnL>
                      <a:noFill/>
                    </a:lnL>
                    <a:lnR>
                      <a:noFill/>
                    </a:lnR>
                    <a:lnT>
                      <a:noFill/>
                    </a:lnT>
                    <a:lnB>
                      <a:noFill/>
                    </a:lnB>
                    <a:noFill/>
                  </a:tcPr>
                </a:tc>
                <a:extLst>
                  <a:ext uri="{0D108BD9-81ED-4DB2-BD59-A6C34878D82A}">
                    <a16:rowId xmlns:a16="http://schemas.microsoft.com/office/drawing/2014/main" val="1205861374"/>
                  </a:ext>
                </a:extLst>
              </a:tr>
            </a:tbl>
          </a:graphicData>
        </a:graphic>
      </p:graphicFrame>
      <p:sp>
        <p:nvSpPr>
          <p:cNvPr id="61" name="Rectangle 60">
            <a:extLst>
              <a:ext uri="{FF2B5EF4-FFF2-40B4-BE49-F238E27FC236}">
                <a16:creationId xmlns:a16="http://schemas.microsoft.com/office/drawing/2014/main" id="{9ED89C99-A400-97FA-0176-54DDF2BA4C55}"/>
              </a:ext>
            </a:extLst>
          </p:cNvPr>
          <p:cNvSpPr/>
          <p:nvPr/>
        </p:nvSpPr>
        <p:spPr>
          <a:xfrm>
            <a:off x="5628948" y="2113582"/>
            <a:ext cx="6494557" cy="1229082"/>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4B2153B-362F-2C7D-AA23-CEE24032E807}"/>
              </a:ext>
            </a:extLst>
          </p:cNvPr>
          <p:cNvSpPr/>
          <p:nvPr/>
        </p:nvSpPr>
        <p:spPr>
          <a:xfrm>
            <a:off x="5637254" y="1442172"/>
            <a:ext cx="6494557" cy="587051"/>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D2E960D-C2FB-5D4E-950E-7E80AD8E76FA}"/>
              </a:ext>
            </a:extLst>
          </p:cNvPr>
          <p:cNvSpPr/>
          <p:nvPr/>
        </p:nvSpPr>
        <p:spPr>
          <a:xfrm>
            <a:off x="5633008" y="4060883"/>
            <a:ext cx="6494557" cy="1041867"/>
          </a:xfrm>
          <a:prstGeom prst="rect">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94DE1740-E44C-0100-4A2E-39F87E935E42}"/>
              </a:ext>
            </a:extLst>
          </p:cNvPr>
          <p:cNvSpPr/>
          <p:nvPr/>
        </p:nvSpPr>
        <p:spPr>
          <a:xfrm>
            <a:off x="334246" y="2430990"/>
            <a:ext cx="825803" cy="774591"/>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E806388-0081-E542-8A90-5004D14292D2}"/>
              </a:ext>
            </a:extLst>
          </p:cNvPr>
          <p:cNvSpPr/>
          <p:nvPr/>
        </p:nvSpPr>
        <p:spPr>
          <a:xfrm>
            <a:off x="303882" y="3744579"/>
            <a:ext cx="825803" cy="774591"/>
          </a:xfrm>
          <a:prstGeom prst="ellipse">
            <a:avLst/>
          </a:prstGeom>
          <a:solidFill>
            <a:srgbClr val="A44C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Leaky Tap outline">
            <a:extLst>
              <a:ext uri="{FF2B5EF4-FFF2-40B4-BE49-F238E27FC236}">
                <a16:creationId xmlns:a16="http://schemas.microsoft.com/office/drawing/2014/main" id="{C38A8D24-77E9-D2FF-268F-08BFA11A2E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3830" y="2428264"/>
            <a:ext cx="740627" cy="740627"/>
          </a:xfrm>
          <a:prstGeom prst="rect">
            <a:avLst/>
          </a:prstGeom>
        </p:spPr>
      </p:pic>
      <p:pic>
        <p:nvPicPr>
          <p:cNvPr id="56" name="Graphic 55" descr="Streetcar outline">
            <a:extLst>
              <a:ext uri="{FF2B5EF4-FFF2-40B4-BE49-F238E27FC236}">
                <a16:creationId xmlns:a16="http://schemas.microsoft.com/office/drawing/2014/main" id="{344E6C0D-268D-3928-E220-7823291E2B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3601" y="3714472"/>
            <a:ext cx="755625" cy="755625"/>
          </a:xfrm>
          <a:prstGeom prst="rect">
            <a:avLst/>
          </a:prstGeom>
        </p:spPr>
      </p:pic>
    </p:spTree>
    <p:extLst>
      <p:ext uri="{BB962C8B-B14F-4D97-AF65-F5344CB8AC3E}">
        <p14:creationId xmlns:p14="http://schemas.microsoft.com/office/powerpoint/2010/main" val="56969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Rectangle 148">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7" descr="A white background with black and white clouds&#10;&#10;Description automatically generated">
            <a:extLst>
              <a:ext uri="{FF2B5EF4-FFF2-40B4-BE49-F238E27FC236}">
                <a16:creationId xmlns:a16="http://schemas.microsoft.com/office/drawing/2014/main" id="{7FDCB540-53BB-110D-1D2F-2D19E9A52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1" y="0"/>
            <a:ext cx="12316562" cy="6880041"/>
          </a:xfrm>
          <a:prstGeom prst="rect">
            <a:avLst/>
          </a:prstGeom>
        </p:spPr>
      </p:pic>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C1C8A52-0A05-D7CD-B92D-DB2FCA4A199F}"/>
              </a:ext>
            </a:extLst>
          </p:cNvPr>
          <p:cNvSpPr>
            <a:spLocks noGrp="1"/>
          </p:cNvSpPr>
          <p:nvPr>
            <p:ph type="title"/>
          </p:nvPr>
        </p:nvSpPr>
        <p:spPr>
          <a:xfrm>
            <a:off x="223235" y="253687"/>
            <a:ext cx="11745531" cy="410308"/>
          </a:xfrm>
        </p:spPr>
        <p:txBody>
          <a:bodyPr>
            <a:noAutofit/>
          </a:bodyPr>
          <a:lstStyle/>
          <a:p>
            <a:r>
              <a:rPr lang="en-US" sz="2800">
                <a:solidFill>
                  <a:schemeClr val="tx1"/>
                </a:solidFill>
              </a:rPr>
              <a:t>Key Financial Proxies: Increased Income</a:t>
            </a:r>
          </a:p>
        </p:txBody>
      </p:sp>
      <p:pic>
        <p:nvPicPr>
          <p:cNvPr id="3" name="Picture 2" descr="A screenshot of a calculator&#10;&#10;Description automatically generated">
            <a:extLst>
              <a:ext uri="{FF2B5EF4-FFF2-40B4-BE49-F238E27FC236}">
                <a16:creationId xmlns:a16="http://schemas.microsoft.com/office/drawing/2014/main" id="{4F001725-A8D2-6A30-1A9C-BF0096030EC8}"/>
              </a:ext>
            </a:extLst>
          </p:cNvPr>
          <p:cNvPicPr>
            <a:picLocks noChangeAspect="1"/>
          </p:cNvPicPr>
          <p:nvPr/>
        </p:nvPicPr>
        <p:blipFill>
          <a:blip r:embed="rId3"/>
          <a:stretch>
            <a:fillRect/>
          </a:stretch>
        </p:blipFill>
        <p:spPr>
          <a:xfrm>
            <a:off x="6150210" y="751968"/>
            <a:ext cx="6115235" cy="5579720"/>
          </a:xfrm>
          <a:prstGeom prst="rect">
            <a:avLst/>
          </a:prstGeom>
        </p:spPr>
      </p:pic>
      <p:sp>
        <p:nvSpPr>
          <p:cNvPr id="4" name="TextBox 3">
            <a:extLst>
              <a:ext uri="{FF2B5EF4-FFF2-40B4-BE49-F238E27FC236}">
                <a16:creationId xmlns:a16="http://schemas.microsoft.com/office/drawing/2014/main" id="{22070461-AD6A-F02D-E7C9-711E2F6E62B5}"/>
              </a:ext>
            </a:extLst>
          </p:cNvPr>
          <p:cNvSpPr txBox="1"/>
          <p:nvPr/>
        </p:nvSpPr>
        <p:spPr>
          <a:xfrm>
            <a:off x="874910" y="835710"/>
            <a:ext cx="5553187" cy="1464375"/>
          </a:xfrm>
          <a:prstGeom prst="rect">
            <a:avLst/>
          </a:prstGeom>
          <a:noFill/>
        </p:spPr>
        <p:txBody>
          <a:bodyPr wrap="square">
            <a:spAutoFit/>
          </a:bodyPr>
          <a:lstStyle/>
          <a:p>
            <a:pPr marL="539750" marR="539750" algn="just">
              <a:lnSpc>
                <a:spcPct val="107000"/>
              </a:lnSpc>
              <a:spcBef>
                <a:spcPts val="600"/>
              </a:spcBef>
              <a:spcAft>
                <a:spcPts val="600"/>
              </a:spcAft>
            </a:pPr>
            <a:r>
              <a:rPr lang="en-US" sz="1200" b="1" i="1">
                <a:effectLst/>
                <a:ea typeface="Calibri" panose="020F0502020204030204" pitchFamily="34" charset="0"/>
              </a:rPr>
              <a:t>Increase in Productivity</a:t>
            </a:r>
            <a:r>
              <a:rPr lang="en-US" sz="1200" b="0" i="1">
                <a:effectLst/>
                <a:ea typeface="Calibri" panose="020F0502020204030204" pitchFamily="34" charset="0"/>
              </a:rPr>
              <a:t> = (Number of NUS Staff and Students off-campus * Number of trips taken to Campus in a year (off-campus) + Number of NUS Staff and Students on campus * Number of trips taken to Campus in a year (on campus)) * Reduction in time taken to travel per round trip on Campus * Value of  Productivity per minute on public transport * Scaling factor</a:t>
            </a:r>
            <a:endParaRPr lang="en-SG" sz="1200" b="1" i="1">
              <a:effectLst/>
              <a:ea typeface="Calibri" panose="020F0502020204030204" pitchFamily="34" charset="0"/>
            </a:endParaRPr>
          </a:p>
        </p:txBody>
      </p:sp>
      <p:sp>
        <p:nvSpPr>
          <p:cNvPr id="6" name="TextBox 5">
            <a:extLst>
              <a:ext uri="{FF2B5EF4-FFF2-40B4-BE49-F238E27FC236}">
                <a16:creationId xmlns:a16="http://schemas.microsoft.com/office/drawing/2014/main" id="{7211FAFA-E5E3-DF62-629D-0CAA60213062}"/>
              </a:ext>
            </a:extLst>
          </p:cNvPr>
          <p:cNvSpPr txBox="1"/>
          <p:nvPr/>
        </p:nvSpPr>
        <p:spPr>
          <a:xfrm>
            <a:off x="868327" y="2806630"/>
            <a:ext cx="5664609" cy="1464375"/>
          </a:xfrm>
          <a:prstGeom prst="rect">
            <a:avLst/>
          </a:prstGeom>
          <a:noFill/>
        </p:spPr>
        <p:txBody>
          <a:bodyPr wrap="square">
            <a:spAutoFit/>
          </a:bodyPr>
          <a:lstStyle/>
          <a:p>
            <a:pPr marL="539750" marR="539750" algn="just">
              <a:lnSpc>
                <a:spcPct val="107000"/>
              </a:lnSpc>
              <a:spcBef>
                <a:spcPts val="600"/>
              </a:spcBef>
              <a:spcAft>
                <a:spcPts val="600"/>
              </a:spcAft>
            </a:pPr>
            <a:r>
              <a:rPr lang="en-US" sz="1200" b="1" i="1">
                <a:effectLst/>
                <a:ea typeface="Calibri" panose="020F0502020204030204" pitchFamily="34" charset="0"/>
              </a:rPr>
              <a:t>Increase in Social participation </a:t>
            </a:r>
            <a:r>
              <a:rPr lang="en-US" sz="1200" b="0" i="1">
                <a:effectLst/>
                <a:ea typeface="Calibri" panose="020F0502020204030204" pitchFamily="34" charset="0"/>
              </a:rPr>
              <a:t>= Number of NUS Staff and Students * Percentage Increase of social participation due to increased connectivity (via public transport and bicycle) * Percentage Increase in Happiness due to increased social participation (in common areas) * Increase in connectivity * Percentage Increase in productivity due to increased happiness * Productivity per person </a:t>
            </a:r>
            <a:endParaRPr lang="en-SG" sz="1200" b="1" i="1">
              <a:effectLst/>
              <a:ea typeface="Calibri" panose="020F0502020204030204" pitchFamily="34" charset="0"/>
            </a:endParaRPr>
          </a:p>
        </p:txBody>
      </p:sp>
      <p:sp>
        <p:nvSpPr>
          <p:cNvPr id="7" name="TextBox 6">
            <a:extLst>
              <a:ext uri="{FF2B5EF4-FFF2-40B4-BE49-F238E27FC236}">
                <a16:creationId xmlns:a16="http://schemas.microsoft.com/office/drawing/2014/main" id="{56E2FBDE-C6C5-EAC7-61B5-CE5B758080B2}"/>
              </a:ext>
            </a:extLst>
          </p:cNvPr>
          <p:cNvSpPr txBox="1"/>
          <p:nvPr/>
        </p:nvSpPr>
        <p:spPr>
          <a:xfrm>
            <a:off x="877645" y="4792585"/>
            <a:ext cx="5655292" cy="1069139"/>
          </a:xfrm>
          <a:prstGeom prst="rect">
            <a:avLst/>
          </a:prstGeom>
          <a:noFill/>
        </p:spPr>
        <p:txBody>
          <a:bodyPr wrap="square">
            <a:spAutoFit/>
          </a:bodyPr>
          <a:lstStyle/>
          <a:p>
            <a:pPr marL="539750" marR="539750" algn="just">
              <a:lnSpc>
                <a:spcPct val="107000"/>
              </a:lnSpc>
              <a:spcBef>
                <a:spcPts val="600"/>
              </a:spcBef>
              <a:spcAft>
                <a:spcPts val="600"/>
              </a:spcAft>
            </a:pPr>
            <a:r>
              <a:rPr lang="en-US" sz="1200" b="1" i="1">
                <a:effectLst/>
                <a:ea typeface="Calibri" panose="020F0502020204030204" pitchFamily="34" charset="0"/>
              </a:rPr>
              <a:t>Increase in health</a:t>
            </a:r>
            <a:r>
              <a:rPr lang="en-US" sz="1200" b="0" i="1">
                <a:effectLst/>
                <a:ea typeface="Calibri" panose="020F0502020204030204" pitchFamily="34" charset="0"/>
              </a:rPr>
              <a:t> = Number of NUS Staff and students * Increase in exercise conducted per </a:t>
            </a:r>
            <a:r>
              <a:rPr lang="en-US" sz="1200" b="0" i="1" err="1">
                <a:effectLst/>
                <a:ea typeface="Calibri" panose="020F0502020204030204" pitchFamily="34" charset="0"/>
              </a:rPr>
              <a:t>metre</a:t>
            </a:r>
            <a:r>
              <a:rPr lang="en-US" sz="1200" b="0" i="1">
                <a:effectLst/>
                <a:ea typeface="Calibri" panose="020F0502020204030204" pitchFamily="34" charset="0"/>
              </a:rPr>
              <a:t> distance reduction between the common area and residential estate * Reduction in distance away from Public Space * Singapore GDP per capita * Decrease in mortality rate due to increased exercise</a:t>
            </a:r>
            <a:endParaRPr lang="en-SG" sz="1200" b="1" i="1">
              <a:effectLst/>
              <a:ea typeface="Calibri" panose="020F0502020204030204" pitchFamily="34" charset="0"/>
            </a:endParaRPr>
          </a:p>
        </p:txBody>
      </p:sp>
      <p:graphicFrame>
        <p:nvGraphicFramePr>
          <p:cNvPr id="46" name="Content Placeholder 4">
            <a:extLst>
              <a:ext uri="{FF2B5EF4-FFF2-40B4-BE49-F238E27FC236}">
                <a16:creationId xmlns:a16="http://schemas.microsoft.com/office/drawing/2014/main" id="{9B0F232F-403F-2C7D-49A2-15070D4B6EBA}"/>
              </a:ext>
            </a:extLst>
          </p:cNvPr>
          <p:cNvGraphicFramePr>
            <a:graphicFrameLocks/>
          </p:cNvGraphicFramePr>
          <p:nvPr>
            <p:extLst>
              <p:ext uri="{D42A27DB-BD31-4B8C-83A1-F6EECF244321}">
                <p14:modId xmlns:p14="http://schemas.microsoft.com/office/powerpoint/2010/main" val="3345621788"/>
              </p:ext>
            </p:extLst>
          </p:nvPr>
        </p:nvGraphicFramePr>
        <p:xfrm>
          <a:off x="3047" y="6503403"/>
          <a:ext cx="12205566" cy="365760"/>
        </p:xfrm>
        <a:graphic>
          <a:graphicData uri="http://schemas.openxmlformats.org/drawingml/2006/table">
            <a:tbl>
              <a:tblPr firstRow="1" bandRow="1">
                <a:tableStyleId>{5C22544A-7EE6-4342-B048-85BDC9FD1C3A}</a:tableStyleId>
              </a:tblPr>
              <a:tblGrid>
                <a:gridCol w="2034261">
                  <a:extLst>
                    <a:ext uri="{9D8B030D-6E8A-4147-A177-3AD203B41FA5}">
                      <a16:colId xmlns:a16="http://schemas.microsoft.com/office/drawing/2014/main" val="937411808"/>
                    </a:ext>
                  </a:extLst>
                </a:gridCol>
                <a:gridCol w="2034261">
                  <a:extLst>
                    <a:ext uri="{9D8B030D-6E8A-4147-A177-3AD203B41FA5}">
                      <a16:colId xmlns:a16="http://schemas.microsoft.com/office/drawing/2014/main" val="957415855"/>
                    </a:ext>
                  </a:extLst>
                </a:gridCol>
                <a:gridCol w="2034261">
                  <a:extLst>
                    <a:ext uri="{9D8B030D-6E8A-4147-A177-3AD203B41FA5}">
                      <a16:colId xmlns:a16="http://schemas.microsoft.com/office/drawing/2014/main" val="2972812338"/>
                    </a:ext>
                  </a:extLst>
                </a:gridCol>
                <a:gridCol w="2034261">
                  <a:extLst>
                    <a:ext uri="{9D8B030D-6E8A-4147-A177-3AD203B41FA5}">
                      <a16:colId xmlns:a16="http://schemas.microsoft.com/office/drawing/2014/main" val="1000739312"/>
                    </a:ext>
                  </a:extLst>
                </a:gridCol>
                <a:gridCol w="2034261">
                  <a:extLst>
                    <a:ext uri="{9D8B030D-6E8A-4147-A177-3AD203B41FA5}">
                      <a16:colId xmlns:a16="http://schemas.microsoft.com/office/drawing/2014/main" val="3136587809"/>
                    </a:ext>
                  </a:extLst>
                </a:gridCol>
                <a:gridCol w="2034261">
                  <a:extLst>
                    <a:ext uri="{9D8B030D-6E8A-4147-A177-3AD203B41FA5}">
                      <a16:colId xmlns:a16="http://schemas.microsoft.com/office/drawing/2014/main" val="3511689014"/>
                    </a:ext>
                  </a:extLst>
                </a:gridCol>
              </a:tblGrid>
              <a:tr h="289560">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Introduction &amp; Background</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Theory of Change</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Logic Model</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Impact Valuation (SROI)</a:t>
                      </a:r>
                      <a:endParaRPr lang="en-US" sz="1200">
                        <a:effectLst/>
                        <a:latin typeface="Open Sans"/>
                        <a:ea typeface="Open Sans"/>
                        <a:cs typeface="Open Sans"/>
                      </a:endParaRPr>
                    </a:p>
                  </a:txBody>
                  <a:tcPr marL="0" marR="0" marT="0" marB="0" anchor="ctr">
                    <a:lnL>
                      <a:noFill/>
                    </a:lnL>
                    <a:lnR>
                      <a:noFill/>
                    </a:lnR>
                    <a:lnT>
                      <a:noFill/>
                    </a:lnT>
                    <a:lnB>
                      <a:noFill/>
                    </a:lnB>
                    <a:solidFill>
                      <a:srgbClr val="92D050"/>
                    </a:solid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Sensitivity &amp; Scenario Analysis</a:t>
                      </a:r>
                      <a:endParaRPr lang="en-US" sz="1200">
                        <a:effectLst/>
                        <a:latin typeface="Open Sans"/>
                        <a:ea typeface="Open Sans"/>
                        <a:cs typeface="Open Sans"/>
                      </a:endParaRPr>
                    </a:p>
                  </a:txBody>
                  <a:tcPr marL="0" marR="0" marT="0" marB="0" anchor="ctr">
                    <a:lnL>
                      <a:noFill/>
                    </a:lnL>
                    <a:lnR>
                      <a:noFill/>
                    </a:lnR>
                    <a:lnT>
                      <a:noFill/>
                    </a:lnT>
                    <a:lnB>
                      <a:noFill/>
                    </a:lnB>
                    <a:noFill/>
                  </a:tcPr>
                </a:tc>
                <a:tc>
                  <a:txBody>
                    <a:bodyPr/>
                    <a:lstStyle/>
                    <a:p>
                      <a:pPr marL="0" marR="0" indent="0" algn="ctr" rtl="0">
                        <a:spcBef>
                          <a:spcPts val="0"/>
                        </a:spcBef>
                        <a:spcAft>
                          <a:spcPts val="0"/>
                        </a:spcAft>
                      </a:pPr>
                      <a:r>
                        <a:rPr lang="en-US" sz="1200" b="1" i="0">
                          <a:solidFill>
                            <a:srgbClr val="083603"/>
                          </a:solidFill>
                          <a:effectLst/>
                          <a:latin typeface="Open Sans"/>
                          <a:ea typeface="Open Sans"/>
                          <a:cs typeface="Open Sans"/>
                        </a:rPr>
                        <a:t>Other Considerations</a:t>
                      </a:r>
                      <a:br>
                        <a:rPr lang="en-US" sz="1200" b="1" i="0">
                          <a:solidFill>
                            <a:srgbClr val="083603"/>
                          </a:solidFill>
                          <a:effectLst/>
                          <a:latin typeface="Open Sans"/>
                          <a:ea typeface="Open Sans"/>
                          <a:cs typeface="Open Sans"/>
                        </a:rPr>
                      </a:br>
                      <a:r>
                        <a:rPr lang="en-US" sz="1200" b="1" i="0">
                          <a:solidFill>
                            <a:srgbClr val="083603"/>
                          </a:solidFill>
                          <a:effectLst/>
                          <a:latin typeface="Open Sans"/>
                          <a:ea typeface="Open Sans"/>
                          <a:cs typeface="Open Sans"/>
                        </a:rPr>
                        <a:t>&amp; Conclusion</a:t>
                      </a:r>
                      <a:endParaRPr lang="en-US" sz="1200">
                        <a:effectLst/>
                        <a:latin typeface="Open Sans"/>
                        <a:ea typeface="Open Sans"/>
                        <a:cs typeface="Open Sans"/>
                      </a:endParaRPr>
                    </a:p>
                  </a:txBody>
                  <a:tcPr marL="0" marR="0" marT="0" marB="0" anchor="ctr">
                    <a:lnL>
                      <a:noFill/>
                    </a:lnL>
                    <a:lnR>
                      <a:noFill/>
                    </a:lnR>
                    <a:lnT>
                      <a:noFill/>
                    </a:lnT>
                    <a:lnB>
                      <a:noFill/>
                    </a:lnB>
                    <a:noFill/>
                  </a:tcPr>
                </a:tc>
                <a:extLst>
                  <a:ext uri="{0D108BD9-81ED-4DB2-BD59-A6C34878D82A}">
                    <a16:rowId xmlns:a16="http://schemas.microsoft.com/office/drawing/2014/main" val="1205861374"/>
                  </a:ext>
                </a:extLst>
              </a:tr>
            </a:tbl>
          </a:graphicData>
        </a:graphic>
      </p:graphicFrame>
      <p:sp>
        <p:nvSpPr>
          <p:cNvPr id="49" name="Rectangle 48">
            <a:extLst>
              <a:ext uri="{FF2B5EF4-FFF2-40B4-BE49-F238E27FC236}">
                <a16:creationId xmlns:a16="http://schemas.microsoft.com/office/drawing/2014/main" id="{CEAEDF2A-5510-A46E-7226-94B33A82DB1D}"/>
              </a:ext>
            </a:extLst>
          </p:cNvPr>
          <p:cNvSpPr/>
          <p:nvPr/>
        </p:nvSpPr>
        <p:spPr>
          <a:xfrm>
            <a:off x="6170604" y="1044471"/>
            <a:ext cx="6021396" cy="829694"/>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D00FB4D-710A-2659-1111-D28063B0038F}"/>
              </a:ext>
            </a:extLst>
          </p:cNvPr>
          <p:cNvSpPr/>
          <p:nvPr/>
        </p:nvSpPr>
        <p:spPr>
          <a:xfrm>
            <a:off x="6167557" y="4488401"/>
            <a:ext cx="6021396" cy="526311"/>
          </a:xfrm>
          <a:prstGeom prst="rect">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237E786-E4EF-3885-4229-5DAB555163B0}"/>
              </a:ext>
            </a:extLst>
          </p:cNvPr>
          <p:cNvSpPr/>
          <p:nvPr/>
        </p:nvSpPr>
        <p:spPr>
          <a:xfrm>
            <a:off x="6164390" y="5125865"/>
            <a:ext cx="6021396" cy="526311"/>
          </a:xfrm>
          <a:prstGeom prst="rect">
            <a:avLst/>
          </a:prstGeom>
          <a:no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A screenshot of a spreadsheet&#10;&#10;Description automatically generated">
            <a:extLst>
              <a:ext uri="{FF2B5EF4-FFF2-40B4-BE49-F238E27FC236}">
                <a16:creationId xmlns:a16="http://schemas.microsoft.com/office/drawing/2014/main" id="{ED472CCB-20F7-C19C-C8D0-6848B4E3CC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1677" y="663995"/>
            <a:ext cx="6175804" cy="5714158"/>
          </a:xfrm>
          <a:prstGeom prst="rect">
            <a:avLst/>
          </a:prstGeom>
        </p:spPr>
      </p:pic>
      <p:sp>
        <p:nvSpPr>
          <p:cNvPr id="54" name="Oval 53">
            <a:extLst>
              <a:ext uri="{FF2B5EF4-FFF2-40B4-BE49-F238E27FC236}">
                <a16:creationId xmlns:a16="http://schemas.microsoft.com/office/drawing/2014/main" id="{720246BB-084A-BAC4-63F5-490BEFE69D40}"/>
              </a:ext>
            </a:extLst>
          </p:cNvPr>
          <p:cNvSpPr/>
          <p:nvPr/>
        </p:nvSpPr>
        <p:spPr>
          <a:xfrm>
            <a:off x="333509" y="2922619"/>
            <a:ext cx="825803" cy="774591"/>
          </a:xfrm>
          <a:prstGeom prst="ellipse">
            <a:avLst/>
          </a:prstGeom>
          <a:solidFill>
            <a:srgbClr val="A44C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Streetcar outline">
            <a:extLst>
              <a:ext uri="{FF2B5EF4-FFF2-40B4-BE49-F238E27FC236}">
                <a16:creationId xmlns:a16="http://schemas.microsoft.com/office/drawing/2014/main" id="{B3A29C6B-F23D-F9DD-F458-64F3397481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3228" y="2892512"/>
            <a:ext cx="755625" cy="755625"/>
          </a:xfrm>
          <a:prstGeom prst="rect">
            <a:avLst/>
          </a:prstGeom>
        </p:spPr>
      </p:pic>
      <p:sp>
        <p:nvSpPr>
          <p:cNvPr id="56" name="Oval 55">
            <a:extLst>
              <a:ext uri="{FF2B5EF4-FFF2-40B4-BE49-F238E27FC236}">
                <a16:creationId xmlns:a16="http://schemas.microsoft.com/office/drawing/2014/main" id="{923F0C8F-8796-3351-9549-56F1F3EE6165}"/>
              </a:ext>
            </a:extLst>
          </p:cNvPr>
          <p:cNvSpPr/>
          <p:nvPr/>
        </p:nvSpPr>
        <p:spPr>
          <a:xfrm>
            <a:off x="341007" y="949103"/>
            <a:ext cx="825803" cy="774591"/>
          </a:xfrm>
          <a:prstGeom prst="ellipse">
            <a:avLst/>
          </a:prstGeom>
          <a:solidFill>
            <a:srgbClr val="A44C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c 56" descr="Streetcar outline">
            <a:extLst>
              <a:ext uri="{FF2B5EF4-FFF2-40B4-BE49-F238E27FC236}">
                <a16:creationId xmlns:a16="http://schemas.microsoft.com/office/drawing/2014/main" id="{C36F9768-EF02-580F-75AA-32D9AD2D48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0726" y="918996"/>
            <a:ext cx="755625" cy="755625"/>
          </a:xfrm>
          <a:prstGeom prst="rect">
            <a:avLst/>
          </a:prstGeom>
        </p:spPr>
      </p:pic>
      <p:sp>
        <p:nvSpPr>
          <p:cNvPr id="58" name="Oval 57">
            <a:extLst>
              <a:ext uri="{FF2B5EF4-FFF2-40B4-BE49-F238E27FC236}">
                <a16:creationId xmlns:a16="http://schemas.microsoft.com/office/drawing/2014/main" id="{42277122-0E3B-F16F-2B61-9F7CED9981F5}"/>
              </a:ext>
            </a:extLst>
          </p:cNvPr>
          <p:cNvSpPr/>
          <p:nvPr/>
        </p:nvSpPr>
        <p:spPr>
          <a:xfrm>
            <a:off x="343581" y="4937375"/>
            <a:ext cx="825803" cy="774591"/>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Graphic 40" descr="Neighbourhood outline">
            <a:extLst>
              <a:ext uri="{FF2B5EF4-FFF2-40B4-BE49-F238E27FC236}">
                <a16:creationId xmlns:a16="http://schemas.microsoft.com/office/drawing/2014/main" id="{CA23669A-E161-4DAC-A8AE-EA8F707BF3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8343" y="4860138"/>
            <a:ext cx="774591" cy="774591"/>
          </a:xfrm>
          <a:prstGeom prst="rect">
            <a:avLst/>
          </a:prstGeom>
        </p:spPr>
      </p:pic>
      <p:pic>
        <p:nvPicPr>
          <p:cNvPr id="63" name="Picture 62" descr="A page of a paper with text and images&#10;&#10;Description automatically generated with medium confidence">
            <a:extLst>
              <a:ext uri="{FF2B5EF4-FFF2-40B4-BE49-F238E27FC236}">
                <a16:creationId xmlns:a16="http://schemas.microsoft.com/office/drawing/2014/main" id="{A65D867F-16FE-DD49-86C9-35E9B3C46C0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5576" y="702452"/>
            <a:ext cx="5844340" cy="5545949"/>
          </a:xfrm>
          <a:prstGeom prst="rect">
            <a:avLst/>
          </a:prstGeom>
        </p:spPr>
      </p:pic>
    </p:spTree>
    <p:extLst>
      <p:ext uri="{BB962C8B-B14F-4D97-AF65-F5344CB8AC3E}">
        <p14:creationId xmlns:p14="http://schemas.microsoft.com/office/powerpoint/2010/main" val="204972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neVTI">
  <a:themeElements>
    <a:clrScheme name="AnalogousFromLightSeedLeftStep">
      <a:dk1>
        <a:srgbClr val="000000"/>
      </a:dk1>
      <a:lt1>
        <a:srgbClr val="FFFFFF"/>
      </a:lt1>
      <a:dk2>
        <a:srgbClr val="243241"/>
      </a:dk2>
      <a:lt2>
        <a:srgbClr val="E2E5E8"/>
      </a:lt2>
      <a:accent1>
        <a:srgbClr val="BB9B82"/>
      </a:accent1>
      <a:accent2>
        <a:srgbClr val="BA807F"/>
      </a:accent2>
      <a:accent3>
        <a:srgbClr val="C594A7"/>
      </a:accent3>
      <a:accent4>
        <a:srgbClr val="BA7FAE"/>
      </a:accent4>
      <a:accent5>
        <a:srgbClr val="BB95C5"/>
      </a:accent5>
      <a:accent6>
        <a:srgbClr val="947FBA"/>
      </a:accent6>
      <a:hlink>
        <a:srgbClr val="5C85A7"/>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1696</Words>
  <Application>Microsoft Office PowerPoint</Application>
  <PresentationFormat>Widescreen</PresentationFormat>
  <Paragraphs>272</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Avenir Next LT Pro</vt:lpstr>
      <vt:lpstr>Calibri</vt:lpstr>
      <vt:lpstr>Cambria Math</vt:lpstr>
      <vt:lpstr>Open Sans</vt:lpstr>
      <vt:lpstr>Oswald</vt:lpstr>
      <vt:lpstr>Posterama</vt:lpstr>
      <vt:lpstr>Times New Roman</vt:lpstr>
      <vt:lpstr>SineVTI</vt:lpstr>
      <vt:lpstr>NUS Campus Masterplan</vt:lpstr>
      <vt:lpstr>Redevelopment of NUS - Overview</vt:lpstr>
      <vt:lpstr>Theory of Change</vt:lpstr>
      <vt:lpstr>Logic Model</vt:lpstr>
      <vt:lpstr>Impact Valuation (SROI) - Investments</vt:lpstr>
      <vt:lpstr>Impact Valuation (SROI) – Social Costs</vt:lpstr>
      <vt:lpstr>PowerPoint Presentation</vt:lpstr>
      <vt:lpstr>Key Financial Proxies: Cost Avoidance</vt:lpstr>
      <vt:lpstr>Key Financial Proxies: Increased Income</vt:lpstr>
      <vt:lpstr>Impact Valuation (SROI) - Analysis</vt:lpstr>
      <vt:lpstr>Sensitivity &amp; Scenario Analysis</vt:lpstr>
      <vt:lpstr>Other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Chong Kha Lek</cp:lastModifiedBy>
  <cp:revision>2</cp:revision>
  <dcterms:created xsi:type="dcterms:W3CDTF">2023-09-02T13:54:33Z</dcterms:created>
  <dcterms:modified xsi:type="dcterms:W3CDTF">2024-03-25T04:58:30Z</dcterms:modified>
</cp:coreProperties>
</file>