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5"/>
  </p:notesMasterIdLst>
  <p:handoutMasterIdLst>
    <p:handoutMasterId r:id="rId16"/>
  </p:handoutMasterIdLst>
  <p:sldIdLst>
    <p:sldId id="332" r:id="rId5"/>
    <p:sldId id="346" r:id="rId6"/>
    <p:sldId id="333" r:id="rId7"/>
    <p:sldId id="334" r:id="rId8"/>
    <p:sldId id="336" r:id="rId9"/>
    <p:sldId id="337" r:id="rId10"/>
    <p:sldId id="347" r:id="rId11"/>
    <p:sldId id="339" r:id="rId12"/>
    <p:sldId id="344" r:id="rId13"/>
    <p:sldId id="34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DD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p:cViewPr varScale="1">
        <p:scale>
          <a:sx n="103" d="100"/>
          <a:sy n="103" d="100"/>
        </p:scale>
        <p:origin x="144" y="360"/>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D5784-DF11-43D5-B52A-625A5452AAD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F2D105E-0155-4803-A7C3-9A3E9B55F7AE}">
      <dgm:prSet/>
      <dgm:spPr/>
      <dgm:t>
        <a:bodyPr/>
        <a:lstStyle/>
        <a:p>
          <a:r>
            <a:rPr lang="en-US" dirty="0"/>
            <a:t>Our product is priced below that of other companies on the market</a:t>
          </a:r>
        </a:p>
      </dgm:t>
    </dgm:pt>
    <dgm:pt modelId="{E6C3BA3C-284E-40A6-A5DE-2C98AC6C0AA2}" type="parTrans" cxnId="{FFFC1949-D207-44F6-85F8-EC76A53F342C}">
      <dgm:prSet/>
      <dgm:spPr/>
      <dgm:t>
        <a:bodyPr/>
        <a:lstStyle/>
        <a:p>
          <a:endParaRPr lang="en-US"/>
        </a:p>
      </dgm:t>
    </dgm:pt>
    <dgm:pt modelId="{4840865A-07FB-427A-B30D-A4C6B918C221}" type="sibTrans" cxnId="{FFFC1949-D207-44F6-85F8-EC76A53F342C}">
      <dgm:prSet/>
      <dgm:spPr/>
      <dgm:t>
        <a:bodyPr/>
        <a:lstStyle/>
        <a:p>
          <a:endParaRPr lang="en-US"/>
        </a:p>
      </dgm:t>
    </dgm:pt>
    <dgm:pt modelId="{AB91FC64-7ACD-47D9-B636-18BF402A3495}">
      <dgm:prSet/>
      <dgm:spPr/>
      <dgm:t>
        <a:bodyPr/>
        <a:lstStyle/>
        <a:p>
          <a:r>
            <a:rPr lang="en-US"/>
            <a:t>Design is simple and easy to use, compared to the complex designs of the competitors</a:t>
          </a:r>
        </a:p>
      </dgm:t>
    </dgm:pt>
    <dgm:pt modelId="{06A2E9BA-F631-436D-A72A-6777EE957709}" type="parTrans" cxnId="{4D4A0759-1C03-44A6-AE3C-FF77B235A85C}">
      <dgm:prSet/>
      <dgm:spPr/>
      <dgm:t>
        <a:bodyPr/>
        <a:lstStyle/>
        <a:p>
          <a:endParaRPr lang="en-US"/>
        </a:p>
      </dgm:t>
    </dgm:pt>
    <dgm:pt modelId="{7E236EA2-31A0-4783-9770-38AB1D6E51C5}" type="sibTrans" cxnId="{4D4A0759-1C03-44A6-AE3C-FF77B235A85C}">
      <dgm:prSet/>
      <dgm:spPr/>
      <dgm:t>
        <a:bodyPr/>
        <a:lstStyle/>
        <a:p>
          <a:endParaRPr lang="en-US"/>
        </a:p>
      </dgm:t>
    </dgm:pt>
    <dgm:pt modelId="{30D57B6F-5089-4087-B948-B47572933BC8}">
      <dgm:prSet/>
      <dgm:spPr/>
      <dgm:t>
        <a:bodyPr/>
        <a:lstStyle/>
        <a:p>
          <a:r>
            <a:rPr lang="en-US"/>
            <a:t>Affordability is the main draw for our consumers to our product</a:t>
          </a:r>
        </a:p>
      </dgm:t>
    </dgm:pt>
    <dgm:pt modelId="{255A5761-321F-4562-BE3E-321E8390AECF}" type="parTrans" cxnId="{39D82A8A-80A2-4145-BEED-9501EE82B6B6}">
      <dgm:prSet/>
      <dgm:spPr/>
      <dgm:t>
        <a:bodyPr/>
        <a:lstStyle/>
        <a:p>
          <a:endParaRPr lang="en-US"/>
        </a:p>
      </dgm:t>
    </dgm:pt>
    <dgm:pt modelId="{39240592-F786-4D37-ACD0-45FFB1A2A876}" type="sibTrans" cxnId="{39D82A8A-80A2-4145-BEED-9501EE82B6B6}">
      <dgm:prSet/>
      <dgm:spPr/>
      <dgm:t>
        <a:bodyPr/>
        <a:lstStyle/>
        <a:p>
          <a:endParaRPr lang="en-US"/>
        </a:p>
      </dgm:t>
    </dgm:pt>
    <dgm:pt modelId="{03C46BB0-CA34-4BD9-B9E5-19512C5840E1}">
      <dgm:prSet/>
      <dgm:spPr/>
      <dgm:t>
        <a:bodyPr/>
        <a:lstStyle/>
        <a:p>
          <a:r>
            <a:rPr lang="en-US"/>
            <a:t>Company A product is more expensive</a:t>
          </a:r>
        </a:p>
      </dgm:t>
    </dgm:pt>
    <dgm:pt modelId="{B2B69462-A369-49A3-BFFA-D4233592C0C8}" type="parTrans" cxnId="{AC68D9A1-474E-465F-BED8-571DBF3E4A0E}">
      <dgm:prSet/>
      <dgm:spPr/>
      <dgm:t>
        <a:bodyPr/>
        <a:lstStyle/>
        <a:p>
          <a:endParaRPr lang="en-US"/>
        </a:p>
      </dgm:t>
    </dgm:pt>
    <dgm:pt modelId="{6F6A1C04-4EFA-4FF9-B68A-307F054411D5}" type="sibTrans" cxnId="{AC68D9A1-474E-465F-BED8-571DBF3E4A0E}">
      <dgm:prSet/>
      <dgm:spPr/>
      <dgm:t>
        <a:bodyPr/>
        <a:lstStyle/>
        <a:p>
          <a:endParaRPr lang="en-US"/>
        </a:p>
      </dgm:t>
    </dgm:pt>
    <dgm:pt modelId="{641A5E77-1796-45A5-8D33-673D3F4F128D}">
      <dgm:prSet/>
      <dgm:spPr/>
      <dgm:t>
        <a:bodyPr/>
        <a:lstStyle/>
        <a:p>
          <a:r>
            <a:rPr lang="en-US"/>
            <a:t>Companies B &amp; C product is expensive and inconvenient to use</a:t>
          </a:r>
        </a:p>
      </dgm:t>
    </dgm:pt>
    <dgm:pt modelId="{366A3FA6-00C1-440D-9D8D-5C7D15E01BF6}" type="parTrans" cxnId="{CA4BDBBC-3CFB-4659-982C-E718A0C79609}">
      <dgm:prSet/>
      <dgm:spPr/>
      <dgm:t>
        <a:bodyPr/>
        <a:lstStyle/>
        <a:p>
          <a:endParaRPr lang="en-US"/>
        </a:p>
      </dgm:t>
    </dgm:pt>
    <dgm:pt modelId="{8210990F-1536-4E66-9607-E90F49599906}" type="sibTrans" cxnId="{CA4BDBBC-3CFB-4659-982C-E718A0C79609}">
      <dgm:prSet/>
      <dgm:spPr/>
      <dgm:t>
        <a:bodyPr/>
        <a:lstStyle/>
        <a:p>
          <a:endParaRPr lang="en-US"/>
        </a:p>
      </dgm:t>
    </dgm:pt>
    <dgm:pt modelId="{714FDD2B-D92F-4306-AF07-C53C174FB732}">
      <dgm:prSet/>
      <dgm:spPr/>
      <dgm:t>
        <a:bodyPr/>
        <a:lstStyle/>
        <a:p>
          <a:r>
            <a:rPr lang="en-US"/>
            <a:t>Companies D &amp; E product is affordable, but inconvenient to use</a:t>
          </a:r>
        </a:p>
      </dgm:t>
    </dgm:pt>
    <dgm:pt modelId="{AB6331F2-63E9-4568-B950-4D26E2394B68}" type="parTrans" cxnId="{426A156B-428F-4B45-8EA5-B26981706658}">
      <dgm:prSet/>
      <dgm:spPr/>
      <dgm:t>
        <a:bodyPr/>
        <a:lstStyle/>
        <a:p>
          <a:endParaRPr lang="en-US"/>
        </a:p>
      </dgm:t>
    </dgm:pt>
    <dgm:pt modelId="{27D7DA00-50B1-4836-BB2F-F54D359BF297}" type="sibTrans" cxnId="{426A156B-428F-4B45-8EA5-B26981706658}">
      <dgm:prSet/>
      <dgm:spPr/>
      <dgm:t>
        <a:bodyPr/>
        <a:lstStyle/>
        <a:p>
          <a:endParaRPr lang="en-US"/>
        </a:p>
      </dgm:t>
    </dgm:pt>
    <dgm:pt modelId="{B52B8F2A-754E-4301-974F-1AFE056A6032}" type="pres">
      <dgm:prSet presAssocID="{173D5784-DF11-43D5-B52A-625A5452AAD4}" presName="diagram" presStyleCnt="0">
        <dgm:presLayoutVars>
          <dgm:dir/>
          <dgm:resizeHandles val="exact"/>
        </dgm:presLayoutVars>
      </dgm:prSet>
      <dgm:spPr/>
    </dgm:pt>
    <dgm:pt modelId="{44DF7724-EB4E-4185-806F-D324807AEFEB}" type="pres">
      <dgm:prSet presAssocID="{0F2D105E-0155-4803-A7C3-9A3E9B55F7AE}" presName="node" presStyleLbl="node1" presStyleIdx="0" presStyleCnt="6">
        <dgm:presLayoutVars>
          <dgm:bulletEnabled val="1"/>
        </dgm:presLayoutVars>
      </dgm:prSet>
      <dgm:spPr/>
    </dgm:pt>
    <dgm:pt modelId="{251FFE09-AA08-4AA5-83A0-2AA173DFD503}" type="pres">
      <dgm:prSet presAssocID="{4840865A-07FB-427A-B30D-A4C6B918C221}" presName="sibTrans" presStyleCnt="0"/>
      <dgm:spPr/>
    </dgm:pt>
    <dgm:pt modelId="{0725F542-E580-47B0-BD98-DD8BE37E213D}" type="pres">
      <dgm:prSet presAssocID="{AB91FC64-7ACD-47D9-B636-18BF402A3495}" presName="node" presStyleLbl="node1" presStyleIdx="1" presStyleCnt="6">
        <dgm:presLayoutVars>
          <dgm:bulletEnabled val="1"/>
        </dgm:presLayoutVars>
      </dgm:prSet>
      <dgm:spPr/>
    </dgm:pt>
    <dgm:pt modelId="{06785C1B-DD4F-43F7-AF1A-220D4AC886EB}" type="pres">
      <dgm:prSet presAssocID="{7E236EA2-31A0-4783-9770-38AB1D6E51C5}" presName="sibTrans" presStyleCnt="0"/>
      <dgm:spPr/>
    </dgm:pt>
    <dgm:pt modelId="{923AC2B1-E0F1-48AF-AEA9-8CCDCCF3EA05}" type="pres">
      <dgm:prSet presAssocID="{30D57B6F-5089-4087-B948-B47572933BC8}" presName="node" presStyleLbl="node1" presStyleIdx="2" presStyleCnt="6">
        <dgm:presLayoutVars>
          <dgm:bulletEnabled val="1"/>
        </dgm:presLayoutVars>
      </dgm:prSet>
      <dgm:spPr/>
    </dgm:pt>
    <dgm:pt modelId="{F05FAD0B-8C32-4D84-A374-B675E72915D9}" type="pres">
      <dgm:prSet presAssocID="{39240592-F786-4D37-ACD0-45FFB1A2A876}" presName="sibTrans" presStyleCnt="0"/>
      <dgm:spPr/>
    </dgm:pt>
    <dgm:pt modelId="{F498207A-2208-455D-9D3A-5A28226508D1}" type="pres">
      <dgm:prSet presAssocID="{03C46BB0-CA34-4BD9-B9E5-19512C5840E1}" presName="node" presStyleLbl="node1" presStyleIdx="3" presStyleCnt="6">
        <dgm:presLayoutVars>
          <dgm:bulletEnabled val="1"/>
        </dgm:presLayoutVars>
      </dgm:prSet>
      <dgm:spPr/>
    </dgm:pt>
    <dgm:pt modelId="{DCC0167B-FF11-44FF-BED4-C1D4FD31B551}" type="pres">
      <dgm:prSet presAssocID="{6F6A1C04-4EFA-4FF9-B68A-307F054411D5}" presName="sibTrans" presStyleCnt="0"/>
      <dgm:spPr/>
    </dgm:pt>
    <dgm:pt modelId="{E51E8686-1200-4A97-A1DF-09269BAE5D32}" type="pres">
      <dgm:prSet presAssocID="{641A5E77-1796-45A5-8D33-673D3F4F128D}" presName="node" presStyleLbl="node1" presStyleIdx="4" presStyleCnt="6">
        <dgm:presLayoutVars>
          <dgm:bulletEnabled val="1"/>
        </dgm:presLayoutVars>
      </dgm:prSet>
      <dgm:spPr/>
    </dgm:pt>
    <dgm:pt modelId="{41573744-6B6B-409E-BE2F-AF4D6971C74C}" type="pres">
      <dgm:prSet presAssocID="{8210990F-1536-4E66-9607-E90F49599906}" presName="sibTrans" presStyleCnt="0"/>
      <dgm:spPr/>
    </dgm:pt>
    <dgm:pt modelId="{32F8D85D-9717-4EA2-B953-469E46CEB4EA}" type="pres">
      <dgm:prSet presAssocID="{714FDD2B-D92F-4306-AF07-C53C174FB732}" presName="node" presStyleLbl="node1" presStyleIdx="5" presStyleCnt="6">
        <dgm:presLayoutVars>
          <dgm:bulletEnabled val="1"/>
        </dgm:presLayoutVars>
      </dgm:prSet>
      <dgm:spPr/>
    </dgm:pt>
  </dgm:ptLst>
  <dgm:cxnLst>
    <dgm:cxn modelId="{B874130C-BBE0-4408-B147-55EA2D46D55B}" type="presOf" srcId="{641A5E77-1796-45A5-8D33-673D3F4F128D}" destId="{E51E8686-1200-4A97-A1DF-09269BAE5D32}" srcOrd="0" destOrd="0" presId="urn:microsoft.com/office/officeart/2005/8/layout/default"/>
    <dgm:cxn modelId="{9E0FA814-A285-4CCB-883E-F522E6BAF5AB}" type="presOf" srcId="{30D57B6F-5089-4087-B948-B47572933BC8}" destId="{923AC2B1-E0F1-48AF-AEA9-8CCDCCF3EA05}" srcOrd="0" destOrd="0" presId="urn:microsoft.com/office/officeart/2005/8/layout/default"/>
    <dgm:cxn modelId="{0D8AD425-045A-47A8-9048-07678515D955}" type="presOf" srcId="{0F2D105E-0155-4803-A7C3-9A3E9B55F7AE}" destId="{44DF7724-EB4E-4185-806F-D324807AEFEB}" srcOrd="0" destOrd="0" presId="urn:microsoft.com/office/officeart/2005/8/layout/default"/>
    <dgm:cxn modelId="{FFFC1949-D207-44F6-85F8-EC76A53F342C}" srcId="{173D5784-DF11-43D5-B52A-625A5452AAD4}" destId="{0F2D105E-0155-4803-A7C3-9A3E9B55F7AE}" srcOrd="0" destOrd="0" parTransId="{E6C3BA3C-284E-40A6-A5DE-2C98AC6C0AA2}" sibTransId="{4840865A-07FB-427A-B30D-A4C6B918C221}"/>
    <dgm:cxn modelId="{426A156B-428F-4B45-8EA5-B26981706658}" srcId="{173D5784-DF11-43D5-B52A-625A5452AAD4}" destId="{714FDD2B-D92F-4306-AF07-C53C174FB732}" srcOrd="5" destOrd="0" parTransId="{AB6331F2-63E9-4568-B950-4D26E2394B68}" sibTransId="{27D7DA00-50B1-4836-BB2F-F54D359BF297}"/>
    <dgm:cxn modelId="{60EFF557-A84E-4EFB-8197-0DF063E90186}" type="presOf" srcId="{714FDD2B-D92F-4306-AF07-C53C174FB732}" destId="{32F8D85D-9717-4EA2-B953-469E46CEB4EA}" srcOrd="0" destOrd="0" presId="urn:microsoft.com/office/officeart/2005/8/layout/default"/>
    <dgm:cxn modelId="{4D4A0759-1C03-44A6-AE3C-FF77B235A85C}" srcId="{173D5784-DF11-43D5-B52A-625A5452AAD4}" destId="{AB91FC64-7ACD-47D9-B636-18BF402A3495}" srcOrd="1" destOrd="0" parTransId="{06A2E9BA-F631-436D-A72A-6777EE957709}" sibTransId="{7E236EA2-31A0-4783-9770-38AB1D6E51C5}"/>
    <dgm:cxn modelId="{39D82A8A-80A2-4145-BEED-9501EE82B6B6}" srcId="{173D5784-DF11-43D5-B52A-625A5452AAD4}" destId="{30D57B6F-5089-4087-B948-B47572933BC8}" srcOrd="2" destOrd="0" parTransId="{255A5761-321F-4562-BE3E-321E8390AECF}" sibTransId="{39240592-F786-4D37-ACD0-45FFB1A2A876}"/>
    <dgm:cxn modelId="{1FAE1A9C-5862-428E-8805-91D58115E87A}" type="presOf" srcId="{173D5784-DF11-43D5-B52A-625A5452AAD4}" destId="{B52B8F2A-754E-4301-974F-1AFE056A6032}" srcOrd="0" destOrd="0" presId="urn:microsoft.com/office/officeart/2005/8/layout/default"/>
    <dgm:cxn modelId="{AC68D9A1-474E-465F-BED8-571DBF3E4A0E}" srcId="{173D5784-DF11-43D5-B52A-625A5452AAD4}" destId="{03C46BB0-CA34-4BD9-B9E5-19512C5840E1}" srcOrd="3" destOrd="0" parTransId="{B2B69462-A369-49A3-BFFA-D4233592C0C8}" sibTransId="{6F6A1C04-4EFA-4FF9-B68A-307F054411D5}"/>
    <dgm:cxn modelId="{CA4BDBBC-3CFB-4659-982C-E718A0C79609}" srcId="{173D5784-DF11-43D5-B52A-625A5452AAD4}" destId="{641A5E77-1796-45A5-8D33-673D3F4F128D}" srcOrd="4" destOrd="0" parTransId="{366A3FA6-00C1-440D-9D8D-5C7D15E01BF6}" sibTransId="{8210990F-1536-4E66-9607-E90F49599906}"/>
    <dgm:cxn modelId="{6660DDD2-8843-49F8-A2AD-3E57FBA2E46D}" type="presOf" srcId="{AB91FC64-7ACD-47D9-B636-18BF402A3495}" destId="{0725F542-E580-47B0-BD98-DD8BE37E213D}" srcOrd="0" destOrd="0" presId="urn:microsoft.com/office/officeart/2005/8/layout/default"/>
    <dgm:cxn modelId="{E1EF17FD-F67F-4563-83E7-131F6FFE5ED6}" type="presOf" srcId="{03C46BB0-CA34-4BD9-B9E5-19512C5840E1}" destId="{F498207A-2208-455D-9D3A-5A28226508D1}" srcOrd="0" destOrd="0" presId="urn:microsoft.com/office/officeart/2005/8/layout/default"/>
    <dgm:cxn modelId="{63361A1D-45C2-4B94-B48F-F99A886180DF}" type="presParOf" srcId="{B52B8F2A-754E-4301-974F-1AFE056A6032}" destId="{44DF7724-EB4E-4185-806F-D324807AEFEB}" srcOrd="0" destOrd="0" presId="urn:microsoft.com/office/officeart/2005/8/layout/default"/>
    <dgm:cxn modelId="{C21ED93D-CBB9-4E2D-98C2-5A558EB518BF}" type="presParOf" srcId="{B52B8F2A-754E-4301-974F-1AFE056A6032}" destId="{251FFE09-AA08-4AA5-83A0-2AA173DFD503}" srcOrd="1" destOrd="0" presId="urn:microsoft.com/office/officeart/2005/8/layout/default"/>
    <dgm:cxn modelId="{51B22C80-1770-4B97-84A2-3A7A0F53DB1D}" type="presParOf" srcId="{B52B8F2A-754E-4301-974F-1AFE056A6032}" destId="{0725F542-E580-47B0-BD98-DD8BE37E213D}" srcOrd="2" destOrd="0" presId="urn:microsoft.com/office/officeart/2005/8/layout/default"/>
    <dgm:cxn modelId="{4F8FB618-6854-4167-933F-D1BAD95D52EA}" type="presParOf" srcId="{B52B8F2A-754E-4301-974F-1AFE056A6032}" destId="{06785C1B-DD4F-43F7-AF1A-220D4AC886EB}" srcOrd="3" destOrd="0" presId="urn:microsoft.com/office/officeart/2005/8/layout/default"/>
    <dgm:cxn modelId="{64327AE6-33AE-4A5A-9A34-C5575ACDCBFA}" type="presParOf" srcId="{B52B8F2A-754E-4301-974F-1AFE056A6032}" destId="{923AC2B1-E0F1-48AF-AEA9-8CCDCCF3EA05}" srcOrd="4" destOrd="0" presId="urn:microsoft.com/office/officeart/2005/8/layout/default"/>
    <dgm:cxn modelId="{B31ABC34-7294-422C-92A4-7A74AEF92832}" type="presParOf" srcId="{B52B8F2A-754E-4301-974F-1AFE056A6032}" destId="{F05FAD0B-8C32-4D84-A374-B675E72915D9}" srcOrd="5" destOrd="0" presId="urn:microsoft.com/office/officeart/2005/8/layout/default"/>
    <dgm:cxn modelId="{2B1B4B2C-5BDF-4EB5-BD4A-89EC22EB8A2E}" type="presParOf" srcId="{B52B8F2A-754E-4301-974F-1AFE056A6032}" destId="{F498207A-2208-455D-9D3A-5A28226508D1}" srcOrd="6" destOrd="0" presId="urn:microsoft.com/office/officeart/2005/8/layout/default"/>
    <dgm:cxn modelId="{FBA2ABE2-A284-428C-928D-7FF5E1BFE580}" type="presParOf" srcId="{B52B8F2A-754E-4301-974F-1AFE056A6032}" destId="{DCC0167B-FF11-44FF-BED4-C1D4FD31B551}" srcOrd="7" destOrd="0" presId="urn:microsoft.com/office/officeart/2005/8/layout/default"/>
    <dgm:cxn modelId="{14D8EE0D-1042-47E7-97B0-FBD694AE0EFD}" type="presParOf" srcId="{B52B8F2A-754E-4301-974F-1AFE056A6032}" destId="{E51E8686-1200-4A97-A1DF-09269BAE5D32}" srcOrd="8" destOrd="0" presId="urn:microsoft.com/office/officeart/2005/8/layout/default"/>
    <dgm:cxn modelId="{CDAF6655-50F1-441F-9E21-9D3C352A7A98}" type="presParOf" srcId="{B52B8F2A-754E-4301-974F-1AFE056A6032}" destId="{41573744-6B6B-409E-BE2F-AF4D6971C74C}" srcOrd="9" destOrd="0" presId="urn:microsoft.com/office/officeart/2005/8/layout/default"/>
    <dgm:cxn modelId="{E34F3AAD-B42E-49D4-98E8-F209DE3BCE49}" type="presParOf" srcId="{B52B8F2A-754E-4301-974F-1AFE056A6032}" destId="{32F8D85D-9717-4EA2-B953-469E46CEB4E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F7724-EB4E-4185-806F-D324807AEFEB}">
      <dsp:nvSpPr>
        <dsp:cNvPr id="0" name=""/>
        <dsp:cNvSpPr/>
      </dsp:nvSpPr>
      <dsp:spPr>
        <a:xfrm>
          <a:off x="300661" y="769"/>
          <a:ext cx="2116086" cy="1269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Our product is priced below that of other companies on the market</a:t>
          </a:r>
        </a:p>
      </dsp:txBody>
      <dsp:txXfrm>
        <a:off x="300661" y="769"/>
        <a:ext cx="2116086" cy="1269651"/>
      </dsp:txXfrm>
    </dsp:sp>
    <dsp:sp modelId="{0725F542-E580-47B0-BD98-DD8BE37E213D}">
      <dsp:nvSpPr>
        <dsp:cNvPr id="0" name=""/>
        <dsp:cNvSpPr/>
      </dsp:nvSpPr>
      <dsp:spPr>
        <a:xfrm>
          <a:off x="2628356" y="769"/>
          <a:ext cx="2116086" cy="1269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Design is simple and easy to use, compared to the complex designs of the competitors</a:t>
          </a:r>
        </a:p>
      </dsp:txBody>
      <dsp:txXfrm>
        <a:off x="2628356" y="769"/>
        <a:ext cx="2116086" cy="1269651"/>
      </dsp:txXfrm>
    </dsp:sp>
    <dsp:sp modelId="{923AC2B1-E0F1-48AF-AEA9-8CCDCCF3EA05}">
      <dsp:nvSpPr>
        <dsp:cNvPr id="0" name=""/>
        <dsp:cNvSpPr/>
      </dsp:nvSpPr>
      <dsp:spPr>
        <a:xfrm>
          <a:off x="300661" y="1482030"/>
          <a:ext cx="2116086" cy="1269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Affordability is the main draw for our consumers to our product</a:t>
          </a:r>
        </a:p>
      </dsp:txBody>
      <dsp:txXfrm>
        <a:off x="300661" y="1482030"/>
        <a:ext cx="2116086" cy="1269651"/>
      </dsp:txXfrm>
    </dsp:sp>
    <dsp:sp modelId="{F498207A-2208-455D-9D3A-5A28226508D1}">
      <dsp:nvSpPr>
        <dsp:cNvPr id="0" name=""/>
        <dsp:cNvSpPr/>
      </dsp:nvSpPr>
      <dsp:spPr>
        <a:xfrm>
          <a:off x="2628356" y="1482030"/>
          <a:ext cx="2116086" cy="1269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Company A product is more expensive</a:t>
          </a:r>
        </a:p>
      </dsp:txBody>
      <dsp:txXfrm>
        <a:off x="2628356" y="1482030"/>
        <a:ext cx="2116086" cy="1269651"/>
      </dsp:txXfrm>
    </dsp:sp>
    <dsp:sp modelId="{E51E8686-1200-4A97-A1DF-09269BAE5D32}">
      <dsp:nvSpPr>
        <dsp:cNvPr id="0" name=""/>
        <dsp:cNvSpPr/>
      </dsp:nvSpPr>
      <dsp:spPr>
        <a:xfrm>
          <a:off x="300661" y="2963291"/>
          <a:ext cx="2116086" cy="1269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Companies B &amp; C product is expensive and inconvenient to use</a:t>
          </a:r>
        </a:p>
      </dsp:txBody>
      <dsp:txXfrm>
        <a:off x="300661" y="2963291"/>
        <a:ext cx="2116086" cy="1269651"/>
      </dsp:txXfrm>
    </dsp:sp>
    <dsp:sp modelId="{32F8D85D-9717-4EA2-B953-469E46CEB4EA}">
      <dsp:nvSpPr>
        <dsp:cNvPr id="0" name=""/>
        <dsp:cNvSpPr/>
      </dsp:nvSpPr>
      <dsp:spPr>
        <a:xfrm>
          <a:off x="2628356" y="2963291"/>
          <a:ext cx="2116086" cy="1269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Companies D &amp; E product is affordable, but inconvenient to use</a:t>
          </a:r>
        </a:p>
      </dsp:txBody>
      <dsp:txXfrm>
        <a:off x="2628356" y="2963291"/>
        <a:ext cx="2116086" cy="12696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1/12/2025</a:t>
            </a:r>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Khalid</a:t>
            </a:r>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1/12/2025</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Khalid</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
        <p:nvSpPr>
          <p:cNvPr id="5" name="Date Placeholder 4">
            <a:extLst>
              <a:ext uri="{FF2B5EF4-FFF2-40B4-BE49-F238E27FC236}">
                <a16:creationId xmlns:a16="http://schemas.microsoft.com/office/drawing/2014/main" id="{CA2A90C3-70C9-D776-B31D-DD58BADAF4DA}"/>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322F5B5C-9EFA-9094-91DE-CC631F354937}"/>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
        <p:nvSpPr>
          <p:cNvPr id="5" name="Date Placeholder 4">
            <a:extLst>
              <a:ext uri="{FF2B5EF4-FFF2-40B4-BE49-F238E27FC236}">
                <a16:creationId xmlns:a16="http://schemas.microsoft.com/office/drawing/2014/main" id="{8CBF01E4-FAD5-5D96-973C-976B6FE20F82}"/>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7B8E63C0-C6B1-5718-3628-FCECD9CA40FD}"/>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
        <p:nvSpPr>
          <p:cNvPr id="5" name="Date Placeholder 4">
            <a:extLst>
              <a:ext uri="{FF2B5EF4-FFF2-40B4-BE49-F238E27FC236}">
                <a16:creationId xmlns:a16="http://schemas.microsoft.com/office/drawing/2014/main" id="{8925481C-D44C-EBCB-5C38-CB00B3B38C8E}"/>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DFC48315-154E-F055-213E-49E524625A13}"/>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289812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
        <p:nvSpPr>
          <p:cNvPr id="5" name="Date Placeholder 4">
            <a:extLst>
              <a:ext uri="{FF2B5EF4-FFF2-40B4-BE49-F238E27FC236}">
                <a16:creationId xmlns:a16="http://schemas.microsoft.com/office/drawing/2014/main" id="{459A0EE6-F880-22DC-5FBD-329C6B11A16F}"/>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28197935-865A-222D-2977-C88E74E4A73C}"/>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155038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
        <p:nvSpPr>
          <p:cNvPr id="5" name="Date Placeholder 4">
            <a:extLst>
              <a:ext uri="{FF2B5EF4-FFF2-40B4-BE49-F238E27FC236}">
                <a16:creationId xmlns:a16="http://schemas.microsoft.com/office/drawing/2014/main" id="{F8F98123-B268-EDA0-2E6D-C91BD5811E39}"/>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D36CF383-BDBB-DB4B-9033-1CD03AC15C55}"/>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
        <p:nvSpPr>
          <p:cNvPr id="5" name="Date Placeholder 4">
            <a:extLst>
              <a:ext uri="{FF2B5EF4-FFF2-40B4-BE49-F238E27FC236}">
                <a16:creationId xmlns:a16="http://schemas.microsoft.com/office/drawing/2014/main" id="{F48CBA12-4117-CA9A-7014-1A580447F56D}"/>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1CD8D8E6-DCC8-D9ED-DB25-47E2D90CB25C}"/>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
        <p:nvSpPr>
          <p:cNvPr id="5" name="Date Placeholder 4">
            <a:extLst>
              <a:ext uri="{FF2B5EF4-FFF2-40B4-BE49-F238E27FC236}">
                <a16:creationId xmlns:a16="http://schemas.microsoft.com/office/drawing/2014/main" id="{4B4E4546-F248-FB3D-70AE-6EEF4C53A3B7}"/>
              </a:ext>
            </a:extLst>
          </p:cNvPr>
          <p:cNvSpPr>
            <a:spLocks noGrp="1"/>
          </p:cNvSpPr>
          <p:nvPr>
            <p:ph type="dt" idx="1"/>
          </p:nvPr>
        </p:nvSpPr>
        <p:spPr/>
        <p:txBody>
          <a:bodyPr/>
          <a:lstStyle/>
          <a:p>
            <a:r>
              <a:rPr lang="en-US"/>
              <a:t>1/12/2025</a:t>
            </a:r>
            <a:endParaRPr lang="en-US" dirty="0"/>
          </a:p>
        </p:txBody>
      </p:sp>
      <p:sp>
        <p:nvSpPr>
          <p:cNvPr id="6" name="Footer Placeholder 5">
            <a:extLst>
              <a:ext uri="{FF2B5EF4-FFF2-40B4-BE49-F238E27FC236}">
                <a16:creationId xmlns:a16="http://schemas.microsoft.com/office/drawing/2014/main" id="{820FB9D4-112F-8E54-7564-CB58D8C40F12}"/>
              </a:ext>
            </a:extLst>
          </p:cNvPr>
          <p:cNvSpPr>
            <a:spLocks noGrp="1"/>
          </p:cNvSpPr>
          <p:nvPr>
            <p:ph type="ftr" sz="quarter" idx="4"/>
          </p:nvPr>
        </p:nvSpPr>
        <p:spPr/>
        <p:txBody>
          <a:bodyPr/>
          <a:lstStyle/>
          <a:p>
            <a:r>
              <a:rPr lang="en-US"/>
              <a:t>Khalid</a:t>
            </a:r>
            <a:endParaRPr lang="en-US" dirty="0"/>
          </a:p>
        </p:txBody>
      </p:sp>
    </p:spTree>
    <p:extLst>
      <p:ext uri="{BB962C8B-B14F-4D97-AF65-F5344CB8AC3E}">
        <p14:creationId xmlns:p14="http://schemas.microsoft.com/office/powerpoint/2010/main" val="347085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FFFD01E8-2B73-464F-890D-7752E762BB2A}" type="datetime2">
              <a:rPr lang="en-US" smtClean="0"/>
              <a:t>Sunday, January 12, 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Khalid</a:t>
            </a:r>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70AAD375-AC5B-4A3E-B7DA-563B99CDE2C6}" type="datetime2">
              <a:rPr lang="en-US" smtClean="0"/>
              <a:t>Sunday, January 12, 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Khalid</a:t>
            </a:r>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C6AC1EC0-D2AE-453B-A601-B25F9AF357BA}" type="datetime2">
              <a:rPr lang="en-US" smtClean="0"/>
              <a:t>Sunday, January 12, 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Khalid</a:t>
            </a:r>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anchor="ctr" anchorCtr="0">
            <a:noAutofit/>
          </a:bodyPr>
          <a:lstStyle>
            <a:lvl1pPr>
              <a:defRPr sz="3200"/>
            </a:lvl1pPr>
          </a:lstStyle>
          <a:p>
            <a:r>
              <a:rPr lang="en-US" dirty="0"/>
              <a:t>Click to add title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23860" y="983902"/>
            <a:ext cx="10787370" cy="1051927"/>
          </a:xfrm>
          <a:prstGeom prst="rect">
            <a:avLst/>
          </a:prstGeom>
        </p:spPr>
        <p:txBody>
          <a:bodyPr anchor="t">
            <a:normAutofit/>
          </a:bodyPr>
          <a:lstStyle>
            <a:lvl1pPr>
              <a:defRPr sz="3200"/>
            </a:lvl1pPr>
          </a:lstStyle>
          <a:p>
            <a:r>
              <a:rPr lang="en-US" dirty="0"/>
              <a:t>Click to add title</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706608" y="2244725"/>
            <a:ext cx="10761492"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72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F73161E-0691-4354-A44C-D619DB482CD1}" type="datetime2">
              <a:rPr lang="en-US" smtClean="0"/>
              <a:t>Sunday, January 12, 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Khalid</a:t>
            </a:r>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4797FEC0-C911-4CA6-BBB9-58971B82F318}" type="datetime2">
              <a:rPr lang="en-US" smtClean="0"/>
              <a:t>Sunday, January 12, 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Khalid</a:t>
            </a:r>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EB0B268-2A57-4C3F-B38F-8AAF25186633}" type="datetime2">
              <a:rPr lang="en-US" smtClean="0"/>
              <a:t>Sunday, January 12, 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Khalid</a:t>
            </a:r>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CFD658F4-EB91-4FB0-BE97-BBA2D7D80D48}" type="datetime2">
              <a:rPr lang="en-US" smtClean="0"/>
              <a:t>Sunday, January 12, 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Khalid</a:t>
            </a:r>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57E726D1-E738-422A-B591-A98139AF7C97}" type="datetime2">
              <a:rPr lang="en-US" smtClean="0"/>
              <a:t>Sunday, January 12, 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Khalid</a:t>
            </a:r>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9A226208-167D-4800-BE22-E28146456E3E}" type="datetime2">
              <a:rPr lang="en-US" smtClean="0"/>
              <a:t>Sunday, January 12, 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Khalid</a:t>
            </a:r>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9DC7F2B5-BFE2-4EB1-AD3E-1A7D72F86E5D}" type="datetime2">
              <a:rPr lang="en-US" smtClean="0"/>
              <a:t>Sunday, January 12, 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Khalid</a:t>
            </a:r>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BF5D499-0746-4CB6-A8A6-59007114DBEE}" type="datetime2">
              <a:rPr lang="en-US" smtClean="0"/>
              <a:t>Sunday, January 12, 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Khalid</a:t>
            </a:r>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743D3D82-0510-43B4-A3DC-2690C62F2155}" type="datetime2">
              <a:rPr lang="en-US" smtClean="0"/>
              <a:t>Sunday, January 12, 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Khalid</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4" r:id="rId17"/>
    <p:sldLayoutId id="2147483729" r:id="rId18"/>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hyperlink" Target="https://www.dsebd.org/displayCompany.php?name=SQURPHARMA" TargetMode="External"/><Relationship Id="rId13" Type="http://schemas.openxmlformats.org/officeDocument/2006/relationships/hyperlink" Target="https://en.wikipedia.org/wiki/Mohakhali" TargetMode="External"/><Relationship Id="rId18" Type="http://schemas.openxmlformats.org/officeDocument/2006/relationships/hyperlink" Target="https://en.wikipedia.org/wiki/Central_America" TargetMode="External"/><Relationship Id="rId26" Type="http://schemas.openxmlformats.org/officeDocument/2006/relationships/hyperlink" Target="https://en.wikipedia.org/wiki/Parent_company" TargetMode="External"/><Relationship Id="rId3" Type="http://schemas.openxmlformats.org/officeDocument/2006/relationships/notesSlide" Target="../notesSlides/notesSlide3.xml"/><Relationship Id="rId21" Type="http://schemas.openxmlformats.org/officeDocument/2006/relationships/hyperlink" Target="https://en.wikipedia.org/wiki/Tapan_Chowdhury_(businessman)" TargetMode="External"/><Relationship Id="rId7" Type="http://schemas.openxmlformats.org/officeDocument/2006/relationships/hyperlink" Target="https://en.wikipedia.org/wiki/Dhaka_Stock_Exchange" TargetMode="External"/><Relationship Id="rId12" Type="http://schemas.openxmlformats.org/officeDocument/2006/relationships/hyperlink" Target="https://en.wikipedia.org/wiki/Samson_H._Chowdhury" TargetMode="External"/><Relationship Id="rId17" Type="http://schemas.openxmlformats.org/officeDocument/2006/relationships/hyperlink" Target="https://en.wikipedia.org/wiki/Europe" TargetMode="External"/><Relationship Id="rId25" Type="http://schemas.openxmlformats.org/officeDocument/2006/relationships/hyperlink" Target="https://en.wikipedia.org/wiki/Asset" TargetMode="External"/><Relationship Id="rId2" Type="http://schemas.openxmlformats.org/officeDocument/2006/relationships/slideLayout" Target="../slideLayouts/slideLayout14.xml"/><Relationship Id="rId16" Type="http://schemas.openxmlformats.org/officeDocument/2006/relationships/hyperlink" Target="https://en.wikipedia.org/wiki/Africa" TargetMode="External"/><Relationship Id="rId20" Type="http://schemas.openxmlformats.org/officeDocument/2006/relationships/hyperlink" Target="https://en.wikipedia.org/wiki/Australia" TargetMode="External"/><Relationship Id="rId1" Type="http://schemas.openxmlformats.org/officeDocument/2006/relationships/vmlDrawing" Target="../drawings/vmlDrawing1.vml"/><Relationship Id="rId6" Type="http://schemas.openxmlformats.org/officeDocument/2006/relationships/hyperlink" Target="https://en.wikipedia.org/wiki/Ticker_symbol" TargetMode="External"/><Relationship Id="rId11" Type="http://schemas.openxmlformats.org/officeDocument/2006/relationships/hyperlink" Target="https://en.wikipedia.org/wiki/Pharmaceutical_industry" TargetMode="External"/><Relationship Id="rId24" Type="http://schemas.openxmlformats.org/officeDocument/2006/relationships/hyperlink" Target="https://en.wikipedia.org/wiki/Net_income" TargetMode="External"/><Relationship Id="rId5" Type="http://schemas.openxmlformats.org/officeDocument/2006/relationships/hyperlink" Target="https://en.wikipedia.org/wiki/Public_Limited_Company" TargetMode="External"/><Relationship Id="rId15" Type="http://schemas.openxmlformats.org/officeDocument/2006/relationships/hyperlink" Target="https://en.wikipedia.org/wiki/Asia" TargetMode="External"/><Relationship Id="rId23" Type="http://schemas.openxmlformats.org/officeDocument/2006/relationships/hyperlink" Target="https://en.wikipedia.org/wiki/Earnings_before_interest_and_taxes" TargetMode="External"/><Relationship Id="rId28" Type="http://schemas.openxmlformats.org/officeDocument/2006/relationships/hyperlink" Target="http://squarepharma.com.bd/" TargetMode="External"/><Relationship Id="rId10" Type="http://schemas.openxmlformats.org/officeDocument/2006/relationships/hyperlink" Target="https://www.cse.com.bd/company/companydetails/SQURPHARMA" TargetMode="External"/><Relationship Id="rId19" Type="http://schemas.openxmlformats.org/officeDocument/2006/relationships/hyperlink" Target="https://en.wikipedia.org/wiki/South_America" TargetMode="External"/><Relationship Id="rId4" Type="http://schemas.openxmlformats.org/officeDocument/2006/relationships/image" Target="../media/image5.png"/><Relationship Id="rId9" Type="http://schemas.openxmlformats.org/officeDocument/2006/relationships/hyperlink" Target="https://en.wikipedia.org/wiki/Chittagong_Stock_Exchange" TargetMode="External"/><Relationship Id="rId14" Type="http://schemas.openxmlformats.org/officeDocument/2006/relationships/hyperlink" Target="https://en.wikipedia.org/wiki/Dhaka" TargetMode="External"/><Relationship Id="rId22" Type="http://schemas.openxmlformats.org/officeDocument/2006/relationships/hyperlink" Target="https://en.wikipedia.org/wiki/CEO" TargetMode="External"/><Relationship Id="rId27" Type="http://schemas.openxmlformats.org/officeDocument/2006/relationships/hyperlink" Target="https://en.wikipedia.org/wiki/Square_Grou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A building with a large sign&#10;&#10;Description automatically generated">
            <a:extLst>
              <a:ext uri="{FF2B5EF4-FFF2-40B4-BE49-F238E27FC236}">
                <a16:creationId xmlns:a16="http://schemas.microsoft.com/office/drawing/2014/main" id="{9C16CE61-2053-12C8-D124-8193A2BBF3EB}"/>
              </a:ext>
            </a:extLst>
          </p:cNvPr>
          <p:cNvPicPr>
            <a:picLocks noGrp="1" noChangeAspect="1"/>
          </p:cNvPicPr>
          <p:nvPr>
            <p:ph type="pic" sz="quarter" idx="10"/>
          </p:nvPr>
        </p:nvPicPr>
        <p:blipFill>
          <a:blip r:embed="rId3"/>
          <a:srcRect l="9252" r="23637"/>
          <a:stretch/>
        </p:blipFill>
        <p:spPr>
          <a:xfrm>
            <a:off x="1" y="10"/>
            <a:ext cx="12192000" cy="6857989"/>
          </a:xfrm>
          <a:prstGeom prst="rect">
            <a:avLst/>
          </a:prstGeom>
        </p:spPr>
      </p:pic>
      <p:sp>
        <p:nvSpPr>
          <p:cNvPr id="50" name="Rectangle 49">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b="1" i="1">
                <a:solidFill>
                  <a:srgbClr val="FFFFFF"/>
                </a:solidFill>
              </a:rPr>
              <a:t>WeLCOME TO MY PRESENTATION</a:t>
            </a:r>
          </a:p>
        </p:txBody>
      </p:sp>
      <p:cxnSp>
        <p:nvCxnSpPr>
          <p:cNvPr id="51" name="Straight Connector 50">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078878B8-795B-3E21-FE55-6A9A876126D1}"/>
              </a:ext>
            </a:extLst>
          </p:cNvPr>
          <p:cNvSpPr>
            <a:spLocks noGrp="1"/>
          </p:cNvSpPr>
          <p:nvPr>
            <p:ph type="sldNum" sz="quarter" idx="4"/>
          </p:nvPr>
        </p:nvSpPr>
        <p:spPr/>
        <p:txBody>
          <a:bodyPr/>
          <a:lstStyle/>
          <a:p>
            <a:endParaRPr lang="en-US" dirty="0"/>
          </a:p>
        </p:txBody>
      </p:sp>
    </p:spTree>
    <p:extLst>
      <p:ext uri="{BB962C8B-B14F-4D97-AF65-F5344CB8AC3E}">
        <p14:creationId xmlns:p14="http://schemas.microsoft.com/office/powerpoint/2010/main" val="29222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A1FADC9-A0F4-4689-9608-959F3C23DD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notepad with a pen and glasses on a white surface&#10;&#10;Description automatically generated">
            <a:extLst>
              <a:ext uri="{FF2B5EF4-FFF2-40B4-BE49-F238E27FC236}">
                <a16:creationId xmlns:a16="http://schemas.microsoft.com/office/drawing/2014/main" id="{CEC88B0D-454A-646A-1B77-A43566B5F176}"/>
              </a:ext>
            </a:extLst>
          </p:cNvPr>
          <p:cNvPicPr>
            <a:picLocks noChangeAspect="1"/>
          </p:cNvPicPr>
          <p:nvPr/>
        </p:nvPicPr>
        <p:blipFill>
          <a:blip r:embed="rId2"/>
          <a:srcRect t="24203" r="2" b="5556"/>
          <a:stretch/>
        </p:blipFill>
        <p:spPr>
          <a:xfrm>
            <a:off x="800100" y="1066799"/>
            <a:ext cx="10591800" cy="4724389"/>
          </a:xfrm>
          <a:prstGeom prst="rect">
            <a:avLst/>
          </a:prstGeom>
        </p:spPr>
      </p:pic>
      <p:cxnSp>
        <p:nvCxnSpPr>
          <p:cNvPr id="21" name="Straight Connector 20">
            <a:extLst>
              <a:ext uri="{FF2B5EF4-FFF2-40B4-BE49-F238E27FC236}">
                <a16:creationId xmlns:a16="http://schemas.microsoft.com/office/drawing/2014/main" id="{8ED41C16-52CF-47AA-A5C9-95D10CB80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0AE2962-5672-0C19-A1E2-AF6DEBF692BA}"/>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10</a:t>
            </a:fld>
            <a:endParaRPr lang="en-US" sz="1800"/>
          </a:p>
        </p:txBody>
      </p:sp>
    </p:spTree>
    <p:extLst>
      <p:ext uri="{BB962C8B-B14F-4D97-AF65-F5344CB8AC3E}">
        <p14:creationId xmlns:p14="http://schemas.microsoft.com/office/powerpoint/2010/main" val="366625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D0F6-9047-1C6E-BD82-FE7CB82556C8}"/>
              </a:ext>
            </a:extLst>
          </p:cNvPr>
          <p:cNvSpPr>
            <a:spLocks noGrp="1"/>
          </p:cNvSpPr>
          <p:nvPr>
            <p:ph type="title"/>
          </p:nvPr>
        </p:nvSpPr>
        <p:spPr>
          <a:xfrm>
            <a:off x="705934" y="723900"/>
            <a:ext cx="4712372" cy="5316415"/>
          </a:xfrm>
        </p:spPr>
        <p:txBody>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My Presentation Topic is Square Pharmaceuticals Limited</a:t>
            </a:r>
          </a:p>
        </p:txBody>
      </p:sp>
      <p:pic>
        <p:nvPicPr>
          <p:cNvPr id="6" name="Content Placeholder 5" descr="A building with a large sign&#10;&#10;Description automatically generated">
            <a:extLst>
              <a:ext uri="{FF2B5EF4-FFF2-40B4-BE49-F238E27FC236}">
                <a16:creationId xmlns:a16="http://schemas.microsoft.com/office/drawing/2014/main" id="{0AB46DDD-6CFA-4BCC-15FD-54B168C88319}"/>
              </a:ext>
            </a:extLst>
          </p:cNvPr>
          <p:cNvPicPr>
            <a:picLocks noGrp="1" noChangeAspect="1"/>
          </p:cNvPicPr>
          <p:nvPr>
            <p:ph sz="quarter" idx="10"/>
          </p:nvPr>
        </p:nvPicPr>
        <p:blipFill>
          <a:blip r:embed="rId2"/>
          <a:stretch>
            <a:fillRect/>
          </a:stretch>
        </p:blipFill>
        <p:spPr>
          <a:xfrm>
            <a:off x="5418306" y="723900"/>
            <a:ext cx="6067258" cy="5316415"/>
          </a:xfrm>
        </p:spPr>
      </p:pic>
      <p:sp>
        <p:nvSpPr>
          <p:cNvPr id="4" name="Slide Number Placeholder 3">
            <a:extLst>
              <a:ext uri="{FF2B5EF4-FFF2-40B4-BE49-F238E27FC236}">
                <a16:creationId xmlns:a16="http://schemas.microsoft.com/office/drawing/2014/main" id="{6C0ED114-9D35-5B8C-0727-96E74F9F29BA}"/>
              </a:ext>
            </a:extLst>
          </p:cNvPr>
          <p:cNvSpPr>
            <a:spLocks noGrp="1"/>
          </p:cNvSpPr>
          <p:nvPr>
            <p:ph type="sldNum" sz="quarter" idx="4"/>
          </p:nvPr>
        </p:nvSpPr>
        <p:spPr/>
        <p:txBody>
          <a:bodyPr/>
          <a:lstStyle/>
          <a:p>
            <a:fld id="{C3DB2ADC-AF19-4574-8C10-79B5B04FCA27}" type="slidenum">
              <a:rPr lang="en-US" smtClean="0"/>
              <a:pPr/>
              <a:t>2</a:t>
            </a:fld>
            <a:endParaRPr lang="en-US" dirty="0"/>
          </a:p>
        </p:txBody>
      </p:sp>
    </p:spTree>
    <p:extLst>
      <p:ext uri="{BB962C8B-B14F-4D97-AF65-F5344CB8AC3E}">
        <p14:creationId xmlns:p14="http://schemas.microsoft.com/office/powerpoint/2010/main" val="52953340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704088" y="914399"/>
            <a:ext cx="5239272" cy="1621147"/>
          </a:xfrm>
        </p:spPr>
        <p:txBody>
          <a:bodyPr vert="horz" lIns="91440" tIns="45720" rIns="91440" bIns="45720" rtlCol="0" anchor="t">
            <a:normAutofit/>
          </a:bodyPr>
          <a:lstStyle/>
          <a:p>
            <a:br>
              <a:rPr lang="en-US" sz="4000" dirty="0"/>
            </a:br>
            <a:r>
              <a:rPr lang="en-US" sz="4000" dirty="0"/>
              <a:t>About us</a:t>
            </a:r>
          </a:p>
        </p:txBody>
      </p:sp>
      <p:sp>
        <p:nvSpPr>
          <p:cNvPr id="4" name="Content Placeholder 3">
            <a:extLst>
              <a:ext uri="{FF2B5EF4-FFF2-40B4-BE49-F238E27FC236}">
                <a16:creationId xmlns:a16="http://schemas.microsoft.com/office/drawing/2014/main" id="{2B7243AA-A570-5533-577C-6CF74FAD07DC}"/>
              </a:ext>
            </a:extLst>
          </p:cNvPr>
          <p:cNvSpPr>
            <a:spLocks noGrp="1"/>
          </p:cNvSpPr>
          <p:nvPr>
            <p:ph sz="quarter" idx="10"/>
          </p:nvPr>
        </p:nvSpPr>
        <p:spPr>
          <a:xfrm>
            <a:off x="6346176" y="914399"/>
            <a:ext cx="5138688" cy="5248657"/>
          </a:xfrm>
        </p:spPr>
        <p:txBody>
          <a:bodyPr vert="horz" lIns="91440" tIns="45720" rIns="91440" bIns="45720" rtlCol="0">
            <a:normAutofit/>
          </a:bodyPr>
          <a:lstStyle/>
          <a:p>
            <a:pPr algn="just"/>
            <a:endParaRPr lang="en-US" b="0" i="0" dirty="0">
              <a:effectLst/>
            </a:endParaRPr>
          </a:p>
          <a:p>
            <a:pPr algn="just"/>
            <a:r>
              <a:rPr lang="en-US" b="0" i="0" dirty="0">
                <a:effectLst/>
              </a:rPr>
              <a:t>SQUARE Pharmaceuticals PLC. is the largest pharmaceutical company in Bangladesh and it has been continuously in the 1st position among all national and multinational companies since 1985. It was established in 1958, converted into a public limited company in 1991 and listed with stock exchanges in 1995. The turnover of Square Pharma was BDT 50.87 Billion (US$ 609.18 million) with about 16.95% market share having a growth rate of about 10.85% (July 2018– June 2019).</a:t>
            </a:r>
            <a:endParaRPr lang="en-US"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3</a:t>
            </a:fld>
            <a:endParaRPr lang="en-US" sz="1800"/>
          </a:p>
        </p:txBody>
      </p:sp>
      <p:cxnSp>
        <p:nvCxnSpPr>
          <p:cNvPr id="17" name="Straight Connector 1">
            <a:extLst>
              <a:ext uri="{FF2B5EF4-FFF2-40B4-BE49-F238E27FC236}">
                <a16:creationId xmlns:a16="http://schemas.microsoft.com/office/drawing/2014/main" id="{7D3DF08D-8EDA-0FB3-59D9-B692F2ADD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large building with a sign on it&#10;&#10;Description automatically generated">
            <a:extLst>
              <a:ext uri="{FF2B5EF4-FFF2-40B4-BE49-F238E27FC236}">
                <a16:creationId xmlns:a16="http://schemas.microsoft.com/office/drawing/2014/main" id="{DFC7D454-7902-CE1C-763E-12A4464690DD}"/>
              </a:ext>
            </a:extLst>
          </p:cNvPr>
          <p:cNvPicPr>
            <a:picLocks noChangeAspect="1"/>
          </p:cNvPicPr>
          <p:nvPr/>
        </p:nvPicPr>
        <p:blipFill>
          <a:blip r:embed="rId3"/>
          <a:stretch>
            <a:fillRect/>
          </a:stretch>
        </p:blipFill>
        <p:spPr>
          <a:xfrm>
            <a:off x="603744" y="2590791"/>
            <a:ext cx="5138688" cy="3083212"/>
          </a:xfrm>
          <a:prstGeom prst="rect">
            <a:avLst/>
          </a:prstGeom>
        </p:spPr>
      </p:pic>
    </p:spTree>
    <p:extLst>
      <p:ext uri="{BB962C8B-B14F-4D97-AF65-F5344CB8AC3E}">
        <p14:creationId xmlns:p14="http://schemas.microsoft.com/office/powerpoint/2010/main" val="91881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417AF4-08C0-FC51-8823-C041945D63A4}"/>
              </a:ext>
            </a:extLst>
          </p:cNvPr>
          <p:cNvSpPr>
            <a:spLocks noGrp="1"/>
          </p:cNvSpPr>
          <p:nvPr>
            <p:ph type="title"/>
          </p:nvPr>
        </p:nvSpPr>
        <p:spPr>
          <a:xfrm>
            <a:off x="6266575" y="817580"/>
            <a:ext cx="5323079" cy="5238159"/>
          </a:xfrm>
        </p:spPr>
        <p:txBody>
          <a:bodyPr/>
          <a:lstStyle/>
          <a:p>
            <a:pPr algn="ctr"/>
            <a:r>
              <a:rPr lang="en-US" b="1" dirty="0">
                <a:solidFill>
                  <a:srgbClr val="002060"/>
                </a:solidFill>
              </a:rPr>
              <a:t>Company overview</a:t>
            </a:r>
          </a:p>
        </p:txBody>
      </p:sp>
      <p:pic>
        <p:nvPicPr>
          <p:cNvPr id="1040" name="Picture 10" descr="Increase">
            <a:extLst>
              <a:ext uri="{FF2B5EF4-FFF2-40B4-BE49-F238E27FC236}">
                <a16:creationId xmlns:a16="http://schemas.microsoft.com/office/drawing/2014/main" id="{7AE04FBD-F76C-D7FD-8ED0-E69C6282A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279" y="1567459"/>
            <a:ext cx="106205" cy="10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5CC8B33E-1CA3-3938-2495-4B42D8B10020}"/>
              </a:ext>
            </a:extLst>
          </p:cNvPr>
          <p:cNvGraphicFramePr>
            <a:graphicFrameLocks noGrp="1"/>
          </p:cNvGraphicFramePr>
          <p:nvPr>
            <p:extLst>
              <p:ext uri="{D42A27DB-BD31-4B8C-83A1-F6EECF244321}">
                <p14:modId xmlns:p14="http://schemas.microsoft.com/office/powerpoint/2010/main" val="392553040"/>
              </p:ext>
            </p:extLst>
          </p:nvPr>
        </p:nvGraphicFramePr>
        <p:xfrm>
          <a:off x="872454" y="717592"/>
          <a:ext cx="4580390" cy="5391958"/>
        </p:xfrm>
        <a:graphic>
          <a:graphicData uri="http://schemas.openxmlformats.org/drawingml/2006/table">
            <a:tbl>
              <a:tblPr firstRow="1" firstCol="1" bandRow="1">
                <a:tableStyleId>{C083E6E3-FA7D-4D7B-A595-EF9225AFEA82}</a:tableStyleId>
              </a:tblPr>
              <a:tblGrid>
                <a:gridCol w="1341205">
                  <a:extLst>
                    <a:ext uri="{9D8B030D-6E8A-4147-A177-3AD203B41FA5}">
                      <a16:colId xmlns:a16="http://schemas.microsoft.com/office/drawing/2014/main" val="3652958299"/>
                    </a:ext>
                  </a:extLst>
                </a:gridCol>
                <a:gridCol w="3239185">
                  <a:extLst>
                    <a:ext uri="{9D8B030D-6E8A-4147-A177-3AD203B41FA5}">
                      <a16:colId xmlns:a16="http://schemas.microsoft.com/office/drawing/2014/main" val="1198367367"/>
                    </a:ext>
                  </a:extLst>
                </a:gridCol>
              </a:tblGrid>
              <a:tr h="300701">
                <a:tc gridSpan="2">
                  <a:txBody>
                    <a:bodyPr/>
                    <a:lstStyle/>
                    <a:p>
                      <a:pPr marL="0" marR="0">
                        <a:lnSpc>
                          <a:spcPct val="107000"/>
                        </a:lnSpc>
                        <a:spcAft>
                          <a:spcPts val="800"/>
                        </a:spcAft>
                      </a:pPr>
                      <a:endParaRPr lang="en-US" sz="10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tc hMerge="1">
                  <a:txBody>
                    <a:bodyPr/>
                    <a:lstStyle/>
                    <a:p>
                      <a:endParaRPr lang="en-US"/>
                    </a:p>
                  </a:txBody>
                  <a:tcPr/>
                </a:tc>
                <a:extLst>
                  <a:ext uri="{0D108BD9-81ED-4DB2-BD59-A6C34878D82A}">
                    <a16:rowId xmlns:a16="http://schemas.microsoft.com/office/drawing/2014/main" val="4112001084"/>
                  </a:ext>
                </a:extLst>
              </a:tr>
              <a:tr h="256830">
                <a:tc gridSpan="2">
                  <a:txBody>
                    <a:bodyPr/>
                    <a:lstStyle/>
                    <a:p>
                      <a:pPr marL="0" marR="0">
                        <a:lnSpc>
                          <a:spcPct val="107000"/>
                        </a:lnSpc>
                        <a:spcAft>
                          <a:spcPts val="800"/>
                        </a:spcAft>
                      </a:pPr>
                      <a:r>
                        <a:rPr lang="en-US" sz="1050" b="1" kern="100" dirty="0">
                          <a:effectLst/>
                        </a:rPr>
                        <a:t>Square Pharmaceuticals LTD. headquarters in Gazipur</a:t>
                      </a:r>
                      <a:endParaRPr lang="en-US" sz="10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tc hMerge="1">
                  <a:txBody>
                    <a:bodyPr/>
                    <a:lstStyle/>
                    <a:p>
                      <a:endParaRPr lang="en-US"/>
                    </a:p>
                  </a:txBody>
                  <a:tcPr/>
                </a:tc>
                <a:extLst>
                  <a:ext uri="{0D108BD9-81ED-4DB2-BD59-A6C34878D82A}">
                    <a16:rowId xmlns:a16="http://schemas.microsoft.com/office/drawing/2014/main" val="3997504320"/>
                  </a:ext>
                </a:extLst>
              </a:tr>
              <a:tr h="179275">
                <a:tc>
                  <a:txBody>
                    <a:bodyPr/>
                    <a:lstStyle/>
                    <a:p>
                      <a:pPr marL="0" marR="0">
                        <a:lnSpc>
                          <a:spcPct val="107000"/>
                        </a:lnSpc>
                        <a:spcAft>
                          <a:spcPts val="800"/>
                        </a:spcAft>
                      </a:pPr>
                      <a:r>
                        <a:rPr lang="en-US" sz="1050" b="1" kern="100">
                          <a:effectLst/>
                        </a:rPr>
                        <a:t>Company type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a:effectLst/>
                          <a:hlinkClick r:id="rId5" tooltip="Public Limited Company"/>
                        </a:rPr>
                        <a:t>Private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659920421"/>
                  </a:ext>
                </a:extLst>
              </a:tr>
              <a:tr h="542268">
                <a:tc>
                  <a:txBody>
                    <a:bodyPr/>
                    <a:lstStyle/>
                    <a:p>
                      <a:pPr marL="0" marR="0">
                        <a:lnSpc>
                          <a:spcPct val="107000"/>
                        </a:lnSpc>
                        <a:spcAft>
                          <a:spcPts val="800"/>
                        </a:spcAft>
                      </a:pPr>
                      <a:r>
                        <a:rPr lang="en-US" sz="1050" b="1" u="sng" kern="100" dirty="0">
                          <a:effectLst/>
                          <a:hlinkClick r:id="rId6" tooltip="Ticker symbol"/>
                        </a:rPr>
                        <a:t>Traded as</a:t>
                      </a:r>
                      <a:endParaRPr lang="en-US" sz="10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050" b="1" u="sng" kern="100">
                          <a:effectLst/>
                          <a:hlinkClick r:id="rId7" tooltip="Dhaka Stock Exchange"/>
                        </a:rPr>
                        <a:t>DSE</a:t>
                      </a:r>
                      <a:r>
                        <a:rPr lang="en-US" sz="1050" b="1" kern="100">
                          <a:effectLst/>
                        </a:rPr>
                        <a:t>: </a:t>
                      </a:r>
                      <a:r>
                        <a:rPr lang="en-US" sz="1050" b="1" u="sng" kern="100">
                          <a:effectLst/>
                          <a:hlinkClick r:id="rId8"/>
                        </a:rPr>
                        <a:t>SQURPHARMA</a:t>
                      </a:r>
                      <a:endParaRPr lang="en-US" sz="1000" b="1" kern="100">
                        <a:effectLst/>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050" b="1" u="sng" kern="100">
                          <a:effectLst/>
                          <a:hlinkClick r:id="rId9" tooltip="Chittagong Stock Exchange"/>
                        </a:rPr>
                        <a:t>CSE</a:t>
                      </a:r>
                      <a:r>
                        <a:rPr lang="en-US" sz="1050" b="1" kern="100">
                          <a:effectLst/>
                        </a:rPr>
                        <a:t>: </a:t>
                      </a:r>
                      <a:r>
                        <a:rPr lang="en-US" sz="1050" b="1" u="sng" kern="100">
                          <a:effectLst/>
                          <a:hlinkClick r:id="rId10"/>
                        </a:rPr>
                        <a:t>SQURPHARMA</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734382731"/>
                  </a:ext>
                </a:extLst>
              </a:tr>
              <a:tr h="179275">
                <a:tc>
                  <a:txBody>
                    <a:bodyPr/>
                    <a:lstStyle/>
                    <a:p>
                      <a:pPr marL="0" marR="0">
                        <a:lnSpc>
                          <a:spcPct val="107000"/>
                        </a:lnSpc>
                        <a:spcAft>
                          <a:spcPts val="800"/>
                        </a:spcAft>
                      </a:pPr>
                      <a:r>
                        <a:rPr lang="en-US" sz="1050" b="1" kern="100">
                          <a:effectLst/>
                        </a:rPr>
                        <a:t>Industry</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a:effectLst/>
                          <a:hlinkClick r:id="rId11" tooltip="Pharmaceutical industry"/>
                        </a:rPr>
                        <a:t>Pharmaceutical</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11934807"/>
                  </a:ext>
                </a:extLst>
              </a:tr>
              <a:tr h="179275">
                <a:tc>
                  <a:txBody>
                    <a:bodyPr/>
                    <a:lstStyle/>
                    <a:p>
                      <a:pPr marL="0" marR="0">
                        <a:lnSpc>
                          <a:spcPct val="107000"/>
                        </a:lnSpc>
                        <a:spcAft>
                          <a:spcPts val="800"/>
                        </a:spcAft>
                      </a:pPr>
                      <a:r>
                        <a:rPr lang="en-US" sz="1050" b="1" kern="100">
                          <a:effectLst/>
                        </a:rPr>
                        <a:t>Founded</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kern="100">
                          <a:effectLst/>
                        </a:rPr>
                        <a:t>1958</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30797648"/>
                  </a:ext>
                </a:extLst>
              </a:tr>
              <a:tr h="256830">
                <a:tc>
                  <a:txBody>
                    <a:bodyPr/>
                    <a:lstStyle/>
                    <a:p>
                      <a:pPr marL="0" marR="0">
                        <a:lnSpc>
                          <a:spcPct val="107000"/>
                        </a:lnSpc>
                        <a:spcAft>
                          <a:spcPts val="800"/>
                        </a:spcAft>
                      </a:pPr>
                      <a:r>
                        <a:rPr lang="en-US" sz="1050" b="1" kern="100">
                          <a:effectLst/>
                        </a:rPr>
                        <a:t>Founder</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a:effectLst/>
                          <a:hlinkClick r:id="rId12" tooltip="Samson H. Chowdhury"/>
                        </a:rPr>
                        <a:t>Samson H. Chowdhury</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3246891170"/>
                  </a:ext>
                </a:extLst>
              </a:tr>
              <a:tr h="1184355">
                <a:tc>
                  <a:txBody>
                    <a:bodyPr/>
                    <a:lstStyle/>
                    <a:p>
                      <a:pPr marL="0" marR="0">
                        <a:lnSpc>
                          <a:spcPct val="107000"/>
                        </a:lnSpc>
                        <a:spcAft>
                          <a:spcPts val="800"/>
                        </a:spcAft>
                      </a:pPr>
                      <a:r>
                        <a:rPr lang="en-US" sz="1050" b="1" kern="100">
                          <a:effectLst/>
                        </a:rPr>
                        <a:t>Headquarters</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dirty="0">
                          <a:effectLst/>
                          <a:hlinkClick r:id="rId13" tooltip="Mohakhali"/>
                        </a:rPr>
                        <a:t>Mohakhali</a:t>
                      </a:r>
                      <a:r>
                        <a:rPr lang="en-US" sz="1050" b="1" kern="100" dirty="0">
                          <a:effectLst/>
                        </a:rPr>
                        <a:t>, </a:t>
                      </a:r>
                      <a:r>
                        <a:rPr lang="en-US" sz="1050" b="1" u="sng" kern="100" dirty="0">
                          <a:effectLst/>
                          <a:hlinkClick r:id="rId14" tooltip="Dhaka"/>
                        </a:rPr>
                        <a:t>Dhaka</a:t>
                      </a:r>
                      <a:endParaRPr lang="en-US" sz="1000" b="1" kern="100" dirty="0">
                        <a:effectLst/>
                      </a:endParaRPr>
                    </a:p>
                    <a:p>
                      <a:pPr marL="0" marR="0">
                        <a:lnSpc>
                          <a:spcPct val="107000"/>
                        </a:lnSpc>
                        <a:spcAft>
                          <a:spcPts val="800"/>
                        </a:spcAft>
                      </a:pPr>
                      <a:r>
                        <a:rPr lang="en-US" sz="1050" b="1" kern="100" dirty="0">
                          <a:effectLst/>
                        </a:rPr>
                        <a:t>, </a:t>
                      </a:r>
                      <a:endParaRPr lang="en-US" sz="1000" b="1" kern="100" dirty="0">
                        <a:effectLst/>
                      </a:endParaRPr>
                    </a:p>
                    <a:p>
                      <a:pPr marL="0" marR="0">
                        <a:lnSpc>
                          <a:spcPct val="107000"/>
                        </a:lnSpc>
                        <a:spcAft>
                          <a:spcPts val="800"/>
                        </a:spcAft>
                      </a:pPr>
                      <a:r>
                        <a:rPr lang="en-US" sz="1050" b="1" u="sng" kern="100" dirty="0">
                          <a:effectLst/>
                        </a:rPr>
                        <a:t>Bangladesh</a:t>
                      </a:r>
                    </a:p>
                  </a:txBody>
                  <a:tcPr marL="13471" marR="13471" marT="13471" marB="13471"/>
                </a:tc>
                <a:extLst>
                  <a:ext uri="{0D108BD9-81ED-4DB2-BD59-A6C34878D82A}">
                    <a16:rowId xmlns:a16="http://schemas.microsoft.com/office/drawing/2014/main" val="2244317063"/>
                  </a:ext>
                </a:extLst>
              </a:tr>
              <a:tr h="490310">
                <a:tc>
                  <a:txBody>
                    <a:bodyPr/>
                    <a:lstStyle/>
                    <a:p>
                      <a:pPr marL="0" marR="0">
                        <a:lnSpc>
                          <a:spcPct val="107000"/>
                        </a:lnSpc>
                        <a:spcAft>
                          <a:spcPts val="800"/>
                        </a:spcAft>
                      </a:pPr>
                      <a:r>
                        <a:rPr lang="en-US" sz="1050" b="1" kern="100">
                          <a:effectLst/>
                        </a:rPr>
                        <a:t>Area served</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a:effectLst/>
                          <a:hlinkClick r:id="rId15" tooltip="Asia"/>
                        </a:rPr>
                        <a:t>Asia</a:t>
                      </a:r>
                      <a:r>
                        <a:rPr lang="en-US" sz="1050" b="1" kern="100">
                          <a:effectLst/>
                        </a:rPr>
                        <a:t>, </a:t>
                      </a:r>
                      <a:r>
                        <a:rPr lang="en-US" sz="1050" b="1" u="sng" kern="100">
                          <a:effectLst/>
                          <a:hlinkClick r:id="rId16" tooltip="Africa"/>
                        </a:rPr>
                        <a:t>Africa</a:t>
                      </a:r>
                      <a:r>
                        <a:rPr lang="en-US" sz="1050" b="1" kern="100">
                          <a:effectLst/>
                        </a:rPr>
                        <a:t>, </a:t>
                      </a:r>
                      <a:r>
                        <a:rPr lang="en-US" sz="1050" b="1" u="sng" kern="100">
                          <a:effectLst/>
                          <a:hlinkClick r:id="rId17" tooltip="Europe"/>
                        </a:rPr>
                        <a:t>Europe</a:t>
                      </a:r>
                      <a:r>
                        <a:rPr lang="en-US" sz="1050" b="1" kern="100">
                          <a:effectLst/>
                        </a:rPr>
                        <a:t>, </a:t>
                      </a:r>
                      <a:r>
                        <a:rPr lang="en-US" sz="1050" b="1" u="sng" kern="100">
                          <a:effectLst/>
                          <a:hlinkClick r:id="rId18" tooltip="Central America"/>
                        </a:rPr>
                        <a:t>Central America</a:t>
                      </a:r>
                      <a:r>
                        <a:rPr lang="en-US" sz="1050" b="1" kern="100">
                          <a:effectLst/>
                        </a:rPr>
                        <a:t>, </a:t>
                      </a:r>
                      <a:r>
                        <a:rPr lang="en-US" sz="1050" b="1" u="sng" kern="100">
                          <a:effectLst/>
                          <a:hlinkClick r:id="rId19" tooltip="South America"/>
                        </a:rPr>
                        <a:t>South America</a:t>
                      </a:r>
                      <a:r>
                        <a:rPr lang="en-US" sz="1050" b="1" kern="100">
                          <a:effectLst/>
                        </a:rPr>
                        <a:t>, </a:t>
                      </a:r>
                      <a:r>
                        <a:rPr lang="en-US" sz="1050" b="1" u="sng" kern="100">
                          <a:effectLst/>
                          <a:hlinkClick r:id="rId20" tooltip="Australia"/>
                        </a:rPr>
                        <a:t>Australia</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997810378"/>
                  </a:ext>
                </a:extLst>
              </a:tr>
              <a:tr h="256830">
                <a:tc>
                  <a:txBody>
                    <a:bodyPr/>
                    <a:lstStyle/>
                    <a:p>
                      <a:pPr marL="0" marR="0">
                        <a:lnSpc>
                          <a:spcPct val="107000"/>
                        </a:lnSpc>
                        <a:spcAft>
                          <a:spcPts val="800"/>
                        </a:spcAft>
                      </a:pPr>
                      <a:r>
                        <a:rPr lang="en-US" sz="1050" b="1" kern="100">
                          <a:effectLst/>
                        </a:rPr>
                        <a:t>Key people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a:effectLst/>
                          <a:hlinkClick r:id="rId21" tooltip="Tapan Chowdhury (businessman)"/>
                        </a:rPr>
                        <a:t>Tapan Chowdhury</a:t>
                      </a:r>
                      <a:r>
                        <a:rPr lang="en-US" sz="1050" b="1" kern="100">
                          <a:effectLst/>
                        </a:rPr>
                        <a:t> (</a:t>
                      </a:r>
                      <a:r>
                        <a:rPr lang="en-US" sz="1050" b="1" u="sng" kern="100">
                          <a:effectLst/>
                          <a:hlinkClick r:id="rId22" tooltip="CEO"/>
                        </a:rPr>
                        <a:t>CEO</a:t>
                      </a:r>
                      <a:r>
                        <a:rPr lang="en-US" sz="1050" b="1" kern="100">
                          <a:effectLst/>
                        </a:rPr>
                        <a:t>)</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1748306447"/>
                  </a:ext>
                </a:extLst>
              </a:tr>
              <a:tr h="179275">
                <a:tc>
                  <a:txBody>
                    <a:bodyPr/>
                    <a:lstStyle/>
                    <a:p>
                      <a:pPr marL="0" marR="0">
                        <a:lnSpc>
                          <a:spcPct val="107000"/>
                        </a:lnSpc>
                        <a:spcAft>
                          <a:spcPts val="800"/>
                        </a:spcAft>
                      </a:pPr>
                      <a:r>
                        <a:rPr lang="en-US" sz="1050" b="1" kern="100">
                          <a:effectLst/>
                        </a:rPr>
                        <a:t>Revenue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kern="100">
                          <a:effectLst/>
                        </a:rPr>
                        <a:t>US$528 million (2019)</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312654297"/>
                  </a:ext>
                </a:extLst>
              </a:tr>
              <a:tr h="194838">
                <a:tc>
                  <a:txBody>
                    <a:bodyPr/>
                    <a:lstStyle/>
                    <a:p>
                      <a:pPr marL="0" marR="0">
                        <a:lnSpc>
                          <a:spcPct val="107000"/>
                        </a:lnSpc>
                        <a:spcAft>
                          <a:spcPts val="800"/>
                        </a:spcAft>
                      </a:pPr>
                      <a:r>
                        <a:rPr lang="en-US" sz="1050" b="1" u="sng" kern="100">
                          <a:effectLst/>
                          <a:hlinkClick r:id="rId23" tooltip="Earnings before interest and taxes"/>
                        </a:rPr>
                        <a:t>Operating income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kern="100">
                          <a:effectLst/>
                        </a:rPr>
                        <a:t>US$254 million (2019)</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682452619"/>
                  </a:ext>
                </a:extLst>
              </a:tr>
              <a:tr h="179275">
                <a:tc>
                  <a:txBody>
                    <a:bodyPr/>
                    <a:lstStyle/>
                    <a:p>
                      <a:pPr marL="0" marR="0">
                        <a:lnSpc>
                          <a:spcPct val="107000"/>
                        </a:lnSpc>
                        <a:spcAft>
                          <a:spcPts val="800"/>
                        </a:spcAft>
                      </a:pPr>
                      <a:r>
                        <a:rPr lang="en-US" sz="1050" b="1" u="sng" kern="100">
                          <a:effectLst/>
                          <a:hlinkClick r:id="rId24" tooltip="Net income"/>
                        </a:rPr>
                        <a:t>Net income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kern="100">
                          <a:effectLst/>
                        </a:rPr>
                        <a:t>US$156 million (2019)</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707390255"/>
                  </a:ext>
                </a:extLst>
              </a:tr>
              <a:tr h="179275">
                <a:tc>
                  <a:txBody>
                    <a:bodyPr/>
                    <a:lstStyle/>
                    <a:p>
                      <a:pPr marL="0" marR="0">
                        <a:lnSpc>
                          <a:spcPct val="107000"/>
                        </a:lnSpc>
                        <a:spcAft>
                          <a:spcPts val="800"/>
                        </a:spcAft>
                      </a:pPr>
                      <a:r>
                        <a:rPr lang="en-US" sz="1050" b="1" u="sng" kern="100">
                          <a:effectLst/>
                          <a:hlinkClick r:id="rId25" tooltip="Asset"/>
                        </a:rPr>
                        <a:t>Total assets</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kern="100">
                          <a:effectLst/>
                        </a:rPr>
                        <a:t>US$1.18 billion (2019)</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3350667720"/>
                  </a:ext>
                </a:extLst>
              </a:tr>
              <a:tr h="343432">
                <a:tc>
                  <a:txBody>
                    <a:bodyPr/>
                    <a:lstStyle/>
                    <a:p>
                      <a:pPr marL="0" marR="0">
                        <a:lnSpc>
                          <a:spcPct val="107000"/>
                        </a:lnSpc>
                        <a:spcAft>
                          <a:spcPts val="800"/>
                        </a:spcAft>
                      </a:pPr>
                      <a:r>
                        <a:rPr lang="en-US" sz="1050" b="1" kern="100">
                          <a:effectLst/>
                        </a:rPr>
                        <a:t>Number of employees</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kern="100">
                          <a:effectLst/>
                        </a:rPr>
                        <a:t>7390 (2016-17)</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3805043613"/>
                  </a:ext>
                </a:extLst>
              </a:tr>
              <a:tr h="179275">
                <a:tc>
                  <a:txBody>
                    <a:bodyPr/>
                    <a:lstStyle/>
                    <a:p>
                      <a:pPr marL="0" marR="0">
                        <a:lnSpc>
                          <a:spcPct val="107000"/>
                        </a:lnSpc>
                        <a:spcAft>
                          <a:spcPts val="800"/>
                        </a:spcAft>
                      </a:pPr>
                      <a:r>
                        <a:rPr lang="en-US" sz="1050" b="1" u="sng" kern="100">
                          <a:effectLst/>
                          <a:hlinkClick r:id="rId26" tooltip="Parent company"/>
                        </a:rPr>
                        <a:t>Parent</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a:effectLst/>
                          <a:hlinkClick r:id="rId27" tooltip="Square Group"/>
                        </a:rPr>
                        <a:t>Square Group</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3420343591"/>
                  </a:ext>
                </a:extLst>
              </a:tr>
              <a:tr h="256830">
                <a:tc>
                  <a:txBody>
                    <a:bodyPr/>
                    <a:lstStyle/>
                    <a:p>
                      <a:pPr marL="0" marR="0">
                        <a:lnSpc>
                          <a:spcPct val="107000"/>
                        </a:lnSpc>
                        <a:spcAft>
                          <a:spcPts val="800"/>
                        </a:spcAft>
                      </a:pPr>
                      <a:r>
                        <a:rPr lang="en-US" sz="1050" b="1" kern="100">
                          <a:effectLst/>
                        </a:rPr>
                        <a:t>Website</a:t>
                      </a:r>
                      <a:endParaRPr lang="en-US" sz="10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33677" marT="13471" marB="13471"/>
                </a:tc>
                <a:tc>
                  <a:txBody>
                    <a:bodyPr/>
                    <a:lstStyle/>
                    <a:p>
                      <a:pPr marL="0" marR="0">
                        <a:lnSpc>
                          <a:spcPct val="107000"/>
                        </a:lnSpc>
                        <a:spcAft>
                          <a:spcPts val="800"/>
                        </a:spcAft>
                      </a:pPr>
                      <a:r>
                        <a:rPr lang="en-US" sz="1050" b="1" u="sng" kern="100" dirty="0">
                          <a:effectLst/>
                          <a:hlinkClick r:id="rId28"/>
                        </a:rPr>
                        <a:t>squarepharma.com.bd</a:t>
                      </a:r>
                      <a:endParaRPr lang="en-US" sz="10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13471" marR="13471" marT="13471" marB="13471"/>
                </a:tc>
                <a:extLst>
                  <a:ext uri="{0D108BD9-81ED-4DB2-BD59-A6C34878D82A}">
                    <a16:rowId xmlns:a16="http://schemas.microsoft.com/office/drawing/2014/main" val="2511243826"/>
                  </a:ext>
                </a:extLst>
              </a:tr>
            </a:tbl>
          </a:graphicData>
        </a:graphic>
      </p:graphicFrame>
      <p:pic>
        <p:nvPicPr>
          <p:cNvPr id="1045" name="Picture 10" descr="Increase">
            <a:extLst>
              <a:ext uri="{FF2B5EF4-FFF2-40B4-BE49-F238E27FC236}">
                <a16:creationId xmlns:a16="http://schemas.microsoft.com/office/drawing/2014/main" id="{EF3279AD-4100-2F7A-3F07-491825393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920" y="150467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9" descr="Increase">
            <a:extLst>
              <a:ext uri="{FF2B5EF4-FFF2-40B4-BE49-F238E27FC236}">
                <a16:creationId xmlns:a16="http://schemas.microsoft.com/office/drawing/2014/main" id="{DE194894-1FEC-4433-CC30-0B59F1BB4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920" y="150467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8" descr="Increase">
            <a:extLst>
              <a:ext uri="{FF2B5EF4-FFF2-40B4-BE49-F238E27FC236}">
                <a16:creationId xmlns:a16="http://schemas.microsoft.com/office/drawing/2014/main" id="{B42C4E5A-E31C-9410-FAAB-41BFF5B7E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920" y="150467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7" descr="Increase">
            <a:extLst>
              <a:ext uri="{FF2B5EF4-FFF2-40B4-BE49-F238E27FC236}">
                <a16:creationId xmlns:a16="http://schemas.microsoft.com/office/drawing/2014/main" id="{5C5398B7-4F0B-19EB-24B8-85E49EB6A1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920" y="1504673"/>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5606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6321"/>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1"/>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Placeholder 6" descr="A box of pills and a packet of pills&#10;&#10;Description automatically generated">
            <a:extLst>
              <a:ext uri="{FF2B5EF4-FFF2-40B4-BE49-F238E27FC236}">
                <a16:creationId xmlns:a16="http://schemas.microsoft.com/office/drawing/2014/main" id="{4C97E086-C4C7-FF7F-E9A8-85282A0977BE}"/>
              </a:ext>
            </a:extLst>
          </p:cNvPr>
          <p:cNvPicPr>
            <a:picLocks noGrp="1" noChangeAspect="1"/>
          </p:cNvPicPr>
          <p:nvPr>
            <p:ph type="pic" sz="quarter" idx="13"/>
          </p:nvPr>
        </p:nvPicPr>
        <p:blipFill>
          <a:blip r:embed="rId3"/>
          <a:srcRect l="26296" r="26296"/>
          <a:stretch>
            <a:fillRect/>
          </a:stretch>
        </p:blipFill>
        <p:spPr>
          <a:xfrm>
            <a:off x="7013329" y="730059"/>
            <a:ext cx="2013939" cy="2482294"/>
          </a:xfrm>
          <a:prstGeom prst="rect">
            <a:avLst/>
          </a:prstGeom>
        </p:spPr>
      </p:pic>
      <p:pic>
        <p:nvPicPr>
          <p:cNvPr id="12" name="Picture 11" descr="A box of antibiotic pills&#10;&#10;Description automatically generated">
            <a:extLst>
              <a:ext uri="{FF2B5EF4-FFF2-40B4-BE49-F238E27FC236}">
                <a16:creationId xmlns:a16="http://schemas.microsoft.com/office/drawing/2014/main" id="{E6AEA98F-98A3-A6AF-7F0E-0B24956CC6D1}"/>
              </a:ext>
            </a:extLst>
          </p:cNvPr>
          <p:cNvPicPr>
            <a:picLocks noChangeAspect="1"/>
          </p:cNvPicPr>
          <p:nvPr/>
        </p:nvPicPr>
        <p:blipFill>
          <a:blip r:embed="rId4"/>
          <a:stretch>
            <a:fillRect/>
          </a:stretch>
        </p:blipFill>
        <p:spPr>
          <a:xfrm>
            <a:off x="9198659" y="732580"/>
            <a:ext cx="2253876" cy="2166718"/>
          </a:xfrm>
          <a:prstGeom prst="rect">
            <a:avLst/>
          </a:prstGeom>
        </p:spPr>
      </p:pic>
      <p:pic>
        <p:nvPicPr>
          <p:cNvPr id="15" name="Picture 14" descr="A bottle of syrup next to a box&#10;&#10;Description automatically generated">
            <a:extLst>
              <a:ext uri="{FF2B5EF4-FFF2-40B4-BE49-F238E27FC236}">
                <a16:creationId xmlns:a16="http://schemas.microsoft.com/office/drawing/2014/main" id="{8C855467-02A3-41B5-9037-104AEFC26A26}"/>
              </a:ext>
            </a:extLst>
          </p:cNvPr>
          <p:cNvPicPr>
            <a:picLocks noChangeAspect="1"/>
          </p:cNvPicPr>
          <p:nvPr/>
        </p:nvPicPr>
        <p:blipFill>
          <a:blip r:embed="rId5"/>
          <a:stretch>
            <a:fillRect/>
          </a:stretch>
        </p:blipFill>
        <p:spPr>
          <a:xfrm>
            <a:off x="7005923" y="3534087"/>
            <a:ext cx="4105274" cy="2600014"/>
          </a:xfrm>
          <a:prstGeom prst="rect">
            <a:avLst/>
          </a:prstGeom>
        </p:spPr>
      </p:pic>
      <p:sp>
        <p:nvSpPr>
          <p:cNvPr id="13" name="Title 12">
            <a:extLst>
              <a:ext uri="{FF2B5EF4-FFF2-40B4-BE49-F238E27FC236}">
                <a16:creationId xmlns:a16="http://schemas.microsoft.com/office/drawing/2014/main" id="{2BF5439E-A994-3EE5-80B8-64D8C5A922E8}"/>
              </a:ext>
            </a:extLst>
          </p:cNvPr>
          <p:cNvSpPr>
            <a:spLocks noGrp="1"/>
          </p:cNvSpPr>
          <p:nvPr>
            <p:ph type="ctrTitle"/>
          </p:nvPr>
        </p:nvSpPr>
        <p:spPr>
          <a:xfrm>
            <a:off x="695325" y="870597"/>
            <a:ext cx="5203451" cy="1058872"/>
          </a:xfrm>
        </p:spPr>
        <p:txBody>
          <a:bodyPr vert="horz" lIns="91440" tIns="45720" rIns="91440" bIns="45720" rtlCol="0" anchor="t">
            <a:normAutofit/>
          </a:bodyPr>
          <a:lstStyle/>
          <a:p>
            <a:pPr algn="ctr"/>
            <a:r>
              <a:rPr lang="en-US" b="1" dirty="0">
                <a:solidFill>
                  <a:srgbClr val="002060"/>
                </a:solidFill>
              </a:rPr>
              <a:t>Product overview</a:t>
            </a:r>
          </a:p>
        </p:txBody>
      </p:sp>
      <p:sp>
        <p:nvSpPr>
          <p:cNvPr id="23" name="Subtitle 22">
            <a:extLst>
              <a:ext uri="{FF2B5EF4-FFF2-40B4-BE49-F238E27FC236}">
                <a16:creationId xmlns:a16="http://schemas.microsoft.com/office/drawing/2014/main" id="{D5FF0C52-0A5C-D2E2-6605-0DCC0E0DCE6C}"/>
              </a:ext>
            </a:extLst>
          </p:cNvPr>
          <p:cNvSpPr>
            <a:spLocks noGrp="1"/>
          </p:cNvSpPr>
          <p:nvPr>
            <p:ph type="subTitle" idx="1"/>
          </p:nvPr>
        </p:nvSpPr>
        <p:spPr>
          <a:xfrm>
            <a:off x="1204913" y="2482724"/>
            <a:ext cx="4105274" cy="1975984"/>
          </a:xfrm>
        </p:spPr>
        <p:txBody>
          <a:bodyPr vert="horz" lIns="91440" tIns="45720" rIns="91440" bIns="45720" rtlCol="0" anchor="b">
            <a:normAutofit fontScale="85000" lnSpcReduction="20000"/>
          </a:bodyPr>
          <a:lstStyle/>
          <a:p>
            <a:pPr algn="just"/>
            <a:r>
              <a:rPr lang="en-US" dirty="0">
                <a:solidFill>
                  <a:srgbClr val="002060"/>
                </a:solidFill>
                <a:latin typeface="Times New Roman" panose="02020603050405020304" pitchFamily="18" charset="0"/>
                <a:cs typeface="Times New Roman" panose="02020603050405020304" pitchFamily="18" charset="0"/>
              </a:rPr>
              <a:t>Square Pharmaceuticals Limited is a leading pharmaceutical company, primarily based in Bangladesh, and recognized for its commitment to innovation, quality, and accessibility. It operates in multiple therapeutic categories and has an extensive portfolio of products designed to meet healthcare needs across various segments.</a:t>
            </a:r>
          </a:p>
        </p:txBody>
      </p:sp>
    </p:spTree>
    <p:extLst>
      <p:ext uri="{BB962C8B-B14F-4D97-AF65-F5344CB8AC3E}">
        <p14:creationId xmlns:p14="http://schemas.microsoft.com/office/powerpoint/2010/main" val="188956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a:xfrm>
            <a:off x="721453" y="853890"/>
            <a:ext cx="11021736" cy="725968"/>
          </a:xfrm>
          <a:solidFill>
            <a:srgbClr val="BFDDDD"/>
          </a:solidFill>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Advantage</a:t>
            </a: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6</a:t>
            </a:fld>
            <a:endParaRPr lang="en-US" dirty="0"/>
          </a:p>
        </p:txBody>
      </p:sp>
      <p:sp>
        <p:nvSpPr>
          <p:cNvPr id="4" name="Content Placeholder 5">
            <a:extLst>
              <a:ext uri="{FF2B5EF4-FFF2-40B4-BE49-F238E27FC236}">
                <a16:creationId xmlns:a16="http://schemas.microsoft.com/office/drawing/2014/main" id="{6D4A03D4-BE28-1031-B08C-0DB210698E7F}"/>
              </a:ext>
            </a:extLst>
          </p:cNvPr>
          <p:cNvSpPr txBox="1">
            <a:spLocks/>
          </p:cNvSpPr>
          <p:nvPr/>
        </p:nvSpPr>
        <p:spPr>
          <a:xfrm>
            <a:off x="886992" y="1799690"/>
            <a:ext cx="5011867" cy="401388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t>Strong Market Leadership</a:t>
            </a:r>
          </a:p>
          <a:p>
            <a:pPr>
              <a:buFont typeface="Wingdings" panose="05000000000000000000" pitchFamily="2" charset="2"/>
              <a:buChar char="q"/>
            </a:pPr>
            <a:r>
              <a:rPr lang="en-US" dirty="0"/>
              <a:t>Comprehensive Product Portfolio</a:t>
            </a:r>
          </a:p>
          <a:p>
            <a:pPr>
              <a:buFont typeface="Wingdings" panose="05000000000000000000" pitchFamily="2" charset="2"/>
              <a:buChar char="q"/>
            </a:pPr>
            <a:r>
              <a:rPr lang="en-US" dirty="0"/>
              <a:t>High-Quality Standards</a:t>
            </a:r>
          </a:p>
          <a:p>
            <a:pPr>
              <a:buFont typeface="Wingdings" panose="05000000000000000000" pitchFamily="2" charset="2"/>
              <a:buChar char="q"/>
            </a:pPr>
            <a:r>
              <a:rPr lang="en-US" dirty="0"/>
              <a:t>Strong Research and Development (R&amp;D)</a:t>
            </a:r>
          </a:p>
          <a:p>
            <a:pPr>
              <a:buFont typeface="Wingdings" panose="05000000000000000000" pitchFamily="2" charset="2"/>
              <a:buChar char="q"/>
            </a:pPr>
            <a:r>
              <a:rPr lang="en-US" dirty="0"/>
              <a:t>Export Leadership</a:t>
            </a:r>
          </a:p>
          <a:p>
            <a:pPr>
              <a:buFont typeface="Wingdings" panose="05000000000000000000" pitchFamily="2" charset="2"/>
              <a:buChar char="q"/>
            </a:pPr>
            <a:r>
              <a:rPr lang="en-US" dirty="0"/>
              <a:t>Skilled Workforce</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Arial" panose="020B0604020202020204" pitchFamily="34" charset="0"/>
              <a:buNone/>
            </a:pPr>
            <a:endParaRPr lang="en-US" dirty="0"/>
          </a:p>
        </p:txBody>
      </p:sp>
      <p:sp>
        <p:nvSpPr>
          <p:cNvPr id="7" name="Content Placeholder 6">
            <a:extLst>
              <a:ext uri="{FF2B5EF4-FFF2-40B4-BE49-F238E27FC236}">
                <a16:creationId xmlns:a16="http://schemas.microsoft.com/office/drawing/2014/main" id="{29711CFF-948A-18E6-3AA7-D03EF2EBFBA1}"/>
              </a:ext>
            </a:extLst>
          </p:cNvPr>
          <p:cNvSpPr>
            <a:spLocks noGrp="1"/>
          </p:cNvSpPr>
          <p:nvPr>
            <p:ph sz="quarter" idx="10"/>
          </p:nvPr>
        </p:nvSpPr>
        <p:spPr>
          <a:xfrm>
            <a:off x="6585156" y="1770397"/>
            <a:ext cx="4846819" cy="4233713"/>
          </a:xfrm>
        </p:spPr>
        <p:txBody>
          <a:bodyPr/>
          <a:lstStyle/>
          <a:p>
            <a:pPr>
              <a:buFont typeface="Wingdings" panose="05000000000000000000" pitchFamily="2" charset="2"/>
              <a:buChar char="q"/>
            </a:pPr>
            <a:r>
              <a:rPr lang="en-US" dirty="0"/>
              <a:t>Financial Strength</a:t>
            </a:r>
          </a:p>
          <a:p>
            <a:pPr>
              <a:buFont typeface="Wingdings" panose="05000000000000000000" pitchFamily="2" charset="2"/>
              <a:buChar char="q"/>
            </a:pPr>
            <a:r>
              <a:rPr lang="en-US" dirty="0"/>
              <a:t>Technological Advancements</a:t>
            </a:r>
          </a:p>
          <a:p>
            <a:pPr>
              <a:buFont typeface="Wingdings" panose="05000000000000000000" pitchFamily="2" charset="2"/>
              <a:buChar char="q"/>
            </a:pPr>
            <a:r>
              <a:rPr lang="en-US" dirty="0"/>
              <a:t>Corporate Social Responsibility (CSR)</a:t>
            </a:r>
          </a:p>
          <a:p>
            <a:pPr>
              <a:buFont typeface="Wingdings" panose="05000000000000000000" pitchFamily="2" charset="2"/>
              <a:buChar char="q"/>
            </a:pPr>
            <a:r>
              <a:rPr lang="en-US" dirty="0"/>
              <a:t>Diversification</a:t>
            </a:r>
          </a:p>
          <a:p>
            <a:pPr>
              <a:buFont typeface="Wingdings" panose="05000000000000000000" pitchFamily="2" charset="2"/>
              <a:buChar char="q"/>
            </a:pPr>
            <a:r>
              <a:rPr lang="en-US" dirty="0"/>
              <a:t>Visionary Leadership</a:t>
            </a:r>
          </a:p>
          <a:p>
            <a:pPr>
              <a:buFont typeface="Wingdings" panose="05000000000000000000" pitchFamily="2" charset="2"/>
              <a:buChar char="q"/>
            </a:pPr>
            <a:r>
              <a:rPr lang="en-US" dirty="0"/>
              <a:t>Sustainability Practices</a:t>
            </a:r>
          </a:p>
        </p:txBody>
      </p:sp>
    </p:spTree>
    <p:extLst>
      <p:ext uri="{BB962C8B-B14F-4D97-AF65-F5344CB8AC3E}">
        <p14:creationId xmlns:p14="http://schemas.microsoft.com/office/powerpoint/2010/main" val="155330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3139-3AF4-10E0-2FD2-F371BD57725D}"/>
              </a:ext>
            </a:extLst>
          </p:cNvPr>
          <p:cNvSpPr>
            <a:spLocks noGrp="1"/>
          </p:cNvSpPr>
          <p:nvPr>
            <p:ph type="title"/>
          </p:nvPr>
        </p:nvSpPr>
        <p:spPr>
          <a:xfrm>
            <a:off x="734592" y="976998"/>
            <a:ext cx="11000208" cy="625300"/>
          </a:xfrm>
          <a:solidFill>
            <a:srgbClr val="BFDDDD"/>
          </a:solidFill>
        </p:spPr>
        <p:txBody>
          <a:bodyPr/>
          <a:lstStyle/>
          <a:p>
            <a:pPr algn="ctr"/>
            <a:r>
              <a:rPr lang="en-US" dirty="0" err="1"/>
              <a:t>Poroduct</a:t>
            </a:r>
            <a:r>
              <a:rPr lang="en-US" dirty="0"/>
              <a:t> Benefit</a:t>
            </a:r>
          </a:p>
        </p:txBody>
      </p:sp>
      <p:sp>
        <p:nvSpPr>
          <p:cNvPr id="3" name="Content Placeholder 2">
            <a:extLst>
              <a:ext uri="{FF2B5EF4-FFF2-40B4-BE49-F238E27FC236}">
                <a16:creationId xmlns:a16="http://schemas.microsoft.com/office/drawing/2014/main" id="{484B4350-1E22-1533-423B-BCA55F854435}"/>
              </a:ext>
            </a:extLst>
          </p:cNvPr>
          <p:cNvSpPr>
            <a:spLocks noGrp="1"/>
          </p:cNvSpPr>
          <p:nvPr>
            <p:ph sz="quarter" idx="10"/>
          </p:nvPr>
        </p:nvSpPr>
        <p:spPr>
          <a:xfrm>
            <a:off x="734592" y="1728133"/>
            <a:ext cx="11000207" cy="4429386"/>
          </a:xfrm>
          <a:solidFill>
            <a:schemeClr val="accent4">
              <a:lumMod val="20000"/>
              <a:lumOff val="80000"/>
            </a:schemeClr>
          </a:solidFill>
        </p:spPr>
        <p:txBody>
          <a:bodyPr>
            <a:normAutofit fontScale="25000" lnSpcReduction="20000"/>
          </a:bodyPr>
          <a:lstStyle/>
          <a:p>
            <a:pPr marL="0" indent="0" algn="l">
              <a:spcAft>
                <a:spcPts val="750"/>
              </a:spcAft>
              <a:buNone/>
            </a:pPr>
            <a:r>
              <a:rPr lang="en-US" sz="4400" b="0" i="0" dirty="0">
                <a:solidFill>
                  <a:srgbClr val="001D35"/>
                </a:solidFill>
                <a:effectLst/>
                <a:latin typeface="Times New Roman" panose="02020603050405020304" pitchFamily="18" charset="0"/>
                <a:cs typeface="Times New Roman" panose="02020603050405020304" pitchFamily="18" charset="0"/>
              </a:rPr>
              <a:t>Square Pharmaceuticals is a pharmaceutical company in Bangladesh that offers a range of products, including:</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Generic medicines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focuses on producing and distributing affordable generic medicines to meet the needs of the price-sensitive Bangladeshi market.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Herbal and nutraceuticals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a range of herbal products, including traditional Ayurvedic medicines, vitamins, and mineral supplements.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Antibiotics and other pharmaceutical products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exports antibiotics and other pharmaceutical products to 42 countries.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Skin preparations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De-rash Plus, </a:t>
            </a:r>
            <a:r>
              <a:rPr lang="en-US" sz="4400" b="0" i="0" dirty="0" err="1">
                <a:solidFill>
                  <a:srgbClr val="001D35"/>
                </a:solidFill>
                <a:effectLst/>
                <a:latin typeface="Times New Roman" panose="02020603050405020304" pitchFamily="18" charset="0"/>
                <a:cs typeface="Times New Roman" panose="02020603050405020304" pitchFamily="18" charset="0"/>
              </a:rPr>
              <a:t>Isotrin</a:t>
            </a:r>
            <a:r>
              <a:rPr lang="en-US" sz="4400" b="0" i="0" dirty="0">
                <a:solidFill>
                  <a:srgbClr val="001D35"/>
                </a:solidFill>
                <a:effectLst/>
                <a:latin typeface="Times New Roman" panose="02020603050405020304" pitchFamily="18" charset="0"/>
                <a:cs typeface="Times New Roman" panose="02020603050405020304" pitchFamily="18" charset="0"/>
              </a:rPr>
              <a:t>, and Otic-4.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Antidiabetic preparations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Dumeg</a:t>
            </a:r>
            <a:r>
              <a:rPr lang="en-US" sz="4400" b="0" i="0" dirty="0">
                <a:solidFill>
                  <a:srgbClr val="001D35"/>
                </a:solidFill>
                <a:effectLst/>
                <a:latin typeface="Times New Roman" panose="02020603050405020304" pitchFamily="18" charset="0"/>
                <a:cs typeface="Times New Roman" panose="02020603050405020304" pitchFamily="18" charset="0"/>
              </a:rPr>
              <a:t> and </a:t>
            </a:r>
            <a:r>
              <a:rPr lang="en-US" sz="4400" b="0" i="0" dirty="0" err="1">
                <a:solidFill>
                  <a:srgbClr val="001D35"/>
                </a:solidFill>
                <a:effectLst/>
                <a:latin typeface="Times New Roman" panose="02020603050405020304" pitchFamily="18" charset="0"/>
                <a:cs typeface="Times New Roman" panose="02020603050405020304" pitchFamily="18" charset="0"/>
              </a:rPr>
              <a:t>RapiMix</a:t>
            </a:r>
            <a:r>
              <a:rPr lang="en-US" sz="4400" b="0" i="0" dirty="0">
                <a:solidFill>
                  <a:srgbClr val="001D35"/>
                </a:solidFill>
                <a:effectLst/>
                <a:latin typeface="Times New Roman" panose="02020603050405020304" pitchFamily="18" charset="0"/>
                <a:cs typeface="Times New Roman" panose="02020603050405020304" pitchFamily="18" charset="0"/>
              </a:rPr>
              <a:t>.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Antibacterials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Tezo</a:t>
            </a:r>
            <a:r>
              <a:rPr lang="en-US" sz="4400" b="0" i="0" dirty="0">
                <a:solidFill>
                  <a:srgbClr val="001D35"/>
                </a:solidFill>
                <a:effectLst/>
                <a:latin typeface="Times New Roman" panose="02020603050405020304" pitchFamily="18" charset="0"/>
                <a:cs typeface="Times New Roman" panose="02020603050405020304" pitchFamily="18" charset="0"/>
              </a:rPr>
              <a:t>. </a:t>
            </a:r>
          </a:p>
          <a:p>
            <a:pPr algn="l" fontAlgn="ctr">
              <a:spcBef>
                <a:spcPts val="750"/>
              </a:spcBef>
              <a:spcAft>
                <a:spcPts val="600"/>
              </a:spcAft>
              <a:buFont typeface="Wingdings" panose="05000000000000000000" pitchFamily="2" charset="2"/>
              <a:buChar char="Ø"/>
            </a:pPr>
            <a:r>
              <a:rPr lang="en-US" sz="4400" b="1" i="0" dirty="0" err="1">
                <a:solidFill>
                  <a:srgbClr val="001D35"/>
                </a:solidFill>
                <a:effectLst/>
                <a:latin typeface="Times New Roman" panose="02020603050405020304" pitchFamily="18" charset="0"/>
                <a:cs typeface="Times New Roman" panose="02020603050405020304" pitchFamily="18" charset="0"/>
              </a:rPr>
              <a:t>Antianemic</a:t>
            </a:r>
            <a:r>
              <a:rPr lang="en-US" sz="4400" b="1" i="0" dirty="0">
                <a:solidFill>
                  <a:srgbClr val="001D35"/>
                </a:solidFill>
                <a:effectLst/>
                <a:latin typeface="Times New Roman" panose="02020603050405020304" pitchFamily="18" charset="0"/>
                <a:cs typeface="Times New Roman" panose="02020603050405020304" pitchFamily="18" charset="0"/>
              </a:rPr>
              <a:t> drugs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Femotol</a:t>
            </a:r>
            <a:r>
              <a:rPr lang="en-US" sz="4400" b="0" i="0" dirty="0">
                <a:solidFill>
                  <a:srgbClr val="001D35"/>
                </a:solidFill>
                <a:effectLst/>
                <a:latin typeface="Times New Roman" panose="02020603050405020304" pitchFamily="18" charset="0"/>
                <a:cs typeface="Times New Roman" panose="02020603050405020304" pitchFamily="18" charset="0"/>
              </a:rPr>
              <a:t> and </a:t>
            </a:r>
            <a:r>
              <a:rPr lang="en-US" sz="4400" b="0" i="0" dirty="0" err="1">
                <a:solidFill>
                  <a:srgbClr val="001D35"/>
                </a:solidFill>
                <a:effectLst/>
                <a:latin typeface="Times New Roman" panose="02020603050405020304" pitchFamily="18" charset="0"/>
                <a:cs typeface="Times New Roman" panose="02020603050405020304" pitchFamily="18" charset="0"/>
              </a:rPr>
              <a:t>Renustat</a:t>
            </a:r>
            <a:r>
              <a:rPr lang="en-US" sz="4400" b="0" i="0" dirty="0">
                <a:solidFill>
                  <a:srgbClr val="001D35"/>
                </a:solidFill>
                <a:effectLst/>
                <a:latin typeface="Times New Roman" panose="02020603050405020304" pitchFamily="18" charset="0"/>
                <a:cs typeface="Times New Roman" panose="02020603050405020304" pitchFamily="18" charset="0"/>
              </a:rPr>
              <a:t>.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Eye preparations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Trevox</a:t>
            </a:r>
            <a:r>
              <a:rPr lang="en-US" sz="4400" b="0" i="0" dirty="0">
                <a:solidFill>
                  <a:srgbClr val="001D35"/>
                </a:solidFill>
                <a:effectLst/>
                <a:latin typeface="Times New Roman" panose="02020603050405020304" pitchFamily="18" charset="0"/>
                <a:cs typeface="Times New Roman" panose="02020603050405020304" pitchFamily="18" charset="0"/>
              </a:rPr>
              <a:t> D.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Non-narcotic analgesics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Neumig</a:t>
            </a:r>
            <a:r>
              <a:rPr lang="en-US" sz="4400" b="0" i="0" dirty="0">
                <a:solidFill>
                  <a:srgbClr val="001D35"/>
                </a:solidFill>
                <a:effectLst/>
                <a:latin typeface="Times New Roman" panose="02020603050405020304" pitchFamily="18" charset="0"/>
                <a:cs typeface="Times New Roman" panose="02020603050405020304" pitchFamily="18" charset="0"/>
              </a:rPr>
              <a:t>.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Anti-gout preparations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Dotfix</a:t>
            </a:r>
            <a:r>
              <a:rPr lang="en-US" sz="4400" b="0" i="0" dirty="0">
                <a:solidFill>
                  <a:srgbClr val="001D35"/>
                </a:solidFill>
                <a:effectLst/>
                <a:latin typeface="Times New Roman" panose="02020603050405020304" pitchFamily="18" charset="0"/>
                <a:cs typeface="Times New Roman" panose="02020603050405020304" pitchFamily="18" charset="0"/>
              </a:rPr>
              <a:t>. </a:t>
            </a:r>
          </a:p>
          <a:p>
            <a:pPr algn="l" fontAlgn="ctr">
              <a:spcBef>
                <a:spcPts val="750"/>
              </a:spcBef>
              <a:spcAft>
                <a:spcPts val="6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NSAIDs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Lorno</a:t>
            </a:r>
            <a:r>
              <a:rPr lang="en-US" sz="4400" b="0" i="0" dirty="0">
                <a:solidFill>
                  <a:srgbClr val="001D35"/>
                </a:solidFill>
                <a:effectLst/>
                <a:latin typeface="Times New Roman" panose="02020603050405020304" pitchFamily="18" charset="0"/>
                <a:cs typeface="Times New Roman" panose="02020603050405020304" pitchFamily="18" charset="0"/>
              </a:rPr>
              <a:t>. </a:t>
            </a:r>
          </a:p>
          <a:p>
            <a:pPr algn="l">
              <a:spcBef>
                <a:spcPts val="750"/>
              </a:spcBef>
              <a:spcAft>
                <a:spcPts val="1500"/>
              </a:spcAft>
              <a:buFont typeface="Wingdings" panose="05000000000000000000" pitchFamily="2" charset="2"/>
              <a:buChar char="Ø"/>
            </a:pPr>
            <a:r>
              <a:rPr lang="en-US" sz="4400" b="1" i="0" dirty="0">
                <a:solidFill>
                  <a:srgbClr val="001D35"/>
                </a:solidFill>
                <a:effectLst/>
                <a:latin typeface="Times New Roman" panose="02020603050405020304" pitchFamily="18" charset="0"/>
                <a:cs typeface="Times New Roman" panose="02020603050405020304" pitchFamily="18" charset="0"/>
              </a:rPr>
              <a:t>Cephalosporin antibiotics</a:t>
            </a:r>
            <a:r>
              <a:rPr lang="en-US" sz="4400" b="0" i="0" dirty="0">
                <a:solidFill>
                  <a:srgbClr val="001D35"/>
                </a:solidFill>
                <a:effectLst/>
                <a:latin typeface="Times New Roman" panose="02020603050405020304" pitchFamily="18" charset="0"/>
                <a:cs typeface="Times New Roman" panose="02020603050405020304" pitchFamily="18" charset="0"/>
              </a:rPr>
              <a:t>: Square Pharmaceuticals offers products such as </a:t>
            </a:r>
            <a:r>
              <a:rPr lang="en-US" sz="4400" b="0" i="0" dirty="0" err="1">
                <a:solidFill>
                  <a:srgbClr val="001D35"/>
                </a:solidFill>
                <a:effectLst/>
                <a:latin typeface="Times New Roman" panose="02020603050405020304" pitchFamily="18" charset="0"/>
                <a:cs typeface="Times New Roman" panose="02020603050405020304" pitchFamily="18" charset="0"/>
              </a:rPr>
              <a:t>Avitaz</a:t>
            </a:r>
            <a:r>
              <a:rPr lang="en-US" sz="4400" b="0" i="0" dirty="0">
                <a:solidFill>
                  <a:srgbClr val="001D35"/>
                </a:solidFill>
                <a:effectLst/>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2F8620-5CC1-9461-4550-268BD68FE6EA}"/>
              </a:ext>
            </a:extLst>
          </p:cNvPr>
          <p:cNvSpPr>
            <a:spLocks noGrp="1"/>
          </p:cNvSpPr>
          <p:nvPr>
            <p:ph type="sldNum" sz="quarter" idx="4"/>
          </p:nvPr>
        </p:nvSpPr>
        <p:spPr/>
        <p:txBody>
          <a:bodyPr/>
          <a:lstStyle/>
          <a:p>
            <a:fld id="{C3DB2ADC-AF19-4574-8C10-79B5B04FCA27}" type="slidenum">
              <a:rPr lang="en-US" smtClean="0"/>
              <a:pPr/>
              <a:t>7</a:t>
            </a:fld>
            <a:endParaRPr lang="en-US" dirty="0"/>
          </a:p>
        </p:txBody>
      </p:sp>
    </p:spTree>
    <p:extLst>
      <p:ext uri="{BB962C8B-B14F-4D97-AF65-F5344CB8AC3E}">
        <p14:creationId xmlns:p14="http://schemas.microsoft.com/office/powerpoint/2010/main" val="142326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812412" y="655985"/>
            <a:ext cx="11034713" cy="1188227"/>
          </a:xfrm>
        </p:spPr>
        <p:txBody>
          <a:bodyPr/>
          <a:lstStyle/>
          <a:p>
            <a:pPr algn="ctr"/>
            <a:r>
              <a:rPr lang="en-US" dirty="0">
                <a:solidFill>
                  <a:srgbClr val="002060"/>
                </a:solidFill>
              </a:rPr>
              <a:t>Our competition</a:t>
            </a:r>
          </a:p>
        </p:txBody>
      </p:sp>
      <p:graphicFrame>
        <p:nvGraphicFramePr>
          <p:cNvPr id="9" name="Content Placeholder 3">
            <a:extLst>
              <a:ext uri="{FF2B5EF4-FFF2-40B4-BE49-F238E27FC236}">
                <a16:creationId xmlns:a16="http://schemas.microsoft.com/office/drawing/2014/main" id="{4DA55A48-9FD6-0E9D-0387-246F68CBE319}"/>
              </a:ext>
            </a:extLst>
          </p:cNvPr>
          <p:cNvGraphicFramePr>
            <a:graphicFrameLocks noGrp="1"/>
          </p:cNvGraphicFramePr>
          <p:nvPr>
            <p:ph sz="quarter" idx="10"/>
          </p:nvPr>
        </p:nvGraphicFramePr>
        <p:xfrm>
          <a:off x="667481" y="1652153"/>
          <a:ext cx="5045105" cy="4233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descr="A robot arm with boxing glove hitting a chess piece&#10;&#10;Description automatically generated">
            <a:extLst>
              <a:ext uri="{FF2B5EF4-FFF2-40B4-BE49-F238E27FC236}">
                <a16:creationId xmlns:a16="http://schemas.microsoft.com/office/drawing/2014/main" id="{CD0783ED-4D24-D2DE-A60D-DE34498C1F92}"/>
              </a:ext>
            </a:extLst>
          </p:cNvPr>
          <p:cNvPicPr>
            <a:picLocks noGrp="1" noChangeAspect="1"/>
          </p:cNvPicPr>
          <p:nvPr>
            <p:ph sz="quarter" idx="11"/>
          </p:nvPr>
        </p:nvPicPr>
        <p:blipFill>
          <a:blip r:embed="rId8"/>
          <a:stretch>
            <a:fillRect/>
          </a:stretch>
        </p:blipFill>
        <p:spPr>
          <a:xfrm>
            <a:off x="6251947" y="1652153"/>
            <a:ext cx="5322887" cy="4187337"/>
          </a:xfrm>
        </p:spPr>
      </p:pic>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8</a:t>
            </a:fld>
            <a:endParaRPr lang="en-US" dirty="0"/>
          </a:p>
        </p:txBody>
      </p:sp>
    </p:spTree>
    <p:extLst>
      <p:ext uri="{BB962C8B-B14F-4D97-AF65-F5344CB8AC3E}">
        <p14:creationId xmlns:p14="http://schemas.microsoft.com/office/powerpoint/2010/main" val="265619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DC305B-3618-27A9-A1E7-D682A9570EF8}"/>
              </a:ext>
            </a:extLst>
          </p:cNvPr>
          <p:cNvSpPr>
            <a:spLocks noGrp="1"/>
          </p:cNvSpPr>
          <p:nvPr>
            <p:ph type="ctrTitle"/>
          </p:nvPr>
        </p:nvSpPr>
        <p:spPr>
          <a:xfrm>
            <a:off x="723860" y="983902"/>
            <a:ext cx="10787370" cy="690371"/>
          </a:xfrm>
        </p:spPr>
        <p:txBody>
          <a:bodyPr/>
          <a:lstStyle/>
          <a:p>
            <a:r>
              <a:rPr lang="en-US" dirty="0">
                <a:solidFill>
                  <a:srgbClr val="002060"/>
                </a:solidFill>
              </a:rPr>
              <a:t>Financials</a:t>
            </a:r>
          </a:p>
        </p:txBody>
      </p:sp>
      <p:graphicFrame>
        <p:nvGraphicFramePr>
          <p:cNvPr id="9" name="Table 9">
            <a:extLst>
              <a:ext uri="{FF2B5EF4-FFF2-40B4-BE49-F238E27FC236}">
                <a16:creationId xmlns:a16="http://schemas.microsoft.com/office/drawing/2014/main" id="{7489C713-E2C8-20DD-E0CE-33EFCF61EBEC}"/>
              </a:ext>
            </a:extLst>
          </p:cNvPr>
          <p:cNvGraphicFramePr>
            <a:graphicFrameLocks noGrp="1"/>
          </p:cNvGraphicFramePr>
          <p:nvPr>
            <p:ph type="tbl" sz="quarter" idx="15"/>
            <p:extLst>
              <p:ext uri="{D42A27DB-BD31-4B8C-83A1-F6EECF244321}">
                <p14:modId xmlns:p14="http://schemas.microsoft.com/office/powerpoint/2010/main" val="2399189736"/>
              </p:ext>
            </p:extLst>
          </p:nvPr>
        </p:nvGraphicFramePr>
        <p:xfrm>
          <a:off x="680770" y="1674273"/>
          <a:ext cx="5636140" cy="3904271"/>
        </p:xfrm>
        <a:graphic>
          <a:graphicData uri="http://schemas.openxmlformats.org/drawingml/2006/table">
            <a:tbl>
              <a:tblPr firstRow="1" bandRow="1">
                <a:tableStyleId>{C083E6E3-FA7D-4D7B-A595-EF9225AFEA82}</a:tableStyleId>
              </a:tblPr>
              <a:tblGrid>
                <a:gridCol w="2351956">
                  <a:extLst>
                    <a:ext uri="{9D8B030D-6E8A-4147-A177-3AD203B41FA5}">
                      <a16:colId xmlns:a16="http://schemas.microsoft.com/office/drawing/2014/main" val="3446012419"/>
                    </a:ext>
                  </a:extLst>
                </a:gridCol>
                <a:gridCol w="1094728">
                  <a:extLst>
                    <a:ext uri="{9D8B030D-6E8A-4147-A177-3AD203B41FA5}">
                      <a16:colId xmlns:a16="http://schemas.microsoft.com/office/drawing/2014/main" val="4052646397"/>
                    </a:ext>
                  </a:extLst>
                </a:gridCol>
                <a:gridCol w="1094728">
                  <a:extLst>
                    <a:ext uri="{9D8B030D-6E8A-4147-A177-3AD203B41FA5}">
                      <a16:colId xmlns:a16="http://schemas.microsoft.com/office/drawing/2014/main" val="1935352797"/>
                    </a:ext>
                  </a:extLst>
                </a:gridCol>
                <a:gridCol w="1094728">
                  <a:extLst>
                    <a:ext uri="{9D8B030D-6E8A-4147-A177-3AD203B41FA5}">
                      <a16:colId xmlns:a16="http://schemas.microsoft.com/office/drawing/2014/main" val="1218263486"/>
                    </a:ext>
                  </a:extLst>
                </a:gridCol>
              </a:tblGrid>
              <a:tr h="557753">
                <a:tc>
                  <a:txBody>
                    <a:bodyPr/>
                    <a:lstStyle/>
                    <a:p>
                      <a:pPr algn="l" fontAlgn="b"/>
                      <a:endParaRPr lang="en-US" sz="1100" b="0" i="0" u="none" strike="noStrike" dirty="0">
                        <a:solidFill>
                          <a:schemeClr val="tx1"/>
                        </a:solidFill>
                        <a:effectLst/>
                        <a:latin typeface="+mn-lt"/>
                      </a:endParaRPr>
                    </a:p>
                  </a:txBody>
                  <a:tcPr marL="288000" anchor="ctr"/>
                </a:tc>
                <a:tc>
                  <a:txBody>
                    <a:bodyPr/>
                    <a:lstStyle/>
                    <a:p>
                      <a:pPr algn="l" fontAlgn="b"/>
                      <a:r>
                        <a:rPr lang="en-US" sz="1100" b="1" u="none" strike="noStrike" dirty="0">
                          <a:solidFill>
                            <a:schemeClr val="tx1"/>
                          </a:solidFill>
                          <a:effectLst/>
                        </a:rPr>
                        <a:t>Year 1</a:t>
                      </a:r>
                      <a:endParaRPr lang="en-US" sz="1100" b="1" i="0" u="none" strike="noStrike" dirty="0">
                        <a:solidFill>
                          <a:schemeClr val="tx1"/>
                        </a:solidFill>
                        <a:effectLst/>
                        <a:latin typeface="+mn-lt"/>
                      </a:endParaRPr>
                    </a:p>
                  </a:txBody>
                  <a:tcPr anchor="ctr"/>
                </a:tc>
                <a:tc>
                  <a:txBody>
                    <a:bodyPr/>
                    <a:lstStyle/>
                    <a:p>
                      <a:pPr algn="l" fontAlgn="b"/>
                      <a:r>
                        <a:rPr lang="en-US" sz="1100" b="1" u="none" strike="noStrike" dirty="0">
                          <a:solidFill>
                            <a:schemeClr val="tx1"/>
                          </a:solidFill>
                          <a:effectLst/>
                        </a:rPr>
                        <a:t>Year 2</a:t>
                      </a:r>
                      <a:endParaRPr lang="en-US" sz="1100" b="1" i="0" u="none" strike="noStrike" dirty="0">
                        <a:solidFill>
                          <a:schemeClr val="tx1"/>
                        </a:solidFill>
                        <a:effectLst/>
                        <a:latin typeface="+mn-lt"/>
                      </a:endParaRPr>
                    </a:p>
                  </a:txBody>
                  <a:tcPr anchor="ctr"/>
                </a:tc>
                <a:tc>
                  <a:txBody>
                    <a:bodyPr/>
                    <a:lstStyle/>
                    <a:p>
                      <a:pPr algn="l" fontAlgn="b"/>
                      <a:r>
                        <a:rPr lang="en-US" sz="1100" b="1" u="none" strike="noStrike" dirty="0">
                          <a:solidFill>
                            <a:schemeClr val="tx1"/>
                          </a:solidFill>
                          <a:effectLst/>
                        </a:rPr>
                        <a:t>Year 3</a:t>
                      </a:r>
                      <a:endParaRPr lang="en-US" sz="1100" b="1" i="0" u="none" strike="noStrike" dirty="0">
                        <a:solidFill>
                          <a:schemeClr val="tx1"/>
                        </a:solidFill>
                        <a:effectLst/>
                        <a:latin typeface="+mn-lt"/>
                      </a:endParaRPr>
                    </a:p>
                  </a:txBody>
                  <a:tcPr anchor="ctr"/>
                </a:tc>
                <a:extLst>
                  <a:ext uri="{0D108BD9-81ED-4DB2-BD59-A6C34878D82A}">
                    <a16:rowId xmlns:a16="http://schemas.microsoft.com/office/drawing/2014/main" val="4140773105"/>
                  </a:ext>
                </a:extLst>
              </a:tr>
              <a:tr h="557753">
                <a:tc>
                  <a:txBody>
                    <a:bodyPr/>
                    <a:lstStyle/>
                    <a:p>
                      <a:pPr algn="l" fontAlgn="b"/>
                      <a:r>
                        <a:rPr lang="en-US" sz="1100" b="0" u="none" strike="noStrike" dirty="0">
                          <a:solidFill>
                            <a:schemeClr val="tx1"/>
                          </a:solidFill>
                          <a:effectLst/>
                        </a:rPr>
                        <a:t>Income</a:t>
                      </a:r>
                      <a:endParaRPr lang="en-US" sz="1100" b="0" i="0" u="none" strike="noStrike" dirty="0">
                        <a:solidFill>
                          <a:schemeClr val="tx1"/>
                        </a:solidFill>
                        <a:effectLst/>
                        <a:latin typeface="+mn-lt"/>
                      </a:endParaRPr>
                    </a:p>
                  </a:txBody>
                  <a:tcPr marL="288000" anchor="ctr"/>
                </a:tc>
                <a:tc>
                  <a:txBody>
                    <a:bodyPr/>
                    <a:lstStyle/>
                    <a:p>
                      <a:pPr algn="l" fontAlgn="b"/>
                      <a:endParaRPr lang="en-US" sz="1100" b="0" i="0" u="none" strike="noStrike" dirty="0">
                        <a:solidFill>
                          <a:schemeClr val="tx1"/>
                        </a:solidFill>
                        <a:effectLst/>
                        <a:latin typeface="+mn-lt"/>
                      </a:endParaRPr>
                    </a:p>
                  </a:txBody>
                  <a:tcPr anchor="ctr"/>
                </a:tc>
                <a:tc>
                  <a:txBody>
                    <a:bodyPr/>
                    <a:lstStyle/>
                    <a:p>
                      <a:pPr algn="l" fontAlgn="b"/>
                      <a:endParaRPr lang="en-US" sz="1100" b="0" i="0" u="none" strike="noStrike" dirty="0">
                        <a:solidFill>
                          <a:schemeClr val="tx1"/>
                        </a:solidFill>
                        <a:effectLst/>
                        <a:latin typeface="+mn-lt"/>
                      </a:endParaRPr>
                    </a:p>
                  </a:txBody>
                  <a:tcPr anchor="ctr"/>
                </a:tc>
                <a:tc>
                  <a:txBody>
                    <a:bodyPr/>
                    <a:lstStyle/>
                    <a:p>
                      <a:pPr algn="l" fontAlgn="b"/>
                      <a:endParaRPr lang="en-US" sz="1100" b="0" i="0" u="none" strike="noStrike" dirty="0">
                        <a:solidFill>
                          <a:schemeClr val="tx1"/>
                        </a:solidFill>
                        <a:effectLst/>
                        <a:latin typeface="+mn-lt"/>
                      </a:endParaRPr>
                    </a:p>
                  </a:txBody>
                  <a:tcPr anchor="ctr"/>
                </a:tc>
                <a:extLst>
                  <a:ext uri="{0D108BD9-81ED-4DB2-BD59-A6C34878D82A}">
                    <a16:rowId xmlns:a16="http://schemas.microsoft.com/office/drawing/2014/main" val="4142911372"/>
                  </a:ext>
                </a:extLst>
              </a:tr>
              <a:tr h="557753">
                <a:tc>
                  <a:txBody>
                    <a:bodyPr/>
                    <a:lstStyle/>
                    <a:p>
                      <a:pPr lvl="1" algn="l" fontAlgn="b"/>
                      <a:r>
                        <a:rPr lang="en-US" sz="1100" b="0" u="none" strike="noStrike" dirty="0">
                          <a:solidFill>
                            <a:schemeClr val="tx1"/>
                          </a:solidFill>
                          <a:effectLst/>
                        </a:rPr>
                        <a:t>Users</a:t>
                      </a:r>
                      <a:endParaRPr lang="en-US" sz="1100" b="0" i="0" u="none" strike="noStrike" dirty="0">
                        <a:solidFill>
                          <a:schemeClr val="tx1"/>
                        </a:solidFill>
                        <a:effectLst/>
                        <a:latin typeface="+mn-lt"/>
                      </a:endParaRPr>
                    </a:p>
                  </a:txBody>
                  <a:tcPr marL="288000" anchor="ctr"/>
                </a:tc>
                <a:tc>
                  <a:txBody>
                    <a:bodyPr/>
                    <a:lstStyle/>
                    <a:p>
                      <a:pPr algn="l" fontAlgn="b"/>
                      <a:r>
                        <a:rPr lang="en-US" sz="1100" b="0" u="none" strike="noStrike" dirty="0">
                          <a:solidFill>
                            <a:schemeClr val="tx1"/>
                          </a:solidFill>
                          <a:effectLst/>
                        </a:rPr>
                        <a:t>50,000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400,000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1,600,000</a:t>
                      </a:r>
                      <a:endParaRPr lang="en-US" sz="1100" b="0" i="0" u="none" strike="noStrike" dirty="0">
                        <a:solidFill>
                          <a:schemeClr val="tx1"/>
                        </a:solidFill>
                        <a:effectLst/>
                        <a:latin typeface="+mn-lt"/>
                      </a:endParaRPr>
                    </a:p>
                  </a:txBody>
                  <a:tcPr anchor="ctr"/>
                </a:tc>
                <a:extLst>
                  <a:ext uri="{0D108BD9-81ED-4DB2-BD59-A6C34878D82A}">
                    <a16:rowId xmlns:a16="http://schemas.microsoft.com/office/drawing/2014/main" val="1543393929"/>
                  </a:ext>
                </a:extLst>
              </a:tr>
              <a:tr h="557753">
                <a:tc>
                  <a:txBody>
                    <a:bodyPr/>
                    <a:lstStyle/>
                    <a:p>
                      <a:pPr lvl="1" algn="l" fontAlgn="b"/>
                      <a:r>
                        <a:rPr lang="en-US" sz="1100" b="0" u="none" strike="noStrike" dirty="0">
                          <a:solidFill>
                            <a:schemeClr val="tx1"/>
                          </a:solidFill>
                          <a:effectLst/>
                        </a:rPr>
                        <a:t>Sales</a:t>
                      </a:r>
                      <a:endParaRPr lang="en-US" sz="1100" b="0" i="0" u="none" strike="noStrike" dirty="0">
                        <a:solidFill>
                          <a:schemeClr val="tx1"/>
                        </a:solidFill>
                        <a:effectLst/>
                        <a:latin typeface="+mn-lt"/>
                      </a:endParaRPr>
                    </a:p>
                  </a:txBody>
                  <a:tcPr marL="288000" anchor="ctr"/>
                </a:tc>
                <a:tc>
                  <a:txBody>
                    <a:bodyPr/>
                    <a:lstStyle/>
                    <a:p>
                      <a:pPr algn="l" fontAlgn="b"/>
                      <a:r>
                        <a:rPr lang="en-US" sz="1100" b="0" u="none" strike="noStrike" dirty="0">
                          <a:solidFill>
                            <a:schemeClr val="tx1"/>
                          </a:solidFill>
                          <a:effectLst/>
                        </a:rPr>
                        <a:t>500,000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4,000,000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16,000,000</a:t>
                      </a:r>
                      <a:endParaRPr lang="en-US" sz="1100" b="0" i="0" u="none" strike="noStrike" dirty="0">
                        <a:solidFill>
                          <a:schemeClr val="tx1"/>
                        </a:solidFill>
                        <a:effectLst/>
                        <a:latin typeface="+mn-lt"/>
                      </a:endParaRPr>
                    </a:p>
                  </a:txBody>
                  <a:tcPr anchor="ctr"/>
                </a:tc>
                <a:extLst>
                  <a:ext uri="{0D108BD9-81ED-4DB2-BD59-A6C34878D82A}">
                    <a16:rowId xmlns:a16="http://schemas.microsoft.com/office/drawing/2014/main" val="255711469"/>
                  </a:ext>
                </a:extLst>
              </a:tr>
              <a:tr h="557753">
                <a:tc>
                  <a:txBody>
                    <a:bodyPr/>
                    <a:lstStyle/>
                    <a:p>
                      <a:pPr lvl="1" algn="l" fontAlgn="b"/>
                      <a:r>
                        <a:rPr lang="en-US" sz="1100" b="0" u="none" strike="noStrike" dirty="0">
                          <a:solidFill>
                            <a:schemeClr val="tx1"/>
                          </a:solidFill>
                          <a:effectLst/>
                        </a:rPr>
                        <a:t>Average price per sale</a:t>
                      </a:r>
                      <a:endParaRPr lang="en-US" sz="1100" b="0" i="0" u="none" strike="noStrike" dirty="0">
                        <a:solidFill>
                          <a:schemeClr val="tx1"/>
                        </a:solidFill>
                        <a:effectLst/>
                        <a:latin typeface="+mn-lt"/>
                      </a:endParaRPr>
                    </a:p>
                  </a:txBody>
                  <a:tcPr marL="288000" anchor="ctr"/>
                </a:tc>
                <a:tc>
                  <a:txBody>
                    <a:bodyPr/>
                    <a:lstStyle/>
                    <a:p>
                      <a:pPr algn="l" fontAlgn="b"/>
                      <a:r>
                        <a:rPr lang="en-US" sz="1100" b="0" u="none" strike="noStrike" dirty="0">
                          <a:solidFill>
                            <a:schemeClr val="tx1"/>
                          </a:solidFill>
                          <a:effectLst/>
                        </a:rPr>
                        <a:t>75</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80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90</a:t>
                      </a:r>
                      <a:endParaRPr lang="en-US" sz="1100" b="0" i="0" u="none" strike="noStrike" dirty="0">
                        <a:solidFill>
                          <a:schemeClr val="tx1"/>
                        </a:solidFill>
                        <a:effectLst/>
                        <a:latin typeface="+mn-lt"/>
                      </a:endParaRPr>
                    </a:p>
                  </a:txBody>
                  <a:tcPr anchor="ctr"/>
                </a:tc>
                <a:extLst>
                  <a:ext uri="{0D108BD9-81ED-4DB2-BD59-A6C34878D82A}">
                    <a16:rowId xmlns:a16="http://schemas.microsoft.com/office/drawing/2014/main" val="1498944196"/>
                  </a:ext>
                </a:extLst>
              </a:tr>
              <a:tr h="557753">
                <a:tc>
                  <a:txBody>
                    <a:bodyPr/>
                    <a:lstStyle/>
                    <a:p>
                      <a:pPr lvl="1" algn="l" fontAlgn="b"/>
                      <a:r>
                        <a:rPr lang="en-US" sz="1100" b="0" u="none" strike="noStrike" dirty="0">
                          <a:solidFill>
                            <a:schemeClr val="tx1"/>
                          </a:solidFill>
                          <a:effectLst/>
                        </a:rPr>
                        <a:t>Revenue @ 15%</a:t>
                      </a:r>
                      <a:endParaRPr lang="en-US" sz="1100" b="0" i="0" u="none" strike="noStrike" dirty="0">
                        <a:solidFill>
                          <a:schemeClr val="tx1"/>
                        </a:solidFill>
                        <a:effectLst/>
                        <a:latin typeface="+mn-lt"/>
                      </a:endParaRPr>
                    </a:p>
                  </a:txBody>
                  <a:tcPr marL="288000" anchor="ctr"/>
                </a:tc>
                <a:tc>
                  <a:txBody>
                    <a:bodyPr/>
                    <a:lstStyle/>
                    <a:p>
                      <a:pPr algn="l" fontAlgn="b"/>
                      <a:r>
                        <a:rPr lang="en-US" sz="1100" b="0" u="none" strike="noStrike" dirty="0">
                          <a:solidFill>
                            <a:schemeClr val="tx1"/>
                          </a:solidFill>
                          <a:effectLst/>
                        </a:rPr>
                        <a:t>5,625,000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48,000,000</a:t>
                      </a:r>
                      <a:endParaRPr lang="en-US" sz="1100" b="0" i="0" u="none" strike="noStrike" dirty="0">
                        <a:solidFill>
                          <a:schemeClr val="tx1"/>
                        </a:solidFill>
                        <a:effectLst/>
                        <a:latin typeface="+mn-lt"/>
                      </a:endParaRPr>
                    </a:p>
                  </a:txBody>
                  <a:tcPr anchor="ctr"/>
                </a:tc>
                <a:tc>
                  <a:txBody>
                    <a:bodyPr/>
                    <a:lstStyle/>
                    <a:p>
                      <a:pPr algn="l" fontAlgn="b"/>
                      <a:r>
                        <a:rPr lang="en-US" sz="1100" b="0" u="none" strike="noStrike" dirty="0">
                          <a:solidFill>
                            <a:schemeClr val="tx1"/>
                          </a:solidFill>
                          <a:effectLst/>
                        </a:rPr>
                        <a:t>216,000,000</a:t>
                      </a:r>
                      <a:endParaRPr lang="en-US" sz="1100" b="0" i="0" u="none" strike="noStrike" dirty="0">
                        <a:solidFill>
                          <a:schemeClr val="tx1"/>
                        </a:solidFill>
                        <a:effectLst/>
                        <a:latin typeface="+mn-lt"/>
                      </a:endParaRPr>
                    </a:p>
                  </a:txBody>
                  <a:tcPr anchor="ctr"/>
                </a:tc>
                <a:extLst>
                  <a:ext uri="{0D108BD9-81ED-4DB2-BD59-A6C34878D82A}">
                    <a16:rowId xmlns:a16="http://schemas.microsoft.com/office/drawing/2014/main" val="2561606819"/>
                  </a:ext>
                </a:extLst>
              </a:tr>
              <a:tr h="557753">
                <a:tc>
                  <a:txBody>
                    <a:bodyPr/>
                    <a:lstStyle/>
                    <a:p>
                      <a:pPr algn="l" fontAlgn="b"/>
                      <a:r>
                        <a:rPr lang="en-US" sz="1100" b="1" u="none" strike="noStrike" dirty="0">
                          <a:solidFill>
                            <a:schemeClr val="tx1"/>
                          </a:solidFill>
                          <a:effectLst/>
                        </a:rPr>
                        <a:t>Gross profit</a:t>
                      </a:r>
                      <a:endParaRPr lang="en-US" sz="1100" b="1" i="0" u="none" strike="noStrike" dirty="0">
                        <a:solidFill>
                          <a:schemeClr val="tx1"/>
                        </a:solidFill>
                        <a:effectLst/>
                        <a:latin typeface="+mn-lt"/>
                      </a:endParaRPr>
                    </a:p>
                  </a:txBody>
                  <a:tcPr marL="288000" anchor="ctr"/>
                </a:tc>
                <a:tc>
                  <a:txBody>
                    <a:bodyPr/>
                    <a:lstStyle/>
                    <a:p>
                      <a:pPr algn="l" fontAlgn="b"/>
                      <a:r>
                        <a:rPr lang="en-US" sz="1100" b="1" u="none" strike="noStrike" dirty="0">
                          <a:solidFill>
                            <a:schemeClr val="tx1"/>
                          </a:solidFill>
                          <a:effectLst/>
                        </a:rPr>
                        <a:t>5,625,000</a:t>
                      </a:r>
                      <a:endParaRPr lang="en-US" sz="1100" b="1" i="0" u="none" strike="noStrike" dirty="0">
                        <a:solidFill>
                          <a:schemeClr val="tx1"/>
                        </a:solidFill>
                        <a:effectLst/>
                        <a:latin typeface="+mn-lt"/>
                      </a:endParaRPr>
                    </a:p>
                  </a:txBody>
                  <a:tcPr anchor="ctr"/>
                </a:tc>
                <a:tc>
                  <a:txBody>
                    <a:bodyPr/>
                    <a:lstStyle/>
                    <a:p>
                      <a:pPr algn="l" fontAlgn="b"/>
                      <a:r>
                        <a:rPr lang="en-US" sz="1100" b="1" u="none" strike="noStrike" dirty="0">
                          <a:solidFill>
                            <a:schemeClr val="tx1"/>
                          </a:solidFill>
                          <a:effectLst/>
                        </a:rPr>
                        <a:t>48,000,000</a:t>
                      </a:r>
                      <a:endParaRPr lang="en-US" sz="1100" b="1" i="0" u="none" strike="noStrike" dirty="0">
                        <a:solidFill>
                          <a:schemeClr val="tx1"/>
                        </a:solidFill>
                        <a:effectLst/>
                        <a:latin typeface="+mn-lt"/>
                      </a:endParaRPr>
                    </a:p>
                  </a:txBody>
                  <a:tcPr anchor="ctr"/>
                </a:tc>
                <a:tc>
                  <a:txBody>
                    <a:bodyPr/>
                    <a:lstStyle/>
                    <a:p>
                      <a:pPr algn="l" fontAlgn="b"/>
                      <a:r>
                        <a:rPr lang="en-US" sz="1100" b="1" u="none" strike="noStrike" dirty="0">
                          <a:solidFill>
                            <a:schemeClr val="tx1"/>
                          </a:solidFill>
                          <a:effectLst/>
                        </a:rPr>
                        <a:t>216,000,000</a:t>
                      </a:r>
                      <a:endParaRPr lang="en-US" sz="1100" b="1" i="0" u="none" strike="noStrike" dirty="0">
                        <a:solidFill>
                          <a:schemeClr val="tx1"/>
                        </a:solidFill>
                        <a:effectLst/>
                        <a:latin typeface="+mn-lt"/>
                      </a:endParaRPr>
                    </a:p>
                  </a:txBody>
                  <a:tcPr anchor="ctr"/>
                </a:tc>
                <a:extLst>
                  <a:ext uri="{0D108BD9-81ED-4DB2-BD59-A6C34878D82A}">
                    <a16:rowId xmlns:a16="http://schemas.microsoft.com/office/drawing/2014/main" val="365120011"/>
                  </a:ext>
                </a:extLst>
              </a:tr>
            </a:tbl>
          </a:graphicData>
        </a:graphic>
      </p:graphicFrame>
      <p:sp>
        <p:nvSpPr>
          <p:cNvPr id="5" name="Slide Number Placeholder 4">
            <a:extLst>
              <a:ext uri="{FF2B5EF4-FFF2-40B4-BE49-F238E27FC236}">
                <a16:creationId xmlns:a16="http://schemas.microsoft.com/office/drawing/2014/main" id="{C1093BCB-F983-2D12-38C4-2A8CA071EDA4}"/>
              </a:ext>
            </a:extLst>
          </p:cNvPr>
          <p:cNvSpPr>
            <a:spLocks noGrp="1"/>
          </p:cNvSpPr>
          <p:nvPr>
            <p:ph type="sldNum" sz="quarter" idx="4"/>
          </p:nvPr>
        </p:nvSpPr>
        <p:spPr/>
        <p:txBody>
          <a:bodyPr/>
          <a:lstStyle/>
          <a:p>
            <a:fld id="{C3DB2ADC-AF19-4574-8C10-79B5B04FCA27}" type="slidenum">
              <a:rPr lang="en-US" smtClean="0"/>
              <a:pPr/>
              <a:t>9</a:t>
            </a:fld>
            <a:endParaRPr lang="en-US" dirty="0"/>
          </a:p>
        </p:txBody>
      </p:sp>
      <p:pic>
        <p:nvPicPr>
          <p:cNvPr id="10" name="Picture 9" descr="A hand holding a tablet with a graph on it&#10;&#10;Description automatically generated">
            <a:extLst>
              <a:ext uri="{FF2B5EF4-FFF2-40B4-BE49-F238E27FC236}">
                <a16:creationId xmlns:a16="http://schemas.microsoft.com/office/drawing/2014/main" id="{25EA31A7-2045-1BCD-F5CA-02C2BB117809}"/>
              </a:ext>
            </a:extLst>
          </p:cNvPr>
          <p:cNvPicPr>
            <a:picLocks noChangeAspect="1"/>
          </p:cNvPicPr>
          <p:nvPr/>
        </p:nvPicPr>
        <p:blipFill>
          <a:blip r:embed="rId3"/>
          <a:stretch>
            <a:fillRect/>
          </a:stretch>
        </p:blipFill>
        <p:spPr>
          <a:xfrm>
            <a:off x="6462137" y="1483283"/>
            <a:ext cx="5445160" cy="4286250"/>
          </a:xfrm>
          <a:prstGeom prst="rect">
            <a:avLst/>
          </a:prstGeom>
        </p:spPr>
      </p:pic>
    </p:spTree>
    <p:extLst>
      <p:ext uri="{BB962C8B-B14F-4D97-AF65-F5344CB8AC3E}">
        <p14:creationId xmlns:p14="http://schemas.microsoft.com/office/powerpoint/2010/main" val="226029656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B916DD8-9028-41F0-AB19-FE384D2009A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{2FE27938-E585-4727-A889-6475BCE33801}tf67498733_win32</Template>
  <TotalTime>109</TotalTime>
  <Words>625</Words>
  <Application>Microsoft Office PowerPoint</Application>
  <PresentationFormat>Widescreen</PresentationFormat>
  <Paragraphs>131</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Calisto MT</vt:lpstr>
      <vt:lpstr>Symbol</vt:lpstr>
      <vt:lpstr>Times New Roman</vt:lpstr>
      <vt:lpstr>Univers Condensed</vt:lpstr>
      <vt:lpstr>Wingdings</vt:lpstr>
      <vt:lpstr>ChronicleVTI</vt:lpstr>
      <vt:lpstr>WeLCOME TO MY PRESENTATION</vt:lpstr>
      <vt:lpstr>   My Presentation Topic is Square Pharmaceuticals Limited</vt:lpstr>
      <vt:lpstr> About us</vt:lpstr>
      <vt:lpstr>Company overview</vt:lpstr>
      <vt:lpstr>Product overview</vt:lpstr>
      <vt:lpstr>Advantage</vt:lpstr>
      <vt:lpstr>Poroduct Benefit</vt:lpstr>
      <vt:lpstr>Our competition</vt:lpstr>
      <vt:lpstr>Financials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joy bangla </dc:creator>
  <cp:lastModifiedBy>joy bangla </cp:lastModifiedBy>
  <cp:revision>7</cp:revision>
  <dcterms:created xsi:type="dcterms:W3CDTF">2025-01-12T10:34:38Z</dcterms:created>
  <dcterms:modified xsi:type="dcterms:W3CDTF">2025-01-12T12:24:02Z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