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Poppins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5.xml"/><Relationship Id="rId33" Type="http://schemas.openxmlformats.org/officeDocument/2006/relationships/font" Target="fonts/Poppins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SemiBold-italic.fntdata"/><Relationship Id="rId12" Type="http://schemas.openxmlformats.org/officeDocument/2006/relationships/slide" Target="slides/slide6.xml"/><Relationship Id="rId34" Type="http://schemas.openxmlformats.org/officeDocument/2006/relationships/font" Target="fonts/Poppins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oppins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0fe0cdc9_2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b0fe0cdc9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8133aa2cc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08133aa2cc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b0fe0cdc9_2_5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b0fe0cdc9_2_5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b0fe0cdc9_2_5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b0fe0cdc9_2_5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0fe0cdc9_2_2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b0fe0cdc9_2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08133aa2cc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08133aa2cc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8133aa2cc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08133aa2cc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b0fe0cdc9_2_3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b0fe0cdc9_2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8133aa2cc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08133aa2cc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b0fe0cdc9_2_7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3b0fe0cdc9_2_7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b0fe0cdc9_2_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b0fe0cdc9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0fe0cdc9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b0fe0cdc9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b0fe0cdc9_2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b0fe0cdc9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8133aa2c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8133aa2c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b0fe0cdc9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b0fe0cdc9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b0fe0cdc9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b0fe0cdc9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b0fe0cdc9_2_3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3b0fe0cdc9_2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b0fe0cdc9_2_5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b0fe0cdc9_2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 showMasterSp="0">
  <p:cSld name="PPTMON 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4371975" cy="181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772025" y="3327368"/>
            <a:ext cx="4371975" cy="181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7">
            <a:alphaModFix/>
          </a:blip>
          <a:srcRect b="7" l="1" r="1" t="8"/>
          <a:stretch/>
        </p:blipFill>
        <p:spPr>
          <a:xfrm>
            <a:off x="5825260" y="66917"/>
            <a:ext cx="3318740" cy="284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15373" y="1930117"/>
            <a:ext cx="1773666" cy="284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9">
            <a:alphaModFix/>
          </a:blip>
          <a:srcRect b="7" l="10" r="9" t="8"/>
          <a:stretch/>
        </p:blipFill>
        <p:spPr>
          <a:xfrm>
            <a:off x="6271369" y="2232317"/>
            <a:ext cx="2872631" cy="28442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686425" y="832950"/>
            <a:ext cx="2616300" cy="3477600"/>
          </a:xfrm>
          <a:prstGeom prst="roundRect">
            <a:avLst>
              <a:gd fmla="val 8416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69" name="Google Shape;6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756268" y="1450182"/>
            <a:ext cx="3642871" cy="1685342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17"/>
          <p:cNvSpPr/>
          <p:nvPr>
            <p:ph idx="3" type="pic"/>
          </p:nvPr>
        </p:nvSpPr>
        <p:spPr>
          <a:xfrm>
            <a:off x="4744861" y="1450182"/>
            <a:ext cx="3642871" cy="1685342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75" name="Google Shape;75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2801646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18"/>
          <p:cNvSpPr/>
          <p:nvPr>
            <p:ph idx="3" type="pic"/>
          </p:nvPr>
        </p:nvSpPr>
        <p:spPr>
          <a:xfrm>
            <a:off x="4697219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18"/>
          <p:cNvSpPr/>
          <p:nvPr>
            <p:ph idx="4" type="pic"/>
          </p:nvPr>
        </p:nvSpPr>
        <p:spPr>
          <a:xfrm>
            <a:off x="6592790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18"/>
          <p:cNvSpPr/>
          <p:nvPr>
            <p:ph idx="5" type="pic"/>
          </p:nvPr>
        </p:nvSpPr>
        <p:spPr>
          <a:xfrm>
            <a:off x="906074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3" name="Google Shape;8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>
            <p:ph idx="2" type="pic"/>
          </p:nvPr>
        </p:nvSpPr>
        <p:spPr>
          <a:xfrm>
            <a:off x="1621521" y="794564"/>
            <a:ext cx="1646021" cy="3571385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88" name="Google Shape;88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>
            <p:ph idx="2" type="pic"/>
          </p:nvPr>
        </p:nvSpPr>
        <p:spPr>
          <a:xfrm>
            <a:off x="1150109" y="710814"/>
            <a:ext cx="2790395" cy="3721872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93" name="Google Shape;93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98" name="Google Shape;98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>
            <p:ph idx="2" type="pic"/>
          </p:nvPr>
        </p:nvSpPr>
        <p:spPr>
          <a:xfrm>
            <a:off x="5179898" y="1505256"/>
            <a:ext cx="3406889" cy="2132988"/>
          </a:xfrm>
          <a:prstGeom prst="roundRect">
            <a:avLst>
              <a:gd fmla="val 4610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07" name="Google Shape;107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>
            <p:ph idx="2" type="pic"/>
          </p:nvPr>
        </p:nvSpPr>
        <p:spPr>
          <a:xfrm>
            <a:off x="539550" y="2490647"/>
            <a:ext cx="8064900" cy="2112853"/>
          </a:xfrm>
          <a:prstGeom prst="roundRect">
            <a:avLst>
              <a:gd fmla="val 7200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12" name="Google Shape;112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CD2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1"/>
            <a:ext cx="2568106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6575894" y="4076701"/>
            <a:ext cx="2568106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546169" y="2306309"/>
            <a:ext cx="422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Sell-x</a:t>
            </a:r>
            <a:endParaRPr sz="27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546169" y="3068056"/>
            <a:ext cx="422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E-commerce website to Sell Your old-items</a:t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77969" y="4395831"/>
            <a:ext cx="422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Khaled Essam</a:t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77969" y="4695831"/>
            <a:ext cx="422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Date: 14/2/2023</a:t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/>
        </p:nvSpPr>
        <p:spPr>
          <a:xfrm>
            <a:off x="5835718" y="2062036"/>
            <a:ext cx="2784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Home-page</a:t>
            </a:r>
            <a:endParaRPr sz="1100"/>
          </a:p>
        </p:txBody>
      </p:sp>
      <p:sp>
        <p:nvSpPr>
          <p:cNvPr id="253" name="Google Shape;253;p35"/>
          <p:cNvSpPr txBox="1"/>
          <p:nvPr/>
        </p:nvSpPr>
        <p:spPr>
          <a:xfrm>
            <a:off x="5835719" y="2685284"/>
            <a:ext cx="2784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Containing some search aspects.</a:t>
            </a:r>
            <a:endParaRPr sz="1100"/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30" y="783367"/>
            <a:ext cx="5809011" cy="357676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/>
          <p:nvPr>
            <p:ph idx="2" type="pic"/>
          </p:nvPr>
        </p:nvSpPr>
        <p:spPr>
          <a:xfrm>
            <a:off x="1347154" y="994083"/>
            <a:ext cx="3907200" cy="24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150" y="998425"/>
            <a:ext cx="3907076" cy="23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4072691" y="747266"/>
            <a:ext cx="3763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Dashboard</a:t>
            </a:r>
            <a:endParaRPr sz="1100"/>
          </a:p>
        </p:txBody>
      </p:sp>
      <p:sp>
        <p:nvSpPr>
          <p:cNvPr id="263" name="Google Shape;263;p36"/>
          <p:cNvSpPr txBox="1"/>
          <p:nvPr/>
        </p:nvSpPr>
        <p:spPr>
          <a:xfrm>
            <a:off x="4072666" y="1533004"/>
            <a:ext cx="3763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Items that a certain user is </a:t>
            </a: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interested</a:t>
            </a: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 in.</a:t>
            </a:r>
            <a:endParaRPr sz="1100"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25" y="470150"/>
            <a:ext cx="3051025" cy="4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>
            <p:ph idx="2" type="pic"/>
          </p:nvPr>
        </p:nvSpPr>
        <p:spPr>
          <a:xfrm>
            <a:off x="761654" y="794575"/>
            <a:ext cx="2505900" cy="35715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266" name="Google Shape;26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1595" y="794564"/>
            <a:ext cx="831407" cy="13622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912" y="1074087"/>
            <a:ext cx="2365376" cy="29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695" y="533400"/>
            <a:ext cx="3215851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5211425" y="995339"/>
            <a:ext cx="3763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ADS</a:t>
            </a:r>
            <a:endParaRPr sz="1100"/>
          </a:p>
        </p:txBody>
      </p:sp>
      <p:sp>
        <p:nvSpPr>
          <p:cNvPr id="275" name="Google Shape;275;p37"/>
          <p:cNvSpPr/>
          <p:nvPr>
            <p:ph idx="2" type="pic"/>
          </p:nvPr>
        </p:nvSpPr>
        <p:spPr>
          <a:xfrm>
            <a:off x="1150109" y="710814"/>
            <a:ext cx="2790395" cy="3721872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100" y="710825"/>
            <a:ext cx="2790401" cy="37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4909541" y="1768079"/>
            <a:ext cx="376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Containing some of the most relevant advertisements.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1976394" y="178608"/>
            <a:ext cx="54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About-Contact us pages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4" name="Google Shape;284;p38"/>
          <p:cNvSpPr/>
          <p:nvPr>
            <p:ph idx="2" type="pic"/>
          </p:nvPr>
        </p:nvSpPr>
        <p:spPr>
          <a:xfrm>
            <a:off x="886843" y="1560682"/>
            <a:ext cx="3642900" cy="1685400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85" name="Google Shape;285;p38"/>
          <p:cNvSpPr/>
          <p:nvPr>
            <p:ph idx="3" type="pic"/>
          </p:nvPr>
        </p:nvSpPr>
        <p:spPr>
          <a:xfrm>
            <a:off x="4744861" y="1450182"/>
            <a:ext cx="3642871" cy="1685342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50" y="1441243"/>
            <a:ext cx="3811924" cy="281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50" y="1450175"/>
            <a:ext cx="4299949" cy="28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/>
        </p:nvSpPr>
        <p:spPr>
          <a:xfrm>
            <a:off x="1976394" y="178608"/>
            <a:ext cx="54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Data-base and design patterns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4" name="Google Shape;294;p39"/>
          <p:cNvSpPr/>
          <p:nvPr>
            <p:ph idx="2" type="pic"/>
          </p:nvPr>
        </p:nvSpPr>
        <p:spPr>
          <a:xfrm>
            <a:off x="756268" y="1450182"/>
            <a:ext cx="3642900" cy="1685400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95" name="Google Shape;295;p39"/>
          <p:cNvSpPr/>
          <p:nvPr>
            <p:ph idx="3" type="pic"/>
          </p:nvPr>
        </p:nvSpPr>
        <p:spPr>
          <a:xfrm>
            <a:off x="4744861" y="1450182"/>
            <a:ext cx="3642900" cy="1685400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96" name="Google Shape;296;p39"/>
          <p:cNvSpPr txBox="1"/>
          <p:nvPr/>
        </p:nvSpPr>
        <p:spPr>
          <a:xfrm>
            <a:off x="756269" y="3483378"/>
            <a:ext cx="364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Lorem ipsum dolor sit amet</a:t>
            </a:r>
            <a:endParaRPr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756269" y="3828644"/>
            <a:ext cx="364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Lorem ipsum dolor sit amet, consectetur adipiscing elit, sed do eiusmod tempor incididunt ut labore et dolore</a:t>
            </a:r>
            <a:endParaRPr sz="1100"/>
          </a:p>
        </p:txBody>
      </p:sp>
      <p:sp>
        <p:nvSpPr>
          <p:cNvPr id="298" name="Google Shape;298;p39"/>
          <p:cNvSpPr txBox="1"/>
          <p:nvPr/>
        </p:nvSpPr>
        <p:spPr>
          <a:xfrm>
            <a:off x="4744861" y="3483378"/>
            <a:ext cx="364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Lorem ipsum dolor sit amet</a:t>
            </a:r>
            <a:endParaRPr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4744861" y="3828644"/>
            <a:ext cx="364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Lorem ipsum dolor sit amet, consectetur adipiscing elit, sed do eiusmod tempor incididunt ut labore et dolore</a:t>
            </a:r>
            <a:endParaRPr sz="1100"/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01" name="Google Shape;301;p39"/>
          <p:cNvPicPr preferRelativeResize="0"/>
          <p:nvPr/>
        </p:nvPicPr>
        <p:blipFill rotWithShape="1">
          <a:blip r:embed="rId3">
            <a:alphaModFix/>
          </a:blip>
          <a:srcRect b="-1440" l="0" r="19211" t="0"/>
          <a:stretch/>
        </p:blipFill>
        <p:spPr>
          <a:xfrm>
            <a:off x="567425" y="605350"/>
            <a:ext cx="8009126" cy="41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/>
        </p:nvSpPr>
        <p:spPr>
          <a:xfrm>
            <a:off x="1976394" y="178608"/>
            <a:ext cx="54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Administration</a:t>
            </a: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panel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7" name="Google Shape;307;p40"/>
          <p:cNvSpPr/>
          <p:nvPr>
            <p:ph idx="2" type="pic"/>
          </p:nvPr>
        </p:nvSpPr>
        <p:spPr>
          <a:xfrm>
            <a:off x="756268" y="1450182"/>
            <a:ext cx="3642900" cy="1685400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08" name="Google Shape;308;p40"/>
          <p:cNvSpPr/>
          <p:nvPr>
            <p:ph idx="3" type="pic"/>
          </p:nvPr>
        </p:nvSpPr>
        <p:spPr>
          <a:xfrm>
            <a:off x="4744861" y="1450182"/>
            <a:ext cx="3642900" cy="1685400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09" name="Google Shape;309;p40"/>
          <p:cNvSpPr txBox="1"/>
          <p:nvPr/>
        </p:nvSpPr>
        <p:spPr>
          <a:xfrm>
            <a:off x="756269" y="3483378"/>
            <a:ext cx="364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Lorem ipsum dolor sit amet</a:t>
            </a:r>
            <a:endParaRPr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756269" y="3828644"/>
            <a:ext cx="364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Lorem ipsum dolor sit amet, consectetur adipiscing elit, sed do eiusmod tempor incididunt ut labore et dolore</a:t>
            </a:r>
            <a:endParaRPr sz="1100"/>
          </a:p>
        </p:txBody>
      </p:sp>
      <p:sp>
        <p:nvSpPr>
          <p:cNvPr id="311" name="Google Shape;311;p40"/>
          <p:cNvSpPr txBox="1"/>
          <p:nvPr/>
        </p:nvSpPr>
        <p:spPr>
          <a:xfrm>
            <a:off x="4744861" y="3483378"/>
            <a:ext cx="364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Lorem ipsum dolor sit amet</a:t>
            </a:r>
            <a:endParaRPr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4744861" y="3828644"/>
            <a:ext cx="364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Lorem ipsum dolor sit amet, consectetur adipiscing elit, sed do eiusmod tempor incididunt ut labore et dolore</a:t>
            </a:r>
            <a:endParaRPr sz="1100"/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64" y="932016"/>
            <a:ext cx="8037251" cy="36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/>
        </p:nvSpPr>
        <p:spPr>
          <a:xfrm>
            <a:off x="1276350" y="1022433"/>
            <a:ext cx="65913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platforms are we going to use?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1276350" y="1022433"/>
            <a:ext cx="65913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platforms are we going to use? 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350" y="2095500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/>
          <p:nvPr/>
        </p:nvSpPr>
        <p:spPr>
          <a:xfrm>
            <a:off x="851916" y="2909492"/>
            <a:ext cx="17974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sell-x</a:t>
            </a:r>
            <a:endParaRPr sz="1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3635" y="2141935"/>
            <a:ext cx="478631" cy="33575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/>
          <p:nvPr/>
        </p:nvSpPr>
        <p:spPr>
          <a:xfrm>
            <a:off x="2734203" y="2909492"/>
            <a:ext cx="17974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sell-x</a:t>
            </a:r>
            <a:endParaRPr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0924" y="2095500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/>
          <p:nvPr/>
        </p:nvSpPr>
        <p:spPr>
          <a:xfrm>
            <a:off x="4616490" y="2909492"/>
            <a:ext cx="17974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sell-x</a:t>
            </a:r>
            <a:endParaRPr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27" name="Google Shape;32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3212" y="2095500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/>
          <p:nvPr/>
        </p:nvSpPr>
        <p:spPr>
          <a:xfrm>
            <a:off x="6498778" y="2909492"/>
            <a:ext cx="17974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sell-x</a:t>
            </a:r>
            <a:endParaRPr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/>
        </p:nvSpPr>
        <p:spPr>
          <a:xfrm>
            <a:off x="1755500" y="2008250"/>
            <a:ext cx="5381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Any-Questions</a:t>
            </a:r>
            <a:r>
              <a:rPr lang="ko" sz="4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!</a:t>
            </a:r>
            <a:endParaRPr sz="1100"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/>
        </p:nvSpPr>
        <p:spPr>
          <a:xfrm>
            <a:off x="2855650" y="1989425"/>
            <a:ext cx="3432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Thanks !</a:t>
            </a:r>
            <a:endParaRPr sz="1100"/>
          </a:p>
        </p:txBody>
      </p:sp>
      <p:sp>
        <p:nvSpPr>
          <p:cNvPr id="341" name="Google Shape;341;p43"/>
          <p:cNvSpPr txBox="1"/>
          <p:nvPr/>
        </p:nvSpPr>
        <p:spPr>
          <a:xfrm>
            <a:off x="2856194" y="2761652"/>
            <a:ext cx="3432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Lorem ipsum dolor sit amet, consectetur adipiscing elit. Etiam aliquet eu mi quis lacinia</a:t>
            </a:r>
            <a:endParaRPr sz="11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056157" y="1769700"/>
            <a:ext cx="848700" cy="848700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C8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3640054" y="2852883"/>
            <a:ext cx="16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Content and tools</a:t>
            </a:r>
            <a:endParaRPr sz="1100"/>
          </a:p>
        </p:txBody>
      </p:sp>
      <p:grpSp>
        <p:nvGrpSpPr>
          <p:cNvPr id="134" name="Google Shape;134;p27"/>
          <p:cNvGrpSpPr/>
          <p:nvPr/>
        </p:nvGrpSpPr>
        <p:grpSpPr>
          <a:xfrm>
            <a:off x="4288850" y="1991707"/>
            <a:ext cx="383722" cy="393623"/>
            <a:chOff x="2772242" y="1560385"/>
            <a:chExt cx="376198" cy="385905"/>
          </a:xfrm>
        </p:grpSpPr>
        <p:sp>
          <p:nvSpPr>
            <p:cNvPr id="135" name="Google Shape;135;p27"/>
            <p:cNvSpPr/>
            <p:nvPr/>
          </p:nvSpPr>
          <p:spPr>
            <a:xfrm>
              <a:off x="2976990" y="1560385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2830203" y="1774840"/>
              <a:ext cx="238125" cy="171450"/>
            </a:xfrm>
            <a:custGeom>
              <a:rect b="b" l="l" r="r" t="t"/>
              <a:pathLst>
                <a:path extrusionOk="0" h="171450" w="238125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2986086" y="1739645"/>
              <a:ext cx="142875" cy="133350"/>
            </a:xfrm>
            <a:custGeom>
              <a:rect b="b" l="l" r="r" t="t"/>
              <a:pathLst>
                <a:path extrusionOk="0" h="133350" w="142875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2772242" y="1597152"/>
              <a:ext cx="180975" cy="276225"/>
            </a:xfrm>
            <a:custGeom>
              <a:rect b="b" l="l" r="r" t="t"/>
              <a:pathLst>
                <a:path extrusionOk="0" h="276225" w="18097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2118031" y="1769700"/>
            <a:ext cx="848700" cy="848700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C8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701929" y="2852883"/>
            <a:ext cx="16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 </a:t>
            </a:r>
            <a:endParaRPr sz="1100"/>
          </a:p>
        </p:txBody>
      </p:sp>
      <p:grpSp>
        <p:nvGrpSpPr>
          <p:cNvPr id="141" name="Google Shape;141;p27"/>
          <p:cNvGrpSpPr/>
          <p:nvPr/>
        </p:nvGrpSpPr>
        <p:grpSpPr>
          <a:xfrm>
            <a:off x="2391754" y="1987699"/>
            <a:ext cx="301181" cy="401638"/>
            <a:chOff x="3471472" y="902398"/>
            <a:chExt cx="295275" cy="393763"/>
          </a:xfrm>
        </p:grpSpPr>
        <p:sp>
          <p:nvSpPr>
            <p:cNvPr id="142" name="Google Shape;142;p27"/>
            <p:cNvSpPr/>
            <p:nvPr/>
          </p:nvSpPr>
          <p:spPr>
            <a:xfrm>
              <a:off x="3549482" y="902398"/>
              <a:ext cx="142875" cy="76200"/>
            </a:xfrm>
            <a:custGeom>
              <a:rect b="b" l="l" r="r" t="t"/>
              <a:pathLst>
                <a:path extrusionOk="0" h="76200" w="142875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3471472" y="924686"/>
              <a:ext cx="295275" cy="371475"/>
            </a:xfrm>
            <a:custGeom>
              <a:rect b="b" l="l" r="r" t="t"/>
              <a:pathLst>
                <a:path extrusionOk="0" h="371475" w="2952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44" name="Google Shape;144;p27"/>
          <p:cNvSpPr/>
          <p:nvPr/>
        </p:nvSpPr>
        <p:spPr>
          <a:xfrm>
            <a:off x="5994281" y="1769700"/>
            <a:ext cx="848700" cy="848700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AEC8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5578178" y="2852883"/>
            <a:ext cx="168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Demo</a:t>
            </a:r>
            <a:endParaRPr sz="1100"/>
          </a:p>
        </p:txBody>
      </p:sp>
      <p:grpSp>
        <p:nvGrpSpPr>
          <p:cNvPr id="146" name="Google Shape;146;p27"/>
          <p:cNvGrpSpPr/>
          <p:nvPr/>
        </p:nvGrpSpPr>
        <p:grpSpPr>
          <a:xfrm>
            <a:off x="6206461" y="1989355"/>
            <a:ext cx="398336" cy="398336"/>
            <a:chOff x="752656" y="1562597"/>
            <a:chExt cx="390525" cy="390525"/>
          </a:xfrm>
        </p:grpSpPr>
        <p:sp>
          <p:nvSpPr>
            <p:cNvPr id="147" name="Google Shape;147;p27"/>
            <p:cNvSpPr/>
            <p:nvPr/>
          </p:nvSpPr>
          <p:spPr>
            <a:xfrm>
              <a:off x="797621" y="1607153"/>
              <a:ext cx="209550" cy="161925"/>
            </a:xfrm>
            <a:custGeom>
              <a:rect b="b" l="l" r="r" t="t"/>
              <a:pathLst>
                <a:path extrusionOk="0" h="161925" w="209550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97995" y="1807749"/>
              <a:ext cx="95250" cy="104775"/>
            </a:xfrm>
            <a:custGeom>
              <a:rect b="b" l="l" r="r" t="t"/>
              <a:pathLst>
                <a:path extrusionOk="0" h="104775" w="95250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909438" y="1740884"/>
              <a:ext cx="95250" cy="171450"/>
            </a:xfrm>
            <a:custGeom>
              <a:rect b="b" l="l" r="r" t="t"/>
              <a:pathLst>
                <a:path extrusionOk="0" h="171450" w="952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998589" y="1607534"/>
              <a:ext cx="142875" cy="304800"/>
            </a:xfrm>
            <a:custGeom>
              <a:rect b="b" l="l" r="r" t="t"/>
              <a:pathLst>
                <a:path extrusionOk="0" h="304800" w="142875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52656" y="1562597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52" name="Google Shape;152;p27"/>
          <p:cNvSpPr txBox="1"/>
          <p:nvPr/>
        </p:nvSpPr>
        <p:spPr>
          <a:xfrm>
            <a:off x="1148981" y="752393"/>
            <a:ext cx="6663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 sz="27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2685325" y="498338"/>
            <a:ext cx="3886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 1/2</a:t>
            </a:r>
            <a:endParaRPr sz="36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721401" y="1727600"/>
            <a:ext cx="5701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2288012" y="3252840"/>
            <a:ext cx="3876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1"/>
              </a:highlight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301550" y="1171900"/>
            <a:ext cx="65409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ko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E-commerce refers to commercial transactions of goods or services conducted over the internet.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ko" sz="1600">
                <a:solidFill>
                  <a:srgbClr val="333333"/>
                </a:solidFill>
                <a:highlight>
                  <a:srgbClr val="FFFFFF"/>
                </a:highlight>
              </a:rPr>
              <a:t>By 2026, the e-commerce market is expected to total over $8.1 trillion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064792" y="2787617"/>
            <a:ext cx="37029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 expansion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 reduction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Reduce paperwork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options to users</a:t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1061099" y="832949"/>
            <a:ext cx="3810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 2/2</a:t>
            </a:r>
            <a:endParaRPr sz="1100"/>
          </a:p>
        </p:txBody>
      </p:sp>
      <p:sp>
        <p:nvSpPr>
          <p:cNvPr id="169" name="Google Shape;169;p29"/>
          <p:cNvSpPr txBox="1"/>
          <p:nvPr/>
        </p:nvSpPr>
        <p:spPr>
          <a:xfrm>
            <a:off x="1115092" y="1377142"/>
            <a:ext cx="37029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due to the world cruises there are some problems facing the e-commerce </a:t>
            </a: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business</a:t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e.g.</a:t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Shipping problems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card fraud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Economical issues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500"/>
              <a:buFont typeface="Poppins Light"/>
              <a:buAutoNum type="arabicPeriod"/>
            </a:pPr>
            <a:r>
              <a:rPr b="1" lang="ko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Late delivery</a:t>
            </a:r>
            <a:endParaRPr sz="1500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" name="Google Shape;170;p29"/>
          <p:cNvSpPr/>
          <p:nvPr>
            <p:ph idx="2" type="pic"/>
          </p:nvPr>
        </p:nvSpPr>
        <p:spPr>
          <a:xfrm>
            <a:off x="5667625" y="832950"/>
            <a:ext cx="2616300" cy="3477600"/>
          </a:xfrm>
          <a:prstGeom prst="roundRect">
            <a:avLst>
              <a:gd fmla="val 8416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625" y="1079213"/>
            <a:ext cx="2616300" cy="29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650850" y="1748975"/>
            <a:ext cx="784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Egyptians are facing economic </a:t>
            </a:r>
            <a:r>
              <a:rPr lang="ko" sz="1600"/>
              <a:t>cruises</a:t>
            </a:r>
            <a:r>
              <a:rPr lang="ko" sz="1600"/>
              <a:t> and that is affecting their Purchasing power and ability so we tend to help each-other by </a:t>
            </a:r>
            <a:r>
              <a:rPr lang="ko" sz="1600"/>
              <a:t>selling</a:t>
            </a:r>
            <a:r>
              <a:rPr lang="ko" sz="1600"/>
              <a:t> these products that we no-longer needing with a reasonable price</a:t>
            </a:r>
            <a:endParaRPr sz="1600"/>
          </a:p>
        </p:txBody>
      </p:sp>
      <p:sp>
        <p:nvSpPr>
          <p:cNvPr id="179" name="Google Shape;179;p30"/>
          <p:cNvSpPr txBox="1"/>
          <p:nvPr/>
        </p:nvSpPr>
        <p:spPr>
          <a:xfrm>
            <a:off x="3281675" y="507775"/>
            <a:ext cx="468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Impact"/>
                <a:ea typeface="Impact"/>
                <a:cs typeface="Impact"/>
                <a:sym typeface="Impact"/>
              </a:rPr>
              <a:t>Motivation</a:t>
            </a:r>
            <a:endParaRPr b="1"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/>
        </p:nvSpPr>
        <p:spPr>
          <a:xfrm>
            <a:off x="1863545" y="479508"/>
            <a:ext cx="541691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Expected </a:t>
            </a: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Targeted </a:t>
            </a: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Audience 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417" y="3121819"/>
            <a:ext cx="457200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9174" y="3150394"/>
            <a:ext cx="492919" cy="47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1532586" y="1484401"/>
            <a:ext cx="1677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Gender</a:t>
            </a:r>
            <a:endParaRPr sz="1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5800726" y="1484401"/>
            <a:ext cx="1677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Age</a:t>
            </a:r>
            <a:endParaRPr sz="1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89" name="Google Shape;189;p31"/>
          <p:cNvCxnSpPr/>
          <p:nvPr/>
        </p:nvCxnSpPr>
        <p:spPr>
          <a:xfrm>
            <a:off x="4712650" y="1925927"/>
            <a:ext cx="0" cy="2655600"/>
          </a:xfrm>
          <a:prstGeom prst="straightConnector1">
            <a:avLst/>
          </a:prstGeom>
          <a:noFill/>
          <a:ln cap="rnd" cmpd="sng" w="9525">
            <a:solidFill>
              <a:srgbClr val="D8D8D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0" name="Google Shape;190;p31"/>
          <p:cNvSpPr/>
          <p:nvPr/>
        </p:nvSpPr>
        <p:spPr>
          <a:xfrm>
            <a:off x="704850" y="2192452"/>
            <a:ext cx="3276600" cy="343690"/>
          </a:xfrm>
          <a:prstGeom prst="roundRect">
            <a:avLst>
              <a:gd fmla="val 50000" name="adj"/>
            </a:avLst>
          </a:prstGeom>
          <a:solidFill>
            <a:srgbClr val="020E50"/>
          </a:solidFill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50%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704850" y="2192452"/>
            <a:ext cx="1785257" cy="343690"/>
          </a:xfrm>
          <a:prstGeom prst="roundRect">
            <a:avLst>
              <a:gd fmla="val 50000" name="adj"/>
            </a:avLst>
          </a:prstGeom>
          <a:solidFill>
            <a:srgbClr val="2345C6"/>
          </a:solidFill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50%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045555" y="3782163"/>
            <a:ext cx="1076924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Female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50%</a:t>
            </a:r>
            <a:endParaRPr sz="1100"/>
          </a:p>
        </p:txBody>
      </p:sp>
      <p:sp>
        <p:nvSpPr>
          <p:cNvPr id="193" name="Google Shape;193;p31"/>
          <p:cNvSpPr txBox="1"/>
          <p:nvPr/>
        </p:nvSpPr>
        <p:spPr>
          <a:xfrm>
            <a:off x="2587172" y="3782163"/>
            <a:ext cx="1076924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Male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50%</a:t>
            </a:r>
            <a:endParaRPr sz="1100"/>
          </a:p>
        </p:txBody>
      </p:sp>
      <p:sp>
        <p:nvSpPr>
          <p:cNvPr id="194" name="Google Shape;194;p31"/>
          <p:cNvSpPr/>
          <p:nvPr/>
        </p:nvSpPr>
        <p:spPr>
          <a:xfrm>
            <a:off x="5162551" y="2192452"/>
            <a:ext cx="3276600" cy="34369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177A4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5162551" y="2192452"/>
            <a:ext cx="1785257" cy="343690"/>
          </a:xfrm>
          <a:prstGeom prst="roundRect">
            <a:avLst>
              <a:gd fmla="val 50000" name="adj"/>
            </a:avLst>
          </a:prstGeom>
          <a:solidFill>
            <a:srgbClr val="2345C6"/>
          </a:solidFill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16</a:t>
            </a:r>
            <a:r>
              <a:rPr lang="ko" sz="15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-50</a:t>
            </a:r>
            <a:endParaRPr sz="15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1863544" y="527208"/>
            <a:ext cx="54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Tools to build the website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02" name="Google Shape;202;p32"/>
          <p:cNvCxnSpPr>
            <a:stCxn id="203" idx="6"/>
          </p:cNvCxnSpPr>
          <p:nvPr/>
        </p:nvCxnSpPr>
        <p:spPr>
          <a:xfrm flipH="1" rot="10800000">
            <a:off x="3881938" y="2406237"/>
            <a:ext cx="690000" cy="60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32"/>
          <p:cNvCxnSpPr/>
          <p:nvPr/>
        </p:nvCxnSpPr>
        <p:spPr>
          <a:xfrm flipH="1" rot="10800000">
            <a:off x="3881975" y="3353467"/>
            <a:ext cx="690025" cy="479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32"/>
          <p:cNvCxnSpPr/>
          <p:nvPr/>
        </p:nvCxnSpPr>
        <p:spPr>
          <a:xfrm flipH="1" rot="10800000">
            <a:off x="4580330" y="2406602"/>
            <a:ext cx="690025" cy="478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32"/>
          <p:cNvCxnSpPr/>
          <p:nvPr/>
        </p:nvCxnSpPr>
        <p:spPr>
          <a:xfrm flipH="1" rot="10800000">
            <a:off x="4580330" y="3589213"/>
            <a:ext cx="690025" cy="479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350" y="1050620"/>
            <a:ext cx="2838450" cy="379471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368493" y="2173019"/>
            <a:ext cx="2535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 5</a:t>
            </a:r>
            <a:endParaRPr b="1"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3155338" y="1987137"/>
            <a:ext cx="726600" cy="83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&lt;&gt;</a:t>
            </a:r>
            <a:endParaRPr sz="2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3155288" y="2990604"/>
            <a:ext cx="726687" cy="726684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439312" y="3022113"/>
            <a:ext cx="2535615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Java-script &amp; querry</a:t>
            </a:r>
            <a:endParaRPr b="1"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6038759" y="2328883"/>
            <a:ext cx="2535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 &amp; Bootstrap</a:t>
            </a:r>
            <a:endParaRPr b="1"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3248784" y="3131327"/>
            <a:ext cx="359283" cy="359283"/>
          </a:xfrm>
          <a:custGeom>
            <a:rect b="b" l="l" r="r" t="t"/>
            <a:pathLst>
              <a:path extrusionOk="0" h="390525" w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5152899" y="3203750"/>
            <a:ext cx="843900" cy="7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MY-sql 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038750" y="3301800"/>
            <a:ext cx="18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database</a:t>
            </a:r>
            <a:endParaRPr b="1" sz="15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5211543" y="2043224"/>
            <a:ext cx="726600" cy="726600"/>
          </a:xfrm>
          <a:prstGeom prst="ellipse">
            <a:avLst/>
          </a:prstGeom>
          <a:solidFill>
            <a:srgbClr val="234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217" name="Google Shape;217;p32"/>
          <p:cNvGrpSpPr/>
          <p:nvPr/>
        </p:nvGrpSpPr>
        <p:grpSpPr>
          <a:xfrm>
            <a:off x="5415222" y="2270597"/>
            <a:ext cx="319254" cy="272467"/>
            <a:chOff x="6126185" y="3592734"/>
            <a:chExt cx="390620" cy="333375"/>
          </a:xfrm>
        </p:grpSpPr>
        <p:sp>
          <p:nvSpPr>
            <p:cNvPr id="218" name="Google Shape;218;p32"/>
            <p:cNvSpPr/>
            <p:nvPr/>
          </p:nvSpPr>
          <p:spPr>
            <a:xfrm>
              <a:off x="6126185" y="3592734"/>
              <a:ext cx="390525" cy="257175"/>
            </a:xfrm>
            <a:custGeom>
              <a:rect b="b" l="l" r="r" t="t"/>
              <a:pathLst>
                <a:path extrusionOk="0" h="257175" w="39052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6282872" y="368617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126280" y="3745134"/>
              <a:ext cx="390525" cy="180975"/>
            </a:xfrm>
            <a:custGeom>
              <a:rect b="b" l="l" r="r" t="t"/>
              <a:pathLst>
                <a:path extrusionOk="0" h="180975" w="39052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1863544" y="1098508"/>
            <a:ext cx="5416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Process-flow model</a:t>
            </a:r>
            <a:endParaRPr sz="24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204" y="2075355"/>
            <a:ext cx="334329" cy="486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213525" y="2008900"/>
            <a:ext cx="2896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User Selecting items either to sell or to buy</a:t>
            </a:r>
            <a:endParaRPr sz="18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3470146" y="2008979"/>
            <a:ext cx="2276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User add items to his Dashboard</a:t>
            </a:r>
            <a:endParaRPr sz="18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6206450" y="2161975"/>
            <a:ext cx="2561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</a:t>
            </a: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ser sends requests </a:t>
            </a:r>
            <a:endParaRPr sz="18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241" y="2075355"/>
            <a:ext cx="334329" cy="48674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204" y="3537205"/>
            <a:ext cx="334329" cy="48674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/>
          <p:nvPr/>
        </p:nvSpPr>
        <p:spPr>
          <a:xfrm>
            <a:off x="213525" y="3470750"/>
            <a:ext cx="2896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Requests are reviewed by departments</a:t>
            </a:r>
            <a:endParaRPr sz="18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3433946" y="3602654"/>
            <a:ext cx="2276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Accept or decline</a:t>
            </a:r>
            <a:endParaRPr sz="18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6368675" y="3623825"/>
            <a:ext cx="2561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commit transaction</a:t>
            </a:r>
            <a:endParaRPr sz="1800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466" y="3537205"/>
            <a:ext cx="334329" cy="48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5835718" y="2062036"/>
            <a:ext cx="278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sign in/up-page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5835719" y="2685284"/>
            <a:ext cx="2784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Users asking for accessing the service</a:t>
            </a:r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30" y="783368"/>
            <a:ext cx="5809010" cy="3576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150" y="998425"/>
            <a:ext cx="3907076" cy="23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7025" y="972625"/>
            <a:ext cx="3947199" cy="24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