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3"/>
  </p:notesMasterIdLst>
  <p:sldIdLst>
    <p:sldId id="256" r:id="rId2"/>
    <p:sldId id="257" r:id="rId3"/>
    <p:sldId id="258" r:id="rId4"/>
    <p:sldId id="259" r:id="rId5"/>
    <p:sldId id="261" r:id="rId6"/>
    <p:sldId id="266" r:id="rId7"/>
    <p:sldId id="260"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5476" autoAdjust="0"/>
  </p:normalViewPr>
  <p:slideViewPr>
    <p:cSldViewPr snapToGrid="0" snapToObjects="1">
      <p:cViewPr varScale="1">
        <p:scale>
          <a:sx n="122" d="100"/>
          <a:sy n="122" d="100"/>
        </p:scale>
        <p:origin x="-30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65B69-C2B4-2F4A-88FB-AEDC28CBD6E3}" type="datetimeFigureOut">
              <a:rPr lang="en-US" smtClean="0"/>
              <a:pPr/>
              <a:t>4/26/11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208DF-F0CC-D848-A134-0256F50D6C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Main</a:t>
            </a:r>
            <a:r>
              <a:rPr lang="en-US" baseline="0" dirty="0" smtClean="0"/>
              <a:t> question behind this:  can we save energy and money by not keeping our homes at the ideal temperature while away for long periods of time during the day (order of 10 hours or so)</a:t>
            </a:r>
          </a:p>
          <a:p>
            <a:endParaRPr lang="en-US" baseline="0" dirty="0" smtClean="0"/>
          </a:p>
          <a:p>
            <a:r>
              <a:rPr lang="en-US" baseline="0" dirty="0" smtClean="0"/>
              <a:t>Daily activity, so potential for significant impact on electric bills, energy usage</a:t>
            </a:r>
          </a:p>
          <a:p>
            <a:endParaRPr lang="en-US" baseline="0" dirty="0" smtClean="0"/>
          </a:p>
          <a:p>
            <a:r>
              <a:rPr lang="en-US" baseline="0" dirty="0" smtClean="0"/>
              <a:t>Technology at this point in time is clearly at a level that something like this could be implemented fairly cheaply </a:t>
            </a:r>
            <a:endParaRPr lang="en-US" dirty="0"/>
          </a:p>
        </p:txBody>
      </p:sp>
      <p:sp>
        <p:nvSpPr>
          <p:cNvPr id="4" name="Slide Number Placeholder 3"/>
          <p:cNvSpPr>
            <a:spLocks noGrp="1"/>
          </p:cNvSpPr>
          <p:nvPr>
            <p:ph type="sldNum" sz="quarter" idx="10"/>
          </p:nvPr>
        </p:nvSpPr>
        <p:spPr/>
        <p:txBody>
          <a:bodyPr/>
          <a:lstStyle/>
          <a:p>
            <a:fld id="{F0D208DF-F0CC-D848-A134-0256F50D6C6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could have some near-perfect</a:t>
            </a:r>
            <a:r>
              <a:rPr lang="en-US" baseline="0" dirty="0" smtClean="0"/>
              <a:t> control system, what kind of capabilities would it have and what information would it have?</a:t>
            </a:r>
          </a:p>
          <a:p>
            <a:endParaRPr lang="en-US" baseline="0" dirty="0" smtClean="0"/>
          </a:p>
          <a:p>
            <a:r>
              <a:rPr lang="en-US" baseline="0" dirty="0" smtClean="0"/>
              <a:t>From here, we can decide on which factors are most important in conducting simulations</a:t>
            </a:r>
          </a:p>
          <a:p>
            <a:endParaRPr lang="en-US" baseline="0" dirty="0" smtClean="0"/>
          </a:p>
          <a:p>
            <a:r>
              <a:rPr lang="en-US" baseline="0" dirty="0" smtClean="0"/>
              <a:t>Needs:  weather prediction, not just temperature, but also things like humidity, wind, solar intensity</a:t>
            </a:r>
          </a:p>
          <a:p>
            <a:endParaRPr lang="en-US" baseline="0" dirty="0" smtClean="0"/>
          </a:p>
          <a:p>
            <a:r>
              <a:rPr lang="en-US" baseline="0" dirty="0" smtClean="0"/>
              <a:t>How the system changes with time based on these on controllable factors, and control elements</a:t>
            </a:r>
            <a:endParaRPr lang="en-US" dirty="0"/>
          </a:p>
        </p:txBody>
      </p:sp>
      <p:sp>
        <p:nvSpPr>
          <p:cNvPr id="4" name="Slide Number Placeholder 3"/>
          <p:cNvSpPr>
            <a:spLocks noGrp="1"/>
          </p:cNvSpPr>
          <p:nvPr>
            <p:ph type="sldNum" sz="quarter" idx="10"/>
          </p:nvPr>
        </p:nvSpPr>
        <p:spPr/>
        <p:txBody>
          <a:bodyPr/>
          <a:lstStyle/>
          <a:p>
            <a:fld id="{F0D208DF-F0CC-D848-A134-0256F50D6C6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parameter assumptions (control needs to be powerful enough to </a:t>
            </a:r>
            <a:r>
              <a:rPr lang="en-US" dirty="0" err="1" smtClean="0"/>
              <a:t>outheat</a:t>
            </a:r>
            <a:r>
              <a:rPr lang="en-US" dirty="0" smtClean="0"/>
              <a:t> thermal losses / </a:t>
            </a:r>
            <a:r>
              <a:rPr lang="en-US" dirty="0" err="1" smtClean="0"/>
              <a:t>outcool</a:t>
            </a:r>
            <a:r>
              <a:rPr lang="en-US" dirty="0" smtClean="0"/>
              <a:t> thermal gains</a:t>
            </a:r>
            <a:endParaRPr lang="en-US" dirty="0"/>
          </a:p>
        </p:txBody>
      </p:sp>
      <p:sp>
        <p:nvSpPr>
          <p:cNvPr id="4" name="Slide Number Placeholder 3"/>
          <p:cNvSpPr>
            <a:spLocks noGrp="1"/>
          </p:cNvSpPr>
          <p:nvPr>
            <p:ph type="sldNum" sz="quarter" idx="10"/>
          </p:nvPr>
        </p:nvSpPr>
        <p:spPr/>
        <p:txBody>
          <a:bodyPr/>
          <a:lstStyle/>
          <a:p>
            <a:fld id="{F0D208DF-F0CC-D848-A134-0256F50D6C6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inner optimizer only looks</a:t>
            </a:r>
            <a:r>
              <a:rPr lang="en-US" baseline="0" dirty="0" smtClean="0"/>
              <a:t> at cost to go from current time </a:t>
            </a:r>
            <a:r>
              <a:rPr lang="en-US" baseline="0" dirty="0" err="1" smtClean="0">
                <a:sym typeface="Wingdings"/>
              </a:rPr>
              <a:t></a:t>
            </a:r>
            <a:r>
              <a:rPr lang="en-US" baseline="0" dirty="0" smtClean="0">
                <a:sym typeface="Wingdings"/>
              </a:rPr>
              <a:t> causes distance from final desired state to become more important as time progresses</a:t>
            </a:r>
          </a:p>
          <a:p>
            <a:endParaRPr lang="en-US" baseline="0" dirty="0" smtClean="0">
              <a:sym typeface="Wingdings"/>
            </a:endParaRPr>
          </a:p>
          <a:p>
            <a:r>
              <a:rPr lang="en-US" baseline="0" dirty="0" smtClean="0">
                <a:sym typeface="Wingdings"/>
              </a:rPr>
              <a:t>error checking at every step of the state ode solver for violations</a:t>
            </a:r>
          </a:p>
          <a:p>
            <a:r>
              <a:rPr lang="en-US" baseline="0" dirty="0" smtClean="0">
                <a:sym typeface="Wingdings"/>
              </a:rPr>
              <a:t>needed to force ode solver to take certain steps (25 min intervals, at least)</a:t>
            </a:r>
          </a:p>
          <a:p>
            <a:endParaRPr lang="en-US" dirty="0"/>
          </a:p>
        </p:txBody>
      </p:sp>
      <p:sp>
        <p:nvSpPr>
          <p:cNvPr id="4" name="Slide Number Placeholder 3"/>
          <p:cNvSpPr>
            <a:spLocks noGrp="1"/>
          </p:cNvSpPr>
          <p:nvPr>
            <p:ph type="sldNum" sz="quarter" idx="10"/>
          </p:nvPr>
        </p:nvSpPr>
        <p:spPr/>
        <p:txBody>
          <a:bodyPr/>
          <a:lstStyle/>
          <a:p>
            <a:fld id="{F0D208DF-F0CC-D848-A134-0256F50D6C6C}"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a:t>
            </a:r>
            <a:r>
              <a:rPr lang="en-US" baseline="0" dirty="0" smtClean="0"/>
              <a:t> of model chosen, had some problems with temperature patterns that significantly strayed from the triangle function, such as early peaking and plateau-</a:t>
            </a:r>
            <a:r>
              <a:rPr lang="en-US" baseline="0" dirty="0" err="1" smtClean="0"/>
              <a:t>ing</a:t>
            </a:r>
            <a:endParaRPr lang="en-US" baseline="0" dirty="0" smtClean="0"/>
          </a:p>
          <a:p>
            <a:endParaRPr lang="en-US" baseline="0" dirty="0" smtClean="0"/>
          </a:p>
          <a:p>
            <a:r>
              <a:rPr lang="en-US" baseline="0" dirty="0" smtClean="0"/>
              <a:t>Current model tends to overestimate peak temperature early on.  Note this doesn’t really affect the control policy all that much, since, as we’ll see, it’s back-loaded anyway</a:t>
            </a:r>
          </a:p>
          <a:p>
            <a:endParaRPr lang="en-US" baseline="0" dirty="0" smtClean="0"/>
          </a:p>
          <a:p>
            <a:r>
              <a:rPr lang="en-US" baseline="0" dirty="0" smtClean="0"/>
              <a:t>Also, since the system provided to the control was not very different from the one for the actual simulated system, a rougher temperature estimation provided for more fun</a:t>
            </a:r>
          </a:p>
          <a:p>
            <a:endParaRPr lang="en-US" baseline="0" dirty="0" smtClean="0"/>
          </a:p>
          <a:p>
            <a:r>
              <a:rPr lang="en-US" baseline="0" dirty="0" smtClean="0"/>
              <a:t>Pretty good local predictor, which cased problems with the ode solver, as it decided to hop along and grossly skipped over threshold </a:t>
            </a:r>
            <a:r>
              <a:rPr lang="en-US" baseline="0" smtClean="0"/>
              <a:t>error level</a:t>
            </a:r>
            <a:endParaRPr lang="en-US" dirty="0"/>
          </a:p>
        </p:txBody>
      </p:sp>
      <p:sp>
        <p:nvSpPr>
          <p:cNvPr id="4" name="Slide Number Placeholder 3"/>
          <p:cNvSpPr>
            <a:spLocks noGrp="1"/>
          </p:cNvSpPr>
          <p:nvPr>
            <p:ph type="sldNum" sz="quarter" idx="10"/>
          </p:nvPr>
        </p:nvSpPr>
        <p:spPr/>
        <p:txBody>
          <a:bodyPr/>
          <a:lstStyle/>
          <a:p>
            <a:fld id="{F0D208DF-F0CC-D848-A134-0256F50D6C6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drastic temperature</a:t>
            </a:r>
            <a:r>
              <a:rPr lang="en-US" baseline="0" dirty="0" smtClean="0"/>
              <a:t> changes than what could </a:t>
            </a:r>
            <a:r>
              <a:rPr lang="en-US" baseline="0" dirty="0" err="1" smtClean="0"/>
              <a:t>prob</a:t>
            </a:r>
            <a:r>
              <a:rPr lang="en-US" baseline="0" dirty="0" smtClean="0"/>
              <a:t> be expected to realistically occur </a:t>
            </a:r>
            <a:endParaRPr lang="en-US" dirty="0" smtClean="0"/>
          </a:p>
          <a:p>
            <a:endParaRPr lang="en-US" dirty="0" smtClean="0"/>
          </a:p>
          <a:p>
            <a:r>
              <a:rPr lang="en-US" dirty="0" smtClean="0"/>
              <a:t>Show other images as well</a:t>
            </a:r>
          </a:p>
          <a:p>
            <a:endParaRPr lang="en-US" dirty="0" smtClean="0"/>
          </a:p>
          <a:p>
            <a:r>
              <a:rPr lang="en-US" dirty="0" smtClean="0"/>
              <a:t>note “strange” behavior</a:t>
            </a:r>
          </a:p>
          <a:p>
            <a:endParaRPr lang="en-US" dirty="0" smtClean="0"/>
          </a:p>
          <a:p>
            <a:r>
              <a:rPr lang="en-US" dirty="0" smtClean="0"/>
              <a:t>talk</a:t>
            </a:r>
            <a:r>
              <a:rPr lang="en-US" baseline="0" dirty="0" smtClean="0"/>
              <a:t> about how final distance from specified conditions becomes more important in cost as </a:t>
            </a:r>
            <a:endParaRPr lang="en-US" dirty="0"/>
          </a:p>
        </p:txBody>
      </p:sp>
      <p:sp>
        <p:nvSpPr>
          <p:cNvPr id="4" name="Slide Number Placeholder 3"/>
          <p:cNvSpPr>
            <a:spLocks noGrp="1"/>
          </p:cNvSpPr>
          <p:nvPr>
            <p:ph type="sldNum" sz="quarter" idx="10"/>
          </p:nvPr>
        </p:nvSpPr>
        <p:spPr/>
        <p:txBody>
          <a:bodyPr/>
          <a:lstStyle/>
          <a:p>
            <a:fld id="{F0D208DF-F0CC-D848-A134-0256F50D6C6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5CB6A4-CE07-5F44-B601-7D4268AFE6BC}" type="datetimeFigureOut">
              <a:rPr lang="en-US" smtClean="0"/>
              <a:pPr/>
              <a:t>4/26/11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186B-1D6A-C647-BA9F-4A913710250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5CB6A4-CE07-5F44-B601-7D4268AFE6BC}" type="datetimeFigureOut">
              <a:rPr lang="en-US" smtClean="0"/>
              <a:pPr/>
              <a:t>4/26/11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186B-1D6A-C647-BA9F-4A91371025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5CB6A4-CE07-5F44-B601-7D4268AFE6BC}" type="datetimeFigureOut">
              <a:rPr lang="en-US" smtClean="0"/>
              <a:pPr/>
              <a:t>4/26/11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186B-1D6A-C647-BA9F-4A91371025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5CB6A4-CE07-5F44-B601-7D4268AFE6BC}" type="datetimeFigureOut">
              <a:rPr lang="en-US" smtClean="0"/>
              <a:pPr/>
              <a:t>4/26/11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186B-1D6A-C647-BA9F-4A91371025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5CB6A4-CE07-5F44-B601-7D4268AFE6BC}" type="datetimeFigureOut">
              <a:rPr lang="en-US" smtClean="0"/>
              <a:pPr/>
              <a:t>4/26/11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A186B-1D6A-C647-BA9F-4A913710250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5CB6A4-CE07-5F44-B601-7D4268AFE6BC}" type="datetimeFigureOut">
              <a:rPr lang="en-US" smtClean="0"/>
              <a:pPr/>
              <a:t>4/26/11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A186B-1D6A-C647-BA9F-4A91371025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5CB6A4-CE07-5F44-B601-7D4268AFE6BC}" type="datetimeFigureOut">
              <a:rPr lang="en-US" smtClean="0"/>
              <a:pPr/>
              <a:t>4/26/11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A186B-1D6A-C647-BA9F-4A91371025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5CB6A4-CE07-5F44-B601-7D4268AFE6BC}" type="datetimeFigureOut">
              <a:rPr lang="en-US" smtClean="0"/>
              <a:pPr/>
              <a:t>4/26/11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A186B-1D6A-C647-BA9F-4A91371025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CB6A4-CE07-5F44-B601-7D4268AFE6BC}" type="datetimeFigureOut">
              <a:rPr lang="en-US" smtClean="0"/>
              <a:pPr/>
              <a:t>4/26/11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A186B-1D6A-C647-BA9F-4A91371025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5CB6A4-CE07-5F44-B601-7D4268AFE6BC}" type="datetimeFigureOut">
              <a:rPr lang="en-US" smtClean="0"/>
              <a:pPr/>
              <a:t>4/26/11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A186B-1D6A-C647-BA9F-4A91371025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5CB6A4-CE07-5F44-B601-7D4268AFE6BC}" type="datetimeFigureOut">
              <a:rPr lang="en-US" smtClean="0"/>
              <a:pPr/>
              <a:t>4/26/11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A186B-1D6A-C647-BA9F-4A913710250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CB6A4-CE07-5F44-B601-7D4268AFE6BC}" type="datetimeFigureOut">
              <a:rPr lang="en-US" smtClean="0"/>
              <a:pPr/>
              <a:t>4/26/11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4A186B-1D6A-C647-BA9F-4A913710250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3298" y="896110"/>
            <a:ext cx="6338752" cy="2261279"/>
          </a:xfrm>
        </p:spPr>
        <p:txBody>
          <a:bodyPr>
            <a:normAutofit/>
          </a:bodyPr>
          <a:lstStyle/>
          <a:p>
            <a:r>
              <a:rPr lang="en-US" dirty="0" smtClean="0"/>
              <a:t>Optimal Control of Household Temperatures During Daytime Hours </a:t>
            </a:r>
            <a:endParaRPr lang="en-US" dirty="0"/>
          </a:p>
        </p:txBody>
      </p:sp>
      <p:sp>
        <p:nvSpPr>
          <p:cNvPr id="3" name="TextBox 2"/>
          <p:cNvSpPr txBox="1"/>
          <p:nvPr/>
        </p:nvSpPr>
        <p:spPr>
          <a:xfrm>
            <a:off x="3752853" y="4877133"/>
            <a:ext cx="2029976" cy="369332"/>
          </a:xfrm>
          <a:prstGeom prst="rect">
            <a:avLst/>
          </a:prstGeom>
          <a:noFill/>
        </p:spPr>
        <p:txBody>
          <a:bodyPr wrap="square" rtlCol="0">
            <a:spAutoFit/>
          </a:bodyPr>
          <a:lstStyle/>
          <a:p>
            <a:r>
              <a:rPr lang="en-US" dirty="0" smtClean="0"/>
              <a:t>Thomas Richardson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Jan11thTempPlots.jpg"/>
          <p:cNvPicPr>
            <a:picLocks noGrp="1" noChangeAspect="1"/>
          </p:cNvPicPr>
          <p:nvPr>
            <p:ph idx="1"/>
          </p:nvPr>
        </p:nvPicPr>
        <p:blipFill>
          <a:blip r:embed="rId3"/>
          <a:srcRect l="-18187" r="-18187"/>
          <a:stretch>
            <a:fillRect/>
          </a:stretch>
        </p:blipFill>
        <p:spPr>
          <a:xfrm>
            <a:off x="-1325333" y="254000"/>
            <a:ext cx="12041714" cy="6604000"/>
          </a:xfr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General Observations and Follow-up</a:t>
            </a:r>
            <a:endParaRPr lang="en-US" sz="3200" dirty="0"/>
          </a:p>
        </p:txBody>
      </p:sp>
      <p:sp>
        <p:nvSpPr>
          <p:cNvPr id="3" name="Content Placeholder 2"/>
          <p:cNvSpPr>
            <a:spLocks noGrp="1"/>
          </p:cNvSpPr>
          <p:nvPr>
            <p:ph idx="1"/>
          </p:nvPr>
        </p:nvSpPr>
        <p:spPr/>
        <p:txBody>
          <a:bodyPr>
            <a:normAutofit lnSpcReduction="10000"/>
          </a:bodyPr>
          <a:lstStyle/>
          <a:p>
            <a:r>
              <a:rPr lang="en-US" sz="2800" dirty="0" smtClean="0"/>
              <a:t>The optimizer is not very good at getting to actual desired parameters given the particular settings, but does a nice job of getting in the close vicinity.  Consider hybrid control system.</a:t>
            </a:r>
          </a:p>
          <a:p>
            <a:r>
              <a:rPr lang="en-US" sz="2800" dirty="0" err="1" smtClean="0"/>
              <a:t>fmincon</a:t>
            </a:r>
            <a:r>
              <a:rPr lang="en-US" sz="2800" dirty="0" smtClean="0"/>
              <a:t> works well for general problems; a more specific optimizer may be constructed for this specific problem.</a:t>
            </a:r>
          </a:p>
          <a:p>
            <a:r>
              <a:rPr lang="en-US" sz="2800" dirty="0" smtClean="0"/>
              <a:t>Current system limited in scope.  Would like to expand to other factors (humidity, sunlight, wind, electricity pricing), better information (weather forecasting, more comprehensive data analysis)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Idea and Objectives</a:t>
            </a:r>
            <a:endParaRPr lang="en-US" sz="3200" dirty="0"/>
          </a:p>
        </p:txBody>
      </p:sp>
      <p:sp>
        <p:nvSpPr>
          <p:cNvPr id="3" name="Content Placeholder 2"/>
          <p:cNvSpPr>
            <a:spLocks noGrp="1"/>
          </p:cNvSpPr>
          <p:nvPr>
            <p:ph idx="1"/>
          </p:nvPr>
        </p:nvSpPr>
        <p:spPr>
          <a:xfrm>
            <a:off x="457200" y="1417638"/>
            <a:ext cx="8229600" cy="4525963"/>
          </a:xfrm>
        </p:spPr>
        <p:txBody>
          <a:bodyPr>
            <a:normAutofit/>
          </a:bodyPr>
          <a:lstStyle/>
          <a:p>
            <a:r>
              <a:rPr lang="en-US" sz="2800" dirty="0" smtClean="0"/>
              <a:t>Houses are typically left unoccupied while people are at work, but ideal comfort temperatures are maintained</a:t>
            </a:r>
          </a:p>
          <a:p>
            <a:r>
              <a:rPr lang="en-US" sz="2800" dirty="0" smtClean="0"/>
              <a:t>Can energy costs, and therefore monetary costs, be reduced by modifying how temperature control is handled during these hours?</a:t>
            </a:r>
          </a:p>
          <a:p>
            <a:r>
              <a:rPr lang="en-US" sz="2800" dirty="0" smtClean="0"/>
              <a:t>How can we go about controlling these “away time” temperatures?</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Ideal Control System</a:t>
            </a:r>
            <a:endParaRPr lang="en-US" sz="3200" dirty="0"/>
          </a:p>
        </p:txBody>
      </p:sp>
      <p:sp>
        <p:nvSpPr>
          <p:cNvPr id="3" name="Content Placeholder 2"/>
          <p:cNvSpPr>
            <a:spLocks noGrp="1"/>
          </p:cNvSpPr>
          <p:nvPr>
            <p:ph idx="1"/>
          </p:nvPr>
        </p:nvSpPr>
        <p:spPr>
          <a:xfrm>
            <a:off x="457200" y="1351502"/>
            <a:ext cx="8229600" cy="4525963"/>
          </a:xfrm>
        </p:spPr>
        <p:txBody>
          <a:bodyPr>
            <a:normAutofit/>
          </a:bodyPr>
          <a:lstStyle/>
          <a:p>
            <a:r>
              <a:rPr lang="en-US" sz="2800" dirty="0" smtClean="0"/>
              <a:t>Control system can predict how temperature is going to change throughout the day given some starting conditions</a:t>
            </a:r>
          </a:p>
          <a:p>
            <a:r>
              <a:rPr lang="en-US" sz="2800" dirty="0" smtClean="0"/>
              <a:t>Control system can predict the actual effect of these environmental factors on the temperature of rooms in the house</a:t>
            </a:r>
          </a:p>
          <a:p>
            <a:r>
              <a:rPr lang="en-US" sz="2800" dirty="0" smtClean="0"/>
              <a:t>Control system can predict how the state of the internal system will evolve in response to controls it enacts given the properties of the house system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What We’re Working With</a:t>
            </a:r>
            <a:endParaRPr lang="en-US" sz="3200" dirty="0"/>
          </a:p>
        </p:txBody>
      </p:sp>
      <p:sp>
        <p:nvSpPr>
          <p:cNvPr id="3" name="Content Placeholder 2"/>
          <p:cNvSpPr>
            <a:spLocks noGrp="1"/>
          </p:cNvSpPr>
          <p:nvPr>
            <p:ph idx="1"/>
          </p:nvPr>
        </p:nvSpPr>
        <p:spPr>
          <a:xfrm>
            <a:off x="457200" y="1433058"/>
            <a:ext cx="8229600" cy="4525963"/>
          </a:xfrm>
        </p:spPr>
        <p:txBody>
          <a:bodyPr>
            <a:normAutofit/>
          </a:bodyPr>
          <a:lstStyle/>
          <a:p>
            <a:r>
              <a:rPr lang="en-US" sz="2800" dirty="0" smtClean="0"/>
              <a:t>Have temperature data for “away time” hours</a:t>
            </a:r>
          </a:p>
          <a:p>
            <a:r>
              <a:rPr lang="en-US" sz="2800" dirty="0" smtClean="0"/>
              <a:t>Assume we have an estimate of how these temperatures affect the internal state of the house (note:  only temperatures considered in this case)</a:t>
            </a:r>
          </a:p>
          <a:p>
            <a:r>
              <a:rPr lang="en-US" sz="2800" dirty="0" smtClean="0"/>
              <a:t>Assume we have some estimate of how the state of the house evolves due to various factors</a:t>
            </a:r>
          </a:p>
          <a:p>
            <a:r>
              <a:rPr lang="en-US" sz="2800" dirty="0" smtClean="0"/>
              <a:t>In some cases, assume we have some idea of what an optimal control looks like</a:t>
            </a:r>
          </a:p>
          <a:p>
            <a:r>
              <a:rPr lang="en-US" sz="2800" dirty="0" smtClean="0"/>
              <a:t>Working with quite a few assumptions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Structure of Simulation</a:t>
            </a:r>
            <a:endParaRPr lang="en-US" sz="3200" dirty="0"/>
          </a:p>
        </p:txBody>
      </p:sp>
      <p:sp>
        <p:nvSpPr>
          <p:cNvPr id="3" name="Content Placeholder 2"/>
          <p:cNvSpPr>
            <a:spLocks noGrp="1"/>
          </p:cNvSpPr>
          <p:nvPr>
            <p:ph idx="1"/>
          </p:nvPr>
        </p:nvSpPr>
        <p:spPr>
          <a:xfrm>
            <a:off x="457200" y="1143000"/>
            <a:ext cx="8229600" cy="2583472"/>
          </a:xfrm>
        </p:spPr>
        <p:txBody>
          <a:bodyPr>
            <a:normAutofit/>
          </a:bodyPr>
          <a:lstStyle/>
          <a:p>
            <a:r>
              <a:rPr lang="en-US" sz="2800" dirty="0" smtClean="0"/>
              <a:t>Outer optimizer</a:t>
            </a:r>
          </a:p>
          <a:p>
            <a:r>
              <a:rPr lang="en-US" sz="2800" dirty="0" smtClean="0"/>
              <a:t>“Actual” state evolution fed into outer optimizer</a:t>
            </a:r>
          </a:p>
          <a:p>
            <a:r>
              <a:rPr lang="en-US" sz="2800" dirty="0" smtClean="0"/>
              <a:t>Inner optimizer</a:t>
            </a:r>
          </a:p>
          <a:p>
            <a:r>
              <a:rPr lang="en-US" sz="2800" dirty="0" smtClean="0"/>
              <a:t>Control state simulation fed into inner optimizer</a:t>
            </a:r>
            <a:endParaRPr lang="en-US" sz="2800" dirty="0"/>
          </a:p>
        </p:txBody>
      </p:sp>
      <p:sp>
        <p:nvSpPr>
          <p:cNvPr id="4" name="Rectangle 3"/>
          <p:cNvSpPr/>
          <p:nvPr/>
        </p:nvSpPr>
        <p:spPr>
          <a:xfrm>
            <a:off x="1213909" y="4323750"/>
            <a:ext cx="5359873" cy="23346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val 4"/>
          <p:cNvSpPr/>
          <p:nvPr/>
        </p:nvSpPr>
        <p:spPr>
          <a:xfrm>
            <a:off x="1213910" y="4323750"/>
            <a:ext cx="3921858" cy="2334638"/>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2175698" y="4510521"/>
            <a:ext cx="1928247" cy="1961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Oval 6"/>
          <p:cNvSpPr/>
          <p:nvPr/>
        </p:nvSpPr>
        <p:spPr>
          <a:xfrm>
            <a:off x="2585875" y="4977449"/>
            <a:ext cx="1163236" cy="101790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2791635" y="5257605"/>
            <a:ext cx="817409" cy="369332"/>
          </a:xfrm>
          <a:prstGeom prst="rect">
            <a:avLst/>
          </a:prstGeom>
          <a:noFill/>
        </p:spPr>
        <p:txBody>
          <a:bodyPr wrap="square" rtlCol="0">
            <a:spAutoFit/>
          </a:bodyPr>
          <a:lstStyle/>
          <a:p>
            <a:r>
              <a:rPr lang="en-US" dirty="0" smtClean="0"/>
              <a:t>COpt</a:t>
            </a:r>
            <a:endParaRPr lang="en-US" dirty="0"/>
          </a:p>
        </p:txBody>
      </p:sp>
      <p:sp>
        <p:nvSpPr>
          <p:cNvPr id="10" name="TextBox 9"/>
          <p:cNvSpPr txBox="1"/>
          <p:nvPr/>
        </p:nvSpPr>
        <p:spPr>
          <a:xfrm>
            <a:off x="2859752" y="4608117"/>
            <a:ext cx="749292" cy="369332"/>
          </a:xfrm>
          <a:prstGeom prst="rect">
            <a:avLst/>
          </a:prstGeom>
          <a:noFill/>
        </p:spPr>
        <p:txBody>
          <a:bodyPr wrap="square" rtlCol="0">
            <a:spAutoFit/>
          </a:bodyPr>
          <a:lstStyle/>
          <a:p>
            <a:r>
              <a:rPr lang="en-US" dirty="0" smtClean="0"/>
              <a:t>IOpt</a:t>
            </a:r>
            <a:endParaRPr lang="en-US" dirty="0"/>
          </a:p>
        </p:txBody>
      </p:sp>
      <p:sp>
        <p:nvSpPr>
          <p:cNvPr id="11" name="TextBox 10"/>
          <p:cNvSpPr txBox="1"/>
          <p:nvPr/>
        </p:nvSpPr>
        <p:spPr>
          <a:xfrm>
            <a:off x="1390642" y="5257605"/>
            <a:ext cx="1195233" cy="369332"/>
          </a:xfrm>
          <a:prstGeom prst="rect">
            <a:avLst/>
          </a:prstGeom>
          <a:noFill/>
        </p:spPr>
        <p:txBody>
          <a:bodyPr wrap="square" rtlCol="0">
            <a:spAutoFit/>
          </a:bodyPr>
          <a:lstStyle/>
          <a:p>
            <a:r>
              <a:rPr lang="en-US" dirty="0" smtClean="0"/>
              <a:t>State</a:t>
            </a:r>
            <a:endParaRPr lang="en-US" dirty="0"/>
          </a:p>
        </p:txBody>
      </p:sp>
      <p:sp>
        <p:nvSpPr>
          <p:cNvPr id="12" name="TextBox 11"/>
          <p:cNvSpPr txBox="1"/>
          <p:nvPr/>
        </p:nvSpPr>
        <p:spPr>
          <a:xfrm>
            <a:off x="5135768" y="5103717"/>
            <a:ext cx="1438014" cy="646331"/>
          </a:xfrm>
          <a:prstGeom prst="rect">
            <a:avLst/>
          </a:prstGeom>
          <a:noFill/>
        </p:spPr>
        <p:txBody>
          <a:bodyPr wrap="square" rtlCol="0">
            <a:spAutoFit/>
          </a:bodyPr>
          <a:lstStyle/>
          <a:p>
            <a:pPr algn="ctr"/>
            <a:r>
              <a:rPr lang="en-US" dirty="0" smtClean="0"/>
              <a:t>“Global” Control Opt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160564"/>
          </a:xfrm>
        </p:spPr>
        <p:txBody>
          <a:bodyPr>
            <a:normAutofit/>
          </a:bodyPr>
          <a:lstStyle/>
          <a:p>
            <a:r>
              <a:rPr lang="en-US" sz="3200" dirty="0" smtClean="0"/>
              <a:t>Typical Iteration</a:t>
            </a:r>
            <a:endParaRPr lang="en-US" sz="3200" dirty="0"/>
          </a:p>
        </p:txBody>
      </p:sp>
      <p:sp>
        <p:nvSpPr>
          <p:cNvPr id="3" name="Content Placeholder 2"/>
          <p:cNvSpPr>
            <a:spLocks noGrp="1"/>
          </p:cNvSpPr>
          <p:nvPr>
            <p:ph idx="1"/>
          </p:nvPr>
        </p:nvSpPr>
        <p:spPr>
          <a:xfrm>
            <a:off x="262743" y="1160564"/>
            <a:ext cx="8637672" cy="5200638"/>
          </a:xfrm>
        </p:spPr>
        <p:txBody>
          <a:bodyPr>
            <a:normAutofit/>
          </a:bodyPr>
          <a:lstStyle/>
          <a:p>
            <a:r>
              <a:rPr lang="en-US" sz="2800" dirty="0" smtClean="0"/>
              <a:t>Start outer optimizer with given set of parameters (number of sections to divide control into, various thresholds for updating, error tolerance)</a:t>
            </a:r>
          </a:p>
          <a:p>
            <a:pPr lvl="1"/>
            <a:r>
              <a:rPr lang="en-US" sz="2400" dirty="0" smtClean="0"/>
              <a:t>Simulate some selection of days for given parameter set</a:t>
            </a:r>
          </a:p>
          <a:p>
            <a:pPr lvl="1"/>
            <a:r>
              <a:rPr lang="en-US" sz="2400" dirty="0" smtClean="0"/>
              <a:t>For each day:</a:t>
            </a:r>
          </a:p>
          <a:p>
            <a:pPr lvl="2"/>
            <a:r>
              <a:rPr lang="en-US" sz="2000" dirty="0" smtClean="0"/>
              <a:t>set some initial control</a:t>
            </a:r>
          </a:p>
          <a:p>
            <a:pPr lvl="2"/>
            <a:r>
              <a:rPr lang="en-US" sz="2000" dirty="0" smtClean="0"/>
              <a:t>while simulating state, check for deviation in control predicted system state and the actual system state</a:t>
            </a:r>
          </a:p>
          <a:p>
            <a:pPr lvl="2"/>
            <a:r>
              <a:rPr lang="en-US" sz="2000" dirty="0" smtClean="0"/>
              <a:t>if conditions are met, use optimizer to find new control (restrict info)</a:t>
            </a:r>
          </a:p>
          <a:p>
            <a:pPr lvl="2"/>
            <a:r>
              <a:rPr lang="en-US" sz="2000" dirty="0" smtClean="0"/>
              <a:t>repeat as necessary</a:t>
            </a:r>
          </a:p>
          <a:p>
            <a:pPr lvl="1"/>
            <a:r>
              <a:rPr lang="en-US" dirty="0" smtClean="0"/>
              <a:t>Repeat</a:t>
            </a:r>
          </a:p>
          <a:p>
            <a:r>
              <a:rPr lang="en-US" dirty="0" smtClean="0"/>
              <a:t>Repeat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Temperature Estimation</a:t>
            </a:r>
            <a:endParaRPr lang="en-US" sz="3200" dirty="0"/>
          </a:p>
        </p:txBody>
      </p:sp>
      <p:sp>
        <p:nvSpPr>
          <p:cNvPr id="3" name="Content Placeholder 2"/>
          <p:cNvSpPr>
            <a:spLocks noGrp="1"/>
          </p:cNvSpPr>
          <p:nvPr>
            <p:ph idx="1"/>
          </p:nvPr>
        </p:nvSpPr>
        <p:spPr>
          <a:xfrm>
            <a:off x="457200" y="1185034"/>
            <a:ext cx="8229600" cy="1864403"/>
          </a:xfrm>
        </p:spPr>
        <p:txBody>
          <a:bodyPr>
            <a:normAutofit fontScale="92500"/>
          </a:bodyPr>
          <a:lstStyle/>
          <a:p>
            <a:r>
              <a:rPr lang="en-US" sz="2800" dirty="0" smtClean="0"/>
              <a:t>Some sort of learning algorithm (ANNs, </a:t>
            </a:r>
            <a:r>
              <a:rPr lang="en-US" sz="2800" dirty="0" err="1" smtClean="0"/>
              <a:t>GAs</a:t>
            </a:r>
            <a:r>
              <a:rPr lang="en-US" sz="2800" dirty="0" smtClean="0"/>
              <a:t>) would be ideal with historical data, current weather </a:t>
            </a:r>
            <a:r>
              <a:rPr lang="en-US" sz="2800" dirty="0" err="1" smtClean="0"/>
              <a:t>forcasts</a:t>
            </a:r>
            <a:endParaRPr lang="en-US" sz="2800" dirty="0" smtClean="0"/>
          </a:p>
          <a:p>
            <a:r>
              <a:rPr lang="en-US" sz="2800" dirty="0" smtClean="0"/>
              <a:t>Quick and dirty / simple linear approximation based on expected peak temperature time was used instead</a:t>
            </a:r>
            <a:endParaRPr lang="en-US" sz="2800" dirty="0"/>
          </a:p>
        </p:txBody>
      </p:sp>
      <p:pic>
        <p:nvPicPr>
          <p:cNvPr id="7" name="Picture 6" descr="DayPeakTempsJan.jpg"/>
          <p:cNvPicPr>
            <a:picLocks noChangeAspect="1"/>
          </p:cNvPicPr>
          <p:nvPr/>
        </p:nvPicPr>
        <p:blipFill>
          <a:blip r:embed="rId3"/>
          <a:stretch>
            <a:fillRect/>
          </a:stretch>
        </p:blipFill>
        <p:spPr>
          <a:xfrm>
            <a:off x="1456514" y="3018680"/>
            <a:ext cx="6338753" cy="3839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What does the Control look like?</a:t>
            </a:r>
            <a:endParaRPr lang="en-US" sz="3200" dirty="0"/>
          </a:p>
        </p:txBody>
      </p:sp>
      <p:sp>
        <p:nvSpPr>
          <p:cNvPr id="3" name="Content Placeholder 2"/>
          <p:cNvSpPr>
            <a:spLocks noGrp="1"/>
          </p:cNvSpPr>
          <p:nvPr>
            <p:ph idx="1"/>
          </p:nvPr>
        </p:nvSpPr>
        <p:spPr>
          <a:xfrm>
            <a:off x="285092" y="1256922"/>
            <a:ext cx="8578676" cy="5286847"/>
          </a:xfrm>
        </p:spPr>
        <p:txBody>
          <a:bodyPr>
            <a:normAutofit fontScale="92500"/>
          </a:bodyPr>
          <a:lstStyle/>
          <a:p>
            <a:r>
              <a:rPr lang="en-US" sz="2800" dirty="0" smtClean="0"/>
              <a:t>Temperature setting</a:t>
            </a:r>
          </a:p>
          <a:p>
            <a:r>
              <a:rPr lang="en-US" sz="2800" dirty="0" smtClean="0"/>
              <a:t>Output Level setting</a:t>
            </a:r>
          </a:p>
          <a:p>
            <a:r>
              <a:rPr lang="en-US" sz="2800" dirty="0" smtClean="0"/>
              <a:t>Fraction of total flow distributed to each room</a:t>
            </a:r>
          </a:p>
          <a:p>
            <a:r>
              <a:rPr lang="en-US" sz="2800" dirty="0" smtClean="0"/>
              <a:t>Resulting temperature change due to control is a function of the product of these elements, so we cannot utilize much of the optimal control theory </a:t>
            </a:r>
          </a:p>
          <a:p>
            <a:r>
              <a:rPr lang="en-US" sz="2800" dirty="0" smtClean="0"/>
              <a:t>Cannot just use resulting product as control, as the various factors would be needed to determine the state changes</a:t>
            </a:r>
          </a:p>
          <a:p>
            <a:r>
              <a:rPr lang="en-US" sz="2800" dirty="0" err="1" smtClean="0"/>
              <a:t>f(u,T</a:t>
            </a:r>
            <a:r>
              <a:rPr lang="en-US" sz="2800" dirty="0" smtClean="0"/>
              <a:t>) = </a:t>
            </a:r>
            <a:r>
              <a:rPr lang="en-US" sz="2800" dirty="0" err="1" smtClean="0"/>
              <a:t>k</a:t>
            </a:r>
            <a:r>
              <a:rPr lang="en-US" sz="2800" dirty="0" smtClean="0"/>
              <a:t>*(</a:t>
            </a:r>
            <a:r>
              <a:rPr lang="en-US" sz="2800" dirty="0" err="1" smtClean="0"/>
              <a:t>TempCont-TempRoom</a:t>
            </a:r>
            <a:r>
              <a:rPr lang="en-US" sz="2800" dirty="0" smtClean="0"/>
              <a:t>)*(Level)*(Fraction)</a:t>
            </a:r>
          </a:p>
          <a:p>
            <a:r>
              <a:rPr lang="en-US" sz="2800" dirty="0" err="1" smtClean="0"/>
              <a:t>u</a:t>
            </a:r>
            <a:r>
              <a:rPr lang="en-US" sz="2800" dirty="0" smtClean="0"/>
              <a:t> is the Control and T is the current room temps.</a:t>
            </a:r>
          </a:p>
          <a:p>
            <a:r>
              <a:rPr lang="en-US" sz="2800" dirty="0" smtClean="0"/>
              <a:t>Continuous spline or piecewise constant</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System Dynamics</a:t>
            </a:r>
            <a:endParaRPr lang="en-US" sz="3200" dirty="0"/>
          </a:p>
        </p:txBody>
      </p:sp>
      <p:sp>
        <p:nvSpPr>
          <p:cNvPr id="3" name="Content Placeholder 2"/>
          <p:cNvSpPr>
            <a:spLocks noGrp="1"/>
          </p:cNvSpPr>
          <p:nvPr>
            <p:ph idx="1"/>
          </p:nvPr>
        </p:nvSpPr>
        <p:spPr>
          <a:xfrm>
            <a:off x="457200" y="1417638"/>
            <a:ext cx="8229600" cy="5177963"/>
          </a:xfrm>
        </p:spPr>
        <p:txBody>
          <a:bodyPr>
            <a:normAutofit/>
          </a:bodyPr>
          <a:lstStyle/>
          <a:p>
            <a:r>
              <a:rPr lang="en-US" sz="2800" dirty="0" smtClean="0"/>
              <a:t>Can write system as:  </a:t>
            </a:r>
            <a:r>
              <a:rPr lang="en-US" sz="2800" dirty="0" err="1" smtClean="0"/>
              <a:t>dx</a:t>
            </a:r>
            <a:r>
              <a:rPr lang="en-US" sz="2800" dirty="0" smtClean="0"/>
              <a:t> = Ax + </a:t>
            </a:r>
            <a:r>
              <a:rPr lang="en-US" sz="2800" dirty="0" err="1" smtClean="0"/>
              <a:t>f(u,T</a:t>
            </a:r>
            <a:r>
              <a:rPr lang="en-US" sz="2800" dirty="0" smtClean="0"/>
              <a:t>) + </a:t>
            </a:r>
            <a:r>
              <a:rPr lang="en-US" sz="2800" dirty="0" err="1" smtClean="0"/>
              <a:t>g(w,T</a:t>
            </a:r>
            <a:r>
              <a:rPr lang="en-US" sz="2800" dirty="0" smtClean="0"/>
              <a:t>)</a:t>
            </a:r>
          </a:p>
          <a:p>
            <a:r>
              <a:rPr lang="en-US" sz="2800" dirty="0" smtClean="0"/>
              <a:t>The diagonal elements of A relate thermal losses from a particular room to other rooms and the external environment, while off diagonal elements of A are the coefficients associated with thermal gains from other rooms.</a:t>
            </a:r>
          </a:p>
          <a:p>
            <a:r>
              <a:rPr lang="en-US" sz="2800" dirty="0" smtClean="0"/>
              <a:t> In this case, </a:t>
            </a:r>
            <a:r>
              <a:rPr lang="en-US" sz="2800" dirty="0" err="1" smtClean="0"/>
              <a:t>g(w,T</a:t>
            </a:r>
            <a:r>
              <a:rPr lang="en-US" sz="2800" dirty="0" smtClean="0"/>
              <a:t>) is simply D*</a:t>
            </a:r>
            <a:r>
              <a:rPr lang="en-US" sz="2800" dirty="0" err="1" smtClean="0"/>
              <a:t>w</a:t>
            </a:r>
            <a:r>
              <a:rPr lang="en-US" sz="2800" dirty="0" smtClean="0"/>
              <a:t>, where D is a vector of coefficients meant to describe thermal exchange between the external environment and individual rooms, and </a:t>
            </a:r>
            <a:r>
              <a:rPr lang="en-US" sz="2800" dirty="0" err="1" smtClean="0"/>
              <a:t>w</a:t>
            </a:r>
            <a:r>
              <a:rPr lang="en-US" sz="2800" dirty="0" smtClean="0"/>
              <a:t> is the external temperature.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435</TotalTime>
  <Words>1040</Words>
  <Application>Microsoft Macintosh PowerPoint</Application>
  <PresentationFormat>On-screen Show (4:3)</PresentationFormat>
  <Paragraphs>92</Paragraphs>
  <Slides>11</Slides>
  <Notes>6</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Optimal Control of Household Temperatures During Daytime Hours </vt:lpstr>
      <vt:lpstr>Idea and Objectives</vt:lpstr>
      <vt:lpstr>Ideal Control System</vt:lpstr>
      <vt:lpstr>What We’re Working With</vt:lpstr>
      <vt:lpstr>Structure of Simulation</vt:lpstr>
      <vt:lpstr>Typical Iteration</vt:lpstr>
      <vt:lpstr>Temperature Estimation</vt:lpstr>
      <vt:lpstr>What does the Control look like?</vt:lpstr>
      <vt:lpstr>System Dynamics</vt:lpstr>
      <vt:lpstr>Slide 10</vt:lpstr>
      <vt:lpstr>General Observations and Follow-up</vt:lpstr>
    </vt:vector>
  </TitlesOfParts>
  <Company>North Carolina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Control of House Temperatures During “Away time” Hours </dc:title>
  <dc:creator>OIT</dc:creator>
  <cp:lastModifiedBy>OIT</cp:lastModifiedBy>
  <cp:revision>38</cp:revision>
  <dcterms:created xsi:type="dcterms:W3CDTF">2011-04-26T04:27:56Z</dcterms:created>
  <dcterms:modified xsi:type="dcterms:W3CDTF">2011-04-26T04:28:29Z</dcterms:modified>
</cp:coreProperties>
</file>