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Fira Sans Extra Condensed SemiBold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B3E787-C386-4DBD-A521-1B5AAAC899C5}">
  <a:tblStyle styleId="{D3B3E787-C386-4DBD-A521-1B5AAAC899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oboto-regular.fntdata"/><Relationship Id="rId41" Type="http://schemas.openxmlformats.org/officeDocument/2006/relationships/slide" Target="slides/slide36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FiraSansExtraCondensedSemiBold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FiraSansExtraCondensedSemiBold-italic.fntdata"/><Relationship Id="rId47" Type="http://schemas.openxmlformats.org/officeDocument/2006/relationships/font" Target="fonts/FiraSansExtraCondensedSemiBold-bold.fntdata"/><Relationship Id="rId49" Type="http://schemas.openxmlformats.org/officeDocument/2006/relationships/font" Target="fonts/FiraSansExtraCondensed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384c0e568c9b205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384c0e568c9b205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6a52e74b12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6a52e74b12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7aa7971f4c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7aa7971f4c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7aa7971f4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7aa7971f4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7aa7971f4c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7aa7971f4c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7aa7971f4c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7aa7971f4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bbd34193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bbd34193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bbd34193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2bbd34193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bbd34193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2bbd34193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bbd34193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2bbd34193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bbd34193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2bbd34193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6939bc494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6939bc494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87851a791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87851a791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2bbd34193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2bbd34193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814c8be81f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814c8be81f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2bbd34193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2bbd34193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2bbd34193b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2bbd34193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2bbd34193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2bbd34193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814c8be81f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814c8be81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814c8be81f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814c8be81f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814c8be81f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814c8be81f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814c8be81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814c8be81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6939bc494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6939bc494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2bbd34193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2bbd34193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982640386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982640386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814c8be81f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814c8be81f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2bbd34193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2bbd34193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98264038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98264038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2bbd34193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2bbd34193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814c8be81f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814c8be81f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7aa7971f4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7aa7971f4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7aa7971f4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7aa7971f4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7aa7971f4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7aa7971f4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7aa7971f4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7aa7971f4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7aa7971f4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7aa7971f4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7aa7971f4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7aa7971f4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449260" y="531150"/>
            <a:ext cx="638100" cy="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type="ctrTitle"/>
          </p:nvPr>
        </p:nvSpPr>
        <p:spPr>
          <a:xfrm>
            <a:off x="323300" y="772850"/>
            <a:ext cx="2704200" cy="314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learn.microsoft.com/en-us/sql/t-sql/data-types/data-types-transact-sql?view=sql-server-ver1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609600" y="1150825"/>
            <a:ext cx="3835500" cy="23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SQL</a:t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Section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Eng. Mostafa Nafie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6850801" y="2914633"/>
            <a:ext cx="1738972" cy="1021672"/>
          </a:xfrm>
          <a:custGeom>
            <a:rect b="b" l="l" r="r" t="t"/>
            <a:pathLst>
              <a:path extrusionOk="0" h="46572" w="79261">
                <a:moveTo>
                  <a:pt x="39635" y="1"/>
                </a:moveTo>
                <a:cubicBezTo>
                  <a:pt x="38749" y="1"/>
                  <a:pt x="37862" y="230"/>
                  <a:pt x="37065" y="688"/>
                </a:cubicBezTo>
                <a:lnTo>
                  <a:pt x="1679" y="21119"/>
                </a:lnTo>
                <a:cubicBezTo>
                  <a:pt x="1" y="22084"/>
                  <a:pt x="1" y="24489"/>
                  <a:pt x="1679" y="25453"/>
                </a:cubicBezTo>
                <a:lnTo>
                  <a:pt x="37065" y="45884"/>
                </a:lnTo>
                <a:cubicBezTo>
                  <a:pt x="37862" y="46343"/>
                  <a:pt x="38749" y="46572"/>
                  <a:pt x="39635" y="46572"/>
                </a:cubicBezTo>
                <a:cubicBezTo>
                  <a:pt x="40520" y="46572"/>
                  <a:pt x="41405" y="46343"/>
                  <a:pt x="42196" y="45884"/>
                </a:cubicBezTo>
                <a:lnTo>
                  <a:pt x="77594" y="25453"/>
                </a:lnTo>
                <a:cubicBezTo>
                  <a:pt x="79260" y="24489"/>
                  <a:pt x="79260" y="22084"/>
                  <a:pt x="77594" y="21119"/>
                </a:cubicBezTo>
                <a:lnTo>
                  <a:pt x="42196" y="688"/>
                </a:lnTo>
                <a:cubicBezTo>
                  <a:pt x="41405" y="230"/>
                  <a:pt x="40520" y="1"/>
                  <a:pt x="39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4445259" y="1761916"/>
            <a:ext cx="1801298" cy="2313940"/>
            <a:chOff x="2616388" y="1504175"/>
            <a:chExt cx="2082425" cy="2675075"/>
          </a:xfrm>
        </p:grpSpPr>
        <p:sp>
          <p:nvSpPr>
            <p:cNvPr id="63" name="Google Shape;63;p14"/>
            <p:cNvSpPr/>
            <p:nvPr/>
          </p:nvSpPr>
          <p:spPr>
            <a:xfrm>
              <a:off x="2616688" y="3345475"/>
              <a:ext cx="1897575" cy="833775"/>
            </a:xfrm>
            <a:custGeom>
              <a:rect b="b" l="l" r="r" t="t"/>
              <a:pathLst>
                <a:path extrusionOk="0" h="33351" w="75903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2616388" y="3057550"/>
              <a:ext cx="1897875" cy="1095775"/>
            </a:xfrm>
            <a:custGeom>
              <a:rect b="b" l="l" r="r" t="t"/>
              <a:pathLst>
                <a:path extrusionOk="0" h="43831" w="75915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2643763" y="3070150"/>
              <a:ext cx="1853825" cy="1070400"/>
            </a:xfrm>
            <a:custGeom>
              <a:rect b="b" l="l" r="r" t="t"/>
              <a:pathLst>
                <a:path extrusionOk="0" h="42816" w="74153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" name="Google Shape;66;p14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67" name="Google Shape;67;p14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rect b="b" l="l" r="r" t="t"/>
                <a:pathLst>
                  <a:path extrusionOk="0" h="3169" w="5644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rect b="b" l="l" r="r" t="t"/>
                <a:pathLst>
                  <a:path extrusionOk="0" h="3168" w="5644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rect b="b" l="l" r="r" t="t"/>
                <a:pathLst>
                  <a:path extrusionOk="0" h="3163" w="5633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rect b="b" l="l" r="r" t="t"/>
                <a:pathLst>
                  <a:path extrusionOk="0" h="3163" w="5645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rect b="b" l="l" r="r" t="t"/>
                <a:pathLst>
                  <a:path extrusionOk="0" h="3168" w="5632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rect b="b" l="l" r="r" t="t"/>
                <a:pathLst>
                  <a:path extrusionOk="0" h="3173" w="5644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rect b="b" l="l" r="r" t="t"/>
                <a:pathLst>
                  <a:path extrusionOk="0" h="3162" w="5644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rect b="b" l="l" r="r" t="t"/>
                <a:pathLst>
                  <a:path extrusionOk="0" h="3162" w="5645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rect b="b" l="l" r="r" t="t"/>
                <a:pathLst>
                  <a:path extrusionOk="0" h="3317" w="5823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rect b="b" l="l" r="r" t="t"/>
                <a:pathLst>
                  <a:path extrusionOk="0" h="4585" w="8049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rect b="b" l="l" r="r" t="t"/>
                <a:pathLst>
                  <a:path extrusionOk="0" h="4962" w="8693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rect b="b" l="l" r="r" t="t"/>
                <a:pathLst>
                  <a:path extrusionOk="0" h="3316" w="5823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4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rect b="b" l="l" r="r" t="t"/>
                <a:pathLst>
                  <a:path extrusionOk="0" h="4581" w="8038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rect b="b" l="l" r="r" t="t"/>
                <a:pathLst>
                  <a:path extrusionOk="0" h="4959" w="8692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rect b="b" l="l" r="r" t="t"/>
                <a:pathLst>
                  <a:path extrusionOk="0" h="3319" w="5835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rect b="b" l="l" r="r" t="t"/>
                <a:pathLst>
                  <a:path extrusionOk="0" h="2743" w="4847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rect b="b" l="l" r="r" t="t"/>
                <a:pathLst>
                  <a:path extrusionOk="0" h="2740" w="4847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rect b="b" l="l" r="r" t="t"/>
                <a:pathLst>
                  <a:path extrusionOk="0" h="2736" w="4835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rect b="b" l="l" r="r" t="t"/>
                <a:pathLst>
                  <a:path extrusionOk="0" h="2734" w="4835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rect b="b" l="l" r="r" t="t"/>
                <a:pathLst>
                  <a:path extrusionOk="0" h="2736" w="4847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rect b="b" l="l" r="r" t="t"/>
                <a:pathLst>
                  <a:path extrusionOk="0" h="2796" w="4942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4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4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rect b="b" l="l" r="r" t="t"/>
                <a:pathLst>
                  <a:path extrusionOk="0" h="2795" w="493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4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rect b="b" l="l" r="r" t="t"/>
                <a:pathLst>
                  <a:path extrusionOk="0" h="2791" w="4943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rect b="b" l="l" r="r" t="t"/>
                <a:pathLst>
                  <a:path extrusionOk="0" h="2795" w="4942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rect b="b" l="l" r="r" t="t"/>
                <a:pathLst>
                  <a:path extrusionOk="0" h="2797" w="4942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4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rect b="b" l="l" r="r" t="t"/>
                <a:pathLst>
                  <a:path extrusionOk="0" h="2792" w="493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4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4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4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rect b="b" l="l" r="r" t="t"/>
                <a:pathLst>
                  <a:path extrusionOk="0" h="3023" w="5311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4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rect b="b" l="l" r="r" t="t"/>
                <a:pathLst>
                  <a:path extrusionOk="0" h="3323" w="5835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rect b="b" l="l" r="r" t="t"/>
                <a:pathLst>
                  <a:path extrusionOk="0" h="3318" w="5835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rect b="b" l="l" r="r" t="t"/>
                <a:pathLst>
                  <a:path extrusionOk="0" h="16132" w="28016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3" name="Google Shape;123;p14"/>
            <p:cNvSpPr/>
            <p:nvPr/>
          </p:nvSpPr>
          <p:spPr>
            <a:xfrm>
              <a:off x="3548638" y="2988300"/>
              <a:ext cx="838525" cy="489075"/>
            </a:xfrm>
            <a:custGeom>
              <a:rect b="b" l="l" r="r" t="t"/>
              <a:pathLst>
                <a:path extrusionOk="0" h="19563" w="33541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3548638" y="2968000"/>
              <a:ext cx="838525" cy="484075"/>
            </a:xfrm>
            <a:custGeom>
              <a:rect b="b" l="l" r="r" t="t"/>
              <a:pathLst>
                <a:path extrusionOk="0" h="19363" w="33541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3760888" y="2885900"/>
              <a:ext cx="414350" cy="444425"/>
            </a:xfrm>
            <a:custGeom>
              <a:rect b="b" l="l" r="r" t="t"/>
              <a:pathLst>
                <a:path extrusionOk="0" h="17777" w="16574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3759688" y="2873400"/>
              <a:ext cx="415550" cy="239350"/>
            </a:xfrm>
            <a:custGeom>
              <a:rect b="b" l="l" r="r" t="t"/>
              <a:pathLst>
                <a:path extrusionOk="0" h="9574" w="16622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3248613" y="1504175"/>
              <a:ext cx="1450200" cy="1892225"/>
            </a:xfrm>
            <a:custGeom>
              <a:rect b="b" l="l" r="r" t="t"/>
              <a:pathLst>
                <a:path extrusionOk="0" h="75689" w="58008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3237288" y="1535150"/>
              <a:ext cx="1408250" cy="1864225"/>
            </a:xfrm>
            <a:custGeom>
              <a:rect b="b" l="l" r="r" t="t"/>
              <a:pathLst>
                <a:path extrusionOk="0" h="74569" w="5633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3266763" y="1573550"/>
              <a:ext cx="1349000" cy="1787150"/>
            </a:xfrm>
            <a:custGeom>
              <a:rect b="b" l="l" r="r" t="t"/>
              <a:pathLst>
                <a:path extrusionOk="0" h="71486" w="5396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14"/>
          <p:cNvSpPr/>
          <p:nvPr/>
        </p:nvSpPr>
        <p:spPr>
          <a:xfrm>
            <a:off x="7096363" y="2099322"/>
            <a:ext cx="1236307" cy="1672149"/>
          </a:xfrm>
          <a:custGeom>
            <a:rect b="b" l="l" r="r" t="t"/>
            <a:pathLst>
              <a:path extrusionOk="0" h="71307" w="52721">
                <a:moveTo>
                  <a:pt x="52709" y="0"/>
                </a:moveTo>
                <a:lnTo>
                  <a:pt x="0" y="0"/>
                </a:lnTo>
                <a:lnTo>
                  <a:pt x="0" y="55495"/>
                </a:lnTo>
                <a:cubicBezTo>
                  <a:pt x="0" y="56090"/>
                  <a:pt x="321" y="56650"/>
                  <a:pt x="845" y="56948"/>
                </a:cubicBezTo>
                <a:lnTo>
                  <a:pt x="24646" y="70699"/>
                </a:lnTo>
                <a:cubicBezTo>
                  <a:pt x="25706" y="71306"/>
                  <a:pt x="27027" y="71306"/>
                  <a:pt x="28087" y="70699"/>
                </a:cubicBezTo>
                <a:lnTo>
                  <a:pt x="51876" y="56948"/>
                </a:lnTo>
                <a:cubicBezTo>
                  <a:pt x="52399" y="56650"/>
                  <a:pt x="52721" y="56090"/>
                  <a:pt x="52721" y="55495"/>
                </a:cubicBezTo>
                <a:lnTo>
                  <a:pt x="52721" y="55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7089938" y="1728531"/>
            <a:ext cx="1249158" cy="741583"/>
          </a:xfrm>
          <a:custGeom>
            <a:rect b="b" l="l" r="r" t="t"/>
            <a:pathLst>
              <a:path extrusionOk="0" h="31624" w="53269">
                <a:moveTo>
                  <a:pt x="24920" y="31004"/>
                </a:moveTo>
                <a:lnTo>
                  <a:pt x="1119" y="17265"/>
                </a:lnTo>
                <a:cubicBezTo>
                  <a:pt x="0" y="16622"/>
                  <a:pt x="0" y="15002"/>
                  <a:pt x="1119" y="14359"/>
                </a:cubicBezTo>
                <a:lnTo>
                  <a:pt x="24920" y="620"/>
                </a:lnTo>
                <a:cubicBezTo>
                  <a:pt x="25980" y="1"/>
                  <a:pt x="27301" y="1"/>
                  <a:pt x="28361" y="620"/>
                </a:cubicBezTo>
                <a:lnTo>
                  <a:pt x="52150" y="14359"/>
                </a:lnTo>
                <a:cubicBezTo>
                  <a:pt x="53269" y="15002"/>
                  <a:pt x="53269" y="16622"/>
                  <a:pt x="52150" y="17265"/>
                </a:cubicBezTo>
                <a:lnTo>
                  <a:pt x="28361" y="31004"/>
                </a:lnTo>
                <a:cubicBezTo>
                  <a:pt x="27289" y="31624"/>
                  <a:pt x="25980" y="31624"/>
                  <a:pt x="24920" y="3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7116460" y="2212656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7"/>
                </a:moveTo>
                <a:lnTo>
                  <a:pt x="0" y="1561"/>
                </a:lnTo>
                <a:lnTo>
                  <a:pt x="0" y="1"/>
                </a:lnTo>
                <a:lnTo>
                  <a:pt x="24194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7116460" y="2263753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7116460" y="2315132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7116460" y="2366511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7116460" y="2417890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7116460" y="2509463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7116460" y="2560842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7116460" y="2611916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7116460" y="2663295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7116460" y="2714674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7116460" y="2806246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7116460" y="2857625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7116460" y="2909004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7116460" y="2960078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9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7116460" y="3011457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/>
          <p:cNvSpPr/>
          <p:nvPr/>
        </p:nvSpPr>
        <p:spPr>
          <a:xfrm>
            <a:off x="7116460" y="3103029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7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7116460" y="3154408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"/>
          <p:cNvSpPr/>
          <p:nvPr/>
        </p:nvSpPr>
        <p:spPr>
          <a:xfrm>
            <a:off x="7116460" y="3205787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7116460" y="3257166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7116460" y="3308263"/>
            <a:ext cx="567349" cy="364366"/>
          </a:xfrm>
          <a:custGeom>
            <a:rect b="b" l="l" r="r" t="t"/>
            <a:pathLst>
              <a:path extrusionOk="0" h="15538" w="24194">
                <a:moveTo>
                  <a:pt x="24194" y="15538"/>
                </a:moveTo>
                <a:lnTo>
                  <a:pt x="0" y="1572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7745225" y="2212656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7"/>
                </a:moveTo>
                <a:lnTo>
                  <a:pt x="24182" y="1561"/>
                </a:lnTo>
                <a:lnTo>
                  <a:pt x="24182" y="1"/>
                </a:lnTo>
                <a:lnTo>
                  <a:pt x="0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4"/>
          <p:cNvSpPr/>
          <p:nvPr/>
        </p:nvSpPr>
        <p:spPr>
          <a:xfrm>
            <a:off x="7745225" y="2263753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"/>
          <p:cNvSpPr/>
          <p:nvPr/>
        </p:nvSpPr>
        <p:spPr>
          <a:xfrm>
            <a:off x="7745225" y="2315132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"/>
          <p:cNvSpPr/>
          <p:nvPr/>
        </p:nvSpPr>
        <p:spPr>
          <a:xfrm>
            <a:off x="7745225" y="2366511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"/>
          <p:cNvSpPr/>
          <p:nvPr/>
        </p:nvSpPr>
        <p:spPr>
          <a:xfrm>
            <a:off x="7745225" y="2417890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4"/>
          <p:cNvSpPr/>
          <p:nvPr/>
        </p:nvSpPr>
        <p:spPr>
          <a:xfrm>
            <a:off x="7745225" y="2509463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"/>
          <p:cNvSpPr/>
          <p:nvPr/>
        </p:nvSpPr>
        <p:spPr>
          <a:xfrm>
            <a:off x="7745225" y="2560842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"/>
          <p:cNvSpPr/>
          <p:nvPr/>
        </p:nvSpPr>
        <p:spPr>
          <a:xfrm>
            <a:off x="7745225" y="2611916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7745225" y="2663295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7745225" y="2714674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7745225" y="2806246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7745225" y="2857625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"/>
          <p:cNvSpPr/>
          <p:nvPr/>
        </p:nvSpPr>
        <p:spPr>
          <a:xfrm>
            <a:off x="7745225" y="2909004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"/>
          <p:cNvSpPr/>
          <p:nvPr/>
        </p:nvSpPr>
        <p:spPr>
          <a:xfrm>
            <a:off x="7745225" y="2960078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9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"/>
          <p:cNvSpPr/>
          <p:nvPr/>
        </p:nvSpPr>
        <p:spPr>
          <a:xfrm>
            <a:off x="7745225" y="3011457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"/>
          <p:cNvSpPr/>
          <p:nvPr/>
        </p:nvSpPr>
        <p:spPr>
          <a:xfrm>
            <a:off x="7745225" y="3103029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7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"/>
          <p:cNvSpPr/>
          <p:nvPr/>
        </p:nvSpPr>
        <p:spPr>
          <a:xfrm>
            <a:off x="7745225" y="3154408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"/>
          <p:cNvSpPr/>
          <p:nvPr/>
        </p:nvSpPr>
        <p:spPr>
          <a:xfrm>
            <a:off x="7745225" y="3205787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"/>
          <p:cNvSpPr/>
          <p:nvPr/>
        </p:nvSpPr>
        <p:spPr>
          <a:xfrm>
            <a:off x="7745225" y="3257166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"/>
          <p:cNvSpPr/>
          <p:nvPr/>
        </p:nvSpPr>
        <p:spPr>
          <a:xfrm>
            <a:off x="7745225" y="3308263"/>
            <a:ext cx="567068" cy="364366"/>
          </a:xfrm>
          <a:custGeom>
            <a:rect b="b" l="l" r="r" t="t"/>
            <a:pathLst>
              <a:path extrusionOk="0" h="15538" w="24182">
                <a:moveTo>
                  <a:pt x="0" y="15538"/>
                </a:moveTo>
                <a:lnTo>
                  <a:pt x="24182" y="1572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" name="Google Shape;172;p14"/>
          <p:cNvGrpSpPr/>
          <p:nvPr/>
        </p:nvGrpSpPr>
        <p:grpSpPr>
          <a:xfrm>
            <a:off x="6845427" y="1589551"/>
            <a:ext cx="1738972" cy="1497957"/>
            <a:chOff x="5553063" y="1487604"/>
            <a:chExt cx="1981525" cy="1707075"/>
          </a:xfrm>
        </p:grpSpPr>
        <p:sp>
          <p:nvSpPr>
            <p:cNvPr id="173" name="Google Shape;173;p14"/>
            <p:cNvSpPr/>
            <p:nvPr/>
          </p:nvSpPr>
          <p:spPr>
            <a:xfrm>
              <a:off x="5563488" y="2071829"/>
              <a:ext cx="1960975" cy="1122850"/>
            </a:xfrm>
            <a:custGeom>
              <a:rect b="b" l="l" r="r" t="t"/>
              <a:pathLst>
                <a:path extrusionOk="0" h="44914" w="78439">
                  <a:moveTo>
                    <a:pt x="12" y="1"/>
                  </a:moveTo>
                  <a:cubicBezTo>
                    <a:pt x="12" y="72"/>
                    <a:pt x="12" y="132"/>
                    <a:pt x="12" y="191"/>
                  </a:cubicBezTo>
                  <a:cubicBezTo>
                    <a:pt x="12" y="263"/>
                    <a:pt x="12" y="322"/>
                    <a:pt x="12" y="394"/>
                  </a:cubicBezTo>
                  <a:cubicBezTo>
                    <a:pt x="12" y="453"/>
                    <a:pt x="12" y="525"/>
                    <a:pt x="12" y="584"/>
                  </a:cubicBezTo>
                  <a:cubicBezTo>
                    <a:pt x="12" y="656"/>
                    <a:pt x="12" y="715"/>
                    <a:pt x="12" y="775"/>
                  </a:cubicBezTo>
                  <a:cubicBezTo>
                    <a:pt x="12" y="846"/>
                    <a:pt x="12" y="906"/>
                    <a:pt x="12" y="977"/>
                  </a:cubicBezTo>
                  <a:cubicBezTo>
                    <a:pt x="12" y="1037"/>
                    <a:pt x="12" y="1108"/>
                    <a:pt x="12" y="1167"/>
                  </a:cubicBezTo>
                  <a:cubicBezTo>
                    <a:pt x="12" y="1239"/>
                    <a:pt x="12" y="1298"/>
                    <a:pt x="12" y="1358"/>
                  </a:cubicBezTo>
                  <a:cubicBezTo>
                    <a:pt x="12" y="1429"/>
                    <a:pt x="12" y="1489"/>
                    <a:pt x="12" y="1560"/>
                  </a:cubicBezTo>
                  <a:cubicBezTo>
                    <a:pt x="12" y="1620"/>
                    <a:pt x="12" y="1691"/>
                    <a:pt x="12" y="1751"/>
                  </a:cubicBezTo>
                  <a:cubicBezTo>
                    <a:pt x="12" y="1822"/>
                    <a:pt x="12" y="1882"/>
                    <a:pt x="12" y="1941"/>
                  </a:cubicBezTo>
                  <a:cubicBezTo>
                    <a:pt x="12" y="2013"/>
                    <a:pt x="12" y="2072"/>
                    <a:pt x="12" y="2144"/>
                  </a:cubicBezTo>
                  <a:cubicBezTo>
                    <a:pt x="12" y="2203"/>
                    <a:pt x="12" y="2275"/>
                    <a:pt x="12" y="2334"/>
                  </a:cubicBezTo>
                  <a:cubicBezTo>
                    <a:pt x="12" y="2406"/>
                    <a:pt x="12" y="2465"/>
                    <a:pt x="12" y="2525"/>
                  </a:cubicBezTo>
                  <a:cubicBezTo>
                    <a:pt x="12" y="2596"/>
                    <a:pt x="12" y="2656"/>
                    <a:pt x="12" y="2727"/>
                  </a:cubicBezTo>
                  <a:cubicBezTo>
                    <a:pt x="12" y="2787"/>
                    <a:pt x="12" y="2858"/>
                    <a:pt x="12" y="2918"/>
                  </a:cubicBezTo>
                  <a:cubicBezTo>
                    <a:pt x="12" y="2989"/>
                    <a:pt x="12" y="3049"/>
                    <a:pt x="12" y="3108"/>
                  </a:cubicBezTo>
                  <a:cubicBezTo>
                    <a:pt x="12" y="3180"/>
                    <a:pt x="12" y="3239"/>
                    <a:pt x="12" y="3311"/>
                  </a:cubicBezTo>
                  <a:cubicBezTo>
                    <a:pt x="12" y="3370"/>
                    <a:pt x="12" y="3442"/>
                    <a:pt x="12" y="3501"/>
                  </a:cubicBezTo>
                  <a:cubicBezTo>
                    <a:pt x="12" y="3573"/>
                    <a:pt x="12" y="3632"/>
                    <a:pt x="12" y="3692"/>
                  </a:cubicBezTo>
                  <a:cubicBezTo>
                    <a:pt x="12" y="3763"/>
                    <a:pt x="12" y="3823"/>
                    <a:pt x="12" y="3894"/>
                  </a:cubicBezTo>
                  <a:cubicBezTo>
                    <a:pt x="12" y="3954"/>
                    <a:pt x="12" y="4025"/>
                    <a:pt x="12" y="4085"/>
                  </a:cubicBezTo>
                  <a:cubicBezTo>
                    <a:pt x="12" y="4156"/>
                    <a:pt x="12" y="4215"/>
                    <a:pt x="12" y="4275"/>
                  </a:cubicBezTo>
                  <a:cubicBezTo>
                    <a:pt x="12" y="4346"/>
                    <a:pt x="12" y="4406"/>
                    <a:pt x="12" y="4477"/>
                  </a:cubicBezTo>
                  <a:cubicBezTo>
                    <a:pt x="12" y="4537"/>
                    <a:pt x="12" y="4608"/>
                    <a:pt x="12" y="4668"/>
                  </a:cubicBezTo>
                  <a:cubicBezTo>
                    <a:pt x="12" y="4739"/>
                    <a:pt x="12" y="4799"/>
                    <a:pt x="12" y="4858"/>
                  </a:cubicBezTo>
                  <a:cubicBezTo>
                    <a:pt x="12" y="4930"/>
                    <a:pt x="12" y="4989"/>
                    <a:pt x="12" y="5061"/>
                  </a:cubicBezTo>
                  <a:cubicBezTo>
                    <a:pt x="12" y="5120"/>
                    <a:pt x="12" y="5192"/>
                    <a:pt x="12" y="5251"/>
                  </a:cubicBezTo>
                  <a:cubicBezTo>
                    <a:pt x="12" y="5323"/>
                    <a:pt x="12" y="5382"/>
                    <a:pt x="12" y="5442"/>
                  </a:cubicBezTo>
                  <a:cubicBezTo>
                    <a:pt x="12" y="5513"/>
                    <a:pt x="12" y="5573"/>
                    <a:pt x="12" y="5644"/>
                  </a:cubicBezTo>
                  <a:cubicBezTo>
                    <a:pt x="12" y="5704"/>
                    <a:pt x="12" y="5775"/>
                    <a:pt x="12" y="5835"/>
                  </a:cubicBezTo>
                  <a:cubicBezTo>
                    <a:pt x="12" y="5906"/>
                    <a:pt x="12" y="5966"/>
                    <a:pt x="12" y="6025"/>
                  </a:cubicBezTo>
                  <a:cubicBezTo>
                    <a:pt x="12" y="6097"/>
                    <a:pt x="12" y="6156"/>
                    <a:pt x="12" y="6228"/>
                  </a:cubicBezTo>
                  <a:cubicBezTo>
                    <a:pt x="12" y="6287"/>
                    <a:pt x="12" y="6359"/>
                    <a:pt x="12" y="6418"/>
                  </a:cubicBezTo>
                  <a:cubicBezTo>
                    <a:pt x="12" y="6490"/>
                    <a:pt x="12" y="6549"/>
                    <a:pt x="12" y="6609"/>
                  </a:cubicBezTo>
                  <a:cubicBezTo>
                    <a:pt x="12" y="6680"/>
                    <a:pt x="12" y="6740"/>
                    <a:pt x="12" y="6811"/>
                  </a:cubicBezTo>
                  <a:cubicBezTo>
                    <a:pt x="12" y="6871"/>
                    <a:pt x="12" y="6942"/>
                    <a:pt x="12" y="7002"/>
                  </a:cubicBezTo>
                  <a:cubicBezTo>
                    <a:pt x="12" y="7073"/>
                    <a:pt x="12" y="7132"/>
                    <a:pt x="12" y="7192"/>
                  </a:cubicBezTo>
                  <a:cubicBezTo>
                    <a:pt x="12" y="7263"/>
                    <a:pt x="12" y="7323"/>
                    <a:pt x="12" y="7394"/>
                  </a:cubicBezTo>
                  <a:cubicBezTo>
                    <a:pt x="12" y="7454"/>
                    <a:pt x="12" y="7525"/>
                    <a:pt x="12" y="7585"/>
                  </a:cubicBezTo>
                  <a:cubicBezTo>
                    <a:pt x="12" y="7656"/>
                    <a:pt x="12" y="7716"/>
                    <a:pt x="12" y="7775"/>
                  </a:cubicBezTo>
                  <a:cubicBezTo>
                    <a:pt x="12" y="7847"/>
                    <a:pt x="12" y="7906"/>
                    <a:pt x="12" y="7978"/>
                  </a:cubicBezTo>
                  <a:cubicBezTo>
                    <a:pt x="12" y="8037"/>
                    <a:pt x="12" y="8109"/>
                    <a:pt x="12" y="8168"/>
                  </a:cubicBezTo>
                  <a:cubicBezTo>
                    <a:pt x="12" y="8228"/>
                    <a:pt x="12" y="8299"/>
                    <a:pt x="12" y="8359"/>
                  </a:cubicBezTo>
                  <a:cubicBezTo>
                    <a:pt x="12" y="8430"/>
                    <a:pt x="12" y="8490"/>
                    <a:pt x="12" y="8561"/>
                  </a:cubicBezTo>
                  <a:cubicBezTo>
                    <a:pt x="12" y="8621"/>
                    <a:pt x="12" y="8692"/>
                    <a:pt x="12" y="8752"/>
                  </a:cubicBezTo>
                  <a:cubicBezTo>
                    <a:pt x="12" y="8811"/>
                    <a:pt x="12" y="8883"/>
                    <a:pt x="12" y="8942"/>
                  </a:cubicBezTo>
                  <a:cubicBezTo>
                    <a:pt x="12" y="9014"/>
                    <a:pt x="12" y="9073"/>
                    <a:pt x="12" y="9145"/>
                  </a:cubicBezTo>
                  <a:cubicBezTo>
                    <a:pt x="12" y="9204"/>
                    <a:pt x="12" y="9276"/>
                    <a:pt x="12" y="9335"/>
                  </a:cubicBezTo>
                  <a:cubicBezTo>
                    <a:pt x="12" y="9395"/>
                    <a:pt x="12" y="9466"/>
                    <a:pt x="12" y="9526"/>
                  </a:cubicBezTo>
                  <a:cubicBezTo>
                    <a:pt x="12" y="9597"/>
                    <a:pt x="12" y="9657"/>
                    <a:pt x="12" y="9728"/>
                  </a:cubicBezTo>
                  <a:cubicBezTo>
                    <a:pt x="12" y="9788"/>
                    <a:pt x="12" y="9859"/>
                    <a:pt x="12" y="9919"/>
                  </a:cubicBezTo>
                  <a:cubicBezTo>
                    <a:pt x="12" y="9978"/>
                    <a:pt x="12" y="10050"/>
                    <a:pt x="12" y="10109"/>
                  </a:cubicBezTo>
                  <a:cubicBezTo>
                    <a:pt x="12" y="10180"/>
                    <a:pt x="12" y="10240"/>
                    <a:pt x="12" y="10311"/>
                  </a:cubicBezTo>
                  <a:cubicBezTo>
                    <a:pt x="12" y="10371"/>
                    <a:pt x="12" y="10442"/>
                    <a:pt x="12" y="10502"/>
                  </a:cubicBezTo>
                  <a:cubicBezTo>
                    <a:pt x="12" y="10561"/>
                    <a:pt x="12" y="10633"/>
                    <a:pt x="12" y="10692"/>
                  </a:cubicBezTo>
                  <a:cubicBezTo>
                    <a:pt x="12" y="10764"/>
                    <a:pt x="12" y="10823"/>
                    <a:pt x="12" y="10895"/>
                  </a:cubicBezTo>
                  <a:cubicBezTo>
                    <a:pt x="12" y="10954"/>
                    <a:pt x="12" y="11026"/>
                    <a:pt x="12" y="11085"/>
                  </a:cubicBezTo>
                  <a:cubicBezTo>
                    <a:pt x="12" y="11145"/>
                    <a:pt x="12" y="11216"/>
                    <a:pt x="12" y="11276"/>
                  </a:cubicBezTo>
                  <a:cubicBezTo>
                    <a:pt x="12" y="11347"/>
                    <a:pt x="12" y="11407"/>
                    <a:pt x="12" y="11478"/>
                  </a:cubicBezTo>
                  <a:cubicBezTo>
                    <a:pt x="12" y="11538"/>
                    <a:pt x="12" y="11609"/>
                    <a:pt x="12" y="11669"/>
                  </a:cubicBezTo>
                  <a:cubicBezTo>
                    <a:pt x="12" y="11728"/>
                    <a:pt x="12" y="11800"/>
                    <a:pt x="12" y="11859"/>
                  </a:cubicBezTo>
                  <a:cubicBezTo>
                    <a:pt x="12" y="11931"/>
                    <a:pt x="12" y="11990"/>
                    <a:pt x="12" y="12062"/>
                  </a:cubicBezTo>
                  <a:cubicBezTo>
                    <a:pt x="12" y="12121"/>
                    <a:pt x="12" y="12193"/>
                    <a:pt x="12" y="12252"/>
                  </a:cubicBezTo>
                  <a:cubicBezTo>
                    <a:pt x="12" y="12312"/>
                    <a:pt x="12" y="12383"/>
                    <a:pt x="12" y="12443"/>
                  </a:cubicBezTo>
                  <a:cubicBezTo>
                    <a:pt x="12" y="12514"/>
                    <a:pt x="12" y="12574"/>
                    <a:pt x="12" y="12645"/>
                  </a:cubicBezTo>
                  <a:cubicBezTo>
                    <a:pt x="12" y="12705"/>
                    <a:pt x="12" y="12776"/>
                    <a:pt x="12" y="12836"/>
                  </a:cubicBezTo>
                  <a:cubicBezTo>
                    <a:pt x="12" y="12895"/>
                    <a:pt x="12" y="12967"/>
                    <a:pt x="12" y="13026"/>
                  </a:cubicBezTo>
                  <a:cubicBezTo>
                    <a:pt x="12" y="13098"/>
                    <a:pt x="12" y="13157"/>
                    <a:pt x="12" y="13228"/>
                  </a:cubicBezTo>
                  <a:cubicBezTo>
                    <a:pt x="12" y="13288"/>
                    <a:pt x="12" y="13359"/>
                    <a:pt x="12" y="13419"/>
                  </a:cubicBezTo>
                  <a:cubicBezTo>
                    <a:pt x="12" y="13479"/>
                    <a:pt x="12" y="13550"/>
                    <a:pt x="12" y="13609"/>
                  </a:cubicBezTo>
                  <a:cubicBezTo>
                    <a:pt x="12" y="13681"/>
                    <a:pt x="12" y="13740"/>
                    <a:pt x="12" y="13812"/>
                  </a:cubicBezTo>
                  <a:cubicBezTo>
                    <a:pt x="12" y="13871"/>
                    <a:pt x="12" y="13943"/>
                    <a:pt x="12" y="14002"/>
                  </a:cubicBezTo>
                  <a:cubicBezTo>
                    <a:pt x="12" y="14062"/>
                    <a:pt x="12" y="14133"/>
                    <a:pt x="12" y="14193"/>
                  </a:cubicBezTo>
                  <a:cubicBezTo>
                    <a:pt x="12" y="14264"/>
                    <a:pt x="12" y="14324"/>
                    <a:pt x="12" y="14395"/>
                  </a:cubicBezTo>
                  <a:cubicBezTo>
                    <a:pt x="12" y="14455"/>
                    <a:pt x="12" y="14526"/>
                    <a:pt x="12" y="14586"/>
                  </a:cubicBezTo>
                  <a:cubicBezTo>
                    <a:pt x="12" y="14645"/>
                    <a:pt x="12" y="14717"/>
                    <a:pt x="12" y="14776"/>
                  </a:cubicBezTo>
                  <a:cubicBezTo>
                    <a:pt x="12" y="14848"/>
                    <a:pt x="12" y="14907"/>
                    <a:pt x="12" y="14979"/>
                  </a:cubicBezTo>
                  <a:cubicBezTo>
                    <a:pt x="12" y="15038"/>
                    <a:pt x="12" y="15110"/>
                    <a:pt x="12" y="15169"/>
                  </a:cubicBezTo>
                  <a:cubicBezTo>
                    <a:pt x="12" y="15229"/>
                    <a:pt x="12" y="15300"/>
                    <a:pt x="12" y="15360"/>
                  </a:cubicBezTo>
                  <a:cubicBezTo>
                    <a:pt x="12" y="15431"/>
                    <a:pt x="12" y="15491"/>
                    <a:pt x="12" y="15562"/>
                  </a:cubicBezTo>
                  <a:cubicBezTo>
                    <a:pt x="12" y="15622"/>
                    <a:pt x="12" y="15693"/>
                    <a:pt x="12" y="15753"/>
                  </a:cubicBezTo>
                  <a:cubicBezTo>
                    <a:pt x="12" y="15812"/>
                    <a:pt x="12" y="15884"/>
                    <a:pt x="12" y="15943"/>
                  </a:cubicBezTo>
                  <a:cubicBezTo>
                    <a:pt x="12" y="16015"/>
                    <a:pt x="12" y="16074"/>
                    <a:pt x="12" y="16146"/>
                  </a:cubicBezTo>
                  <a:cubicBezTo>
                    <a:pt x="12" y="16205"/>
                    <a:pt x="12" y="16276"/>
                    <a:pt x="12" y="16336"/>
                  </a:cubicBezTo>
                  <a:cubicBezTo>
                    <a:pt x="12" y="16396"/>
                    <a:pt x="12" y="16467"/>
                    <a:pt x="12" y="16527"/>
                  </a:cubicBezTo>
                  <a:cubicBezTo>
                    <a:pt x="12" y="16598"/>
                    <a:pt x="12" y="16657"/>
                    <a:pt x="12" y="16729"/>
                  </a:cubicBezTo>
                  <a:cubicBezTo>
                    <a:pt x="12" y="16788"/>
                    <a:pt x="12" y="16860"/>
                    <a:pt x="12" y="16919"/>
                  </a:cubicBezTo>
                  <a:cubicBezTo>
                    <a:pt x="12" y="16979"/>
                    <a:pt x="12" y="17050"/>
                    <a:pt x="12" y="17110"/>
                  </a:cubicBezTo>
                  <a:cubicBezTo>
                    <a:pt x="12" y="17181"/>
                    <a:pt x="12" y="17241"/>
                    <a:pt x="12" y="17312"/>
                  </a:cubicBezTo>
                  <a:cubicBezTo>
                    <a:pt x="12" y="17372"/>
                    <a:pt x="12" y="17443"/>
                    <a:pt x="12" y="17503"/>
                  </a:cubicBezTo>
                  <a:cubicBezTo>
                    <a:pt x="12" y="17562"/>
                    <a:pt x="12" y="17634"/>
                    <a:pt x="12" y="17693"/>
                  </a:cubicBezTo>
                  <a:cubicBezTo>
                    <a:pt x="12" y="17765"/>
                    <a:pt x="12" y="17824"/>
                    <a:pt x="12" y="17896"/>
                  </a:cubicBezTo>
                  <a:cubicBezTo>
                    <a:pt x="12" y="17955"/>
                    <a:pt x="12" y="18015"/>
                    <a:pt x="12" y="18086"/>
                  </a:cubicBezTo>
                  <a:cubicBezTo>
                    <a:pt x="12" y="18146"/>
                    <a:pt x="12" y="18217"/>
                    <a:pt x="12" y="18277"/>
                  </a:cubicBezTo>
                  <a:cubicBezTo>
                    <a:pt x="12" y="18348"/>
                    <a:pt x="12" y="18408"/>
                    <a:pt x="12" y="18479"/>
                  </a:cubicBezTo>
                  <a:cubicBezTo>
                    <a:pt x="12" y="18539"/>
                    <a:pt x="12" y="18598"/>
                    <a:pt x="12" y="18670"/>
                  </a:cubicBezTo>
                  <a:cubicBezTo>
                    <a:pt x="12" y="18729"/>
                    <a:pt x="12" y="18801"/>
                    <a:pt x="12" y="18860"/>
                  </a:cubicBezTo>
                  <a:cubicBezTo>
                    <a:pt x="12" y="18932"/>
                    <a:pt x="12" y="18991"/>
                    <a:pt x="12" y="19063"/>
                  </a:cubicBezTo>
                  <a:cubicBezTo>
                    <a:pt x="12" y="19122"/>
                    <a:pt x="12" y="19182"/>
                    <a:pt x="12" y="19253"/>
                  </a:cubicBezTo>
                  <a:cubicBezTo>
                    <a:pt x="12" y="19313"/>
                    <a:pt x="12" y="19384"/>
                    <a:pt x="12" y="19444"/>
                  </a:cubicBezTo>
                  <a:cubicBezTo>
                    <a:pt x="12" y="19515"/>
                    <a:pt x="12" y="19575"/>
                    <a:pt x="12" y="19646"/>
                  </a:cubicBezTo>
                  <a:cubicBezTo>
                    <a:pt x="12" y="19705"/>
                    <a:pt x="12" y="19765"/>
                    <a:pt x="12" y="19836"/>
                  </a:cubicBezTo>
                  <a:cubicBezTo>
                    <a:pt x="12" y="19896"/>
                    <a:pt x="12" y="19967"/>
                    <a:pt x="12" y="20027"/>
                  </a:cubicBezTo>
                  <a:cubicBezTo>
                    <a:pt x="12" y="20098"/>
                    <a:pt x="12" y="20158"/>
                    <a:pt x="12" y="20229"/>
                  </a:cubicBezTo>
                  <a:cubicBezTo>
                    <a:pt x="12" y="20289"/>
                    <a:pt x="12" y="20348"/>
                    <a:pt x="12" y="20420"/>
                  </a:cubicBezTo>
                  <a:cubicBezTo>
                    <a:pt x="12" y="20479"/>
                    <a:pt x="12" y="20551"/>
                    <a:pt x="12" y="20610"/>
                  </a:cubicBezTo>
                  <a:cubicBezTo>
                    <a:pt x="12" y="20682"/>
                    <a:pt x="12" y="20741"/>
                    <a:pt x="12" y="20813"/>
                  </a:cubicBezTo>
                  <a:cubicBezTo>
                    <a:pt x="12" y="20872"/>
                    <a:pt x="12" y="20932"/>
                    <a:pt x="12" y="21003"/>
                  </a:cubicBezTo>
                  <a:cubicBezTo>
                    <a:pt x="12" y="21063"/>
                    <a:pt x="12" y="21134"/>
                    <a:pt x="12" y="21194"/>
                  </a:cubicBezTo>
                  <a:cubicBezTo>
                    <a:pt x="12" y="21265"/>
                    <a:pt x="12" y="21325"/>
                    <a:pt x="12" y="21396"/>
                  </a:cubicBezTo>
                  <a:cubicBezTo>
                    <a:pt x="12" y="21456"/>
                    <a:pt x="12" y="21515"/>
                    <a:pt x="12" y="21587"/>
                  </a:cubicBezTo>
                  <a:cubicBezTo>
                    <a:pt x="0" y="22515"/>
                    <a:pt x="500" y="23373"/>
                    <a:pt x="1310" y="23837"/>
                  </a:cubicBezTo>
                  <a:lnTo>
                    <a:pt x="36612" y="44208"/>
                  </a:lnTo>
                  <a:cubicBezTo>
                    <a:pt x="37416" y="44679"/>
                    <a:pt x="38315" y="44914"/>
                    <a:pt x="39215" y="44914"/>
                  </a:cubicBezTo>
                  <a:cubicBezTo>
                    <a:pt x="40115" y="44914"/>
                    <a:pt x="41017" y="44679"/>
                    <a:pt x="41827" y="44208"/>
                  </a:cubicBezTo>
                  <a:lnTo>
                    <a:pt x="77129" y="23837"/>
                  </a:lnTo>
                  <a:cubicBezTo>
                    <a:pt x="77939" y="23373"/>
                    <a:pt x="78439" y="22515"/>
                    <a:pt x="78427" y="21587"/>
                  </a:cubicBezTo>
                  <a:lnTo>
                    <a:pt x="78427" y="21384"/>
                  </a:lnTo>
                  <a:lnTo>
                    <a:pt x="78427" y="21194"/>
                  </a:lnTo>
                  <a:lnTo>
                    <a:pt x="78427" y="21003"/>
                  </a:lnTo>
                  <a:lnTo>
                    <a:pt x="78427" y="20801"/>
                  </a:lnTo>
                  <a:lnTo>
                    <a:pt x="78427" y="20610"/>
                  </a:lnTo>
                  <a:lnTo>
                    <a:pt x="78427" y="20420"/>
                  </a:lnTo>
                  <a:lnTo>
                    <a:pt x="78427" y="20217"/>
                  </a:lnTo>
                  <a:lnTo>
                    <a:pt x="78427" y="20027"/>
                  </a:lnTo>
                  <a:lnTo>
                    <a:pt x="78427" y="19836"/>
                  </a:lnTo>
                  <a:lnTo>
                    <a:pt x="78427" y="19634"/>
                  </a:lnTo>
                  <a:lnTo>
                    <a:pt x="78427" y="19444"/>
                  </a:lnTo>
                  <a:lnTo>
                    <a:pt x="78427" y="19253"/>
                  </a:lnTo>
                  <a:lnTo>
                    <a:pt x="78427" y="19051"/>
                  </a:lnTo>
                  <a:lnTo>
                    <a:pt x="78427" y="18860"/>
                  </a:lnTo>
                  <a:lnTo>
                    <a:pt x="78427" y="18670"/>
                  </a:lnTo>
                  <a:lnTo>
                    <a:pt x="78427" y="18467"/>
                  </a:lnTo>
                  <a:lnTo>
                    <a:pt x="78427" y="18277"/>
                  </a:lnTo>
                  <a:lnTo>
                    <a:pt x="78427" y="18086"/>
                  </a:lnTo>
                  <a:lnTo>
                    <a:pt x="78427" y="17884"/>
                  </a:lnTo>
                  <a:lnTo>
                    <a:pt x="78427" y="17693"/>
                  </a:lnTo>
                  <a:lnTo>
                    <a:pt x="78427" y="17503"/>
                  </a:lnTo>
                  <a:lnTo>
                    <a:pt x="78427" y="17300"/>
                  </a:lnTo>
                  <a:lnTo>
                    <a:pt x="78427" y="17110"/>
                  </a:lnTo>
                  <a:lnTo>
                    <a:pt x="78427" y="16919"/>
                  </a:lnTo>
                  <a:lnTo>
                    <a:pt x="78427" y="16717"/>
                  </a:lnTo>
                  <a:lnTo>
                    <a:pt x="78427" y="16527"/>
                  </a:lnTo>
                  <a:lnTo>
                    <a:pt x="78427" y="16336"/>
                  </a:lnTo>
                  <a:lnTo>
                    <a:pt x="78427" y="16146"/>
                  </a:lnTo>
                  <a:lnTo>
                    <a:pt x="78427" y="15943"/>
                  </a:lnTo>
                  <a:lnTo>
                    <a:pt x="78427" y="15753"/>
                  </a:lnTo>
                  <a:lnTo>
                    <a:pt x="78427" y="15562"/>
                  </a:lnTo>
                  <a:lnTo>
                    <a:pt x="78427" y="15360"/>
                  </a:lnTo>
                  <a:lnTo>
                    <a:pt x="78427" y="15169"/>
                  </a:lnTo>
                  <a:lnTo>
                    <a:pt x="78427" y="14979"/>
                  </a:lnTo>
                  <a:lnTo>
                    <a:pt x="78427" y="14776"/>
                  </a:lnTo>
                  <a:lnTo>
                    <a:pt x="78427" y="14586"/>
                  </a:lnTo>
                  <a:lnTo>
                    <a:pt x="78427" y="14395"/>
                  </a:lnTo>
                  <a:lnTo>
                    <a:pt x="78427" y="14193"/>
                  </a:lnTo>
                  <a:lnTo>
                    <a:pt x="78427" y="14002"/>
                  </a:lnTo>
                  <a:lnTo>
                    <a:pt x="78427" y="13812"/>
                  </a:lnTo>
                  <a:lnTo>
                    <a:pt x="78427" y="13609"/>
                  </a:lnTo>
                  <a:lnTo>
                    <a:pt x="78427" y="13419"/>
                  </a:lnTo>
                  <a:lnTo>
                    <a:pt x="78427" y="13228"/>
                  </a:lnTo>
                  <a:lnTo>
                    <a:pt x="78427" y="13026"/>
                  </a:lnTo>
                  <a:lnTo>
                    <a:pt x="78427" y="12836"/>
                  </a:lnTo>
                  <a:lnTo>
                    <a:pt x="78427" y="12645"/>
                  </a:lnTo>
                  <a:lnTo>
                    <a:pt x="78427" y="12443"/>
                  </a:lnTo>
                  <a:lnTo>
                    <a:pt x="78427" y="12252"/>
                  </a:lnTo>
                  <a:lnTo>
                    <a:pt x="78427" y="12062"/>
                  </a:lnTo>
                  <a:lnTo>
                    <a:pt x="78427" y="11859"/>
                  </a:lnTo>
                  <a:lnTo>
                    <a:pt x="78427" y="11669"/>
                  </a:lnTo>
                  <a:lnTo>
                    <a:pt x="78427" y="11478"/>
                  </a:lnTo>
                  <a:lnTo>
                    <a:pt x="78427" y="11276"/>
                  </a:lnTo>
                  <a:lnTo>
                    <a:pt x="78427" y="11085"/>
                  </a:lnTo>
                  <a:lnTo>
                    <a:pt x="78427" y="10895"/>
                  </a:lnTo>
                  <a:lnTo>
                    <a:pt x="78427" y="10692"/>
                  </a:lnTo>
                  <a:lnTo>
                    <a:pt x="78427" y="10502"/>
                  </a:lnTo>
                  <a:lnTo>
                    <a:pt x="78427" y="10311"/>
                  </a:lnTo>
                  <a:lnTo>
                    <a:pt x="78427" y="10109"/>
                  </a:lnTo>
                  <a:lnTo>
                    <a:pt x="78427" y="9919"/>
                  </a:lnTo>
                  <a:lnTo>
                    <a:pt x="78427" y="9728"/>
                  </a:lnTo>
                  <a:lnTo>
                    <a:pt x="78427" y="9526"/>
                  </a:lnTo>
                  <a:lnTo>
                    <a:pt x="78427" y="9335"/>
                  </a:lnTo>
                  <a:lnTo>
                    <a:pt x="78427" y="9145"/>
                  </a:lnTo>
                  <a:lnTo>
                    <a:pt x="78427" y="8942"/>
                  </a:lnTo>
                  <a:lnTo>
                    <a:pt x="78427" y="8752"/>
                  </a:lnTo>
                  <a:lnTo>
                    <a:pt x="78427" y="8561"/>
                  </a:lnTo>
                  <a:lnTo>
                    <a:pt x="78427" y="8359"/>
                  </a:lnTo>
                  <a:lnTo>
                    <a:pt x="78427" y="8168"/>
                  </a:lnTo>
                  <a:lnTo>
                    <a:pt x="78427" y="7978"/>
                  </a:lnTo>
                  <a:lnTo>
                    <a:pt x="78427" y="7775"/>
                  </a:lnTo>
                  <a:lnTo>
                    <a:pt x="78427" y="7585"/>
                  </a:lnTo>
                  <a:lnTo>
                    <a:pt x="78427" y="7394"/>
                  </a:lnTo>
                  <a:lnTo>
                    <a:pt x="78427" y="7192"/>
                  </a:lnTo>
                  <a:lnTo>
                    <a:pt x="78427" y="7002"/>
                  </a:lnTo>
                  <a:lnTo>
                    <a:pt x="78427" y="6811"/>
                  </a:lnTo>
                  <a:lnTo>
                    <a:pt x="78427" y="6609"/>
                  </a:lnTo>
                  <a:lnTo>
                    <a:pt x="78427" y="6418"/>
                  </a:lnTo>
                  <a:lnTo>
                    <a:pt x="78427" y="6228"/>
                  </a:lnTo>
                  <a:lnTo>
                    <a:pt x="78427" y="6025"/>
                  </a:lnTo>
                  <a:lnTo>
                    <a:pt x="78427" y="5835"/>
                  </a:lnTo>
                  <a:lnTo>
                    <a:pt x="78427" y="5644"/>
                  </a:lnTo>
                  <a:lnTo>
                    <a:pt x="78427" y="5442"/>
                  </a:lnTo>
                  <a:lnTo>
                    <a:pt x="78427" y="5251"/>
                  </a:lnTo>
                  <a:lnTo>
                    <a:pt x="78427" y="5061"/>
                  </a:lnTo>
                  <a:lnTo>
                    <a:pt x="78427" y="4858"/>
                  </a:lnTo>
                  <a:lnTo>
                    <a:pt x="78427" y="4668"/>
                  </a:lnTo>
                  <a:lnTo>
                    <a:pt x="78427" y="4477"/>
                  </a:lnTo>
                  <a:lnTo>
                    <a:pt x="78427" y="4275"/>
                  </a:lnTo>
                  <a:lnTo>
                    <a:pt x="78427" y="4085"/>
                  </a:lnTo>
                  <a:lnTo>
                    <a:pt x="78427" y="3894"/>
                  </a:lnTo>
                  <a:lnTo>
                    <a:pt x="78427" y="3692"/>
                  </a:lnTo>
                  <a:lnTo>
                    <a:pt x="78427" y="3501"/>
                  </a:lnTo>
                  <a:lnTo>
                    <a:pt x="78427" y="3311"/>
                  </a:lnTo>
                  <a:lnTo>
                    <a:pt x="78427" y="3108"/>
                  </a:lnTo>
                  <a:lnTo>
                    <a:pt x="78427" y="2918"/>
                  </a:lnTo>
                  <a:lnTo>
                    <a:pt x="78427" y="2727"/>
                  </a:lnTo>
                  <a:lnTo>
                    <a:pt x="78427" y="2525"/>
                  </a:lnTo>
                  <a:lnTo>
                    <a:pt x="78427" y="2334"/>
                  </a:lnTo>
                  <a:lnTo>
                    <a:pt x="78427" y="2144"/>
                  </a:lnTo>
                  <a:lnTo>
                    <a:pt x="78427" y="1941"/>
                  </a:lnTo>
                  <a:lnTo>
                    <a:pt x="78427" y="1751"/>
                  </a:lnTo>
                  <a:lnTo>
                    <a:pt x="78427" y="1560"/>
                  </a:lnTo>
                  <a:lnTo>
                    <a:pt x="78427" y="1358"/>
                  </a:lnTo>
                  <a:lnTo>
                    <a:pt x="78427" y="1167"/>
                  </a:lnTo>
                  <a:lnTo>
                    <a:pt x="78427" y="977"/>
                  </a:lnTo>
                  <a:lnTo>
                    <a:pt x="78427" y="775"/>
                  </a:lnTo>
                  <a:lnTo>
                    <a:pt x="78427" y="584"/>
                  </a:lnTo>
                  <a:lnTo>
                    <a:pt x="78427" y="394"/>
                  </a:lnTo>
                  <a:lnTo>
                    <a:pt x="78427" y="191"/>
                  </a:lnTo>
                  <a:lnTo>
                    <a:pt x="78427" y="1"/>
                  </a:lnTo>
                  <a:lnTo>
                    <a:pt x="78212" y="1"/>
                  </a:lnTo>
                  <a:cubicBezTo>
                    <a:pt x="78224" y="858"/>
                    <a:pt x="77760" y="1644"/>
                    <a:pt x="77022" y="2072"/>
                  </a:cubicBezTo>
                  <a:lnTo>
                    <a:pt x="41720" y="22444"/>
                  </a:lnTo>
                  <a:cubicBezTo>
                    <a:pt x="40946" y="22890"/>
                    <a:pt x="40083" y="23114"/>
                    <a:pt x="39218" y="23114"/>
                  </a:cubicBezTo>
                  <a:cubicBezTo>
                    <a:pt x="38353" y="23114"/>
                    <a:pt x="37487" y="22890"/>
                    <a:pt x="36707" y="22444"/>
                  </a:cubicBezTo>
                  <a:lnTo>
                    <a:pt x="1417" y="2072"/>
                  </a:lnTo>
                  <a:cubicBezTo>
                    <a:pt x="667" y="1644"/>
                    <a:pt x="215" y="858"/>
                    <a:pt x="226" y="1"/>
                  </a:cubicBez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  <a:alpha val="41520"/>
                  </a:srgbClr>
                </a:gs>
                <a:gs pos="100000">
                  <a:srgbClr val="FFFFFF">
                    <a:alpha val="37254"/>
                    <a:alpha val="415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5553063" y="1487604"/>
              <a:ext cx="1981525" cy="1164300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A0FDF1">
                <a:alpha val="415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14"/>
          <p:cNvSpPr/>
          <p:nvPr/>
        </p:nvSpPr>
        <p:spPr>
          <a:xfrm>
            <a:off x="5663900" y="1715825"/>
            <a:ext cx="216600" cy="216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"/>
          <p:cNvSpPr/>
          <p:nvPr/>
        </p:nvSpPr>
        <p:spPr>
          <a:xfrm>
            <a:off x="5801975" y="1438775"/>
            <a:ext cx="162600" cy="162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"/>
          <p:cNvSpPr/>
          <p:nvPr/>
        </p:nvSpPr>
        <p:spPr>
          <a:xfrm>
            <a:off x="6052475" y="1505825"/>
            <a:ext cx="183600" cy="183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"/>
          <p:cNvSpPr/>
          <p:nvPr/>
        </p:nvSpPr>
        <p:spPr>
          <a:xfrm>
            <a:off x="6097900" y="1230450"/>
            <a:ext cx="148500" cy="148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"/>
          <p:cNvSpPr/>
          <p:nvPr/>
        </p:nvSpPr>
        <p:spPr>
          <a:xfrm>
            <a:off x="6332400" y="1327775"/>
            <a:ext cx="125100" cy="125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"/>
          <p:cNvSpPr/>
          <p:nvPr/>
        </p:nvSpPr>
        <p:spPr>
          <a:xfrm>
            <a:off x="6590925" y="1488450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"/>
          <p:cNvSpPr/>
          <p:nvPr/>
        </p:nvSpPr>
        <p:spPr>
          <a:xfrm>
            <a:off x="6590925" y="1267775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4"/>
          <p:cNvSpPr/>
          <p:nvPr/>
        </p:nvSpPr>
        <p:spPr>
          <a:xfrm>
            <a:off x="6825325" y="1438775"/>
            <a:ext cx="82200" cy="82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"/>
          <p:cNvSpPr/>
          <p:nvPr/>
        </p:nvSpPr>
        <p:spPr>
          <a:xfrm>
            <a:off x="6945450" y="1601375"/>
            <a:ext cx="70500" cy="70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"/>
          <p:cNvSpPr/>
          <p:nvPr/>
        </p:nvSpPr>
        <p:spPr>
          <a:xfrm>
            <a:off x="7132575" y="16186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4"/>
          <p:cNvSpPr/>
          <p:nvPr/>
        </p:nvSpPr>
        <p:spPr>
          <a:xfrm>
            <a:off x="7213125" y="1776250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4"/>
          <p:cNvSpPr/>
          <p:nvPr/>
        </p:nvSpPr>
        <p:spPr>
          <a:xfrm>
            <a:off x="7341050" y="17975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NULL Values</a:t>
            </a:r>
            <a:endParaRPr/>
          </a:p>
        </p:txBody>
      </p:sp>
      <p:sp>
        <p:nvSpPr>
          <p:cNvPr id="243" name="Google Shape;243;p23"/>
          <p:cNvSpPr txBox="1"/>
          <p:nvPr/>
        </p:nvSpPr>
        <p:spPr>
          <a:xfrm>
            <a:off x="255150" y="881150"/>
            <a:ext cx="85179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SQL provides a special value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NULL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that is a member of every domain and every data type and can be used to mean either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unknown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or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inapplicable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When a record with NULL in one of its attributes is involved in a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comparison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operation,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result is always NULL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SQL uses a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three-valued logic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with the values TRUE, FALSE, NULL (UNKNOWN).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The results of three-valued logical expressions when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logical connectives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are used: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44" name="Google Shape;244;p23"/>
          <p:cNvGraphicFramePr/>
          <p:nvPr/>
        </p:nvGraphicFramePr>
        <p:xfrm>
          <a:off x="406075" y="337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774450"/>
                <a:gridCol w="774450"/>
                <a:gridCol w="774450"/>
                <a:gridCol w="774450"/>
              </a:tblGrid>
              <a:tr h="27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AND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TRUE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FALSE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NULL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7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TRUE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TRUE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FALSE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NULL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FALSE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FALSE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FALSE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FALSE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NULL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NULL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FALSE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NULL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5" name="Google Shape;245;p23"/>
          <p:cNvGraphicFramePr/>
          <p:nvPr/>
        </p:nvGraphicFramePr>
        <p:xfrm>
          <a:off x="3721125" y="337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788650"/>
                <a:gridCol w="788650"/>
                <a:gridCol w="788650"/>
                <a:gridCol w="788650"/>
              </a:tblGrid>
              <a:tr h="146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OR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TRUE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FALSE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NULL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146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TRUE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FALSE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FALSE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NULL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NULL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NULL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NULL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6" name="Google Shape;246;p23"/>
          <p:cNvGraphicFramePr/>
          <p:nvPr/>
        </p:nvGraphicFramePr>
        <p:xfrm>
          <a:off x="7092975" y="337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806375"/>
                <a:gridCol w="806375"/>
              </a:tblGrid>
              <a:tr h="26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NOT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TRUE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FALSE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FALSE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NULL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NULL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</a:t>
            </a:r>
            <a:r>
              <a:rPr lang="en-GB"/>
              <a:t>CREATE TYPE command</a:t>
            </a:r>
            <a:endParaRPr/>
          </a:p>
        </p:txBody>
      </p:sp>
      <p:sp>
        <p:nvSpPr>
          <p:cNvPr id="252" name="Google Shape;252;p24"/>
          <p:cNvSpPr txBox="1"/>
          <p:nvPr/>
        </p:nvSpPr>
        <p:spPr>
          <a:xfrm>
            <a:off x="255150" y="1050400"/>
            <a:ext cx="8668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CREATE TYPE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command is used to Create an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alias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data type or a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user-defined type.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This makes it easier to change the data type for a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domain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that is used by numerous attributes in the database and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improves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schema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readability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4"/>
          <p:cNvSpPr txBox="1"/>
          <p:nvPr/>
        </p:nvSpPr>
        <p:spPr>
          <a:xfrm>
            <a:off x="1863875" y="2764750"/>
            <a:ext cx="5416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CREATE TYPE 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SSN_type </a:t>
            </a: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FROM 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CHAR(9)</a:t>
            </a: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CREATE TABLE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-GB" sz="1600">
                <a:latin typeface="Roboto"/>
                <a:ea typeface="Roboto"/>
                <a:cs typeface="Roboto"/>
                <a:sym typeface="Roboto"/>
              </a:rPr>
              <a:t>table_name </a:t>
            </a: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endParaRPr b="1" sz="16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	E</a:t>
            </a:r>
            <a:r>
              <a:rPr i="1" lang="en-GB" sz="1600">
                <a:latin typeface="Roboto"/>
                <a:ea typeface="Roboto"/>
                <a:cs typeface="Roboto"/>
                <a:sym typeface="Roboto"/>
              </a:rPr>
              <a:t>SSN	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i="1" lang="en-GB" sz="16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SSN_type</a:t>
            </a:r>
            <a:r>
              <a:rPr i="1" lang="en-GB" sz="1600">
                <a:latin typeface="Roboto"/>
                <a:ea typeface="Roboto"/>
                <a:cs typeface="Roboto"/>
                <a:sym typeface="Roboto"/>
              </a:rPr>
              <a:t>		constraint</a:t>
            </a:r>
            <a:r>
              <a:rPr b="1" i="1" lang="en-GB" sz="1600">
                <a:latin typeface="Roboto"/>
                <a:ea typeface="Roboto"/>
                <a:cs typeface="Roboto"/>
                <a:sym typeface="Roboto"/>
              </a:rPr>
              <a:t>,</a:t>
            </a:r>
            <a:endParaRPr b="1" i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attribute_2		data type		constraint</a:t>
            </a:r>
            <a:r>
              <a:rPr b="1"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endParaRPr b="1" i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attribute_3		data type		</a:t>
            </a:r>
            <a:endParaRPr i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);</a:t>
            </a:r>
            <a:endParaRPr b="1" sz="16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Specifying Constraints: Attribute Constraints and Defaults</a:t>
            </a:r>
            <a:endParaRPr/>
          </a:p>
        </p:txBody>
      </p:sp>
      <p:sp>
        <p:nvSpPr>
          <p:cNvPr id="259" name="Google Shape;259;p25"/>
          <p:cNvSpPr txBox="1"/>
          <p:nvPr/>
        </p:nvSpPr>
        <p:spPr>
          <a:xfrm>
            <a:off x="237725" y="813700"/>
            <a:ext cx="86685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Because SQL allows NULLs as attribute values, a constraint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NOT NULL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can be specified if NULL is not permitted for a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particular attribute.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It’s possible to define a default value for an attribute by using the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DEFAULT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clause, the default value is used in any new tuple if an explicit value is not provided for that attribute.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If no default clause is specified, the default value is NULL for attributes that do not have a NOT NULL constraint.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We can restrict attribute or domain values using the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CHECK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clause.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5"/>
          <p:cNvSpPr txBox="1"/>
          <p:nvPr/>
        </p:nvSpPr>
        <p:spPr>
          <a:xfrm>
            <a:off x="1863900" y="3461200"/>
            <a:ext cx="5416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CREATE TABLE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-GB" sz="1600">
                <a:latin typeface="Roboto"/>
                <a:ea typeface="Roboto"/>
                <a:cs typeface="Roboto"/>
                <a:sym typeface="Roboto"/>
              </a:rPr>
              <a:t>table_name </a:t>
            </a: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endParaRPr b="1" sz="16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i="1" lang="en-GB" sz="1600">
                <a:latin typeface="Roboto"/>
                <a:ea typeface="Roboto"/>
                <a:cs typeface="Roboto"/>
                <a:sym typeface="Roboto"/>
              </a:rPr>
              <a:t>attribute_1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i="1" lang="en-GB" sz="1600">
                <a:latin typeface="Roboto"/>
                <a:ea typeface="Roboto"/>
                <a:cs typeface="Roboto"/>
                <a:sym typeface="Roboto"/>
              </a:rPr>
              <a:t>data type		</a:t>
            </a:r>
            <a:r>
              <a:rPr b="1" lang="en-GB" sz="16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NOT NULL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1" lang="en-GB" sz="1600">
                <a:latin typeface="Roboto"/>
                <a:ea typeface="Roboto"/>
                <a:cs typeface="Roboto"/>
                <a:sym typeface="Roboto"/>
              </a:rPr>
              <a:t>,</a:t>
            </a:r>
            <a:endParaRPr b="1" i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attribute_2		INTEGER		</a:t>
            </a:r>
            <a:r>
              <a:rPr b="1" lang="en-GB" sz="16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DEFAULT 0</a:t>
            </a:r>
            <a:r>
              <a:rPr b="1"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endParaRPr b="1" i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attribute_3		data type,</a:t>
            </a:r>
            <a:endParaRPr i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en-GB" sz="16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CHECK (attribute_2 &gt;= 0)</a:t>
            </a:r>
            <a:endParaRPr b="1" sz="1600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);</a:t>
            </a:r>
            <a:endParaRPr b="1" sz="16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Specifying Constraints: Key and Referential Integrity Constraints</a:t>
            </a:r>
            <a:endParaRPr/>
          </a:p>
        </p:txBody>
      </p:sp>
      <p:sp>
        <p:nvSpPr>
          <p:cNvPr id="266" name="Google Shape;266;p26"/>
          <p:cNvSpPr txBox="1"/>
          <p:nvPr/>
        </p:nvSpPr>
        <p:spPr>
          <a:xfrm>
            <a:off x="237725" y="813700"/>
            <a:ext cx="86685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PRIMARY KEY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 clause specifies one or more attributes that make up the primary key of a relation. If a primary key has a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single attribute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, the clause can follow the attribute directly.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UNIQUE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clause specifies candidate (unique) keys. If a </a:t>
            </a: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candidate 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 has a single attribute, the clause can follow the attribute directly.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Referential integrity is specified via the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FOREIGN KEY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clause and we can specify what action the DBMS takes in the case of referential integrity violation.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26"/>
          <p:cNvSpPr txBox="1"/>
          <p:nvPr/>
        </p:nvSpPr>
        <p:spPr>
          <a:xfrm>
            <a:off x="707250" y="3461200"/>
            <a:ext cx="7729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CREATE TABLE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-GB" sz="1600">
                <a:latin typeface="Roboto"/>
                <a:ea typeface="Roboto"/>
                <a:cs typeface="Roboto"/>
                <a:sym typeface="Roboto"/>
              </a:rPr>
              <a:t>table_name </a:t>
            </a: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endParaRPr b="1" sz="16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i="1" lang="en-GB" sz="1600">
                <a:latin typeface="Roboto"/>
                <a:ea typeface="Roboto"/>
                <a:cs typeface="Roboto"/>
                <a:sym typeface="Roboto"/>
              </a:rPr>
              <a:t>attribute_1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i="1" lang="en-GB" sz="1600">
                <a:latin typeface="Roboto"/>
                <a:ea typeface="Roboto"/>
                <a:cs typeface="Roboto"/>
                <a:sym typeface="Roboto"/>
              </a:rPr>
              <a:t>data type		</a:t>
            </a:r>
            <a:r>
              <a:rPr b="1" lang="en-GB" sz="16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PRIMARY KEY</a:t>
            </a:r>
            <a:r>
              <a:rPr b="1" i="1" lang="en-GB" sz="1600">
                <a:latin typeface="Roboto"/>
                <a:ea typeface="Roboto"/>
                <a:cs typeface="Roboto"/>
                <a:sym typeface="Roboto"/>
              </a:rPr>
              <a:t>,</a:t>
            </a:r>
            <a:endParaRPr b="1" i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attribute_2		INTEGER		</a:t>
            </a:r>
            <a:r>
              <a:rPr b="1" lang="en-GB" sz="16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FOREIGN KEY</a:t>
            </a: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 REFERENCES 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another_table</a:t>
            </a:r>
            <a:r>
              <a:rPr b="1"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endParaRPr b="1" i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attribute_3		data type,</a:t>
            </a:r>
            <a:endParaRPr i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en-GB" sz="16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UNIQUE</a:t>
            </a: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(attribute_1, attribute_2)</a:t>
            </a:r>
            <a:endParaRPr i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);</a:t>
            </a:r>
            <a:endParaRPr b="1" sz="16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Specifying Constraints: Giving Names to </a:t>
            </a:r>
            <a:r>
              <a:rPr lang="en-GB"/>
              <a:t>Constraints</a:t>
            </a:r>
            <a:endParaRPr/>
          </a:p>
        </p:txBody>
      </p:sp>
      <p:sp>
        <p:nvSpPr>
          <p:cNvPr id="273" name="Google Shape;273;p27"/>
          <p:cNvSpPr txBox="1"/>
          <p:nvPr/>
        </p:nvSpPr>
        <p:spPr>
          <a:xfrm>
            <a:off x="237750" y="1001075"/>
            <a:ext cx="8668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A constraint may be given a constraint name,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following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the keyword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CONSTRAINT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The names of all constraints must be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unique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A constraint name is used to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identify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particular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constraint in case that constraint must be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dropped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later and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replaced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with another constraint.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7"/>
          <p:cNvSpPr txBox="1"/>
          <p:nvPr/>
        </p:nvSpPr>
        <p:spPr>
          <a:xfrm>
            <a:off x="1008125" y="2727750"/>
            <a:ext cx="71277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CREATE TABLE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-GB" sz="1600">
                <a:latin typeface="Roboto"/>
                <a:ea typeface="Roboto"/>
                <a:cs typeface="Roboto"/>
                <a:sym typeface="Roboto"/>
              </a:rPr>
              <a:t>table_name </a:t>
            </a: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endParaRPr b="1" sz="16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i="1" lang="en-GB" sz="1600">
                <a:latin typeface="Roboto"/>
                <a:ea typeface="Roboto"/>
                <a:cs typeface="Roboto"/>
                <a:sym typeface="Roboto"/>
              </a:rPr>
              <a:t>attribute_1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i="1" lang="en-GB" sz="1600">
                <a:latin typeface="Roboto"/>
                <a:ea typeface="Roboto"/>
                <a:cs typeface="Roboto"/>
                <a:sym typeface="Roboto"/>
              </a:rPr>
              <a:t>data type	</a:t>
            </a:r>
            <a:r>
              <a:rPr b="1" i="1" lang="en-GB" sz="1600">
                <a:latin typeface="Roboto"/>
                <a:ea typeface="Roboto"/>
                <a:cs typeface="Roboto"/>
                <a:sym typeface="Roboto"/>
              </a:rPr>
              <a:t>,</a:t>
            </a:r>
            <a:endParaRPr b="1" i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attribute_2		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INTEGER 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endParaRPr b="1" i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attribute_3		data type ,</a:t>
            </a:r>
            <a:endParaRPr i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en-GB" sz="16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CONSTRAINT 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pk_cons </a:t>
            </a:r>
            <a:r>
              <a:rPr b="1" lang="en-GB" sz="16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PRIMARY KEY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(attribute_1, attribute_2)</a:t>
            </a:r>
            <a:r>
              <a:rPr b="1" lang="en-GB" sz="16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endParaRPr b="1" sz="1600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	CONSTRAINT 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candidate_cons </a:t>
            </a:r>
            <a:r>
              <a:rPr b="1" lang="en-GB" sz="16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UNIQUE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(attribute_2, attribute_3)</a:t>
            </a:r>
            <a:r>
              <a:rPr b="1" lang="en-GB" sz="16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endParaRPr b="1" sz="1600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	CONSTRAINT 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positive_cons </a:t>
            </a:r>
            <a:r>
              <a:rPr b="1" lang="en-GB" sz="16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CHECK 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(attribute_2 &gt; 0)</a:t>
            </a:r>
            <a:endParaRPr i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);</a:t>
            </a:r>
            <a:endParaRPr b="1" sz="16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DROP command</a:t>
            </a:r>
            <a:endParaRPr/>
          </a:p>
        </p:txBody>
      </p:sp>
      <p:sp>
        <p:nvSpPr>
          <p:cNvPr id="280" name="Google Shape;280;p28"/>
          <p:cNvSpPr txBox="1"/>
          <p:nvPr/>
        </p:nvSpPr>
        <p:spPr>
          <a:xfrm>
            <a:off x="255150" y="1050400"/>
            <a:ext cx="85179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DROP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command is used to drop named elements such as tables, views, types, or constraints.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If a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relation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is no longer needed, the relation and its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definition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can be dropped. It will only be dropped if it is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not referenced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by a foreign key in another relation.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DROP TABLE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command not only deletes all the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records in the table, but also removes the table definition and its schema.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28"/>
          <p:cNvSpPr txBox="1"/>
          <p:nvPr/>
        </p:nvSpPr>
        <p:spPr>
          <a:xfrm>
            <a:off x="3214325" y="3351350"/>
            <a:ext cx="271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DROP </a:t>
            </a: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TABLE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-GB" sz="1600">
                <a:latin typeface="Roboto"/>
                <a:ea typeface="Roboto"/>
                <a:cs typeface="Roboto"/>
                <a:sym typeface="Roboto"/>
              </a:rPr>
              <a:t>table_name ;</a:t>
            </a:r>
            <a:endParaRPr b="1" sz="16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ALTER command</a:t>
            </a:r>
            <a:endParaRPr/>
          </a:p>
        </p:txBody>
      </p:sp>
      <p:sp>
        <p:nvSpPr>
          <p:cNvPr id="287" name="Google Shape;287;p29"/>
          <p:cNvSpPr txBox="1"/>
          <p:nvPr/>
        </p:nvSpPr>
        <p:spPr>
          <a:xfrm>
            <a:off x="255150" y="1050400"/>
            <a:ext cx="8517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ALTER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command is used to modify the de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finition (schema)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of a table.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The possible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ALTER TABLE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actions include adding or dropping a column, changing a column definition, and adding or dropping table constraints.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29"/>
          <p:cNvSpPr txBox="1"/>
          <p:nvPr/>
        </p:nvSpPr>
        <p:spPr>
          <a:xfrm>
            <a:off x="2428050" y="2176750"/>
            <a:ext cx="3183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ALTER </a:t>
            </a: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TABLE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-GB" sz="1600">
                <a:latin typeface="Roboto"/>
                <a:ea typeface="Roboto"/>
                <a:cs typeface="Roboto"/>
                <a:sym typeface="Roboto"/>
              </a:rPr>
              <a:t>table_name </a:t>
            </a:r>
            <a:endParaRPr i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ADD  </a:t>
            </a:r>
            <a:r>
              <a:rPr i="1" lang="en-GB" sz="1600">
                <a:latin typeface="Roboto"/>
                <a:ea typeface="Roboto"/>
                <a:cs typeface="Roboto"/>
                <a:sym typeface="Roboto"/>
              </a:rPr>
              <a:t>column_name 	datatype;</a:t>
            </a:r>
            <a:endParaRPr b="1" sz="16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29"/>
          <p:cNvSpPr txBox="1"/>
          <p:nvPr/>
        </p:nvSpPr>
        <p:spPr>
          <a:xfrm>
            <a:off x="2428050" y="3476400"/>
            <a:ext cx="4287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ALTER TABLE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-GB" sz="1600">
                <a:latin typeface="Roboto"/>
                <a:ea typeface="Roboto"/>
                <a:cs typeface="Roboto"/>
                <a:sym typeface="Roboto"/>
              </a:rPr>
              <a:t>table_name </a:t>
            </a:r>
            <a:endParaRPr i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ALTER COLUMN </a:t>
            </a:r>
            <a:r>
              <a:rPr i="1" lang="en-GB" sz="1600">
                <a:latin typeface="Roboto"/>
                <a:ea typeface="Roboto"/>
                <a:cs typeface="Roboto"/>
                <a:sym typeface="Roboto"/>
              </a:rPr>
              <a:t>column_name   datatype;</a:t>
            </a:r>
            <a:endParaRPr b="1" sz="16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29"/>
          <p:cNvSpPr txBox="1"/>
          <p:nvPr/>
        </p:nvSpPr>
        <p:spPr>
          <a:xfrm>
            <a:off x="2428050" y="2799300"/>
            <a:ext cx="3183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ALTER TABLE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-GB" sz="1600">
                <a:latin typeface="Roboto"/>
                <a:ea typeface="Roboto"/>
                <a:cs typeface="Roboto"/>
                <a:sym typeface="Roboto"/>
              </a:rPr>
              <a:t>table_name </a:t>
            </a:r>
            <a:endParaRPr i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DROP COLUMN</a:t>
            </a:r>
            <a:r>
              <a:rPr b="1" lang="en-GB" sz="16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-GB" sz="1600">
                <a:latin typeface="Roboto"/>
                <a:ea typeface="Roboto"/>
                <a:cs typeface="Roboto"/>
                <a:sym typeface="Roboto"/>
              </a:rPr>
              <a:t>column_name;</a:t>
            </a:r>
            <a:endParaRPr b="1" sz="16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29"/>
          <p:cNvSpPr txBox="1"/>
          <p:nvPr/>
        </p:nvSpPr>
        <p:spPr>
          <a:xfrm>
            <a:off x="2428050" y="4112050"/>
            <a:ext cx="4287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ALTER TABLE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-GB" sz="1600">
                <a:latin typeface="Roboto"/>
                <a:ea typeface="Roboto"/>
                <a:cs typeface="Roboto"/>
                <a:sym typeface="Roboto"/>
              </a:rPr>
              <a:t>table_name </a:t>
            </a:r>
            <a:endParaRPr i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DROP CONSTRAINT </a:t>
            </a:r>
            <a:r>
              <a:rPr i="1" lang="en-GB" sz="1600">
                <a:latin typeface="Roboto"/>
                <a:ea typeface="Roboto"/>
                <a:cs typeface="Roboto"/>
                <a:sym typeface="Roboto"/>
              </a:rPr>
              <a:t>constraint_name</a:t>
            </a:r>
            <a:endParaRPr i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ADD CONSTRAINT 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constraint</a:t>
            </a:r>
            <a:r>
              <a:rPr i="1" lang="en-GB" sz="1600">
                <a:latin typeface="Roboto"/>
                <a:ea typeface="Roboto"/>
                <a:cs typeface="Roboto"/>
                <a:sym typeface="Roboto"/>
              </a:rPr>
              <a:t>;</a:t>
            </a:r>
            <a:endParaRPr b="1" sz="16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INSERT command</a:t>
            </a:r>
            <a:endParaRPr/>
          </a:p>
        </p:txBody>
      </p:sp>
      <p:sp>
        <p:nvSpPr>
          <p:cNvPr id="297" name="Google Shape;297;p30"/>
          <p:cNvSpPr txBox="1"/>
          <p:nvPr/>
        </p:nvSpPr>
        <p:spPr>
          <a:xfrm>
            <a:off x="255150" y="1050400"/>
            <a:ext cx="8517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INSERT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command is used to add new tuples into a relation.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We must specify the relation name and a list of values for the new tuples, the values should be listed in the same order in which they were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specified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in the relation schema.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30"/>
          <p:cNvSpPr txBox="1"/>
          <p:nvPr/>
        </p:nvSpPr>
        <p:spPr>
          <a:xfrm>
            <a:off x="2247300" y="2135475"/>
            <a:ext cx="4649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INSERT INTO 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table_name</a:t>
            </a:r>
            <a:endParaRPr i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VALUES (</a:t>
            </a:r>
            <a:r>
              <a:rPr i="1" lang="en-GB" sz="1600">
                <a:latin typeface="Roboto"/>
                <a:ea typeface="Roboto"/>
                <a:cs typeface="Roboto"/>
                <a:sym typeface="Roboto"/>
              </a:rPr>
              <a:t>value_1, value_2, value_3, value_4</a:t>
            </a:r>
            <a:r>
              <a:rPr b="1" lang="en-GB" sz="1600">
                <a:solidFill>
                  <a:srgbClr val="85200C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b="1" lang="en-GB" sz="1600">
                <a:solidFill>
                  <a:srgbClr val="85200C"/>
                </a:solidFill>
                <a:latin typeface="Roboto"/>
                <a:ea typeface="Roboto"/>
                <a:cs typeface="Roboto"/>
                <a:sym typeface="Roboto"/>
              </a:rPr>
              <a:t> ;</a:t>
            </a:r>
            <a:endParaRPr b="1" sz="1600">
              <a:solidFill>
                <a:srgbClr val="85200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30"/>
          <p:cNvSpPr txBox="1"/>
          <p:nvPr/>
        </p:nvSpPr>
        <p:spPr>
          <a:xfrm>
            <a:off x="313050" y="2812575"/>
            <a:ext cx="8517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Another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form of the INSERT statement allows the user to specify explicit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attribute names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that correspond to the values provided in the command.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It is possible to insert into a relation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multiple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tuples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separated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by commas.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0"/>
          <p:cNvSpPr txBox="1"/>
          <p:nvPr/>
        </p:nvSpPr>
        <p:spPr>
          <a:xfrm>
            <a:off x="2247300" y="3982275"/>
            <a:ext cx="4649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INSERT INTO 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table_name (attribute_1, attribute_4)</a:t>
            </a:r>
            <a:endParaRPr i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VALUES (</a:t>
            </a:r>
            <a:r>
              <a:rPr i="1" lang="en-GB" sz="1600">
                <a:latin typeface="Roboto"/>
                <a:ea typeface="Roboto"/>
                <a:cs typeface="Roboto"/>
                <a:sym typeface="Roboto"/>
              </a:rPr>
              <a:t>value_1a, value_4a</a:t>
            </a:r>
            <a:r>
              <a:rPr b="1" lang="en-GB" sz="1600">
                <a:solidFill>
                  <a:srgbClr val="85200C"/>
                </a:solidFill>
                <a:latin typeface="Roboto"/>
                <a:ea typeface="Roboto"/>
                <a:cs typeface="Roboto"/>
                <a:sym typeface="Roboto"/>
              </a:rPr>
              <a:t>) ,</a:t>
            </a:r>
            <a:endParaRPr b="1" sz="1600">
              <a:solidFill>
                <a:srgbClr val="8520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00">
                <a:solidFill>
                  <a:srgbClr val="85200C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n-GB" sz="1600">
                <a:solidFill>
                  <a:srgbClr val="85200C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value_1b, value_4b</a:t>
            </a:r>
            <a:r>
              <a:rPr b="1" lang="en-GB" sz="1600">
                <a:solidFill>
                  <a:srgbClr val="85200C"/>
                </a:solidFill>
                <a:latin typeface="Roboto"/>
                <a:ea typeface="Roboto"/>
                <a:cs typeface="Roboto"/>
                <a:sym typeface="Roboto"/>
              </a:rPr>
              <a:t>) ,</a:t>
            </a:r>
            <a:endParaRPr b="1" sz="1600">
              <a:solidFill>
                <a:srgbClr val="8520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85200C"/>
                </a:solidFill>
                <a:latin typeface="Roboto"/>
                <a:ea typeface="Roboto"/>
                <a:cs typeface="Roboto"/>
                <a:sym typeface="Roboto"/>
              </a:rPr>
              <a:t>       (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value_1c, value_4c</a:t>
            </a:r>
            <a:r>
              <a:rPr b="1" lang="en-GB" sz="1600">
                <a:solidFill>
                  <a:srgbClr val="85200C"/>
                </a:solidFill>
                <a:latin typeface="Roboto"/>
                <a:ea typeface="Roboto"/>
                <a:cs typeface="Roboto"/>
                <a:sym typeface="Roboto"/>
              </a:rPr>
              <a:t>) ;</a:t>
            </a:r>
            <a:endParaRPr b="1" sz="1600">
              <a:solidFill>
                <a:srgbClr val="85200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DELETE command</a:t>
            </a:r>
            <a:endParaRPr/>
          </a:p>
        </p:txBody>
      </p:sp>
      <p:sp>
        <p:nvSpPr>
          <p:cNvPr id="306" name="Google Shape;306;p31"/>
          <p:cNvSpPr txBox="1"/>
          <p:nvPr/>
        </p:nvSpPr>
        <p:spPr>
          <a:xfrm>
            <a:off x="255150" y="1050400"/>
            <a:ext cx="85179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DELETE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command removes tuples from a relation.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It includes the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WHERE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clause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and a condition to specify which tuples to be deleted.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A missing WHERE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clause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deletes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all the tuples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in the relation, however the table definition (schema) remains in the database as an empty table.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DELETE command works on only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one table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at a time but the deletion may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propagate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to tuples in other relation if the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cascade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option is chosen.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31"/>
          <p:cNvSpPr txBox="1"/>
          <p:nvPr/>
        </p:nvSpPr>
        <p:spPr>
          <a:xfrm>
            <a:off x="3133350" y="3408700"/>
            <a:ext cx="2877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DELETE FROM</a:t>
            </a: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table_name</a:t>
            </a:r>
            <a:endParaRPr i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WHERE</a:t>
            </a:r>
            <a:r>
              <a:rPr b="1" lang="en-GB" sz="16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-GB" sz="1600">
                <a:latin typeface="Roboto"/>
                <a:ea typeface="Roboto"/>
                <a:cs typeface="Roboto"/>
                <a:sym typeface="Roboto"/>
              </a:rPr>
              <a:t>condition</a:t>
            </a:r>
            <a:r>
              <a:rPr b="1" lang="en-GB" sz="1600">
                <a:solidFill>
                  <a:srgbClr val="85200C"/>
                </a:solidFill>
                <a:latin typeface="Roboto"/>
                <a:ea typeface="Roboto"/>
                <a:cs typeface="Roboto"/>
                <a:sym typeface="Roboto"/>
              </a:rPr>
              <a:t> ;</a:t>
            </a:r>
            <a:endParaRPr b="1" sz="1600">
              <a:solidFill>
                <a:srgbClr val="85200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UPDATE command</a:t>
            </a:r>
            <a:endParaRPr/>
          </a:p>
        </p:txBody>
      </p:sp>
      <p:sp>
        <p:nvSpPr>
          <p:cNvPr id="313" name="Google Shape;313;p32"/>
          <p:cNvSpPr txBox="1"/>
          <p:nvPr/>
        </p:nvSpPr>
        <p:spPr>
          <a:xfrm>
            <a:off x="255150" y="1050400"/>
            <a:ext cx="85179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UPDATE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command is used to modify attribute values of one or more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tuples.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It includes the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WHERE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clause and a condition to specify which tuples to be modified.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An additional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SET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clause is required to specify which attributes to be modified and their new values.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UPDATE command works on only </a:t>
            </a: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one table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but u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pdating a primary key value may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propagate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to the foreign key values of tuples in other relations if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CASCADE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option is specified.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It is possible to specify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NULL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or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DEFAULT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as the new attribute value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32"/>
          <p:cNvSpPr txBox="1"/>
          <p:nvPr/>
        </p:nvSpPr>
        <p:spPr>
          <a:xfrm>
            <a:off x="3133325" y="4067200"/>
            <a:ext cx="2877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UPDATE 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table_name</a:t>
            </a:r>
            <a:endParaRPr i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SET 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attribute_name = value</a:t>
            </a:r>
            <a:endParaRPr i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WHERE </a:t>
            </a:r>
            <a:r>
              <a:rPr i="1" lang="en-GB" sz="1600">
                <a:latin typeface="Roboto"/>
                <a:ea typeface="Roboto"/>
                <a:cs typeface="Roboto"/>
                <a:sym typeface="Roboto"/>
              </a:rPr>
              <a:t>condition</a:t>
            </a:r>
            <a:r>
              <a:rPr b="1" lang="en-GB" sz="1600">
                <a:solidFill>
                  <a:srgbClr val="85200C"/>
                </a:solidFill>
                <a:latin typeface="Roboto"/>
                <a:ea typeface="Roboto"/>
                <a:cs typeface="Roboto"/>
                <a:sym typeface="Roboto"/>
              </a:rPr>
              <a:t> ;</a:t>
            </a:r>
            <a:endParaRPr b="1" sz="1600">
              <a:solidFill>
                <a:srgbClr val="85200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SQL: Structured Query Language</a:t>
            </a:r>
            <a:endParaRPr/>
          </a:p>
        </p:txBody>
      </p:sp>
      <p:sp>
        <p:nvSpPr>
          <p:cNvPr id="192" name="Google Shape;192;p15"/>
          <p:cNvSpPr txBox="1"/>
          <p:nvPr/>
        </p:nvSpPr>
        <p:spPr>
          <a:xfrm>
            <a:off x="255150" y="1050400"/>
            <a:ext cx="51612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SQL was designed and implemented by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IBM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Research as the interface for working with their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relational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database system called R.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SQL is now the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standard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language of the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commercial relational DBMS.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Commercial systems offer most, if not all, SQL-92 features, plus varying feature sets from later standards and special proprietary features.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3" name="Google Shape;1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700" y="1177725"/>
            <a:ext cx="3628299" cy="278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Sailors Database</a:t>
            </a:r>
            <a:endParaRPr sz="4000"/>
          </a:p>
        </p:txBody>
      </p:sp>
      <p:pic>
        <p:nvPicPr>
          <p:cNvPr id="320" name="Google Shape;320;p33"/>
          <p:cNvPicPr preferRelativeResize="0"/>
          <p:nvPr/>
        </p:nvPicPr>
        <p:blipFill rotWithShape="1">
          <a:blip r:embed="rId3">
            <a:alphaModFix/>
          </a:blip>
          <a:srcRect b="6542" l="0" r="0" t="0"/>
          <a:stretch/>
        </p:blipFill>
        <p:spPr>
          <a:xfrm>
            <a:off x="2128163" y="575524"/>
            <a:ext cx="4887675" cy="456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5" name="Google Shape;325;p34"/>
          <p:cNvGraphicFramePr/>
          <p:nvPr/>
        </p:nvGraphicFramePr>
        <p:xfrm>
          <a:off x="436438" y="76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448125"/>
                <a:gridCol w="697175"/>
                <a:gridCol w="632600"/>
                <a:gridCol w="7691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 u="sng"/>
                        <a:t>sid</a:t>
                      </a:r>
                      <a:endParaRPr b="1" sz="1200" u="sng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sname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rating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age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6" name="Google Shape;326;p34"/>
          <p:cNvGraphicFramePr/>
          <p:nvPr/>
        </p:nvGraphicFramePr>
        <p:xfrm>
          <a:off x="6152013" y="76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607350"/>
                <a:gridCol w="720225"/>
                <a:gridCol w="1227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 u="sng"/>
                        <a:t>sid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 u="sng"/>
                        <a:t>bid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day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7" name="Google Shape;327;p34"/>
          <p:cNvGraphicFramePr/>
          <p:nvPr/>
        </p:nvGraphicFramePr>
        <p:xfrm>
          <a:off x="3289963" y="76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616775"/>
                <a:gridCol w="1086925"/>
                <a:gridCol w="851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 u="sng"/>
                        <a:t>bid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bname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color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8" name="Google Shape;328;p34"/>
          <p:cNvGraphicFramePr/>
          <p:nvPr/>
        </p:nvGraphicFramePr>
        <p:xfrm>
          <a:off x="436438" y="123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448125"/>
                <a:gridCol w="697175"/>
                <a:gridCol w="632600"/>
                <a:gridCol w="769125"/>
              </a:tblGrid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Dustin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45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29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Brutus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33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Lubber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8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55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32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Andy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8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25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58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Rusty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</a:t>
                      </a:r>
                      <a:endParaRPr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35</a:t>
                      </a:r>
                      <a:endParaRPr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64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Horatio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</a:t>
                      </a:r>
                      <a:endParaRPr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35</a:t>
                      </a:r>
                      <a:endParaRPr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Zorba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</a:t>
                      </a:r>
                      <a:endParaRPr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16</a:t>
                      </a:r>
                      <a:endParaRPr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74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Horatio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9</a:t>
                      </a:r>
                      <a:endParaRPr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35</a:t>
                      </a:r>
                      <a:endParaRPr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85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Art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</a:t>
                      </a:r>
                      <a:endParaRPr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25</a:t>
                      </a:r>
                      <a:endParaRPr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95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Bob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</a:t>
                      </a:r>
                      <a:endParaRPr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63</a:t>
                      </a:r>
                      <a:endParaRPr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9" name="Google Shape;329;p34"/>
          <p:cNvGraphicFramePr/>
          <p:nvPr/>
        </p:nvGraphicFramePr>
        <p:xfrm>
          <a:off x="6152013" y="123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607350"/>
                <a:gridCol w="720225"/>
                <a:gridCol w="1227975"/>
              </a:tblGrid>
              <a:tr h="31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101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10-10-1998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102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10-10-1998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103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10-08-1998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104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10-07-1998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31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102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11-10-1998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31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103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11-06-1998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31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104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11-12-1998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64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101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09-05-1998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64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102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09-09-1998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74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103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09-09-1998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0" name="Google Shape;330;p34"/>
          <p:cNvGraphicFramePr/>
          <p:nvPr/>
        </p:nvGraphicFramePr>
        <p:xfrm>
          <a:off x="3289963" y="123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616775"/>
                <a:gridCol w="1086925"/>
                <a:gridCol w="851850"/>
              </a:tblGrid>
              <a:tr h="29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101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Interlake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blue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102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Interlake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red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103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Clipper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green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104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Marine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red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1" name="Google Shape;331;p34"/>
          <p:cNvSpPr txBox="1"/>
          <p:nvPr/>
        </p:nvSpPr>
        <p:spPr>
          <a:xfrm>
            <a:off x="436438" y="404675"/>
            <a:ext cx="7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Sailors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34"/>
          <p:cNvSpPr txBox="1"/>
          <p:nvPr/>
        </p:nvSpPr>
        <p:spPr>
          <a:xfrm>
            <a:off x="3289963" y="404675"/>
            <a:ext cx="7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Boats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34"/>
          <p:cNvSpPr txBox="1"/>
          <p:nvPr/>
        </p:nvSpPr>
        <p:spPr>
          <a:xfrm>
            <a:off x="6152013" y="404675"/>
            <a:ext cx="107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Reserves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40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5"/>
          <p:cNvSpPr txBox="1"/>
          <p:nvPr>
            <p:ph type="title"/>
          </p:nvPr>
        </p:nvSpPr>
        <p:spPr>
          <a:xfrm>
            <a:off x="514700" y="1052952"/>
            <a:ext cx="3311700" cy="3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Now it’s time to start making some Queries !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Retrieval Queries in SQL: The SELECT statement</a:t>
            </a:r>
            <a:endParaRPr/>
          </a:p>
        </p:txBody>
      </p:sp>
      <p:sp>
        <p:nvSpPr>
          <p:cNvPr id="345" name="Google Shape;345;p36"/>
          <p:cNvSpPr txBox="1"/>
          <p:nvPr/>
        </p:nvSpPr>
        <p:spPr>
          <a:xfrm>
            <a:off x="255150" y="1050400"/>
            <a:ext cx="85179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SQL has one basic statement for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retrieving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information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from a database, which is the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SELECT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statement.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SELECT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clause of SQL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specifies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the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attributes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whose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values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to be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received, similar to the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projection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process in the relational algebra.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WHERE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clause specifies the Boolean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condition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that must be true for any retrieved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tuple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, similar to the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selection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process in the relation algebra.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36"/>
          <p:cNvSpPr txBox="1"/>
          <p:nvPr/>
        </p:nvSpPr>
        <p:spPr>
          <a:xfrm>
            <a:off x="2803800" y="3512400"/>
            <a:ext cx="3420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SELECT  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attribute_1, attribute_2, …</a:t>
            </a:r>
            <a:endParaRPr i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FROM      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table_1, table_2, …</a:t>
            </a:r>
            <a:endParaRPr i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WHERE   </a:t>
            </a:r>
            <a:r>
              <a:rPr i="1" lang="en-GB" sz="1600">
                <a:latin typeface="Roboto"/>
                <a:ea typeface="Roboto"/>
                <a:cs typeface="Roboto"/>
                <a:sym typeface="Roboto"/>
              </a:rPr>
              <a:t>condition</a:t>
            </a:r>
            <a:r>
              <a:rPr b="1" lang="en-GB" sz="1600">
                <a:solidFill>
                  <a:srgbClr val="85200C"/>
                </a:solidFill>
                <a:latin typeface="Roboto"/>
                <a:ea typeface="Roboto"/>
                <a:cs typeface="Roboto"/>
                <a:sym typeface="Roboto"/>
              </a:rPr>
              <a:t> ;</a:t>
            </a:r>
            <a:endParaRPr b="1" sz="1600">
              <a:solidFill>
                <a:srgbClr val="85200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7"/>
          <p:cNvSpPr/>
          <p:nvPr/>
        </p:nvSpPr>
        <p:spPr>
          <a:xfrm>
            <a:off x="944163" y="1934800"/>
            <a:ext cx="2547000" cy="365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7"/>
          <p:cNvSpPr/>
          <p:nvPr/>
        </p:nvSpPr>
        <p:spPr>
          <a:xfrm>
            <a:off x="944175" y="2285300"/>
            <a:ext cx="2547000" cy="365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7"/>
          <p:cNvSpPr/>
          <p:nvPr/>
        </p:nvSpPr>
        <p:spPr>
          <a:xfrm>
            <a:off x="944175" y="2620600"/>
            <a:ext cx="2547000" cy="365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7"/>
          <p:cNvSpPr/>
          <p:nvPr/>
        </p:nvSpPr>
        <p:spPr>
          <a:xfrm>
            <a:off x="944175" y="3336800"/>
            <a:ext cx="2547000" cy="365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7"/>
          <p:cNvSpPr/>
          <p:nvPr/>
        </p:nvSpPr>
        <p:spPr>
          <a:xfrm>
            <a:off x="944175" y="3687300"/>
            <a:ext cx="2547000" cy="365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7"/>
          <p:cNvSpPr txBox="1"/>
          <p:nvPr/>
        </p:nvSpPr>
        <p:spPr>
          <a:xfrm>
            <a:off x="4046084" y="2110038"/>
            <a:ext cx="2401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SELECT  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sname, age</a:t>
            </a:r>
            <a:endParaRPr i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FROM     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Sailors</a:t>
            </a:r>
            <a:endParaRPr i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WHERE   </a:t>
            </a:r>
            <a:r>
              <a:rPr i="1" lang="en-GB" sz="1600">
                <a:latin typeface="Roboto"/>
                <a:ea typeface="Roboto"/>
                <a:cs typeface="Roboto"/>
                <a:sym typeface="Roboto"/>
              </a:rPr>
              <a:t>rating &gt; 7</a:t>
            </a:r>
            <a:r>
              <a:rPr b="1" lang="en-GB" sz="1600">
                <a:solidFill>
                  <a:srgbClr val="85200C"/>
                </a:solidFill>
                <a:latin typeface="Roboto"/>
                <a:ea typeface="Roboto"/>
                <a:cs typeface="Roboto"/>
                <a:sym typeface="Roboto"/>
              </a:rPr>
              <a:t> ;</a:t>
            </a:r>
            <a:endParaRPr b="1" sz="1600">
              <a:solidFill>
                <a:srgbClr val="85200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57" name="Google Shape;357;p37"/>
          <p:cNvGraphicFramePr/>
          <p:nvPr/>
        </p:nvGraphicFramePr>
        <p:xfrm>
          <a:off x="944150" y="76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448125"/>
                <a:gridCol w="697175"/>
                <a:gridCol w="632600"/>
                <a:gridCol w="7691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 u="sng"/>
                        <a:t>sid</a:t>
                      </a:r>
                      <a:endParaRPr b="1" sz="1200" u="sng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sname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rating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age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358" name="Google Shape;358;p37"/>
          <p:cNvSpPr txBox="1"/>
          <p:nvPr/>
        </p:nvSpPr>
        <p:spPr>
          <a:xfrm>
            <a:off x="944150" y="404675"/>
            <a:ext cx="7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Sailors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59" name="Google Shape;359;p37"/>
          <p:cNvGraphicFramePr/>
          <p:nvPr/>
        </p:nvGraphicFramePr>
        <p:xfrm>
          <a:off x="6870050" y="187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697175"/>
                <a:gridCol w="6326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sname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age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0" name="Google Shape;360;p37"/>
          <p:cNvGraphicFramePr/>
          <p:nvPr/>
        </p:nvGraphicFramePr>
        <p:xfrm>
          <a:off x="6870050" y="234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697175"/>
                <a:gridCol w="632600"/>
              </a:tblGrid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Lubber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55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Andy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25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Rusty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35</a:t>
                      </a:r>
                      <a:endParaRPr b="1"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Zorba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16</a:t>
                      </a:r>
                      <a:endParaRPr b="1"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Horatio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35</a:t>
                      </a:r>
                      <a:endParaRPr b="1"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61" name="Google Shape;3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192616" y="2884163"/>
            <a:ext cx="1806751" cy="803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7"/>
          <p:cNvSpPr txBox="1"/>
          <p:nvPr/>
        </p:nvSpPr>
        <p:spPr>
          <a:xfrm>
            <a:off x="3723587" y="3503663"/>
            <a:ext cx="304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π</a:t>
            </a:r>
            <a:r>
              <a:rPr b="1" baseline="-25000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sname, age</a:t>
            </a:r>
            <a:r>
              <a:rPr b="1" lang="en-GB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(𝛔</a:t>
            </a:r>
            <a:r>
              <a:rPr b="1" baseline="-25000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rating&gt;</a:t>
            </a:r>
            <a:r>
              <a:rPr b="1" baseline="-25000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 </a:t>
            </a:r>
            <a:r>
              <a:rPr b="1" lang="en-GB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Sailors</a:t>
            </a:r>
            <a:r>
              <a:rPr b="1" lang="en-GB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))</a:t>
            </a:r>
            <a:endParaRPr b="1" sz="1800">
              <a:solidFill>
                <a:srgbClr val="85200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63" name="Google Shape;363;p37"/>
          <p:cNvGraphicFramePr/>
          <p:nvPr/>
        </p:nvGraphicFramePr>
        <p:xfrm>
          <a:off x="944150" y="123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448125"/>
                <a:gridCol w="697175"/>
                <a:gridCol w="632600"/>
                <a:gridCol w="769125"/>
              </a:tblGrid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22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Dustin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7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45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29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Brutus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1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33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31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Lubber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8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55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32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Andy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8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25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58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Rusty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10</a:t>
                      </a:r>
                      <a:endParaRPr b="1"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35</a:t>
                      </a:r>
                      <a:endParaRPr b="1"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64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Horatio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7</a:t>
                      </a:r>
                      <a:endParaRPr b="1"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35</a:t>
                      </a:r>
                      <a:endParaRPr b="1"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71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Zorba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10</a:t>
                      </a:r>
                      <a:endParaRPr b="1"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16</a:t>
                      </a:r>
                      <a:endParaRPr b="1"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74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Horatio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9</a:t>
                      </a:r>
                      <a:endParaRPr b="1"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35</a:t>
                      </a:r>
                      <a:endParaRPr b="1"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85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Art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3</a:t>
                      </a:r>
                      <a:endParaRPr b="1"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25</a:t>
                      </a:r>
                      <a:endParaRPr b="1"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95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Bob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3</a:t>
                      </a:r>
                      <a:endParaRPr b="1"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63</a:t>
                      </a:r>
                      <a:endParaRPr b="1"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64" name="Google Shape;36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950" y="1297625"/>
            <a:ext cx="540324" cy="2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950" y="1647600"/>
            <a:ext cx="540324" cy="2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950" y="1997575"/>
            <a:ext cx="540324" cy="2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950" y="2347550"/>
            <a:ext cx="540324" cy="2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950" y="2697525"/>
            <a:ext cx="540324" cy="2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950" y="3047500"/>
            <a:ext cx="540324" cy="2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950" y="3397475"/>
            <a:ext cx="540324" cy="2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950" y="3747450"/>
            <a:ext cx="540324" cy="2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950" y="4097425"/>
            <a:ext cx="540324" cy="2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950" y="4447400"/>
            <a:ext cx="540324" cy="22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7"/>
          <p:cNvSpPr txBox="1"/>
          <p:nvPr/>
        </p:nvSpPr>
        <p:spPr>
          <a:xfrm>
            <a:off x="4192625" y="404675"/>
            <a:ext cx="373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Find the name and the age of the sailors with a rating higher than 7.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8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Retrieval Queries in SQL: </a:t>
            </a:r>
            <a:r>
              <a:rPr lang="en-GB"/>
              <a:t>The SELECT statement</a:t>
            </a:r>
            <a:endParaRPr/>
          </a:p>
        </p:txBody>
      </p:sp>
      <p:sp>
        <p:nvSpPr>
          <p:cNvPr id="380" name="Google Shape;380;p38"/>
          <p:cNvSpPr txBox="1"/>
          <p:nvPr/>
        </p:nvSpPr>
        <p:spPr>
          <a:xfrm>
            <a:off x="255150" y="1050400"/>
            <a:ext cx="85179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To retrieve all the attribute values of the selected tuples, we do not have to list all the attributes names explicitly, we just use an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asterisk (*)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, which stands for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all attributes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SELECT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Statement can contain any arithmetic or string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expression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missing WHERE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clause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indicates no condition on tuple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selection; hence,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all tuples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of the relation specified in the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FROM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clause are selected for the query result.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If more than one relation is specified in the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FROM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clause and there is no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WHERE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clause, then the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CROSS PRODUCT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(all the possible tuple combinations) of these relations is selected.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9"/>
          <p:cNvSpPr/>
          <p:nvPr/>
        </p:nvSpPr>
        <p:spPr>
          <a:xfrm>
            <a:off x="185838" y="1934813"/>
            <a:ext cx="2547000" cy="365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9"/>
          <p:cNvSpPr/>
          <p:nvPr/>
        </p:nvSpPr>
        <p:spPr>
          <a:xfrm>
            <a:off x="185850" y="2285313"/>
            <a:ext cx="2547000" cy="365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9"/>
          <p:cNvSpPr/>
          <p:nvPr/>
        </p:nvSpPr>
        <p:spPr>
          <a:xfrm>
            <a:off x="185850" y="2620613"/>
            <a:ext cx="2547000" cy="365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9"/>
          <p:cNvSpPr/>
          <p:nvPr/>
        </p:nvSpPr>
        <p:spPr>
          <a:xfrm>
            <a:off x="185850" y="3336813"/>
            <a:ext cx="2547000" cy="365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9"/>
          <p:cNvSpPr/>
          <p:nvPr/>
        </p:nvSpPr>
        <p:spPr>
          <a:xfrm>
            <a:off x="185850" y="3687313"/>
            <a:ext cx="2547000" cy="365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9"/>
          <p:cNvSpPr txBox="1"/>
          <p:nvPr/>
        </p:nvSpPr>
        <p:spPr>
          <a:xfrm>
            <a:off x="3430096" y="2058663"/>
            <a:ext cx="2401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SELECT  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endParaRPr i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FROM     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Sailors</a:t>
            </a:r>
            <a:endParaRPr i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WHERE   </a:t>
            </a:r>
            <a:r>
              <a:rPr i="1" lang="en-GB" sz="1600">
                <a:latin typeface="Roboto"/>
                <a:ea typeface="Roboto"/>
                <a:cs typeface="Roboto"/>
                <a:sym typeface="Roboto"/>
              </a:rPr>
              <a:t>rating &gt; 7</a:t>
            </a:r>
            <a:r>
              <a:rPr b="1" lang="en-GB" sz="1600">
                <a:solidFill>
                  <a:srgbClr val="85200C"/>
                </a:solidFill>
                <a:latin typeface="Roboto"/>
                <a:ea typeface="Roboto"/>
                <a:cs typeface="Roboto"/>
                <a:sym typeface="Roboto"/>
              </a:rPr>
              <a:t> ;</a:t>
            </a:r>
            <a:endParaRPr b="1" sz="1600">
              <a:solidFill>
                <a:srgbClr val="85200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91" name="Google Shape;391;p39"/>
          <p:cNvGraphicFramePr/>
          <p:nvPr/>
        </p:nvGraphicFramePr>
        <p:xfrm>
          <a:off x="185825" y="764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448125"/>
                <a:gridCol w="697175"/>
                <a:gridCol w="632600"/>
                <a:gridCol w="7691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 u="sng"/>
                        <a:t>sid</a:t>
                      </a:r>
                      <a:endParaRPr b="1" sz="1200" u="sng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sname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rating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age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392" name="Google Shape;392;p39"/>
          <p:cNvSpPr txBox="1"/>
          <p:nvPr/>
        </p:nvSpPr>
        <p:spPr>
          <a:xfrm>
            <a:off x="185825" y="404688"/>
            <a:ext cx="7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Sailors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3" name="Google Shape;3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576628" y="2832788"/>
            <a:ext cx="1806751" cy="803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9"/>
          <p:cNvSpPr txBox="1"/>
          <p:nvPr/>
        </p:nvSpPr>
        <p:spPr>
          <a:xfrm>
            <a:off x="3430100" y="3508725"/>
            <a:ext cx="189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𝛔</a:t>
            </a:r>
            <a:r>
              <a:rPr b="1" baseline="-25000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rating&gt;7 </a:t>
            </a:r>
            <a:r>
              <a:rPr b="1" lang="en-GB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Sailors</a:t>
            </a:r>
            <a:r>
              <a:rPr b="1" lang="en-GB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1" sz="1800">
              <a:solidFill>
                <a:srgbClr val="85200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95" name="Google Shape;395;p39"/>
          <p:cNvGraphicFramePr/>
          <p:nvPr/>
        </p:nvGraphicFramePr>
        <p:xfrm>
          <a:off x="6330450" y="205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448125"/>
                <a:gridCol w="697175"/>
                <a:gridCol w="632600"/>
                <a:gridCol w="7691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 u="sng"/>
                        <a:t>sid</a:t>
                      </a:r>
                      <a:endParaRPr b="1" sz="1200" u="sng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sname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rating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age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6" name="Google Shape;396;p39"/>
          <p:cNvGraphicFramePr/>
          <p:nvPr/>
        </p:nvGraphicFramePr>
        <p:xfrm>
          <a:off x="6330450" y="252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448125"/>
                <a:gridCol w="697175"/>
                <a:gridCol w="632600"/>
                <a:gridCol w="769125"/>
              </a:tblGrid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31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Lubber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8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55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32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Andy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8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25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58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Rusty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10</a:t>
                      </a:r>
                      <a:endParaRPr b="1"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35</a:t>
                      </a:r>
                      <a:endParaRPr b="1"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71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Zorba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10</a:t>
                      </a:r>
                      <a:endParaRPr b="1"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16</a:t>
                      </a:r>
                      <a:endParaRPr b="1"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74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Horatio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9</a:t>
                      </a:r>
                      <a:endParaRPr b="1"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35</a:t>
                      </a:r>
                      <a:endParaRPr b="1"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7" name="Google Shape;397;p39"/>
          <p:cNvGraphicFramePr/>
          <p:nvPr/>
        </p:nvGraphicFramePr>
        <p:xfrm>
          <a:off x="185825" y="1233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448125"/>
                <a:gridCol w="697175"/>
                <a:gridCol w="632600"/>
                <a:gridCol w="769125"/>
              </a:tblGrid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22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Dustin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7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45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29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Brutus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1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33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31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Lubber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8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55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32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Andy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8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25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58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Rusty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10</a:t>
                      </a:r>
                      <a:endParaRPr b="1"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35</a:t>
                      </a:r>
                      <a:endParaRPr b="1"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64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Horatio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7</a:t>
                      </a:r>
                      <a:endParaRPr b="1"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35</a:t>
                      </a:r>
                      <a:endParaRPr b="1"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71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Zorba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10</a:t>
                      </a:r>
                      <a:endParaRPr b="1"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16</a:t>
                      </a:r>
                      <a:endParaRPr b="1"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74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Horatio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9</a:t>
                      </a:r>
                      <a:endParaRPr b="1"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35</a:t>
                      </a:r>
                      <a:endParaRPr b="1"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85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Art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3</a:t>
                      </a:r>
                      <a:endParaRPr b="1"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25</a:t>
                      </a:r>
                      <a:endParaRPr b="1"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95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Bob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3</a:t>
                      </a:r>
                      <a:endParaRPr b="1"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63</a:t>
                      </a:r>
                      <a:endParaRPr b="1"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8" name="Google Shape;398;p39"/>
          <p:cNvSpPr txBox="1"/>
          <p:nvPr/>
        </p:nvSpPr>
        <p:spPr>
          <a:xfrm>
            <a:off x="4192625" y="404675"/>
            <a:ext cx="373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Find all the data about the sailors with a rating higher than 7.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3" name="Google Shape;403;p40"/>
          <p:cNvGraphicFramePr/>
          <p:nvPr/>
        </p:nvGraphicFramePr>
        <p:xfrm>
          <a:off x="1155250" y="1233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448125"/>
                <a:gridCol w="697175"/>
                <a:gridCol w="632600"/>
                <a:gridCol w="769125"/>
              </a:tblGrid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22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Dustin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7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45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29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Brutus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1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33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31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Lubber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8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55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32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Andy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8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25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58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Rusty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10</a:t>
                      </a:r>
                      <a:endParaRPr b="1"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35</a:t>
                      </a:r>
                      <a:endParaRPr b="1"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64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Horatio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7</a:t>
                      </a:r>
                      <a:endParaRPr b="1"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35</a:t>
                      </a:r>
                      <a:endParaRPr b="1"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71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Zorba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10</a:t>
                      </a:r>
                      <a:endParaRPr b="1"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16</a:t>
                      </a:r>
                      <a:endParaRPr b="1"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74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Horatio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9</a:t>
                      </a:r>
                      <a:endParaRPr b="1"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35</a:t>
                      </a:r>
                      <a:endParaRPr b="1"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85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Art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3</a:t>
                      </a:r>
                      <a:endParaRPr b="1"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25</a:t>
                      </a:r>
                      <a:endParaRPr b="1"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95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Bob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3</a:t>
                      </a:r>
                      <a:endParaRPr b="1"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63</a:t>
                      </a:r>
                      <a:endParaRPr b="1"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4" name="Google Shape;404;p40"/>
          <p:cNvSpPr txBox="1"/>
          <p:nvPr/>
        </p:nvSpPr>
        <p:spPr>
          <a:xfrm>
            <a:off x="4106209" y="2100650"/>
            <a:ext cx="2401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SELECT  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sname, rating</a:t>
            </a:r>
            <a:endParaRPr i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FROM     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Sailors</a:t>
            </a:r>
            <a:r>
              <a:rPr b="1" lang="en-GB" sz="1600">
                <a:solidFill>
                  <a:srgbClr val="85200C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b="1" sz="1600">
              <a:solidFill>
                <a:srgbClr val="85200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05" name="Google Shape;405;p40"/>
          <p:cNvGraphicFramePr/>
          <p:nvPr/>
        </p:nvGraphicFramePr>
        <p:xfrm>
          <a:off x="1155250" y="764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448125"/>
                <a:gridCol w="697175"/>
                <a:gridCol w="632600"/>
                <a:gridCol w="7691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 u="sng"/>
                        <a:t>sid</a:t>
                      </a:r>
                      <a:endParaRPr b="1" sz="1200" u="sng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sname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rating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age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06" name="Google Shape;406;p40"/>
          <p:cNvSpPr txBox="1"/>
          <p:nvPr/>
        </p:nvSpPr>
        <p:spPr>
          <a:xfrm>
            <a:off x="1155250" y="404688"/>
            <a:ext cx="7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Sailors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7" name="Google Shape;40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403716" y="2884175"/>
            <a:ext cx="1806751" cy="803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40"/>
          <p:cNvSpPr txBox="1"/>
          <p:nvPr/>
        </p:nvSpPr>
        <p:spPr>
          <a:xfrm>
            <a:off x="4169203" y="3513088"/>
            <a:ext cx="227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π</a:t>
            </a:r>
            <a:r>
              <a:rPr b="1" baseline="-25000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sname, rating  </a:t>
            </a:r>
            <a:r>
              <a:rPr b="1" lang="en-GB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Sailors</a:t>
            </a:r>
            <a:r>
              <a:rPr b="1" lang="en-GB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1" sz="1800">
              <a:solidFill>
                <a:srgbClr val="85200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09" name="Google Shape;409;p40"/>
          <p:cNvGraphicFramePr/>
          <p:nvPr/>
        </p:nvGraphicFramePr>
        <p:xfrm>
          <a:off x="6658975" y="1233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697175"/>
                <a:gridCol w="632600"/>
              </a:tblGrid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Dustin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7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Brutus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1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Lubber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8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Andy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8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Rusty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10</a:t>
                      </a:r>
                      <a:endParaRPr b="1"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Horatio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7</a:t>
                      </a:r>
                      <a:endParaRPr b="1"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Zorba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10</a:t>
                      </a:r>
                      <a:endParaRPr b="1"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Horatio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9</a:t>
                      </a:r>
                      <a:endParaRPr b="1"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Art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3</a:t>
                      </a:r>
                      <a:endParaRPr b="1"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Bob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3</a:t>
                      </a:r>
                      <a:endParaRPr b="1"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0" name="Google Shape;410;p40"/>
          <p:cNvGraphicFramePr/>
          <p:nvPr/>
        </p:nvGraphicFramePr>
        <p:xfrm>
          <a:off x="6658975" y="764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697175"/>
                <a:gridCol w="6326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sname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rating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11" name="Google Shape;411;p40"/>
          <p:cNvSpPr txBox="1"/>
          <p:nvPr/>
        </p:nvSpPr>
        <p:spPr>
          <a:xfrm>
            <a:off x="3912475" y="404700"/>
            <a:ext cx="251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Find the name and rating of all the sailors.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" name="Google Shape;416;p41"/>
          <p:cNvGraphicFramePr/>
          <p:nvPr/>
        </p:nvGraphicFramePr>
        <p:xfrm>
          <a:off x="715125" y="122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448125"/>
                <a:gridCol w="697175"/>
                <a:gridCol w="632600"/>
                <a:gridCol w="769125"/>
              </a:tblGrid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22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Dustin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7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45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29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Brutus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1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33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31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Lubber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8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55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32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Andy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8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25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58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Rusty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10</a:t>
                      </a:r>
                      <a:endParaRPr b="1"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35</a:t>
                      </a:r>
                      <a:endParaRPr b="1"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64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Horatio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7</a:t>
                      </a:r>
                      <a:endParaRPr b="1"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35</a:t>
                      </a:r>
                      <a:endParaRPr b="1"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71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Zorba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10</a:t>
                      </a:r>
                      <a:endParaRPr b="1"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16</a:t>
                      </a:r>
                      <a:endParaRPr b="1"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74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Horatio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9</a:t>
                      </a:r>
                      <a:endParaRPr b="1"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35</a:t>
                      </a:r>
                      <a:endParaRPr b="1"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85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Art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3</a:t>
                      </a:r>
                      <a:endParaRPr b="1"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25</a:t>
                      </a:r>
                      <a:endParaRPr b="1"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95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Bob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3</a:t>
                      </a:r>
                      <a:endParaRPr b="1"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63</a:t>
                      </a:r>
                      <a:endParaRPr b="1"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7" name="Google Shape;417;p41"/>
          <p:cNvSpPr txBox="1"/>
          <p:nvPr/>
        </p:nvSpPr>
        <p:spPr>
          <a:xfrm>
            <a:off x="3503012" y="2100650"/>
            <a:ext cx="3330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SELECT  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sname, (rating / 10) * 100</a:t>
            </a:r>
            <a:endParaRPr i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FROM     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Sailors</a:t>
            </a:r>
            <a:r>
              <a:rPr b="1" lang="en-GB" sz="1600">
                <a:solidFill>
                  <a:srgbClr val="85200C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b="1" sz="1600">
              <a:solidFill>
                <a:srgbClr val="85200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18" name="Google Shape;418;p41"/>
          <p:cNvGraphicFramePr/>
          <p:nvPr/>
        </p:nvGraphicFramePr>
        <p:xfrm>
          <a:off x="715125" y="75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448125"/>
                <a:gridCol w="697175"/>
                <a:gridCol w="632600"/>
                <a:gridCol w="7691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 u="sng"/>
                        <a:t>sid</a:t>
                      </a:r>
                      <a:endParaRPr b="1" sz="1200" u="sng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sname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rating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age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19" name="Google Shape;419;p41"/>
          <p:cNvSpPr txBox="1"/>
          <p:nvPr/>
        </p:nvSpPr>
        <p:spPr>
          <a:xfrm>
            <a:off x="715125" y="395275"/>
            <a:ext cx="7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Sailors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0" name="Google Shape;4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264741" y="2884175"/>
            <a:ext cx="1806751" cy="80315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41"/>
          <p:cNvSpPr txBox="1"/>
          <p:nvPr/>
        </p:nvSpPr>
        <p:spPr>
          <a:xfrm>
            <a:off x="3604500" y="3513100"/>
            <a:ext cx="294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π</a:t>
            </a:r>
            <a:r>
              <a:rPr b="1" baseline="-25000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sname, rating / 10 * 100  </a:t>
            </a:r>
            <a:r>
              <a:rPr b="1" lang="en-GB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Sailors</a:t>
            </a:r>
            <a:r>
              <a:rPr b="1" lang="en-GB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1" sz="1800">
              <a:solidFill>
                <a:srgbClr val="85200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22" name="Google Shape;422;p41"/>
          <p:cNvGraphicFramePr/>
          <p:nvPr/>
        </p:nvGraphicFramePr>
        <p:xfrm>
          <a:off x="7074100" y="1233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697175"/>
                <a:gridCol w="632600"/>
              </a:tblGrid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Dustin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70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Brutus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10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Lubber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80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Andy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80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Rusty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100</a:t>
                      </a:r>
                      <a:endParaRPr b="1"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Horatio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70</a:t>
                      </a:r>
                      <a:endParaRPr b="1"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Zorba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100</a:t>
                      </a:r>
                      <a:endParaRPr b="1"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Horatio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90</a:t>
                      </a:r>
                      <a:endParaRPr b="1"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Art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30</a:t>
                      </a:r>
                      <a:endParaRPr b="1"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Bob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30</a:t>
                      </a:r>
                      <a:endParaRPr b="1"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3" name="Google Shape;423;p41"/>
          <p:cNvGraphicFramePr/>
          <p:nvPr/>
        </p:nvGraphicFramePr>
        <p:xfrm>
          <a:off x="7074100" y="764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697175"/>
                <a:gridCol w="6326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sname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24" name="Google Shape;424;p41"/>
          <p:cNvSpPr txBox="1"/>
          <p:nvPr/>
        </p:nvSpPr>
        <p:spPr>
          <a:xfrm>
            <a:off x="3604500" y="404700"/>
            <a:ext cx="294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Find the name and the rating as a percentage of all the sailors.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2"/>
          <p:cNvSpPr/>
          <p:nvPr/>
        </p:nvSpPr>
        <p:spPr>
          <a:xfrm>
            <a:off x="92978" y="3841350"/>
            <a:ext cx="2547000" cy="365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2"/>
          <p:cNvSpPr/>
          <p:nvPr/>
        </p:nvSpPr>
        <p:spPr>
          <a:xfrm>
            <a:off x="92978" y="4223463"/>
            <a:ext cx="2547000" cy="365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2"/>
          <p:cNvSpPr/>
          <p:nvPr/>
        </p:nvSpPr>
        <p:spPr>
          <a:xfrm>
            <a:off x="92978" y="4557300"/>
            <a:ext cx="2547000" cy="3657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32" name="Google Shape;432;p42"/>
          <p:cNvGraphicFramePr/>
          <p:nvPr/>
        </p:nvGraphicFramePr>
        <p:xfrm>
          <a:off x="88688" y="35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448125"/>
                <a:gridCol w="697175"/>
                <a:gridCol w="632600"/>
                <a:gridCol w="7691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 u="sng"/>
                        <a:t>sid</a:t>
                      </a:r>
                      <a:endParaRPr b="1" sz="1200" u="sng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sname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rating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age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33" name="Google Shape;433;p42"/>
          <p:cNvSpPr txBox="1"/>
          <p:nvPr/>
        </p:nvSpPr>
        <p:spPr>
          <a:xfrm>
            <a:off x="88688" y="0"/>
            <a:ext cx="7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Sailors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34" name="Google Shape;434;p42"/>
          <p:cNvGraphicFramePr/>
          <p:nvPr/>
        </p:nvGraphicFramePr>
        <p:xfrm>
          <a:off x="88688" y="338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607350"/>
                <a:gridCol w="720225"/>
                <a:gridCol w="1227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 u="sng"/>
                        <a:t>sid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 u="sng"/>
                        <a:t>bid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day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35" name="Google Shape;435;p42"/>
          <p:cNvSpPr txBox="1"/>
          <p:nvPr/>
        </p:nvSpPr>
        <p:spPr>
          <a:xfrm>
            <a:off x="88688" y="3027200"/>
            <a:ext cx="107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Reserves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36" name="Google Shape;436;p42"/>
          <p:cNvGraphicFramePr/>
          <p:nvPr/>
        </p:nvGraphicFramePr>
        <p:xfrm>
          <a:off x="4811313" y="15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406575"/>
                <a:gridCol w="738725"/>
                <a:gridCol w="632600"/>
                <a:gridCol w="496425"/>
                <a:gridCol w="403600"/>
                <a:gridCol w="491675"/>
                <a:gridCol w="914850"/>
              </a:tblGrid>
              <a:tr h="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 u="sng"/>
                        <a:t>sid</a:t>
                      </a:r>
                      <a:endParaRPr b="1" sz="1200" u="sng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sname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rating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age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sid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bid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day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37" name="Google Shape;437;p42"/>
          <p:cNvSpPr txBox="1"/>
          <p:nvPr/>
        </p:nvSpPr>
        <p:spPr>
          <a:xfrm>
            <a:off x="2130526" y="2233200"/>
            <a:ext cx="2680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SELECT  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endParaRPr i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FROM     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Sailors, Reserves </a:t>
            </a:r>
            <a:r>
              <a:rPr b="1" lang="en-GB" sz="1600">
                <a:solidFill>
                  <a:srgbClr val="85200C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b="1" sz="1600">
              <a:solidFill>
                <a:srgbClr val="85200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8" name="Google Shape;43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724903" y="2639263"/>
            <a:ext cx="1806751" cy="80315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2"/>
          <p:cNvSpPr txBox="1"/>
          <p:nvPr/>
        </p:nvSpPr>
        <p:spPr>
          <a:xfrm>
            <a:off x="2635713" y="3144963"/>
            <a:ext cx="210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Sailors</a:t>
            </a:r>
            <a:r>
              <a:rPr b="1" lang="en-GB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 X 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Reserves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42"/>
          <p:cNvSpPr txBox="1"/>
          <p:nvPr/>
        </p:nvSpPr>
        <p:spPr>
          <a:xfrm>
            <a:off x="2724900" y="159875"/>
            <a:ext cx="1978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Find the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cartesian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product between the Sailors table and Reserves.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42"/>
          <p:cNvSpPr/>
          <p:nvPr/>
        </p:nvSpPr>
        <p:spPr>
          <a:xfrm>
            <a:off x="88703" y="829125"/>
            <a:ext cx="2547000" cy="365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2"/>
          <p:cNvSpPr/>
          <p:nvPr/>
        </p:nvSpPr>
        <p:spPr>
          <a:xfrm>
            <a:off x="4811298" y="638500"/>
            <a:ext cx="4084500" cy="1046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2"/>
          <p:cNvSpPr/>
          <p:nvPr/>
        </p:nvSpPr>
        <p:spPr>
          <a:xfrm>
            <a:off x="7089051" y="638500"/>
            <a:ext cx="1806900" cy="365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2"/>
          <p:cNvSpPr/>
          <p:nvPr/>
        </p:nvSpPr>
        <p:spPr>
          <a:xfrm>
            <a:off x="7089026" y="979000"/>
            <a:ext cx="1806900" cy="365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2"/>
          <p:cNvSpPr/>
          <p:nvPr/>
        </p:nvSpPr>
        <p:spPr>
          <a:xfrm>
            <a:off x="7089026" y="1347275"/>
            <a:ext cx="1806900" cy="3657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46" name="Google Shape;446;p42"/>
          <p:cNvGraphicFramePr/>
          <p:nvPr/>
        </p:nvGraphicFramePr>
        <p:xfrm>
          <a:off x="4811313" y="63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406575"/>
                <a:gridCol w="738725"/>
                <a:gridCol w="632600"/>
                <a:gridCol w="496425"/>
                <a:gridCol w="403600"/>
                <a:gridCol w="491675"/>
                <a:gridCol w="914850"/>
              </a:tblGrid>
              <a:tr h="20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Dustin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45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101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10-10-1998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Dustin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45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103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10-08-1998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Dustin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45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64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101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09-05-1998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Lubber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8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55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101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10-10-1998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Lubber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8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55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103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10-08-1998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Lubber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8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55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64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101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09-05-1998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64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Horatio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</a:t>
                      </a:r>
                      <a:endParaRPr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35</a:t>
                      </a:r>
                      <a:endParaRPr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101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10-10-1998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64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Horatio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</a:t>
                      </a:r>
                      <a:endParaRPr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35</a:t>
                      </a:r>
                      <a:endParaRPr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103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10-08-1998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64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Horatio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</a:t>
                      </a:r>
                      <a:endParaRPr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35</a:t>
                      </a:r>
                      <a:endParaRPr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64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101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09-05-1998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Zorba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</a:t>
                      </a:r>
                      <a:endParaRPr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16</a:t>
                      </a:r>
                      <a:endParaRPr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101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10-10-1998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Zorba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</a:t>
                      </a:r>
                      <a:endParaRPr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16</a:t>
                      </a:r>
                      <a:endParaRPr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103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10-08-1998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Zorba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</a:t>
                      </a:r>
                      <a:endParaRPr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16</a:t>
                      </a:r>
                      <a:endParaRPr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64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101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09-05-1998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7" name="Google Shape;447;p42"/>
          <p:cNvGraphicFramePr/>
          <p:nvPr/>
        </p:nvGraphicFramePr>
        <p:xfrm>
          <a:off x="88688" y="3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607350"/>
                <a:gridCol w="720225"/>
                <a:gridCol w="1227975"/>
              </a:tblGrid>
              <a:tr h="31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101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10-10-1998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103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10-08-1998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64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101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09-05-1998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8" name="Google Shape;448;p42"/>
          <p:cNvGraphicFramePr/>
          <p:nvPr/>
        </p:nvGraphicFramePr>
        <p:xfrm>
          <a:off x="88688" y="82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448125"/>
                <a:gridCol w="697175"/>
                <a:gridCol w="632600"/>
                <a:gridCol w="769125"/>
              </a:tblGrid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Dustin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45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Lubber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8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55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64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Horatio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</a:t>
                      </a:r>
                      <a:endParaRPr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35</a:t>
                      </a:r>
                      <a:endParaRPr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Zorba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</a:t>
                      </a:r>
                      <a:endParaRPr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16</a:t>
                      </a:r>
                      <a:endParaRPr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6"/>
          <p:cNvPicPr preferRelativeResize="0"/>
          <p:nvPr/>
        </p:nvPicPr>
        <p:blipFill rotWithShape="1">
          <a:blip r:embed="rId3">
            <a:alphaModFix/>
          </a:blip>
          <a:srcRect b="4842" l="1750" r="1537" t="5656"/>
          <a:stretch/>
        </p:blipFill>
        <p:spPr>
          <a:xfrm>
            <a:off x="3525987" y="0"/>
            <a:ext cx="561801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6"/>
          <p:cNvSpPr txBox="1"/>
          <p:nvPr>
            <p:ph type="ctrTitle"/>
          </p:nvPr>
        </p:nvSpPr>
        <p:spPr>
          <a:xfrm>
            <a:off x="235075" y="772850"/>
            <a:ext cx="3036900" cy="330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So…</a:t>
            </a:r>
            <a:br>
              <a:rPr lang="en-GB"/>
            </a:br>
            <a:r>
              <a:rPr lang="en-GB"/>
              <a:t>why do we learn it 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3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Retrieval Queries in SQL: Ambiguity</a:t>
            </a:r>
            <a:endParaRPr/>
          </a:p>
        </p:txBody>
      </p:sp>
      <p:sp>
        <p:nvSpPr>
          <p:cNvPr id="454" name="Google Shape;454;p43"/>
          <p:cNvSpPr txBox="1"/>
          <p:nvPr/>
        </p:nvSpPr>
        <p:spPr>
          <a:xfrm>
            <a:off x="255150" y="1050400"/>
            <a:ext cx="85179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In SQL, the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same name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can be used for two or more attributes as long as the attributes are in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different tables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.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If this is the case, and there is a query that refers to two or more attributes with the same name, we must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qualify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the attribute name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the relation name to prevent ambiguity.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ambiguity of attribute names also arises in the case of a query referring to the </a:t>
            </a: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same relation twice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Fully qualified attribute names can be used for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clarity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even if there is no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ambiguity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3"/>
          <p:cNvSpPr txBox="1"/>
          <p:nvPr/>
        </p:nvSpPr>
        <p:spPr>
          <a:xfrm>
            <a:off x="2039400" y="4067200"/>
            <a:ext cx="5065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SELECT  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table_1</a:t>
            </a:r>
            <a:r>
              <a:rPr i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attribute_1, table_2.attribute_2, …</a:t>
            </a:r>
            <a:endParaRPr i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FROM     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table_1, table_2, …</a:t>
            </a:r>
            <a:endParaRPr i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WHERE </a:t>
            </a:r>
            <a:r>
              <a:rPr b="1" lang="en-GB" sz="16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 sz="16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-GB" sz="1600">
                <a:latin typeface="Roboto"/>
                <a:ea typeface="Roboto"/>
                <a:cs typeface="Roboto"/>
                <a:sym typeface="Roboto"/>
              </a:rPr>
              <a:t>condition</a:t>
            </a:r>
            <a:r>
              <a:rPr b="1" lang="en-GB" sz="1600">
                <a:solidFill>
                  <a:srgbClr val="85200C"/>
                </a:solidFill>
                <a:latin typeface="Roboto"/>
                <a:ea typeface="Roboto"/>
                <a:cs typeface="Roboto"/>
                <a:sym typeface="Roboto"/>
              </a:rPr>
              <a:t> ;</a:t>
            </a:r>
            <a:endParaRPr b="1" sz="1600">
              <a:solidFill>
                <a:srgbClr val="85200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4"/>
          <p:cNvSpPr txBox="1"/>
          <p:nvPr/>
        </p:nvSpPr>
        <p:spPr>
          <a:xfrm>
            <a:off x="4381775" y="93850"/>
            <a:ext cx="455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 the name of the sailors who have reserved a boat and find the boat id and when it was reserved.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61" name="Google Shape;461;p44"/>
          <p:cNvGraphicFramePr/>
          <p:nvPr/>
        </p:nvGraphicFramePr>
        <p:xfrm>
          <a:off x="88688" y="35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448125"/>
                <a:gridCol w="697175"/>
                <a:gridCol w="632600"/>
                <a:gridCol w="7691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 u="sng"/>
                        <a:t>sid</a:t>
                      </a:r>
                      <a:endParaRPr b="1" sz="1200" u="sng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sname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rating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age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62" name="Google Shape;462;p44"/>
          <p:cNvSpPr txBox="1"/>
          <p:nvPr/>
        </p:nvSpPr>
        <p:spPr>
          <a:xfrm>
            <a:off x="88688" y="0"/>
            <a:ext cx="7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Sailors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63" name="Google Shape;463;p44"/>
          <p:cNvGraphicFramePr/>
          <p:nvPr/>
        </p:nvGraphicFramePr>
        <p:xfrm>
          <a:off x="88688" y="338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607350"/>
                <a:gridCol w="720225"/>
                <a:gridCol w="1227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 u="sng"/>
                        <a:t>sid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 u="sng"/>
                        <a:t>bid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day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64" name="Google Shape;464;p44"/>
          <p:cNvSpPr txBox="1"/>
          <p:nvPr/>
        </p:nvSpPr>
        <p:spPr>
          <a:xfrm>
            <a:off x="88688" y="3027200"/>
            <a:ext cx="107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Reserves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65" name="Google Shape;465;p44"/>
          <p:cNvGraphicFramePr/>
          <p:nvPr/>
        </p:nvGraphicFramePr>
        <p:xfrm>
          <a:off x="88688" y="383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607350"/>
                <a:gridCol w="720225"/>
                <a:gridCol w="1227975"/>
              </a:tblGrid>
              <a:tr h="31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101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10-10-1998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103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10-08-1998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64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101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09-05-1998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6" name="Google Shape;466;p44"/>
          <p:cNvGraphicFramePr/>
          <p:nvPr/>
        </p:nvGraphicFramePr>
        <p:xfrm>
          <a:off x="92950" y="77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448125"/>
                <a:gridCol w="697175"/>
                <a:gridCol w="632600"/>
                <a:gridCol w="769125"/>
              </a:tblGrid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Dustin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45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Lubber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8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55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64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Horatio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</a:t>
                      </a:r>
                      <a:endParaRPr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35</a:t>
                      </a:r>
                      <a:endParaRPr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Zorba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</a:t>
                      </a:r>
                      <a:endParaRPr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16</a:t>
                      </a:r>
                      <a:endParaRPr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7" name="Google Shape;467;p44"/>
          <p:cNvSpPr txBox="1"/>
          <p:nvPr/>
        </p:nvSpPr>
        <p:spPr>
          <a:xfrm>
            <a:off x="4242375" y="898350"/>
            <a:ext cx="4850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SELECT  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Sailors.sname, Reserves.bid, Reserves.day</a:t>
            </a:r>
            <a:endParaRPr i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FROM     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Sailors, Reserves</a:t>
            </a:r>
            <a:endParaRPr b="1" sz="16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5"/>
          <p:cNvSpPr/>
          <p:nvPr/>
        </p:nvSpPr>
        <p:spPr>
          <a:xfrm>
            <a:off x="81550" y="657300"/>
            <a:ext cx="3934200" cy="365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5"/>
          <p:cNvSpPr/>
          <p:nvPr/>
        </p:nvSpPr>
        <p:spPr>
          <a:xfrm>
            <a:off x="81550" y="992575"/>
            <a:ext cx="3934200" cy="365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5"/>
          <p:cNvSpPr/>
          <p:nvPr/>
        </p:nvSpPr>
        <p:spPr>
          <a:xfrm>
            <a:off x="81550" y="3461225"/>
            <a:ext cx="3934200" cy="365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75" name="Google Shape;475;p45"/>
          <p:cNvGraphicFramePr/>
          <p:nvPr/>
        </p:nvGraphicFramePr>
        <p:xfrm>
          <a:off x="81538" y="17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406575"/>
                <a:gridCol w="673025"/>
                <a:gridCol w="642000"/>
                <a:gridCol w="449500"/>
                <a:gridCol w="420400"/>
                <a:gridCol w="437300"/>
                <a:gridCol w="905475"/>
              </a:tblGrid>
              <a:tr h="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 u="sng"/>
                        <a:t>sid</a:t>
                      </a:r>
                      <a:endParaRPr b="1" sz="1200" u="sng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sname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rating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age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sid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bid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day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6" name="Google Shape;476;p45"/>
          <p:cNvGraphicFramePr/>
          <p:nvPr/>
        </p:nvGraphicFramePr>
        <p:xfrm>
          <a:off x="81538" y="65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406575"/>
                <a:gridCol w="673025"/>
                <a:gridCol w="642000"/>
                <a:gridCol w="449500"/>
                <a:gridCol w="420400"/>
                <a:gridCol w="437300"/>
                <a:gridCol w="905475"/>
              </a:tblGrid>
              <a:tr h="20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Dustin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45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101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10-10-1998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Dustin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45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103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10-08-1998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Dustin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45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64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101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09-05-1998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Lubber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8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55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101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10-10-1998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Lubber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8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55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103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10-08-1998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Lubber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8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55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64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101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09-05-1998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64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Horatio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</a:t>
                      </a:r>
                      <a:endParaRPr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35</a:t>
                      </a:r>
                      <a:endParaRPr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101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10-10-1998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64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Horatio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</a:t>
                      </a:r>
                      <a:endParaRPr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35</a:t>
                      </a:r>
                      <a:endParaRPr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103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10-08-1998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64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Horatio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</a:t>
                      </a:r>
                      <a:endParaRPr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35</a:t>
                      </a:r>
                      <a:endParaRPr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64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101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09-05-1998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Zorba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</a:t>
                      </a:r>
                      <a:endParaRPr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16</a:t>
                      </a:r>
                      <a:endParaRPr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101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10-10-1998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Zorba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</a:t>
                      </a:r>
                      <a:endParaRPr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16</a:t>
                      </a:r>
                      <a:endParaRPr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103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10-08-1998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Zorba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</a:t>
                      </a:r>
                      <a:endParaRPr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16</a:t>
                      </a:r>
                      <a:endParaRPr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64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101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09-05-1998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7" name="Google Shape;477;p45"/>
          <p:cNvGraphicFramePr/>
          <p:nvPr/>
        </p:nvGraphicFramePr>
        <p:xfrm>
          <a:off x="6910113" y="1985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738725"/>
                <a:gridCol w="491675"/>
                <a:gridCol w="914850"/>
              </a:tblGrid>
              <a:tr h="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sname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bid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day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8" name="Google Shape;478;p45"/>
          <p:cNvGraphicFramePr/>
          <p:nvPr/>
        </p:nvGraphicFramePr>
        <p:xfrm>
          <a:off x="6910113" y="2464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738725"/>
                <a:gridCol w="491675"/>
                <a:gridCol w="914850"/>
              </a:tblGrid>
              <a:tr h="20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Dustin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101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10-10-1998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Dustin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103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10-08-1998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Horatio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101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09-05-1998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9" name="Google Shape;479;p45"/>
          <p:cNvSpPr txBox="1"/>
          <p:nvPr/>
        </p:nvSpPr>
        <p:spPr>
          <a:xfrm>
            <a:off x="4131000" y="647900"/>
            <a:ext cx="492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SELECT  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Sailors.sname, Reserves.bid, Reserves.day</a:t>
            </a:r>
            <a:endParaRPr i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FROM     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Sailors, Reserves</a:t>
            </a:r>
            <a:endParaRPr i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WHERE   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Sailors.sid = Reserves.sid </a:t>
            </a:r>
            <a:r>
              <a:rPr b="1" lang="en-GB" sz="1600">
                <a:solidFill>
                  <a:srgbClr val="85200C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b="1" sz="1600">
              <a:solidFill>
                <a:srgbClr val="85200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0" name="Google Shape;48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823703" y="2470163"/>
            <a:ext cx="1806751" cy="80315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45"/>
          <p:cNvSpPr txBox="1"/>
          <p:nvPr/>
        </p:nvSpPr>
        <p:spPr>
          <a:xfrm>
            <a:off x="4015750" y="3826925"/>
            <a:ext cx="5368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π</a:t>
            </a:r>
            <a:r>
              <a:rPr b="1" baseline="-25000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sname, bid, day </a:t>
            </a:r>
            <a:r>
              <a:rPr b="1" lang="en-GB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(𝛔</a:t>
            </a:r>
            <a:r>
              <a:rPr b="1" baseline="-25000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Sailors.sid=Reserves.sid </a:t>
            </a:r>
            <a:r>
              <a:rPr b="1" lang="en-GB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Sailors </a:t>
            </a:r>
            <a:r>
              <a:rPr b="1" lang="en-GB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Reserves</a:t>
            </a:r>
            <a:r>
              <a:rPr b="1" lang="en-GB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))</a:t>
            </a:r>
            <a:endParaRPr b="1" sz="18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= π</a:t>
            </a:r>
            <a:r>
              <a:rPr b="1" baseline="-25000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sname, bid, day </a:t>
            </a:r>
            <a:r>
              <a:rPr b="1" lang="en-GB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Sailors </a:t>
            </a:r>
            <a:r>
              <a:rPr b="1" lang="en-GB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⨝</a:t>
            </a:r>
            <a:r>
              <a:rPr b="1" baseline="-25000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Sailors.sid=Reserves.sid</a:t>
            </a:r>
            <a:r>
              <a:rPr b="1" lang="en-GB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Reserves</a:t>
            </a:r>
            <a:r>
              <a:rPr b="1" lang="en-GB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45"/>
          <p:cNvSpPr txBox="1"/>
          <p:nvPr/>
        </p:nvSpPr>
        <p:spPr>
          <a:xfrm>
            <a:off x="4381775" y="93850"/>
            <a:ext cx="455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Find the name of the sailors who have reserved a boat and find the boat id and when it was reserved.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6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Retrieval Queries in SQL: Aliasing</a:t>
            </a:r>
            <a:endParaRPr/>
          </a:p>
        </p:txBody>
      </p:sp>
      <p:sp>
        <p:nvSpPr>
          <p:cNvPr id="488" name="Google Shape;488;p46"/>
          <p:cNvSpPr txBox="1"/>
          <p:nvPr/>
        </p:nvSpPr>
        <p:spPr>
          <a:xfrm>
            <a:off x="255150" y="1050400"/>
            <a:ext cx="85179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can rename the table names to shorter names by creating an </a:t>
            </a: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alias 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each table name to prevent repeated typing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.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An alias can follow the keyword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AS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or it can directly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follow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the relation name.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It is also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possible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rename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attributes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within the query by giving them aliases.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The aliasing practice is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recommended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since it makes the queries easier to comprehend.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46"/>
          <p:cNvSpPr txBox="1"/>
          <p:nvPr/>
        </p:nvSpPr>
        <p:spPr>
          <a:xfrm>
            <a:off x="1966950" y="3465400"/>
            <a:ext cx="509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SELECT  </a:t>
            </a:r>
            <a:r>
              <a:rPr i="1" lang="en-GB" sz="16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T1</a:t>
            </a: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attribute_1</a:t>
            </a: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 sz="1600">
                <a:solidFill>
                  <a:srgbClr val="85200C"/>
                </a:solidFill>
                <a:latin typeface="Roboto"/>
                <a:ea typeface="Roboto"/>
                <a:cs typeface="Roboto"/>
                <a:sym typeface="Roboto"/>
              </a:rPr>
              <a:t>AS </a:t>
            </a:r>
            <a:r>
              <a:rPr i="1" lang="en-GB" sz="16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A1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i="1" lang="en-GB" sz="16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T2</a:t>
            </a:r>
            <a:r>
              <a:rPr b="1" i="1" lang="en-GB" sz="1600">
                <a:solidFill>
                  <a:srgbClr val="85200C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attribute_2 </a:t>
            </a:r>
            <a:r>
              <a:rPr b="1" lang="en-GB" sz="1600">
                <a:solidFill>
                  <a:srgbClr val="85200C"/>
                </a:solidFill>
                <a:latin typeface="Roboto"/>
                <a:ea typeface="Roboto"/>
                <a:cs typeface="Roboto"/>
                <a:sym typeface="Roboto"/>
              </a:rPr>
              <a:t>AS </a:t>
            </a:r>
            <a:r>
              <a:rPr i="1" lang="en-GB" sz="16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A2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…</a:t>
            </a:r>
            <a:endParaRPr i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FROM      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table_1 </a:t>
            </a:r>
            <a:r>
              <a:rPr b="1" lang="en-GB" sz="1600">
                <a:solidFill>
                  <a:srgbClr val="85200C"/>
                </a:solidFill>
                <a:latin typeface="Roboto"/>
                <a:ea typeface="Roboto"/>
                <a:cs typeface="Roboto"/>
                <a:sym typeface="Roboto"/>
              </a:rPr>
              <a:t>AS </a:t>
            </a:r>
            <a:r>
              <a:rPr i="1" lang="en-GB" sz="16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T1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table_2 </a:t>
            </a:r>
            <a:r>
              <a:rPr i="1" lang="en-GB" sz="16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T2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…</a:t>
            </a:r>
            <a:endParaRPr i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WHERE   </a:t>
            </a:r>
            <a:r>
              <a:rPr i="1" lang="en-GB" sz="1600">
                <a:latin typeface="Roboto"/>
                <a:ea typeface="Roboto"/>
                <a:cs typeface="Roboto"/>
                <a:sym typeface="Roboto"/>
              </a:rPr>
              <a:t>condition</a:t>
            </a:r>
            <a:r>
              <a:rPr b="1" lang="en-GB" sz="1600">
                <a:solidFill>
                  <a:srgbClr val="85200C"/>
                </a:solidFill>
                <a:latin typeface="Roboto"/>
                <a:ea typeface="Roboto"/>
                <a:cs typeface="Roboto"/>
                <a:sym typeface="Roboto"/>
              </a:rPr>
              <a:t> ;</a:t>
            </a:r>
            <a:endParaRPr b="1" sz="1600">
              <a:solidFill>
                <a:srgbClr val="85200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7"/>
          <p:cNvSpPr/>
          <p:nvPr/>
        </p:nvSpPr>
        <p:spPr>
          <a:xfrm>
            <a:off x="81557" y="657300"/>
            <a:ext cx="4084500" cy="365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7"/>
          <p:cNvSpPr/>
          <p:nvPr/>
        </p:nvSpPr>
        <p:spPr>
          <a:xfrm>
            <a:off x="81557" y="992575"/>
            <a:ext cx="4084500" cy="365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7"/>
          <p:cNvSpPr/>
          <p:nvPr/>
        </p:nvSpPr>
        <p:spPr>
          <a:xfrm>
            <a:off x="81557" y="3461225"/>
            <a:ext cx="4084500" cy="365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97" name="Google Shape;497;p47"/>
          <p:cNvGraphicFramePr/>
          <p:nvPr/>
        </p:nvGraphicFramePr>
        <p:xfrm>
          <a:off x="81538" y="17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406575"/>
                <a:gridCol w="738725"/>
                <a:gridCol w="632600"/>
                <a:gridCol w="496425"/>
                <a:gridCol w="403600"/>
                <a:gridCol w="491675"/>
                <a:gridCol w="914850"/>
              </a:tblGrid>
              <a:tr h="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 u="sng"/>
                        <a:t>sid</a:t>
                      </a:r>
                      <a:endParaRPr b="1" sz="1200" u="sng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sname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rating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age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sid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bid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day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8" name="Google Shape;498;p47"/>
          <p:cNvGraphicFramePr/>
          <p:nvPr/>
        </p:nvGraphicFramePr>
        <p:xfrm>
          <a:off x="81538" y="65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406575"/>
                <a:gridCol w="738725"/>
                <a:gridCol w="632600"/>
                <a:gridCol w="496425"/>
                <a:gridCol w="403600"/>
                <a:gridCol w="491675"/>
                <a:gridCol w="914850"/>
              </a:tblGrid>
              <a:tr h="20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Dustin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45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101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10-10-1998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Dustin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45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103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10-08-1998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Dustin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45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64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101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09-05-1998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Lubber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8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55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101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10-10-1998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Lubber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8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55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103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10-08-1998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Lubber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8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55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64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101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09-05-1998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64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Horatio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</a:t>
                      </a:r>
                      <a:endParaRPr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35</a:t>
                      </a:r>
                      <a:endParaRPr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101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10-10-1998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64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Horatio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</a:t>
                      </a:r>
                      <a:endParaRPr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35</a:t>
                      </a:r>
                      <a:endParaRPr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103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10-08-1998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64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Horatio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</a:t>
                      </a:r>
                      <a:endParaRPr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35</a:t>
                      </a:r>
                      <a:endParaRPr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64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101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09-05-1998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Zorba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</a:t>
                      </a:r>
                      <a:endParaRPr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16</a:t>
                      </a:r>
                      <a:endParaRPr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101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10-10-1998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Zorba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</a:t>
                      </a:r>
                      <a:endParaRPr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16</a:t>
                      </a:r>
                      <a:endParaRPr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103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10-08-1998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Zorba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</a:t>
                      </a:r>
                      <a:endParaRPr sz="1100"/>
                    </a:p>
                  </a:txBody>
                  <a:tcPr marT="18000" marB="1800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16</a:t>
                      </a:r>
                      <a:endParaRPr sz="1100"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64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101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09-05-1998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9" name="Google Shape;499;p47"/>
          <p:cNvGraphicFramePr/>
          <p:nvPr/>
        </p:nvGraphicFramePr>
        <p:xfrm>
          <a:off x="6910113" y="1985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738725"/>
                <a:gridCol w="491675"/>
                <a:gridCol w="914850"/>
              </a:tblGrid>
              <a:tr h="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sname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bid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day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0" name="Google Shape;500;p47"/>
          <p:cNvGraphicFramePr/>
          <p:nvPr/>
        </p:nvGraphicFramePr>
        <p:xfrm>
          <a:off x="6910113" y="2464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738725"/>
                <a:gridCol w="491675"/>
                <a:gridCol w="914850"/>
              </a:tblGrid>
              <a:tr h="20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Dustin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101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10-10-1998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Dustin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103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10-08-1998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Horatio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101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09-05-1998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1" name="Google Shape;501;p47"/>
          <p:cNvSpPr txBox="1"/>
          <p:nvPr/>
        </p:nvSpPr>
        <p:spPr>
          <a:xfrm>
            <a:off x="4551550" y="647900"/>
            <a:ext cx="402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SELECT  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S.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sname, 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R.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bid, 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R.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day</a:t>
            </a:r>
            <a:endParaRPr i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FROM     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Sailors </a:t>
            </a: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AS 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S, Reserves </a:t>
            </a: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AS</a:t>
            </a:r>
            <a:r>
              <a:rPr i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endParaRPr i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WHERE   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S.sid = R.sid </a:t>
            </a:r>
            <a:r>
              <a:rPr b="1" lang="en-GB" sz="1600">
                <a:solidFill>
                  <a:srgbClr val="85200C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b="1" sz="1600">
              <a:solidFill>
                <a:srgbClr val="85200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2" name="Google Shape;50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823703" y="2470163"/>
            <a:ext cx="1806751" cy="803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47"/>
          <p:cNvSpPr txBox="1"/>
          <p:nvPr/>
        </p:nvSpPr>
        <p:spPr>
          <a:xfrm>
            <a:off x="4551550" y="3573600"/>
            <a:ext cx="3544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 </a:t>
            </a:r>
            <a:r>
              <a:rPr b="1" lang="en-GB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← ρ (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Sailors</a:t>
            </a:r>
            <a:r>
              <a:rPr b="1" lang="en-GB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1" sz="18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b="1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← ρ (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Reserves</a:t>
            </a:r>
            <a:r>
              <a:rPr b="1" lang="en-GB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1" sz="18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π </a:t>
            </a:r>
            <a:r>
              <a:rPr b="1" baseline="-25000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S.sname, R.bid, R.day </a:t>
            </a:r>
            <a:r>
              <a:rPr b="1" lang="en-GB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(𝛔</a:t>
            </a:r>
            <a:r>
              <a:rPr b="1" baseline="-25000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S.sid=R.sid </a:t>
            </a:r>
            <a:r>
              <a:rPr b="1" lang="en-GB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 </a:t>
            </a:r>
            <a:r>
              <a:rPr b="1" lang="en-GB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</a:t>
            </a:r>
            <a:r>
              <a:rPr b="1" lang="en-GB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))</a:t>
            </a:r>
            <a:br>
              <a:rPr b="1" lang="en-GB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18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= π </a:t>
            </a:r>
            <a:r>
              <a:rPr b="1" baseline="-25000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S.sname, R.bid, R.day </a:t>
            </a:r>
            <a:r>
              <a:rPr b="1" lang="en-GB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 </a:t>
            </a:r>
            <a:r>
              <a:rPr b="1" lang="en-GB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⨝ 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b="1" lang="en-GB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4" name="Google Shape;504;p47"/>
          <p:cNvSpPr txBox="1"/>
          <p:nvPr/>
        </p:nvSpPr>
        <p:spPr>
          <a:xfrm>
            <a:off x="4381775" y="93850"/>
            <a:ext cx="455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 the name of the sailors who have reserved a boat and find the boat id and when it was reserved.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Retrieval Queries in SQL: Distinct</a:t>
            </a:r>
            <a:endParaRPr/>
          </a:p>
        </p:txBody>
      </p:sp>
      <p:sp>
        <p:nvSpPr>
          <p:cNvPr id="510" name="Google Shape;510;p48"/>
          <p:cNvSpPr txBox="1"/>
          <p:nvPr/>
        </p:nvSpPr>
        <p:spPr>
          <a:xfrm>
            <a:off x="313025" y="813700"/>
            <a:ext cx="85179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result of a query is also a </a:t>
            </a: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table 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(relation).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SQL </a:t>
            </a: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allows 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table (relation) to have two or more tuples that are identical in all their attribute values, Therefore, the SQL table is </a:t>
            </a: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 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 tuples (unlike the relational data model definition), it is a </a:t>
            </a: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multiset 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 tuples.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SQL </a:t>
            </a: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doesn’t automatically eliminate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duplicate tuples in the results of a query because: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an </a:t>
            </a: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expensive 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operation.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 </a:t>
            </a: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want 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see duplicate tuples in the result of the query.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an </a:t>
            </a: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aggregate function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applied, mostly we don’t want to 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eliminate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duplicates.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we do want to eliminate duplicate tuples from the result, we use the keyword </a:t>
            </a: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DISTINCT 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the </a:t>
            </a: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 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clause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" name="Google Shape;511;p48"/>
          <p:cNvSpPr txBox="1"/>
          <p:nvPr/>
        </p:nvSpPr>
        <p:spPr>
          <a:xfrm>
            <a:off x="5217650" y="4180050"/>
            <a:ext cx="3113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SELECT DISTINCT  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attribute_1</a:t>
            </a:r>
            <a:endParaRPr i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FROM      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table_1, table_2, …</a:t>
            </a:r>
            <a:endParaRPr i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WHERE   </a:t>
            </a:r>
            <a:r>
              <a:rPr i="1" lang="en-GB" sz="1600">
                <a:latin typeface="Roboto"/>
                <a:ea typeface="Roboto"/>
                <a:cs typeface="Roboto"/>
                <a:sym typeface="Roboto"/>
              </a:rPr>
              <a:t>condition</a:t>
            </a:r>
            <a:r>
              <a:rPr b="1" lang="en-GB" sz="1600">
                <a:solidFill>
                  <a:srgbClr val="85200C"/>
                </a:solidFill>
                <a:latin typeface="Roboto"/>
                <a:ea typeface="Roboto"/>
                <a:cs typeface="Roboto"/>
                <a:sym typeface="Roboto"/>
              </a:rPr>
              <a:t> ;</a:t>
            </a:r>
            <a:endParaRPr b="1" sz="1600">
              <a:solidFill>
                <a:srgbClr val="85200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9"/>
          <p:cNvSpPr/>
          <p:nvPr/>
        </p:nvSpPr>
        <p:spPr>
          <a:xfrm>
            <a:off x="6798700" y="1079800"/>
            <a:ext cx="1081500" cy="3762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9"/>
          <p:cNvSpPr/>
          <p:nvPr/>
        </p:nvSpPr>
        <p:spPr>
          <a:xfrm>
            <a:off x="6798700" y="1430275"/>
            <a:ext cx="1081500" cy="3762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18" name="Google Shape;518;p49"/>
          <p:cNvGraphicFramePr/>
          <p:nvPr/>
        </p:nvGraphicFramePr>
        <p:xfrm>
          <a:off x="1258350" y="610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616775"/>
                <a:gridCol w="1086925"/>
                <a:gridCol w="851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 u="sng"/>
                        <a:t>bid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bname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color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9" name="Google Shape;519;p49"/>
          <p:cNvGraphicFramePr/>
          <p:nvPr/>
        </p:nvGraphicFramePr>
        <p:xfrm>
          <a:off x="1258350" y="1079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616775"/>
                <a:gridCol w="1086925"/>
                <a:gridCol w="851850"/>
              </a:tblGrid>
              <a:tr h="29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101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Interlake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blue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102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Interlake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red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103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Clipper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green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104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Marine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red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0" name="Google Shape;520;p49"/>
          <p:cNvSpPr txBox="1"/>
          <p:nvPr/>
        </p:nvSpPr>
        <p:spPr>
          <a:xfrm>
            <a:off x="1258350" y="250663"/>
            <a:ext cx="7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Boats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521" name="Google Shape;521;p49"/>
          <p:cNvGraphicFramePr/>
          <p:nvPr/>
        </p:nvGraphicFramePr>
        <p:xfrm>
          <a:off x="6798725" y="610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1086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bname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2" name="Google Shape;522;p49"/>
          <p:cNvGraphicFramePr/>
          <p:nvPr/>
        </p:nvGraphicFramePr>
        <p:xfrm>
          <a:off x="6798725" y="1079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1086925"/>
              </a:tblGrid>
              <a:tr h="29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Interlake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Interlake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Clipper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Marine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23" name="Google Shape;523;p49"/>
          <p:cNvGraphicFramePr/>
          <p:nvPr/>
        </p:nvGraphicFramePr>
        <p:xfrm>
          <a:off x="1258350" y="302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616775"/>
                <a:gridCol w="1086925"/>
                <a:gridCol w="851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 u="sng"/>
                        <a:t>bid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bname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color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4" name="Google Shape;524;p49"/>
          <p:cNvGraphicFramePr/>
          <p:nvPr/>
        </p:nvGraphicFramePr>
        <p:xfrm>
          <a:off x="1258350" y="3490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616775"/>
                <a:gridCol w="1086925"/>
                <a:gridCol w="851850"/>
              </a:tblGrid>
              <a:tr h="29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101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Interlake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blue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102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Interlake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red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103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Clipper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green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104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Marine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red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5" name="Google Shape;525;p49"/>
          <p:cNvSpPr txBox="1"/>
          <p:nvPr/>
        </p:nvSpPr>
        <p:spPr>
          <a:xfrm>
            <a:off x="1258350" y="2661763"/>
            <a:ext cx="7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Boats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526" name="Google Shape;526;p49"/>
          <p:cNvGraphicFramePr/>
          <p:nvPr/>
        </p:nvGraphicFramePr>
        <p:xfrm>
          <a:off x="6798750" y="319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1086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bname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7" name="Google Shape;527;p49"/>
          <p:cNvGraphicFramePr/>
          <p:nvPr/>
        </p:nvGraphicFramePr>
        <p:xfrm>
          <a:off x="6798750" y="3669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{D3B3E787-C386-4DBD-A521-1B5AAAC899C5}</a:tableStyleId>
              </a:tblPr>
              <a:tblGrid>
                <a:gridCol w="1086925"/>
              </a:tblGrid>
              <a:tr h="29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Interlake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Clipper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Marine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8" name="Google Shape;528;p49"/>
          <p:cNvSpPr txBox="1"/>
          <p:nvPr/>
        </p:nvSpPr>
        <p:spPr>
          <a:xfrm>
            <a:off x="4105409" y="779838"/>
            <a:ext cx="2401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SELECT  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bname</a:t>
            </a:r>
            <a:endParaRPr i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FROM     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Boats </a:t>
            </a:r>
            <a:r>
              <a:rPr b="1" lang="en-GB" sz="1600">
                <a:solidFill>
                  <a:srgbClr val="85200C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b="1" sz="1600">
              <a:solidFill>
                <a:srgbClr val="85200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9" name="Google Shape;52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251941" y="1553963"/>
            <a:ext cx="1806751" cy="80315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49"/>
          <p:cNvSpPr txBox="1"/>
          <p:nvPr/>
        </p:nvSpPr>
        <p:spPr>
          <a:xfrm>
            <a:off x="4105421" y="3143563"/>
            <a:ext cx="2401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SELECT </a:t>
            </a: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Distinct 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bname</a:t>
            </a:r>
            <a:endParaRPr i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FROM    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Boats </a:t>
            </a:r>
            <a:r>
              <a:rPr b="1" lang="en-GB" sz="1600">
                <a:solidFill>
                  <a:srgbClr val="85200C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b="1" sz="1600">
              <a:solidFill>
                <a:srgbClr val="85200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31" name="Google Shape;53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251953" y="3917688"/>
            <a:ext cx="1806751" cy="8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Categories of SQL statements</a:t>
            </a:r>
            <a:endParaRPr/>
          </a:p>
        </p:txBody>
      </p:sp>
      <p:pic>
        <p:nvPicPr>
          <p:cNvPr id="205" name="Google Shape;2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463" y="1099799"/>
            <a:ext cx="8221076" cy="36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CREATE TABLE command</a:t>
            </a:r>
            <a:endParaRPr/>
          </a:p>
        </p:txBody>
      </p:sp>
      <p:sp>
        <p:nvSpPr>
          <p:cNvPr id="211" name="Google Shape;211;p18"/>
          <p:cNvSpPr txBox="1"/>
          <p:nvPr/>
        </p:nvSpPr>
        <p:spPr>
          <a:xfrm>
            <a:off x="255150" y="1050400"/>
            <a:ext cx="85179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CREATE TABLE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command is used to specify a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new relation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by giving it a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name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specifying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its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attributes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and initial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constraints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The attributes are specified first, and each attribute is given a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, a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data type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to specify its domain and possibly attribute constraints.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The key, entity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integrity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, and referential integrity constraints can be later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specified after the attributes are declared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they can be added later by modifying the relation.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18"/>
          <p:cNvSpPr txBox="1"/>
          <p:nvPr/>
        </p:nvSpPr>
        <p:spPr>
          <a:xfrm>
            <a:off x="1863900" y="3441525"/>
            <a:ext cx="5416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CREATE TABLE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-GB" sz="1600">
                <a:latin typeface="Roboto"/>
                <a:ea typeface="Roboto"/>
                <a:cs typeface="Roboto"/>
                <a:sym typeface="Roboto"/>
              </a:rPr>
              <a:t>table_name </a:t>
            </a: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endParaRPr b="1" sz="16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i="1" lang="en-GB" sz="16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i="1" lang="en-GB" sz="1600">
                <a:latin typeface="Roboto"/>
                <a:ea typeface="Roboto"/>
                <a:cs typeface="Roboto"/>
                <a:sym typeface="Roboto"/>
              </a:rPr>
              <a:t>ttribute_1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i="1" lang="en-GB" sz="1600">
                <a:latin typeface="Roboto"/>
                <a:ea typeface="Roboto"/>
                <a:cs typeface="Roboto"/>
                <a:sym typeface="Roboto"/>
              </a:rPr>
              <a:t>data type		constraint</a:t>
            </a:r>
            <a:r>
              <a:rPr b="1" i="1" lang="en-GB" sz="1600">
                <a:latin typeface="Roboto"/>
                <a:ea typeface="Roboto"/>
                <a:cs typeface="Roboto"/>
                <a:sym typeface="Roboto"/>
              </a:rPr>
              <a:t>,</a:t>
            </a:r>
            <a:endParaRPr b="1" i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attribute_2		data type		constraint</a:t>
            </a:r>
            <a:r>
              <a:rPr b="1"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endParaRPr b="1" i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attribute_3		data type		</a:t>
            </a:r>
            <a:endParaRPr i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);</a:t>
            </a:r>
            <a:endParaRPr b="1" sz="16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CREATE TABLE command (continued)</a:t>
            </a:r>
            <a:endParaRPr/>
          </a:p>
        </p:txBody>
      </p:sp>
      <p:sp>
        <p:nvSpPr>
          <p:cNvPr id="218" name="Google Shape;218;p19"/>
          <p:cNvSpPr txBox="1"/>
          <p:nvPr/>
        </p:nvSpPr>
        <p:spPr>
          <a:xfrm>
            <a:off x="255150" y="1050400"/>
            <a:ext cx="8517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There are some foreign keys that may cause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errors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because they are specified either via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circular references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or because they refer to a table that has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not yet been created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To deal with this type of problem, these constraints are left out of the initial </a:t>
            </a:r>
            <a:br>
              <a:rPr lang="en-GB" sz="1600">
                <a:latin typeface="Roboto"/>
                <a:ea typeface="Roboto"/>
                <a:cs typeface="Roboto"/>
                <a:sym typeface="Roboto"/>
              </a:rPr>
            </a:b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CREATE TABLE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statement, and then added later using the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 ALTER TABLE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statement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Attribute Data Types in T-SQL</a:t>
            </a:r>
            <a:endParaRPr/>
          </a:p>
        </p:txBody>
      </p:sp>
      <p:sp>
        <p:nvSpPr>
          <p:cNvPr id="224" name="Google Shape;224;p20"/>
          <p:cNvSpPr txBox="1"/>
          <p:nvPr/>
        </p:nvSpPr>
        <p:spPr>
          <a:xfrm>
            <a:off x="255150" y="1050400"/>
            <a:ext cx="85179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Numeric data types: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Integers of various sizes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INTEGER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SMALLINT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Floating-point numbers of various precisions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FLOAT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REAL.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Formatted numbers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ECIMAL(i, j)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where i is the total number of decimal digits and j is the the number of digits after the decimal point.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Character-String data types: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ixed  length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CHAR(n)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where n is the number of characters.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Varying length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VARCHAR(n)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where n is the max number of characters.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String literals are placed between single quotation marks (Ex: ‘</a:t>
            </a:r>
            <a:r>
              <a:rPr i="1" lang="en-GB" sz="1600">
                <a:latin typeface="Roboto"/>
                <a:ea typeface="Roboto"/>
                <a:cs typeface="Roboto"/>
                <a:sym typeface="Roboto"/>
              </a:rPr>
              <a:t>this is a string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’).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Attribute Data Types in T-SQL</a:t>
            </a:r>
            <a:endParaRPr/>
          </a:p>
        </p:txBody>
      </p:sp>
      <p:sp>
        <p:nvSpPr>
          <p:cNvPr id="230" name="Google Shape;230;p21"/>
          <p:cNvSpPr txBox="1"/>
          <p:nvPr/>
        </p:nvSpPr>
        <p:spPr>
          <a:xfrm>
            <a:off x="255150" y="1050400"/>
            <a:ext cx="85179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BIT-STRING data types: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fixed  length </a:t>
            </a: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BINARY(n)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where n is the number of bits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Varying length </a:t>
            </a: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VARBINARY(n)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where n is the max number of bits.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BLOB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IMAGE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is used for columns that have large binary values such as images.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BOOLEAN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 data type: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BIT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data type is used to hold binary values.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It takes the traditional values of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1 (TRUE)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0 (FALSE)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Because of the presence of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NULL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values, a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three-valued logic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is used, so a third possible option for the Boolean data type is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NULL (UNKNOWN)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Attribute Data Types in T-SQL</a:t>
            </a:r>
            <a:endParaRPr/>
          </a:p>
        </p:txBody>
      </p:sp>
      <p:sp>
        <p:nvSpPr>
          <p:cNvPr id="236" name="Google Shape;236;p22"/>
          <p:cNvSpPr txBox="1"/>
          <p:nvPr/>
        </p:nvSpPr>
        <p:spPr>
          <a:xfrm>
            <a:off x="255150" y="1050400"/>
            <a:ext cx="85179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DATE and TIME data types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DATE 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type has 10 positions in the form </a:t>
            </a: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YYYY-MM-DD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its components are YEAR, MONTH, and DAY.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 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type has at least 8 positions in the form </a:t>
            </a: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HH:MM:SS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its components are HOUR, MINUTE, SECOND.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Literal values are represented by </a:t>
            </a: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single-quoted strings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(Ex: 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’2014-09-27’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i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‘09:12:47’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comparison operators (&lt;, &gt;, =) can be used with dates or times.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2"/>
          <p:cNvSpPr txBox="1"/>
          <p:nvPr/>
        </p:nvSpPr>
        <p:spPr>
          <a:xfrm>
            <a:off x="265350" y="4419475"/>
            <a:ext cx="861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*** For more info: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T-SQL Data Types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Migration Process Infographics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293E8D"/>
      </a:lt2>
      <a:accent1>
        <a:srgbClr val="4335AF"/>
      </a:accent1>
      <a:accent2>
        <a:srgbClr val="9659F4"/>
      </a:accent2>
      <a:accent3>
        <a:srgbClr val="5CCFFB"/>
      </a:accent3>
      <a:accent4>
        <a:srgbClr val="A0FDF1"/>
      </a:accent4>
      <a:accent5>
        <a:srgbClr val="FCCAF5"/>
      </a:accent5>
      <a:accent6>
        <a:srgbClr val="FA72DC"/>
      </a:accent6>
      <a:hlink>
        <a:srgbClr val="2134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