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98" r:id="rId11"/>
    <p:sldId id="300" r:id="rId12"/>
    <p:sldId id="284" r:id="rId13"/>
    <p:sldId id="285" r:id="rId14"/>
    <p:sldId id="286" r:id="rId15"/>
    <p:sldId id="301" r:id="rId16"/>
    <p:sldId id="302" r:id="rId17"/>
    <p:sldId id="287" r:id="rId18"/>
    <p:sldId id="288" r:id="rId19"/>
    <p:sldId id="289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705F1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79" autoAdjust="0"/>
    <p:restoredTop sz="90860" autoAdjust="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90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C3DF9531-DD0B-4717-9737-CE2DC5E7B5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" y="2286000"/>
            <a:ext cx="56388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5638800" cy="682625"/>
          </a:xfrm>
        </p:spPr>
        <p:txBody>
          <a:bodyPr/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7DE43-7F00-4D06-A75D-1FFF9456E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2DD2A-9782-4D73-80BE-C1199CC58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75" y="457200"/>
            <a:ext cx="4114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50013"/>
            <a:ext cx="228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6400800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BCB6A55B-A638-4988-940A-73F62E2AC7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CF879-856E-464E-B3BE-67BED2975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E846C-BFA3-49BB-92A7-0335D0B746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A1E41-5560-42A2-BEFF-BE711CBCD4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18591-A274-4395-8786-2B312F34A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D7876-BBB3-4AD5-884A-06704B2C2D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60034-B255-46C2-A913-ADAFC10D43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C5BB5-A29E-418B-9EDD-D0D6D879E2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39215-F5F1-4F8C-AF21-9C6B189AF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56"/>
          <p:cNvGrpSpPr>
            <a:grpSpLocks/>
          </p:cNvGrpSpPr>
          <p:nvPr/>
        </p:nvGrpSpPr>
        <p:grpSpPr bwMode="auto">
          <a:xfrm>
            <a:off x="7938" y="501650"/>
            <a:ext cx="1108075" cy="336550"/>
            <a:chOff x="5" y="316"/>
            <a:chExt cx="698" cy="212"/>
          </a:xfrm>
        </p:grpSpPr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5" y="480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5" y="427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" y="369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5" y="316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50013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400800"/>
            <a:ext cx="838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A4122DC0-958B-40F3-A7DA-67E49326E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6975" y="457200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7" name="Freeform 53"/>
          <p:cNvSpPr>
            <a:spLocks/>
          </p:cNvSpPr>
          <p:nvPr/>
        </p:nvSpPr>
        <p:spPr bwMode="gray">
          <a:xfrm>
            <a:off x="1143000" y="457200"/>
            <a:ext cx="130175" cy="4572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288"/>
              </a:cxn>
              <a:cxn ang="0">
                <a:pos x="96" y="288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0" y="0"/>
                </a:lnTo>
                <a:lnTo>
                  <a:pt x="0" y="288"/>
                </a:lnTo>
                <a:lnTo>
                  <a:pt x="9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9" name="Group 55"/>
          <p:cNvGrpSpPr>
            <a:grpSpLocks/>
          </p:cNvGrpSpPr>
          <p:nvPr/>
        </p:nvGrpSpPr>
        <p:grpSpPr bwMode="auto">
          <a:xfrm>
            <a:off x="5311775" y="457200"/>
            <a:ext cx="3832225" cy="457200"/>
            <a:chOff x="3346" y="288"/>
            <a:chExt cx="2414" cy="288"/>
          </a:xfrm>
        </p:grpSpPr>
        <p:sp>
          <p:nvSpPr>
            <p:cNvPr id="1071" name="Rectangle 47"/>
            <p:cNvSpPr>
              <a:spLocks noChangeArrowheads="1"/>
            </p:cNvSpPr>
            <p:nvPr userDrawn="1"/>
          </p:nvSpPr>
          <p:spPr bwMode="gray">
            <a:xfrm>
              <a:off x="3422" y="493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 userDrawn="1"/>
          </p:nvSpPr>
          <p:spPr bwMode="gray">
            <a:xfrm>
              <a:off x="3422" y="440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gray">
            <a:xfrm>
              <a:off x="3421" y="382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50"/>
            <p:cNvSpPr>
              <a:spLocks noChangeArrowheads="1"/>
            </p:cNvSpPr>
            <p:nvPr userDrawn="1"/>
          </p:nvSpPr>
          <p:spPr bwMode="gray">
            <a:xfrm>
              <a:off x="3421" y="329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 userDrawn="1"/>
          </p:nvSpPr>
          <p:spPr bwMode="gray">
            <a:xfrm flipH="1">
              <a:off x="3346" y="288"/>
              <a:ext cx="48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200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5791200" y="6454775"/>
            <a:ext cx="2971800" cy="403225"/>
          </a:xfrm>
        </p:spPr>
        <p:txBody>
          <a:bodyPr/>
          <a:lstStyle/>
          <a:p>
            <a:r>
              <a:rPr lang="en-US" dirty="0" smtClean="0"/>
              <a:t>Faculty of ICT and Distance Learning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6575"/>
            <a:ext cx="9525000" cy="682625"/>
          </a:xfrm>
        </p:spPr>
        <p:txBody>
          <a:bodyPr/>
          <a:lstStyle/>
          <a:p>
            <a:pPr algn="l"/>
            <a:r>
              <a:rPr lang="en-US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UNIVERSITY OF HARGEISA</a:t>
            </a:r>
            <a:endParaRPr lang="en-US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447800"/>
            <a:ext cx="6705600" cy="674687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Faculty of ICT and Distance Learning</a:t>
            </a:r>
            <a:endParaRPr lang="en-US" sz="2800" b="1" dirty="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685800" y="1447800"/>
            <a:ext cx="662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762000" y="1981200"/>
            <a:ext cx="655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410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of HTML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Text Formatting tags…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Unordered List: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/>
              <a:t>TYPE attribute to the &lt;UL&gt; tag to show different bullets like:-</a:t>
            </a:r>
          </a:p>
          <a:p>
            <a:pPr marL="171450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Disc</a:t>
            </a:r>
          </a:p>
          <a:p>
            <a:pPr marL="171450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Circle</a:t>
            </a:r>
          </a:p>
          <a:p>
            <a:pPr marL="171450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Square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 type =“disc”&gt;…..&lt;/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mar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Ordered List: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/>
              <a:t>The TYPE attribute has the following value like:-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TYPE = "1" (Default-Case Numerals.)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TYPE = "a" (Lowercase alphanumeric)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TYPE = "A" (Uppercase alphanumeric)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TYPE = "</a:t>
            </a:r>
            <a:r>
              <a:rPr lang="en-US" sz="2400" dirty="0" err="1" smtClean="0"/>
              <a:t>i</a:t>
            </a:r>
            <a:r>
              <a:rPr lang="en-US" sz="2400" dirty="0" smtClean="0"/>
              <a:t>" (Lowercase Roman numbers)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 dirty="0" smtClean="0"/>
              <a:t>TYPE = "I" (Uppercase Roman numbers) </a:t>
            </a:r>
          </a:p>
          <a:p>
            <a:pPr mar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8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HTML Definition Lists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Entries are listed like in a dictionary or encyclopedia.</a:t>
            </a:r>
          </a:p>
          <a:p>
            <a:r>
              <a:rPr lang="en-US" sz="2800" dirty="0" smtClean="0"/>
              <a:t>The definition list is the ideal way to present a glossary, list of terms, or other name/value list.</a:t>
            </a:r>
          </a:p>
          <a:p>
            <a:r>
              <a:rPr lang="en-US" sz="2800" b="1" dirty="0" smtClean="0"/>
              <a:t>Definition List </a:t>
            </a:r>
            <a:r>
              <a:rPr lang="en-US" sz="2800" dirty="0" smtClean="0"/>
              <a:t>makes use of following three tags.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&lt;dl&gt; </a:t>
            </a:r>
            <a:r>
              <a:rPr lang="en-US" sz="2800" dirty="0" smtClean="0"/>
              <a:t>- Defines the start of the list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dt</a:t>
            </a:r>
            <a:r>
              <a:rPr lang="en-US" sz="2800" b="1" dirty="0" smtClean="0"/>
              <a:t>&gt; </a:t>
            </a:r>
            <a:r>
              <a:rPr lang="en-US" sz="2800" dirty="0" smtClean="0"/>
              <a:t>- A term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dd</a:t>
            </a:r>
            <a:r>
              <a:rPr lang="en-US" sz="2800" b="1" dirty="0" smtClean="0"/>
              <a:t>&gt; </a:t>
            </a:r>
            <a:r>
              <a:rPr lang="en-US" sz="2800" dirty="0" smtClean="0"/>
              <a:t>- Term definition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&lt;/dl&gt; </a:t>
            </a:r>
            <a:r>
              <a:rPr lang="en-US" sz="2800" dirty="0" smtClean="0"/>
              <a:t>- Defines the end of the 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Font Tag: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ea typeface="+mn-ea"/>
                <a:cs typeface="+mn-cs"/>
              </a:rPr>
              <a:t>This element is used to format the </a:t>
            </a:r>
            <a:r>
              <a:rPr lang="en-US" b="1" dirty="0" smtClean="0">
                <a:ea typeface="+mn-ea"/>
                <a:cs typeface="+mn-cs"/>
              </a:rPr>
              <a:t>size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b="1" dirty="0" smtClean="0">
                <a:ea typeface="+mn-ea"/>
                <a:cs typeface="+mn-cs"/>
              </a:rPr>
              <a:t>typeface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b="1" dirty="0" smtClean="0">
                <a:ea typeface="+mn-ea"/>
                <a:cs typeface="+mn-cs"/>
              </a:rPr>
              <a:t>color</a:t>
            </a:r>
            <a:r>
              <a:rPr lang="en-US" dirty="0" smtClean="0">
                <a:ea typeface="+mn-ea"/>
                <a:cs typeface="+mn-cs"/>
              </a:rPr>
              <a:t> of the enclosed text.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ea typeface="+mn-ea"/>
                <a:cs typeface="+mn-cs"/>
              </a:rPr>
              <a:t>The commonly used fonts for web pages are </a:t>
            </a:r>
            <a:r>
              <a:rPr lang="en-US" i="1" dirty="0" smtClean="0">
                <a:ea typeface="+mn-ea"/>
                <a:cs typeface="+mn-cs"/>
              </a:rPr>
              <a:t>Arial, Comic Sans MS , Lucida Sans Unicode, Arial Black, Courier New, Times New Roman, Arial Narrow, Impact, Verdana.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ea typeface="+mn-ea"/>
                <a:cs typeface="+mn-cs"/>
              </a:rPr>
              <a:t>The size attribute in font tag takes values from </a:t>
            </a:r>
            <a:r>
              <a:rPr lang="en-US" b="1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smtClean="0">
                <a:ea typeface="+mn-ea"/>
                <a:cs typeface="+mn-cs"/>
              </a:rPr>
              <a:t>7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 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Attributes provide additional information about HTML element</a:t>
            </a:r>
          </a:p>
          <a:p>
            <a:pPr lvl="1"/>
            <a:r>
              <a:rPr lang="en-US" sz="2200" b="1" dirty="0" smtClean="0"/>
              <a:t>HTML</a:t>
            </a:r>
            <a:r>
              <a:rPr lang="en-US" sz="2200" dirty="0" smtClean="0"/>
              <a:t> elements can have </a:t>
            </a:r>
            <a:r>
              <a:rPr lang="en-US" sz="2200" b="1" dirty="0" smtClean="0"/>
              <a:t>attributes</a:t>
            </a:r>
            <a:endParaRPr lang="en-US" sz="2200" dirty="0" smtClean="0"/>
          </a:p>
          <a:p>
            <a:pPr lvl="1"/>
            <a:r>
              <a:rPr lang="en-US" sz="2200" dirty="0" smtClean="0"/>
              <a:t>Attributes provide </a:t>
            </a:r>
            <a:r>
              <a:rPr lang="en-US" sz="2200" b="1" dirty="0" smtClean="0"/>
              <a:t>additional information</a:t>
            </a:r>
            <a:r>
              <a:rPr lang="en-US" sz="2200" dirty="0" smtClean="0"/>
              <a:t> about an element</a:t>
            </a:r>
          </a:p>
          <a:p>
            <a:pPr lvl="1"/>
            <a:r>
              <a:rPr lang="en-US" sz="2200" dirty="0" smtClean="0"/>
              <a:t>Attributes are always specified in </a:t>
            </a:r>
            <a:r>
              <a:rPr lang="en-US" sz="2200" b="1" dirty="0" smtClean="0"/>
              <a:t>the start tag</a:t>
            </a:r>
            <a:endParaRPr lang="en-US" sz="2200" dirty="0" smtClean="0"/>
          </a:p>
          <a:p>
            <a:pPr lvl="1"/>
            <a:r>
              <a:rPr lang="en-US" sz="2200" dirty="0" smtClean="0"/>
              <a:t>Attributes come in name/value pairs like: </a:t>
            </a:r>
            <a:r>
              <a:rPr lang="en-US" sz="2200" b="1" dirty="0" smtClean="0"/>
              <a:t>name="value“</a:t>
            </a:r>
          </a:p>
          <a:p>
            <a:pPr lvl="1">
              <a:buNone/>
            </a:pPr>
            <a:r>
              <a:rPr lang="en-US" sz="2400" b="1" dirty="0" err="1" smtClean="0"/>
              <a:t>E.g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200" dirty="0" smtClean="0"/>
              <a:t>The attribute </a:t>
            </a:r>
            <a:r>
              <a:rPr lang="en-US" sz="2200" b="1" dirty="0" err="1" smtClean="0"/>
              <a:t>bgcolor</a:t>
            </a:r>
            <a:r>
              <a:rPr lang="en-US" sz="2200" b="1" dirty="0" smtClean="0"/>
              <a:t> </a:t>
            </a:r>
            <a:r>
              <a:rPr lang="en-US" sz="2200" dirty="0" smtClean="0"/>
              <a:t>is used for changing the background color of the page. </a:t>
            </a:r>
          </a:p>
          <a:p>
            <a:pPr lvl="1">
              <a:buNone/>
            </a:pPr>
            <a:r>
              <a:rPr lang="en-US" sz="2200" dirty="0" smtClean="0"/>
              <a:t>   &lt;body </a:t>
            </a:r>
            <a:r>
              <a:rPr lang="en-US" sz="2200" dirty="0" err="1" smtClean="0"/>
              <a:t>bgcolor</a:t>
            </a:r>
            <a:r>
              <a:rPr lang="en-US" sz="2200" dirty="0" smtClean="0"/>
              <a:t>=“Green” &gt;</a:t>
            </a:r>
          </a:p>
          <a:p>
            <a:pPr lvl="1">
              <a:buNone/>
            </a:pPr>
            <a:r>
              <a:rPr lang="en-US" sz="2200" b="1" dirty="0" smtClean="0"/>
              <a:t>Text</a:t>
            </a:r>
            <a:r>
              <a:rPr lang="en-US" sz="2200" dirty="0" smtClean="0"/>
              <a:t> is use to change the color of the enclosed text.</a:t>
            </a:r>
          </a:p>
          <a:p>
            <a:pPr lvl="1">
              <a:buNone/>
            </a:pPr>
            <a:r>
              <a:rPr lang="en-US" sz="2200" dirty="0" smtClean="0"/>
              <a:t>&lt;body text=“White”&gt;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Align 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align attribute specifies the alignment of the text within a paragraph.</a:t>
            </a:r>
          </a:p>
          <a:p>
            <a:r>
              <a:rPr lang="en-US" sz="2800" dirty="0" smtClean="0"/>
              <a:t>Syntax: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b="1" dirty="0" smtClean="0"/>
              <a:t>&lt;p</a:t>
            </a:r>
            <a:r>
              <a:rPr lang="en-US" sz="2800" dirty="0" smtClean="0"/>
              <a:t> align="left | right | center | justify"</a:t>
            </a:r>
            <a:r>
              <a:rPr lang="en-US" sz="2800" b="1" dirty="0" smtClean="0"/>
              <a:t>&gt;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right-aligned paragraph:</a:t>
            </a:r>
          </a:p>
          <a:p>
            <a:pPr lvl="1">
              <a:buNone/>
            </a:pPr>
            <a:r>
              <a:rPr lang="en-US" b="1" dirty="0" smtClean="0"/>
              <a:t>&lt;p</a:t>
            </a:r>
            <a:r>
              <a:rPr lang="en-US" dirty="0" smtClean="0"/>
              <a:t> align="right"</a:t>
            </a:r>
            <a:r>
              <a:rPr lang="en-US" b="1" dirty="0" smtClean="0"/>
              <a:t>&gt;</a:t>
            </a:r>
            <a:r>
              <a:rPr lang="en-US" dirty="0" smtClean="0"/>
              <a:t>This is some text in a paragraph.</a:t>
            </a:r>
            <a:r>
              <a:rPr lang="en-US" b="1" dirty="0" smtClean="0"/>
              <a:t>&lt;/p&gt;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 Styles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HTML Styling</a:t>
            </a:r>
          </a:p>
          <a:p>
            <a:pPr lvl="1"/>
            <a:r>
              <a:rPr lang="en-US" sz="2400" dirty="0" smtClean="0"/>
              <a:t>Every HTML element has a </a:t>
            </a:r>
            <a:r>
              <a:rPr lang="en-US" sz="2400" b="1" dirty="0" smtClean="0"/>
              <a:t>default style</a:t>
            </a:r>
            <a:r>
              <a:rPr lang="en-US" sz="2400" dirty="0" smtClean="0"/>
              <a:t> (background color is white and text color is black).</a:t>
            </a:r>
          </a:p>
          <a:p>
            <a:pPr lvl="1"/>
            <a:r>
              <a:rPr lang="en-US" sz="2400" dirty="0" smtClean="0"/>
              <a:t>Changing the default style of an HTML element, can be done with the </a:t>
            </a:r>
            <a:r>
              <a:rPr lang="en-US" sz="2400" b="1" dirty="0" smtClean="0"/>
              <a:t>style attribute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This example changes the default background color from white to </a:t>
            </a:r>
            <a:r>
              <a:rPr lang="en-US" sz="2400" dirty="0" err="1" smtClean="0"/>
              <a:t>lightgrey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2000" b="1" dirty="0" smtClean="0"/>
              <a:t>Example:-</a:t>
            </a:r>
          </a:p>
          <a:p>
            <a:pPr lvl="2"/>
            <a:r>
              <a:rPr lang="en-US" sz="2000" dirty="0" smtClean="0"/>
              <a:t>&lt;body style="background-</a:t>
            </a:r>
            <a:r>
              <a:rPr lang="en-US" sz="2000" dirty="0" err="1" smtClean="0"/>
              <a:t>color:lightgrey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    &lt;h1&gt;This is a heading&lt;/h1&gt;</a:t>
            </a:r>
            <a:br>
              <a:rPr lang="en-US" sz="2000" dirty="0" smtClean="0"/>
            </a:br>
            <a:r>
              <a:rPr lang="en-US" sz="2000" dirty="0" smtClean="0"/>
              <a:t>      &lt;p&gt;This is a paragraph.&lt;/p&gt;</a:t>
            </a:r>
            <a:br>
              <a:rPr lang="en-US" sz="2000" dirty="0" smtClean="0"/>
            </a:br>
            <a:r>
              <a:rPr lang="en-US" sz="2000" dirty="0" smtClean="0"/>
              <a:t>&lt;/body&gt;</a:t>
            </a:r>
          </a:p>
          <a:p>
            <a:pPr lvl="3"/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HTML style attribute has the following </a:t>
            </a:r>
            <a:r>
              <a:rPr lang="en-US" sz="2400" b="1" dirty="0" smtClean="0"/>
              <a:t>syntax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style="</a:t>
            </a:r>
            <a:r>
              <a:rPr lang="en-US" sz="2400" i="1" dirty="0" err="1" smtClean="0"/>
              <a:t>property</a:t>
            </a:r>
            <a:r>
              <a:rPr lang="en-US" sz="2400" dirty="0" err="1" smtClean="0"/>
              <a:t>:</a:t>
            </a:r>
            <a:r>
              <a:rPr lang="en-US" sz="2400" i="1" dirty="0" err="1" smtClean="0"/>
              <a:t>value</a:t>
            </a:r>
            <a:r>
              <a:rPr lang="en-US" sz="2400" dirty="0" smtClean="0"/>
              <a:t>“</a:t>
            </a:r>
          </a:p>
          <a:p>
            <a:r>
              <a:rPr lang="en-US" sz="2400" dirty="0" smtClean="0"/>
              <a:t>HTML style attribute has many properties include:</a:t>
            </a:r>
          </a:p>
          <a:p>
            <a:pPr lvl="1"/>
            <a:r>
              <a:rPr lang="en-US" sz="2000" dirty="0" smtClean="0"/>
              <a:t>The </a:t>
            </a:r>
            <a:r>
              <a:rPr lang="en-US" sz="2000" b="1" dirty="0" smtClean="0"/>
              <a:t>color</a:t>
            </a:r>
            <a:r>
              <a:rPr lang="en-US" sz="2000" dirty="0" smtClean="0"/>
              <a:t> property defines the text color to be used for an HTML element:</a:t>
            </a:r>
          </a:p>
          <a:p>
            <a:pPr lvl="1"/>
            <a:r>
              <a:rPr lang="en-US" sz="2000" dirty="0" smtClean="0"/>
              <a:t>The </a:t>
            </a:r>
            <a:r>
              <a:rPr lang="en-US" sz="2000" b="1" dirty="0" smtClean="0"/>
              <a:t>font-family</a:t>
            </a:r>
            <a:r>
              <a:rPr lang="en-US" sz="2000" dirty="0" smtClean="0"/>
              <a:t> property defines the font to be used for an HTML element:</a:t>
            </a:r>
          </a:p>
          <a:p>
            <a:pPr lvl="1"/>
            <a:r>
              <a:rPr lang="en-US" sz="2000" dirty="0" smtClean="0"/>
              <a:t>The </a:t>
            </a:r>
            <a:r>
              <a:rPr lang="en-US" sz="2000" b="1" dirty="0" smtClean="0"/>
              <a:t>font-size</a:t>
            </a:r>
            <a:r>
              <a:rPr lang="en-US" sz="2000" dirty="0" smtClean="0"/>
              <a:t> property defines the text size to be used for an HTML element:</a:t>
            </a:r>
          </a:p>
          <a:p>
            <a:pPr lvl="1"/>
            <a:r>
              <a:rPr lang="en-US" sz="2000" dirty="0" smtClean="0"/>
              <a:t>The </a:t>
            </a:r>
            <a:r>
              <a:rPr lang="en-US" sz="2000" b="1" dirty="0" smtClean="0"/>
              <a:t>text-align</a:t>
            </a:r>
            <a:r>
              <a:rPr lang="en-US" sz="2000" dirty="0" smtClean="0"/>
              <a:t> property defines the horizontal text alignment for an HTML element: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Color Names:</a:t>
            </a:r>
            <a:endParaRPr lang="en-US" sz="2800" dirty="0" smtClean="0"/>
          </a:p>
          <a:p>
            <a:pPr lvl="1"/>
            <a:r>
              <a:rPr lang="en-US" sz="2400" dirty="0" smtClean="0"/>
              <a:t>The most common methods for specifying colors are by using the color name or the hexadecimal value.</a:t>
            </a:r>
          </a:p>
          <a:p>
            <a:pPr lvl="1" hangingPunct="0"/>
            <a:r>
              <a:rPr lang="en-US" sz="2000" dirty="0" smtClean="0"/>
              <a:t> </a:t>
            </a:r>
            <a:r>
              <a:rPr lang="en-US" sz="2400" dirty="0" smtClean="0"/>
              <a:t>To add color to an HTML element, you use </a:t>
            </a:r>
            <a:r>
              <a:rPr lang="en-US" dirty="0" smtClean="0"/>
              <a:t>style="color:{color}"</a:t>
            </a:r>
            <a:r>
              <a:rPr lang="en-US" sz="2400" dirty="0" smtClean="0"/>
              <a:t>, where {color} is the color value. </a:t>
            </a:r>
          </a:p>
          <a:p>
            <a:pPr lvl="1" hangingPunct="0"/>
            <a:r>
              <a:rPr lang="en-US" sz="2400" b="1" dirty="0" smtClean="0"/>
              <a:t>For example</a:t>
            </a:r>
            <a:r>
              <a:rPr lang="en-US" sz="2400" dirty="0" smtClean="0"/>
              <a:t>:</a:t>
            </a:r>
            <a:endParaRPr lang="en-US" sz="3600" dirty="0" smtClean="0"/>
          </a:p>
          <a:p>
            <a:pPr lvl="1">
              <a:buNone/>
            </a:pPr>
            <a:r>
              <a:rPr lang="en-US" sz="2400" dirty="0" smtClean="0"/>
              <a:t>	&lt;h3 </a:t>
            </a:r>
            <a:r>
              <a:rPr lang="en-US" sz="2400" b="1" dirty="0" smtClean="0"/>
              <a:t>style="</a:t>
            </a:r>
            <a:r>
              <a:rPr lang="en-US" sz="2400" b="1" dirty="0" err="1" smtClean="0"/>
              <a:t>color:blue</a:t>
            </a:r>
            <a:r>
              <a:rPr lang="en-US" sz="2400" b="1" dirty="0" smtClean="0"/>
              <a:t>"</a:t>
            </a:r>
            <a:r>
              <a:rPr lang="en-US" sz="2400" dirty="0" smtClean="0"/>
              <a:t>&gt;HTML Colors&lt;/h3&gt;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This results in:</a:t>
            </a:r>
            <a:endParaRPr lang="en-US" sz="3600" dirty="0" smtClean="0"/>
          </a:p>
          <a:p>
            <a:pPr lvl="1"/>
            <a:r>
              <a:rPr lang="en-US" sz="2400" dirty="0" smtClean="0"/>
              <a:t> </a:t>
            </a:r>
            <a:r>
              <a:rPr lang="en-US" sz="2400" b="1" dirty="0" smtClean="0">
                <a:solidFill>
                  <a:srgbClr val="2705F1"/>
                </a:solidFill>
              </a:rPr>
              <a:t>HTML Colors</a:t>
            </a:r>
            <a:endParaRPr lang="en-US" sz="2400" dirty="0" smtClean="0">
              <a:solidFill>
                <a:srgbClr val="2705F1"/>
              </a:solidFill>
            </a:endParaRPr>
          </a:p>
          <a:p>
            <a:pPr lvl="2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Colors…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Color Names: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 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Comment tags &lt;!-- and --&gt; are used to insert comments in HTML.</a:t>
            </a:r>
          </a:p>
          <a:p>
            <a:pPr lvl="1"/>
            <a:r>
              <a:rPr lang="en-US" sz="2400" dirty="0" smtClean="0"/>
              <a:t>You can add comments to your HTML source by using the following syntax: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dirty="0" smtClean="0">
                <a:solidFill>
                  <a:srgbClr val="000000"/>
                </a:solidFill>
              </a:rPr>
              <a:t>&lt;!-- Write your comments here --&gt;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74" y="457200"/>
            <a:ext cx="4213225" cy="487363"/>
          </a:xfrm>
        </p:spPr>
        <p:txBody>
          <a:bodyPr/>
          <a:lstStyle/>
          <a:p>
            <a:r>
              <a:rPr lang="en-US" sz="2800" b="1" dirty="0" smtClean="0"/>
              <a:t>Introduction of HTML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What is HTML?</a:t>
            </a:r>
          </a:p>
          <a:p>
            <a:r>
              <a:rPr lang="en-US" sz="2800" dirty="0" smtClean="0"/>
              <a:t>HTML, which stands for </a:t>
            </a:r>
            <a:r>
              <a:rPr lang="en-US" sz="2800" dirty="0" err="1" smtClean="0"/>
              <a:t>HyperText</a:t>
            </a:r>
            <a:r>
              <a:rPr lang="en-US" sz="2800" dirty="0" smtClean="0"/>
              <a:t> Markup Language, is a markup language used to create web pages.</a:t>
            </a:r>
          </a:p>
          <a:p>
            <a:pPr lvl="1"/>
            <a:r>
              <a:rPr lang="en-US" sz="2400" dirty="0" smtClean="0"/>
              <a:t>HTML documents are described by </a:t>
            </a:r>
            <a:r>
              <a:rPr lang="en-US" sz="2400" b="1" dirty="0" smtClean="0"/>
              <a:t>HTML tags</a:t>
            </a:r>
            <a:endParaRPr lang="en-US" sz="2400" dirty="0" smtClean="0"/>
          </a:p>
          <a:p>
            <a:pPr lvl="1"/>
            <a:r>
              <a:rPr lang="en-US" sz="2400" dirty="0" smtClean="0"/>
              <a:t>Each HTML tag </a:t>
            </a:r>
            <a:r>
              <a:rPr lang="en-US" sz="2400" b="1" dirty="0" smtClean="0"/>
              <a:t>describes</a:t>
            </a:r>
            <a:r>
              <a:rPr lang="en-US" sz="2400" dirty="0" smtClean="0"/>
              <a:t> different document content</a:t>
            </a:r>
          </a:p>
          <a:p>
            <a:r>
              <a:rPr lang="en-US" sz="2800" dirty="0" smtClean="0"/>
              <a:t>There are Two types of tags in HTML:</a:t>
            </a:r>
          </a:p>
          <a:p>
            <a:pPr lvl="1"/>
            <a:r>
              <a:rPr lang="en-US" sz="2400" dirty="0" smtClean="0"/>
              <a:t>Paired tags (Opening and Closing tags. Ex. &lt;h1&gt;Some text&lt;/h1&gt;</a:t>
            </a:r>
          </a:p>
          <a:p>
            <a:pPr lvl="1"/>
            <a:r>
              <a:rPr lang="en-US" sz="2400" dirty="0" smtClean="0"/>
              <a:t>Unpaired tags/Empty tags. Ex.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&gt;,&lt;hr&gt;</a:t>
            </a:r>
          </a:p>
          <a:p>
            <a:r>
              <a:rPr lang="en-US" sz="2800" dirty="0" smtClean="0"/>
              <a:t>HTML tags are not case sensitive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791200" y="6454775"/>
            <a:ext cx="2971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Faculty of ICT and Distance Learning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7620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5791200" y="6454775"/>
            <a:ext cx="2971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Faculty of ICT and Distance Learning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of HTML…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800" dirty="0" smtClean="0"/>
              <a:t>What do I need to create HTML?</a:t>
            </a:r>
          </a:p>
          <a:p>
            <a:pPr lvl="1"/>
            <a:r>
              <a:rPr lang="en-US" sz="2400" dirty="0" smtClean="0"/>
              <a:t>You don't need any special equipment or software to create HTML. You already have. Here is what you need:</a:t>
            </a:r>
          </a:p>
          <a:p>
            <a:pPr lvl="2"/>
            <a:r>
              <a:rPr lang="en-US" sz="2000" b="1" dirty="0" smtClean="0"/>
              <a:t>Computer</a:t>
            </a:r>
            <a:r>
              <a:rPr lang="en-US" sz="2000" dirty="0" smtClean="0"/>
              <a:t>: computers already have a text editor and you can easily create</a:t>
            </a:r>
            <a:r>
              <a:rPr lang="en-US" sz="2000" b="1" dirty="0" smtClean="0"/>
              <a:t> </a:t>
            </a:r>
            <a:r>
              <a:rPr lang="en-US" sz="2000" dirty="0" smtClean="0"/>
              <a:t>HTML files using a text editor.</a:t>
            </a:r>
          </a:p>
          <a:p>
            <a:pPr lvl="2"/>
            <a:r>
              <a:rPr lang="en-US" sz="2000" b="1" dirty="0" smtClean="0"/>
              <a:t>Web Browser</a:t>
            </a:r>
            <a:r>
              <a:rPr lang="en-US" sz="2000" dirty="0" smtClean="0"/>
              <a:t>. For example, Internet Explorer, Google Chrome or Firefox.</a:t>
            </a:r>
            <a:r>
              <a:rPr lang="en-US" sz="2000" b="1" dirty="0" smtClean="0"/>
              <a:t> </a:t>
            </a:r>
          </a:p>
          <a:p>
            <a:r>
              <a:rPr lang="en-US" sz="2800" dirty="0" smtClean="0"/>
              <a:t>Do I need to be online?</a:t>
            </a:r>
          </a:p>
          <a:p>
            <a:pPr lvl="1"/>
            <a:r>
              <a:rPr lang="en-US" sz="2400" dirty="0" smtClean="0"/>
              <a:t>No, you do not need to be online to create web pages. </a:t>
            </a:r>
          </a:p>
          <a:p>
            <a:pPr lvl="1"/>
            <a:r>
              <a:rPr lang="en-US" sz="2400" dirty="0" smtClean="0"/>
              <a:t>You can create web pages on your local machine. 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 dirty="0" smtClean="0"/>
              <a:t>How to start :</a:t>
            </a:r>
          </a:p>
          <a:p>
            <a:pPr lvl="1"/>
            <a:r>
              <a:rPr lang="en-US" sz="1800" dirty="0" smtClean="0"/>
              <a:t>Write HTML code in notepad.</a:t>
            </a:r>
          </a:p>
          <a:p>
            <a:pPr lvl="1"/>
            <a:r>
              <a:rPr lang="en-US" sz="1800" dirty="0" smtClean="0"/>
              <a:t>Save the file with (.html or .</a:t>
            </a:r>
            <a:r>
              <a:rPr lang="en-US" sz="1800" dirty="0" err="1" smtClean="0"/>
              <a:t>htm</a:t>
            </a:r>
            <a:r>
              <a:rPr lang="en-US" sz="1800" dirty="0" smtClean="0"/>
              <a:t>) extension.</a:t>
            </a:r>
          </a:p>
          <a:p>
            <a:pPr lvl="1"/>
            <a:r>
              <a:rPr lang="en-US" sz="1800" dirty="0" smtClean="0"/>
              <a:t>View the page in any browser.</a:t>
            </a:r>
          </a:p>
          <a:p>
            <a:r>
              <a:rPr lang="en-US" sz="2400" dirty="0" smtClean="0"/>
              <a:t>Creating a Webpage:</a:t>
            </a:r>
          </a:p>
          <a:p>
            <a:pPr lvl="1"/>
            <a:r>
              <a:rPr lang="en-US" sz="1800" b="1" dirty="0" smtClean="0"/>
              <a:t>Create an HTML file</a:t>
            </a:r>
            <a:r>
              <a:rPr lang="en-US" sz="1800" dirty="0" smtClean="0"/>
              <a:t>: simply a text file saved with an .html or .</a:t>
            </a:r>
            <a:r>
              <a:rPr lang="en-US" sz="1800" dirty="0" err="1" smtClean="0"/>
              <a:t>htm</a:t>
            </a:r>
            <a:r>
              <a:rPr lang="en-US" sz="1800" dirty="0" smtClean="0"/>
              <a:t> extension.</a:t>
            </a:r>
          </a:p>
          <a:p>
            <a:pPr lvl="1"/>
            <a:r>
              <a:rPr lang="en-US" sz="1800" b="1" dirty="0" smtClean="0"/>
              <a:t>Type some HTML code 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&lt;html&gt;</a:t>
            </a:r>
            <a:endParaRPr lang="en-US" sz="24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&lt;head&gt;</a:t>
            </a:r>
            <a:endParaRPr lang="en-US" sz="24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&lt;title&gt;</a:t>
            </a:r>
            <a:r>
              <a:rPr lang="en-US" sz="2000" dirty="0" smtClean="0"/>
              <a:t>My first Web Page</a:t>
            </a:r>
            <a:r>
              <a:rPr lang="en-US" sz="2000" b="1" dirty="0" smtClean="0"/>
              <a:t>&lt;/title&gt; &lt;/head&gt;</a:t>
            </a:r>
            <a:endParaRPr lang="en-US" sz="24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&lt;body&gt;</a:t>
            </a:r>
            <a:endParaRPr lang="en-US" sz="2400" b="1" dirty="0" smtClean="0"/>
          </a:p>
          <a:p>
            <a:pPr>
              <a:buNone/>
            </a:pPr>
            <a:r>
              <a:rPr lang="en-US" sz="2000" dirty="0" smtClean="0"/>
              <a:t>	Less than 5 minutes into this HTML tutorial and I've already created my first homepage!</a:t>
            </a:r>
            <a:r>
              <a:rPr lang="en-US" sz="2000" b="1" dirty="0" smtClean="0"/>
              <a:t>&lt;/body&gt; 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2000" b="1" dirty="0" smtClean="0"/>
              <a:t>&lt;/html&gt;</a:t>
            </a:r>
            <a:endParaRPr lang="en-US" sz="2400" b="1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Explanation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000" dirty="0" smtClean="0"/>
              <a:t>lets look more closely at the example that we created in the previous lesson.</a:t>
            </a:r>
          </a:p>
          <a:p>
            <a:pPr lvl="1" hangingPunct="0"/>
            <a:r>
              <a:rPr lang="en-US" sz="1800" b="1" u="sng" dirty="0" smtClean="0"/>
              <a:t>&lt;html&gt;</a:t>
            </a:r>
            <a:r>
              <a:rPr lang="en-US" sz="1800" b="1" dirty="0" smtClean="0"/>
              <a:t> </a:t>
            </a:r>
            <a:r>
              <a:rPr lang="en-US" sz="1800" dirty="0" smtClean="0"/>
              <a:t>element can be thought of as a container that all other tags sit inside (except for  the !DOCTYPE tag</a:t>
            </a:r>
            <a:r>
              <a:rPr lang="en-US" sz="2400" dirty="0" smtClean="0"/>
              <a:t>).</a:t>
            </a:r>
          </a:p>
          <a:p>
            <a:pPr lvl="1" hangingPunct="0"/>
            <a:r>
              <a:rPr lang="en-US" sz="1800" dirty="0" smtClean="0"/>
              <a:t>The </a:t>
            </a:r>
            <a:r>
              <a:rPr lang="en-US" sz="1800" b="1" u="sng" dirty="0" smtClean="0"/>
              <a:t>&lt;head&gt;</a:t>
            </a:r>
            <a:r>
              <a:rPr lang="en-US" sz="1800" b="1" dirty="0" smtClean="0"/>
              <a:t> </a:t>
            </a:r>
            <a:r>
              <a:rPr lang="en-US" sz="1800" dirty="0" smtClean="0"/>
              <a:t>tag contains information that is not normally viewable within your browser (such as meta tags, JavaScript and CSS),  although the </a:t>
            </a:r>
            <a:r>
              <a:rPr lang="en-US" sz="1800" b="1" dirty="0" smtClean="0"/>
              <a:t>&lt;title&gt; </a:t>
            </a:r>
            <a:r>
              <a:rPr lang="en-US" sz="1800" dirty="0" smtClean="0"/>
              <a:t>tag is an exception to this.</a:t>
            </a:r>
            <a:endParaRPr lang="en-US" sz="2000" dirty="0" smtClean="0"/>
          </a:p>
          <a:p>
            <a:pPr lvl="1"/>
            <a:r>
              <a:rPr lang="en-US" sz="1800" b="1" u="sng" dirty="0" smtClean="0"/>
              <a:t>&lt;title&gt; </a:t>
            </a:r>
            <a:r>
              <a:rPr lang="en-US" sz="1800" dirty="0" smtClean="0"/>
              <a:t>The &lt;title&gt; tag is used inside the &lt;head&gt; tag to mention the document title.</a:t>
            </a:r>
          </a:p>
          <a:p>
            <a:pPr lvl="1" hangingPunct="0"/>
            <a:r>
              <a:rPr lang="en-US" sz="1800" dirty="0" smtClean="0"/>
              <a:t>The </a:t>
            </a:r>
            <a:r>
              <a:rPr lang="en-US" sz="1800" b="1" u="sng" dirty="0" smtClean="0"/>
              <a:t>&lt;body&gt;</a:t>
            </a:r>
            <a:r>
              <a:rPr lang="en-US" sz="1800" b="1" dirty="0" smtClean="0"/>
              <a:t> </a:t>
            </a:r>
            <a:r>
              <a:rPr lang="en-US" sz="1800" dirty="0" smtClean="0"/>
              <a:t>tag is where most of your code will go. </a:t>
            </a:r>
          </a:p>
          <a:p>
            <a:pPr hangingPunct="0"/>
            <a:r>
              <a:rPr lang="en-US" sz="2200" b="1" dirty="0" smtClean="0"/>
              <a:t>Closing your tags:</a:t>
            </a:r>
          </a:p>
          <a:p>
            <a:pPr lvl="1" hangingPunct="0"/>
            <a:r>
              <a:rPr lang="en-US" sz="1800" dirty="0" smtClean="0"/>
              <a:t>The closing tag contains a forward slash (</a:t>
            </a:r>
            <a:r>
              <a:rPr lang="en-US" sz="1800" b="1" dirty="0" smtClean="0"/>
              <a:t>/</a:t>
            </a:r>
            <a:r>
              <a:rPr lang="en-US" sz="1800" dirty="0" smtClean="0"/>
              <a:t>) after the &lt;. This tells the browser that this tag closes the previous one.</a:t>
            </a:r>
          </a:p>
          <a:p>
            <a:pPr hangingPunct="0"/>
            <a:r>
              <a:rPr lang="en-US" sz="2000" b="1" dirty="0" smtClean="0"/>
              <a:t>UPPERCASE or lowercase?</a:t>
            </a:r>
          </a:p>
          <a:p>
            <a:pPr lvl="1" hangingPunct="0"/>
            <a:r>
              <a:rPr lang="en-US" sz="1800" dirty="0" smtClean="0"/>
              <a:t>Although most browsers will display your page regardless of the case you use, you should always code in lowercase. </a:t>
            </a:r>
          </a:p>
          <a:p>
            <a:pPr lvl="2" hangingPunct="0"/>
            <a:endParaRPr lang="en-US" sz="1200" dirty="0" smtClean="0"/>
          </a:p>
          <a:p>
            <a:pPr lvl="3" hangingPunct="0"/>
            <a:endParaRPr lang="en-US" sz="1400" dirty="0" smtClean="0"/>
          </a:p>
          <a:p>
            <a:pPr lvl="3" hangingPunct="0"/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Text Formatting tags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 element:</a:t>
            </a:r>
          </a:p>
          <a:p>
            <a:pPr lvl="1"/>
            <a:r>
              <a:rPr lang="en-US" dirty="0" smtClean="0"/>
              <a:t>There are six heading elements:</a:t>
            </a:r>
          </a:p>
          <a:p>
            <a:pPr lvl="1">
              <a:buNone/>
            </a:pPr>
            <a:r>
              <a:rPr lang="en-US" dirty="0" smtClean="0"/>
              <a:t>    (&lt;h1&gt;,&lt;h2&gt;,&lt;h3&gt;,&lt;h4&gt;,&lt;h5&gt;,&lt;h6&gt;)</a:t>
            </a:r>
          </a:p>
          <a:p>
            <a:pPr lvl="1"/>
            <a:r>
              <a:rPr lang="en-US" dirty="0" smtClean="0"/>
              <a:t>All six heading elements are container tags (Paired tags) and requires closing tag.</a:t>
            </a:r>
          </a:p>
          <a:p>
            <a:pPr lvl="1"/>
            <a:r>
              <a:rPr lang="en-US" b="1" dirty="0" smtClean="0"/>
              <a:t>&lt;h1&gt; </a:t>
            </a:r>
            <a:r>
              <a:rPr lang="en-US" dirty="0" smtClean="0"/>
              <a:t>will print the largest heading.</a:t>
            </a:r>
          </a:p>
          <a:p>
            <a:pPr lvl="1"/>
            <a:r>
              <a:rPr lang="en-US" b="1" dirty="0" smtClean="0"/>
              <a:t>&lt;h6&gt; </a:t>
            </a:r>
            <a:r>
              <a:rPr lang="en-US" dirty="0" smtClean="0"/>
              <a:t>with print the smallest heading.</a:t>
            </a:r>
          </a:p>
          <a:p>
            <a:pPr lvl="1">
              <a:buNone/>
            </a:pPr>
            <a:r>
              <a:rPr lang="en-US" u="sng" dirty="0" smtClean="0"/>
              <a:t>Example: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Text Formatting tags…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 smtClean="0"/>
              <a:t>Bold</a:t>
            </a:r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400" dirty="0" smtClean="0"/>
              <a:t>You specify bold text with the &lt;b&gt; tag.</a:t>
            </a:r>
          </a:p>
          <a:p>
            <a:pPr lvl="1"/>
            <a:r>
              <a:rPr lang="en-US" sz="2000" dirty="0" smtClean="0"/>
              <a:t> </a:t>
            </a:r>
            <a:r>
              <a:rPr lang="en-US" sz="2400" dirty="0" smtClean="0"/>
              <a:t>Typing this code:</a:t>
            </a:r>
          </a:p>
          <a:p>
            <a:pPr lvl="1"/>
            <a:r>
              <a:rPr lang="en-US" sz="2400" dirty="0" smtClean="0"/>
              <a:t> &lt;b&gt;This text is bold.&lt;/b&gt;</a:t>
            </a:r>
          </a:p>
          <a:p>
            <a:pPr lvl="1">
              <a:buNone/>
            </a:pPr>
            <a:r>
              <a:rPr lang="en-US" sz="2400" dirty="0" smtClean="0"/>
              <a:t>Results in this:</a:t>
            </a:r>
          </a:p>
          <a:p>
            <a:pPr lvl="1"/>
            <a:r>
              <a:rPr lang="en-US" sz="2400" b="1" dirty="0" smtClean="0"/>
              <a:t>This text is bold.</a:t>
            </a:r>
          </a:p>
          <a:p>
            <a:r>
              <a:rPr lang="en-US" b="1" dirty="0" smtClean="0"/>
              <a:t>Italics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dirty="0" smtClean="0"/>
              <a:t>You specify italic text with the &lt;</a:t>
            </a:r>
            <a:r>
              <a:rPr lang="en-US" sz="2400" dirty="0" err="1" smtClean="0"/>
              <a:t>i</a:t>
            </a:r>
            <a:r>
              <a:rPr lang="en-US" sz="2400" dirty="0" smtClean="0"/>
              <a:t>&gt; tag.</a:t>
            </a:r>
          </a:p>
          <a:p>
            <a:pPr lvl="1"/>
            <a:r>
              <a:rPr lang="en-US" sz="2400" dirty="0" smtClean="0"/>
              <a:t> Typing this code:</a:t>
            </a:r>
          </a:p>
          <a:p>
            <a:pPr lvl="1"/>
            <a:r>
              <a:rPr lang="en-US" sz="2400" dirty="0" smtClean="0"/>
              <a:t> &lt;</a:t>
            </a:r>
            <a:r>
              <a:rPr lang="en-US" sz="2400" dirty="0" err="1" smtClean="0"/>
              <a:t>i</a:t>
            </a:r>
            <a:r>
              <a:rPr lang="en-US" sz="2400" dirty="0" smtClean="0"/>
              <a:t>&gt;This text is italicized.&lt;/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</a:t>
            </a:r>
          </a:p>
          <a:p>
            <a:pPr lvl="1">
              <a:buNone/>
            </a:pPr>
            <a:r>
              <a:rPr lang="en-US" sz="2400" dirty="0" smtClean="0"/>
              <a:t>Results in this:</a:t>
            </a:r>
          </a:p>
          <a:p>
            <a:pPr lvl="1"/>
            <a:r>
              <a:rPr lang="en-US" sz="2400" i="1" dirty="0" smtClean="0"/>
              <a:t>This text is italicized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Text Formatting tags…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Line Breaks:	</a:t>
            </a:r>
          </a:p>
          <a:p>
            <a:pPr lvl="1">
              <a:buNone/>
            </a:pPr>
            <a:r>
              <a:rPr lang="en-US" sz="2400" dirty="0" smtClean="0"/>
              <a:t>Typing this code:</a:t>
            </a:r>
          </a:p>
          <a:p>
            <a:pPr lvl="1"/>
            <a:r>
              <a:rPr lang="en-US" sz="2400" dirty="0" smtClean="0"/>
              <a:t> &lt;p&gt;Here is a...&lt;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/&gt;line break.&lt;/p&gt;</a:t>
            </a:r>
          </a:p>
          <a:p>
            <a:pPr lvl="1">
              <a:buNone/>
            </a:pPr>
            <a:r>
              <a:rPr lang="en-US" sz="2400" dirty="0" smtClean="0"/>
              <a:t>Results in this:</a:t>
            </a:r>
          </a:p>
          <a:p>
            <a:pPr lvl="1" hangingPunct="0"/>
            <a:r>
              <a:rPr lang="en-US" sz="2400" dirty="0" smtClean="0"/>
              <a:t>Here is a line break.</a:t>
            </a:r>
          </a:p>
          <a:p>
            <a:r>
              <a:rPr lang="en-US" sz="2800" b="1" dirty="0" smtClean="0"/>
              <a:t>Horizontal Rule: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Typing this code:</a:t>
            </a:r>
          </a:p>
          <a:p>
            <a:pPr lvl="1"/>
            <a:r>
              <a:rPr lang="en-US" sz="2400" dirty="0" smtClean="0"/>
              <a:t> Here's a horizontal rule... &lt;hr /&gt; ...that was a horizontal rule :)</a:t>
            </a:r>
          </a:p>
          <a:p>
            <a:pPr lvl="1">
              <a:buNone/>
            </a:pPr>
            <a:r>
              <a:rPr lang="en-US" sz="2400" dirty="0" smtClean="0"/>
              <a:t>Results in this:</a:t>
            </a:r>
          </a:p>
          <a:p>
            <a:pPr lvl="1"/>
            <a:r>
              <a:rPr lang="en-US" sz="2400" dirty="0" smtClean="0"/>
              <a:t>Here's a horizontal rule...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Text Formatting tags…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Unordered (un-numbered) List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Type this code in your text editor and see the result: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lvl="1">
              <a:buNone/>
            </a:pPr>
            <a:r>
              <a:rPr lang="en-US" sz="2400" dirty="0" smtClean="0"/>
              <a:t>	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&gt;List item 1&lt;/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 lvl="1">
              <a:buNone/>
            </a:pPr>
            <a:r>
              <a:rPr lang="en-US" sz="2400" dirty="0" smtClean="0"/>
              <a:t>	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&gt;List item 2&lt;/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 lvl="1">
              <a:buNone/>
            </a:pPr>
            <a:r>
              <a:rPr lang="en-US" sz="2400" dirty="0" smtClean="0"/>
              <a:t>	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Ordered (numbered) List:</a:t>
            </a:r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&gt;List item 1&lt;/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&gt;List item 2&lt;/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  <a:endParaRPr lang="en-US" dirty="0" smtClean="0"/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5410200" y="2438400"/>
            <a:ext cx="2971800" cy="2971800"/>
          </a:xfrm>
          <a:prstGeom prst="verticalScroll">
            <a:avLst>
              <a:gd name="adj" fmla="val 6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Note, that the only difference between an ordered list and an unordered list is the first letter of the list definition ("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" for ordered, "</a:t>
            </a:r>
            <a:r>
              <a:rPr lang="en-US" b="1" dirty="0" smtClean="0">
                <a:solidFill>
                  <a:srgbClr val="0000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" for unordered).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93l">
  <a:themeElements>
    <a:clrScheme name="Office Theme 3">
      <a:dk1>
        <a:srgbClr val="0E3558"/>
      </a:dk1>
      <a:lt1>
        <a:srgbClr val="FFFFFF"/>
      </a:lt1>
      <a:dk2>
        <a:srgbClr val="006699"/>
      </a:dk2>
      <a:lt2>
        <a:srgbClr val="969696"/>
      </a:lt2>
      <a:accent1>
        <a:srgbClr val="3B86CB"/>
      </a:accent1>
      <a:accent2>
        <a:srgbClr val="5CB68D"/>
      </a:accent2>
      <a:accent3>
        <a:srgbClr val="FFFFFF"/>
      </a:accent3>
      <a:accent4>
        <a:srgbClr val="0A2C4A"/>
      </a:accent4>
      <a:accent5>
        <a:srgbClr val="AFC3E2"/>
      </a:accent5>
      <a:accent6>
        <a:srgbClr val="53A57F"/>
      </a:accent6>
      <a:hlink>
        <a:srgbClr val="CC3300"/>
      </a:hlink>
      <a:folHlink>
        <a:srgbClr val="33339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C3CCF4"/>
        </a:accent5>
        <a:accent6>
          <a:srgbClr val="D9943A"/>
        </a:accent6>
        <a:hlink>
          <a:srgbClr val="33835F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E3558"/>
        </a:dk1>
        <a:lt1>
          <a:srgbClr val="FFFFFF"/>
        </a:lt1>
        <a:dk2>
          <a:srgbClr val="006699"/>
        </a:dk2>
        <a:lt2>
          <a:srgbClr val="969696"/>
        </a:lt2>
        <a:accent1>
          <a:srgbClr val="3B86CB"/>
        </a:accent1>
        <a:accent2>
          <a:srgbClr val="5CB68D"/>
        </a:accent2>
        <a:accent3>
          <a:srgbClr val="FFFFFF"/>
        </a:accent3>
        <a:accent4>
          <a:srgbClr val="0A2C4A"/>
        </a:accent4>
        <a:accent5>
          <a:srgbClr val="AFC3E2"/>
        </a:accent5>
        <a:accent6>
          <a:srgbClr val="53A57F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cdb2004193l</Template>
  <TotalTime>1988</TotalTime>
  <Words>886</Words>
  <Application>Microsoft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cdb2004193l</vt:lpstr>
      <vt:lpstr>UNIVERSITY OF HARGEISA</vt:lpstr>
      <vt:lpstr>Introduction of HTML</vt:lpstr>
      <vt:lpstr>Introduction of HTML…</vt:lpstr>
      <vt:lpstr>Getting Started:</vt:lpstr>
      <vt:lpstr>Explanation of code</vt:lpstr>
      <vt:lpstr>Text Formatting tags</vt:lpstr>
      <vt:lpstr>Text Formatting tags…</vt:lpstr>
      <vt:lpstr>Text Formatting tags…</vt:lpstr>
      <vt:lpstr>Text Formatting tags…</vt:lpstr>
      <vt:lpstr>Text Formatting tags…</vt:lpstr>
      <vt:lpstr>HTML Definition Lists</vt:lpstr>
      <vt:lpstr> </vt:lpstr>
      <vt:lpstr>HTML Attributes</vt:lpstr>
      <vt:lpstr>Align Attribute</vt:lpstr>
      <vt:lpstr>HTML Styles</vt:lpstr>
      <vt:lpstr> </vt:lpstr>
      <vt:lpstr>HTML Colors</vt:lpstr>
      <vt:lpstr>HTML Colors…</vt:lpstr>
      <vt:lpstr>HTML Comments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Mala Yaasiin</dc:creator>
  <cp:lastModifiedBy>Mala Yaasiin</cp:lastModifiedBy>
  <cp:revision>60</cp:revision>
  <dcterms:created xsi:type="dcterms:W3CDTF">2015-01-31T07:22:08Z</dcterms:created>
  <dcterms:modified xsi:type="dcterms:W3CDTF">2015-04-15T05:27:41Z</dcterms:modified>
</cp:coreProperties>
</file>