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440" r:id="rId3"/>
    <p:sldId id="443" r:id="rId4"/>
    <p:sldId id="444" r:id="rId5"/>
    <p:sldId id="445" r:id="rId6"/>
    <p:sldId id="413" r:id="rId7"/>
    <p:sldId id="414" r:id="rId8"/>
    <p:sldId id="448" r:id="rId9"/>
    <p:sldId id="416" r:id="rId10"/>
    <p:sldId id="453" r:id="rId11"/>
    <p:sldId id="452" r:id="rId12"/>
    <p:sldId id="421" r:id="rId13"/>
    <p:sldId id="450" r:id="rId14"/>
    <p:sldId id="451" r:id="rId15"/>
    <p:sldId id="417" r:id="rId16"/>
    <p:sldId id="454" r:id="rId17"/>
    <p:sldId id="418" r:id="rId18"/>
    <p:sldId id="419" r:id="rId19"/>
    <p:sldId id="455" r:id="rId20"/>
    <p:sldId id="425" r:id="rId21"/>
    <p:sldId id="430" r:id="rId22"/>
    <p:sldId id="432" r:id="rId23"/>
    <p:sldId id="431" r:id="rId24"/>
    <p:sldId id="456" r:id="rId25"/>
    <p:sldId id="457" r:id="rId26"/>
  </p:sldIdLst>
  <p:sldSz cx="9144000" cy="6858000" type="screen4x3"/>
  <p:notesSz cx="6858000" cy="9067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D27D00"/>
    <a:srgbClr val="F0EA00"/>
    <a:srgbClr val="DDD800"/>
    <a:srgbClr val="FFFF00"/>
    <a:srgbClr val="FFFF66"/>
    <a:srgbClr val="FF33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0" autoAdjust="0"/>
  </p:normalViewPr>
  <p:slideViewPr>
    <p:cSldViewPr>
      <p:cViewPr varScale="1">
        <p:scale>
          <a:sx n="52" d="100"/>
          <a:sy n="52" d="100"/>
        </p:scale>
        <p:origin x="-1210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5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8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79450"/>
            <a:ext cx="4533900" cy="3400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6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6888"/>
            <a:ext cx="5029200" cy="4081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B971F334-4792-474A-B3EC-5F694BAD8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3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B5D5F-856D-40C0-9AA2-C857437A6DCC}" type="slidenum">
              <a:rPr lang="en-US"/>
              <a:pPr/>
              <a:t>1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BBF5C-9592-4F40-A7CD-6DEC9233BC2E}" type="slidenum">
              <a:rPr lang="en-US"/>
              <a:pPr/>
              <a:t>18</a:t>
            </a:fld>
            <a:endParaRPr lang="en-US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3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C2C83-2F52-4B4D-9837-A1BE0ED97B65}" type="slidenum">
              <a:rPr lang="en-US"/>
              <a:pPr/>
              <a:t>20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3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C5EB8-F814-4F7A-8D14-E4F4BB0DBC24}" type="slidenum">
              <a:rPr lang="en-US"/>
              <a:pPr/>
              <a:t>21</a:t>
            </a:fld>
            <a:endParaRPr lang="en-US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7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B37A9-530F-4C16-B54D-B74458BDE2E4}" type="slidenum">
              <a:rPr lang="en-US"/>
              <a:pPr/>
              <a:t>22</a:t>
            </a:fld>
            <a:endParaRPr lang="en-US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90B57-B17F-4BE4-BD14-1ED29A86E011}" type="slidenum">
              <a:rPr lang="en-US"/>
              <a:pPr/>
              <a:t>23</a:t>
            </a:fld>
            <a:endParaRPr lang="en-US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CABE4-A753-4764-8752-E3C90EB37DD1}" type="slidenum">
              <a:rPr lang="en-US"/>
              <a:pPr/>
              <a:t>5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A1FAB-3AE1-494F-96E4-2FDC1B28902C}" type="slidenum">
              <a:rPr lang="en-US"/>
              <a:pPr/>
              <a:t>6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5EE23-D9E7-47DA-B04A-8C8E723A692D}" type="slidenum">
              <a:rPr lang="en-US"/>
              <a:pPr/>
              <a:t>7</a:t>
            </a:fld>
            <a:endParaRPr lang="en-US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947B1-7F80-4070-AF77-ADE54DD050B8}" type="slidenum">
              <a:rPr lang="en-US"/>
              <a:pPr/>
              <a:t>9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22C61-12A9-43F3-924E-D5AF8D943950}" type="slidenum">
              <a:rPr lang="en-US"/>
              <a:pPr/>
              <a:t>12</a:t>
            </a:fld>
            <a:endParaRPr lang="en-US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39D95-ABF0-44F8-BB39-12C42A7920A9}" type="slidenum">
              <a:rPr lang="en-US"/>
              <a:pPr/>
              <a:t>15</a:t>
            </a:fld>
            <a:endParaRPr lang="en-US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F1856-85E0-44E0-8E64-26DF3706760B}" type="slidenum">
              <a:rPr lang="en-US"/>
              <a:pPr/>
              <a:t>17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Fall 2014               Slide </a:t>
            </a:r>
            <a:fld id="{B742BF93-29A9-407A-ABC1-9FA7C6A109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dirty="0" smtClean="0"/>
              <a:t>Fall </a:t>
            </a:r>
            <a:r>
              <a:rPr lang="en-US" dirty="0"/>
              <a:t>2008               Slide </a:t>
            </a:r>
            <a:fld id="{5B695662-6332-4658-8B52-732A71EFF1C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dirty="0" smtClean="0"/>
              <a:t>Fall </a:t>
            </a:r>
            <a:r>
              <a:rPr lang="en-US" dirty="0"/>
              <a:t>2008               Slide </a:t>
            </a:r>
            <a:fld id="{514DFDA8-3B29-4BF1-B53A-ED9A4153808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dirty="0" smtClean="0"/>
              <a:t>Fall </a:t>
            </a:r>
            <a:r>
              <a:rPr lang="en-US" dirty="0"/>
              <a:t>2008               Slide </a:t>
            </a:r>
            <a:fld id="{0015E19A-8F60-4879-9299-E2215AE00B2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dirty="0" smtClean="0"/>
              <a:t>Fall </a:t>
            </a:r>
            <a:r>
              <a:rPr lang="en-US" dirty="0"/>
              <a:t>2008               Slide </a:t>
            </a:r>
            <a:fld id="{EFE65D8E-73C5-47C9-B805-68FA5CD39AB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dirty="0" smtClean="0"/>
              <a:t>Fall </a:t>
            </a:r>
            <a:r>
              <a:rPr lang="en-US" dirty="0"/>
              <a:t>2008               Slide </a:t>
            </a:r>
            <a:fld id="{1BC224EA-C687-405C-A076-1692F49271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Fall 2014               Slide </a:t>
            </a:r>
            <a:fld id="{8F94FE06-08FC-4434-9B30-42D0A5ECC4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dirty="0" smtClean="0"/>
              <a:t>Fall </a:t>
            </a:r>
            <a:r>
              <a:rPr lang="en-US" dirty="0"/>
              <a:t>2008               Slide </a:t>
            </a:r>
            <a:fld id="{323AEB4C-4816-491A-9933-1AA579826D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r>
              <a:rPr lang="en-US" dirty="0" smtClean="0"/>
              <a:t>Fall </a:t>
            </a:r>
            <a:r>
              <a:rPr lang="en-US" dirty="0"/>
              <a:t>2008               Slide </a:t>
            </a:r>
            <a:fld id="{313961AC-A2B9-46B1-805C-3A03D250B2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4"/>
            <a:r>
              <a:rPr lang="en-US" smtClean="0"/>
              <a:t>	</a:t>
            </a:r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89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553200"/>
            <a:ext cx="1752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r>
              <a:rPr lang="en-US" dirty="0" smtClean="0"/>
              <a:t> Fall 2014               Slide </a:t>
            </a:r>
            <a:fld id="{F65A8E95-87C3-43BA-BA2A-65D52D3568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0887" name="Line 7"/>
          <p:cNvSpPr>
            <a:spLocks noChangeShapeType="1"/>
          </p:cNvSpPr>
          <p:nvPr/>
        </p:nvSpPr>
        <p:spPr bwMode="auto">
          <a:xfrm flipV="1">
            <a:off x="228600" y="990600"/>
            <a:ext cx="8686800" cy="0"/>
          </a:xfrm>
          <a:prstGeom prst="line">
            <a:avLst/>
          </a:prstGeom>
          <a:noFill/>
          <a:ln w="76200" cmpd="tri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888" name="Text Box 8"/>
          <p:cNvSpPr txBox="1">
            <a:spLocks noChangeArrowheads="1"/>
          </p:cNvSpPr>
          <p:nvPr/>
        </p:nvSpPr>
        <p:spPr bwMode="auto">
          <a:xfrm>
            <a:off x="990600" y="381000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>
              <a:latin typeface="Verdana" pitchFamily="34" charset="0"/>
            </a:endParaRPr>
          </a:p>
        </p:txBody>
      </p:sp>
      <p:sp>
        <p:nvSpPr>
          <p:cNvPr id="890889" name="Line 9"/>
          <p:cNvSpPr>
            <a:spLocks noChangeShapeType="1"/>
          </p:cNvSpPr>
          <p:nvPr/>
        </p:nvSpPr>
        <p:spPr bwMode="auto">
          <a:xfrm>
            <a:off x="152400" y="6477000"/>
            <a:ext cx="8839200" cy="0"/>
          </a:xfrm>
          <a:prstGeom prst="line">
            <a:avLst/>
          </a:prstGeom>
          <a:noFill/>
          <a:ln w="38100" cmpd="dbl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har char="•"/>
        <a:defRPr sz="20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6pPr>
      <a:lvl7pPr marL="29718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7pPr>
      <a:lvl8pPr marL="3429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8pPr>
      <a:lvl9pPr marL="3886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wmf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w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Chapters 4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Behavioral Modeling: Part II</a:t>
            </a:r>
            <a:br>
              <a:rPr lang="en-US" dirty="0" smtClean="0"/>
            </a:br>
            <a:r>
              <a:rPr lang="en-US" dirty="0" smtClean="0"/>
              <a:t>Sequential </a:t>
            </a:r>
            <a:r>
              <a:rPr lang="en-US" dirty="0"/>
              <a:t>Circuits</a:t>
            </a:r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Ahmed </a:t>
            </a:r>
            <a:r>
              <a:rPr lang="en-US" dirty="0" err="1"/>
              <a:t>Abou</a:t>
            </a:r>
            <a:r>
              <a:rPr lang="en-US" dirty="0"/>
              <a:t>-Auf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Shift Right </a:t>
            </a:r>
            <a:r>
              <a:rPr lang="en-US" dirty="0" smtClean="0"/>
              <a:t>Register: </a:t>
            </a:r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"/>
          <a:stretch/>
        </p:blipFill>
        <p:spPr bwMode="auto">
          <a:xfrm>
            <a:off x="76200" y="1143000"/>
            <a:ext cx="4443032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08881"/>
            <a:ext cx="4631487" cy="323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1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Shift Right </a:t>
            </a:r>
            <a:r>
              <a:rPr lang="en-US" dirty="0" smtClean="0"/>
              <a:t>Register: simulation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19200"/>
            <a:ext cx="873278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2908037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5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924800" cy="990600"/>
          </a:xfrm>
        </p:spPr>
        <p:txBody>
          <a:bodyPr/>
          <a:lstStyle/>
          <a:p>
            <a:r>
              <a:rPr lang="en-US" dirty="0"/>
              <a:t>Universal Shift Register </a:t>
            </a:r>
          </a:p>
        </p:txBody>
      </p:sp>
      <p:grpSp>
        <p:nvGrpSpPr>
          <p:cNvPr id="1388553" name="Group 9"/>
          <p:cNvGrpSpPr>
            <a:grpSpLocks/>
          </p:cNvGrpSpPr>
          <p:nvPr/>
        </p:nvGrpSpPr>
        <p:grpSpPr bwMode="auto">
          <a:xfrm>
            <a:off x="5791200" y="4267200"/>
            <a:ext cx="2819400" cy="1752600"/>
            <a:chOff x="3648" y="2256"/>
            <a:chExt cx="1776" cy="1104"/>
          </a:xfrm>
        </p:grpSpPr>
        <p:sp>
          <p:nvSpPr>
            <p:cNvPr id="1388554" name="Text Box 10"/>
            <p:cNvSpPr txBox="1">
              <a:spLocks noChangeArrowheads="1"/>
            </p:cNvSpPr>
            <p:nvPr/>
          </p:nvSpPr>
          <p:spPr bwMode="auto">
            <a:xfrm>
              <a:off x="3648" y="2256"/>
              <a:ext cx="1776" cy="10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ctrl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operation</a:t>
              </a:r>
            </a:p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00 	pause</a:t>
              </a:r>
            </a:p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01 	shift left</a:t>
              </a:r>
            </a:p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10 	shift right</a:t>
              </a:r>
            </a:p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11 	parallel load</a:t>
              </a:r>
            </a:p>
          </p:txBody>
        </p:sp>
        <p:sp>
          <p:nvSpPr>
            <p:cNvPr id="1388555" name="Line 11"/>
            <p:cNvSpPr>
              <a:spLocks noChangeShapeType="1"/>
            </p:cNvSpPr>
            <p:nvPr/>
          </p:nvSpPr>
          <p:spPr bwMode="auto">
            <a:xfrm>
              <a:off x="3696" y="244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8556" name="Line 12"/>
            <p:cNvSpPr>
              <a:spLocks noChangeShapeType="1"/>
            </p:cNvSpPr>
            <p:nvPr/>
          </p:nvSpPr>
          <p:spPr bwMode="auto">
            <a:xfrm>
              <a:off x="4176" y="230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2"/>
          <a:stretch/>
        </p:blipFill>
        <p:spPr bwMode="auto">
          <a:xfrm>
            <a:off x="152400" y="1371600"/>
            <a:ext cx="520522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85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268412"/>
            <a:ext cx="4495800" cy="277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Shift </a:t>
            </a:r>
            <a:r>
              <a:rPr lang="en-US" dirty="0" smtClean="0"/>
              <a:t>Register: </a:t>
            </a:r>
            <a:r>
              <a:rPr lang="en-US" dirty="0" err="1" smtClean="0"/>
              <a:t>Testbench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5"/>
          <a:stretch/>
        </p:blipFill>
        <p:spPr bwMode="auto">
          <a:xfrm>
            <a:off x="76200" y="1524000"/>
            <a:ext cx="4467225" cy="39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41" y="1524000"/>
            <a:ext cx="47339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7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Shift Register: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" y="1219200"/>
            <a:ext cx="873296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96383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638800" y="3429000"/>
            <a:ext cx="2819400" cy="1752600"/>
            <a:chOff x="3648" y="2256"/>
            <a:chExt cx="1776" cy="1104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648" y="2256"/>
              <a:ext cx="1776" cy="10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ctrl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operation</a:t>
              </a:r>
            </a:p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00 	pause</a:t>
              </a:r>
            </a:p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01 	shift left</a:t>
              </a:r>
            </a:p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10 	shift right</a:t>
              </a:r>
            </a:p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11 	parallel load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696" y="244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176" y="230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0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924800" cy="990600"/>
          </a:xfrm>
        </p:spPr>
        <p:txBody>
          <a:bodyPr/>
          <a:lstStyle/>
          <a:p>
            <a:r>
              <a:rPr lang="en-US" dirty="0"/>
              <a:t>Free-running binary counter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8"/>
          <a:stretch/>
        </p:blipFill>
        <p:spPr bwMode="auto">
          <a:xfrm>
            <a:off x="228599" y="1524000"/>
            <a:ext cx="4603473" cy="402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72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3505200"/>
            <a:ext cx="5257800" cy="1436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Free-running binary counter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1066800"/>
            <a:ext cx="8943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73021"/>
            <a:ext cx="1562100" cy="436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r="2406"/>
          <a:stretch/>
        </p:blipFill>
        <p:spPr bwMode="auto">
          <a:xfrm>
            <a:off x="2538484" y="2571750"/>
            <a:ext cx="6332561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6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37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counter with bells &amp; whistles</a:t>
            </a:r>
          </a:p>
        </p:txBody>
      </p:sp>
      <p:pic>
        <p:nvPicPr>
          <p:cNvPr id="13793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447800"/>
            <a:ext cx="4192588" cy="1455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7"/>
          <a:stretch/>
        </p:blipFill>
        <p:spPr bwMode="auto">
          <a:xfrm>
            <a:off x="152400" y="1371599"/>
            <a:ext cx="4038600" cy="45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990600"/>
          </a:xfrm>
        </p:spPr>
        <p:txBody>
          <a:bodyPr/>
          <a:lstStyle/>
          <a:p>
            <a:r>
              <a:rPr lang="en-US" dirty="0"/>
              <a:t>Binary counter with </a:t>
            </a:r>
            <a:r>
              <a:rPr lang="en-US" dirty="0" smtClean="0"/>
              <a:t>features: </a:t>
            </a:r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1"/>
          <a:stretch/>
        </p:blipFill>
        <p:spPr bwMode="auto">
          <a:xfrm>
            <a:off x="228600" y="1295400"/>
            <a:ext cx="5103798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counter with features: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67196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7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for Synchronous Sequential Circuit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pic>
        <p:nvPicPr>
          <p:cNvPr id="1438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43000"/>
            <a:ext cx="6512837" cy="21336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35052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Basic block diagram</a:t>
            </a:r>
          </a:p>
          <a:p>
            <a:pPr lvl="1"/>
            <a:r>
              <a:rPr lang="en-US" sz="1400" dirty="0"/>
              <a:t>– State register (memory elements)</a:t>
            </a:r>
          </a:p>
          <a:p>
            <a:pPr lvl="1"/>
            <a:r>
              <a:rPr lang="en-US" sz="1400" dirty="0"/>
              <a:t>– Next-state logic (combinational circuit)</a:t>
            </a:r>
          </a:p>
          <a:p>
            <a:pPr lvl="1"/>
            <a:r>
              <a:rPr lang="en-US" sz="1400" dirty="0"/>
              <a:t>– Output logic (combinational circuit)</a:t>
            </a:r>
          </a:p>
          <a:p>
            <a:r>
              <a:rPr lang="en-US" sz="1400" dirty="0"/>
              <a:t>• Operation</a:t>
            </a:r>
          </a:p>
          <a:p>
            <a:pPr lvl="1"/>
            <a:r>
              <a:rPr lang="en-US" sz="1400" dirty="0"/>
              <a:t>– At the </a:t>
            </a:r>
            <a:r>
              <a:rPr lang="en-US" sz="1400" dirty="0" smtClean="0"/>
              <a:t>rising/falling </a:t>
            </a:r>
            <a:r>
              <a:rPr lang="en-US" sz="1400" dirty="0"/>
              <a:t>edge of the clock, </a:t>
            </a:r>
            <a:r>
              <a:rPr lang="en-US" sz="1400" dirty="0" err="1"/>
              <a:t>state_next</a:t>
            </a:r>
            <a:r>
              <a:rPr lang="en-US" sz="1400" dirty="0"/>
              <a:t> </a:t>
            </a:r>
            <a:r>
              <a:rPr lang="en-US" sz="1400" dirty="0" smtClean="0"/>
              <a:t>is sampled and </a:t>
            </a:r>
            <a:r>
              <a:rPr lang="en-US" sz="1400" dirty="0"/>
              <a:t>stored into the register (and becomes the </a:t>
            </a:r>
            <a:r>
              <a:rPr lang="en-US" sz="1400" dirty="0" smtClean="0"/>
              <a:t>new value </a:t>
            </a:r>
            <a:r>
              <a:rPr lang="en-US" sz="1400" dirty="0"/>
              <a:t>of </a:t>
            </a:r>
            <a:r>
              <a:rPr lang="en-US" sz="1400" dirty="0" err="1"/>
              <a:t>state_reg</a:t>
            </a:r>
            <a:endParaRPr lang="en-US" sz="1400" dirty="0"/>
          </a:p>
          <a:p>
            <a:pPr lvl="1"/>
            <a:r>
              <a:rPr lang="en-US" sz="1400" dirty="0"/>
              <a:t>– The next-state logic determines the new value (</a:t>
            </a:r>
            <a:r>
              <a:rPr lang="en-US" sz="1400" dirty="0" smtClean="0"/>
              <a:t>new </a:t>
            </a:r>
            <a:r>
              <a:rPr lang="en-US" sz="1400" dirty="0" err="1" smtClean="0"/>
              <a:t>state_next</a:t>
            </a:r>
            <a:r>
              <a:rPr lang="en-US" sz="1400" dirty="0"/>
              <a:t>) and the output logic generates the output</a:t>
            </a:r>
          </a:p>
          <a:p>
            <a:r>
              <a:rPr lang="en-US" sz="1400" dirty="0" smtClean="0"/>
              <a:t>• </a:t>
            </a:r>
            <a:r>
              <a:rPr lang="en-US" sz="1400" dirty="0"/>
              <a:t>Glitches has no effects as long as the </a:t>
            </a:r>
            <a:r>
              <a:rPr lang="en-US" sz="1400" dirty="0" err="1" smtClean="0"/>
              <a:t>state_next</a:t>
            </a:r>
            <a:r>
              <a:rPr lang="en-US" sz="1400" dirty="0" smtClean="0"/>
              <a:t> is </a:t>
            </a:r>
            <a:r>
              <a:rPr lang="en-US" sz="1400" dirty="0"/>
              <a:t>stabled at the sampling edge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398788" name="AutoShape 4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counter—testbench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762000"/>
            <a:ext cx="88868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1" y="2209799"/>
            <a:ext cx="3416419" cy="419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2963862"/>
            <a:ext cx="4192588" cy="1455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pic>
        <p:nvPicPr>
          <p:cNvPr id="1415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600200"/>
            <a:ext cx="5486400" cy="3413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419600" cy="3657600"/>
          </a:xfrm>
        </p:spPr>
        <p:txBody>
          <a:bodyPr/>
          <a:lstStyle/>
          <a:p>
            <a:r>
              <a:rPr lang="en-US" sz="1600" dirty="0"/>
              <a:t>4-word register file w/ 1 write port and two read ports</a:t>
            </a:r>
          </a:p>
          <a:p>
            <a:r>
              <a:rPr lang="en-US" sz="1600" dirty="0"/>
              <a:t>Register array:</a:t>
            </a:r>
          </a:p>
          <a:p>
            <a:pPr lvl="1"/>
            <a:r>
              <a:rPr lang="en-US" sz="1400" dirty="0"/>
              <a:t>4 </a:t>
            </a:r>
            <a:r>
              <a:rPr lang="en-US" sz="1400" dirty="0" smtClean="0"/>
              <a:t>registers each of 16 bits</a:t>
            </a:r>
            <a:endParaRPr lang="en-US" sz="1400" dirty="0"/>
          </a:p>
          <a:p>
            <a:pPr lvl="1"/>
            <a:r>
              <a:rPr lang="en-US" sz="1400" dirty="0"/>
              <a:t>Each register has an enable signal</a:t>
            </a:r>
          </a:p>
          <a:p>
            <a:r>
              <a:rPr lang="en-US" sz="1600" dirty="0"/>
              <a:t>Write decoding circuit:</a:t>
            </a:r>
          </a:p>
          <a:p>
            <a:pPr lvl="1"/>
            <a:r>
              <a:rPr lang="en-US" sz="1400" dirty="0"/>
              <a:t>0000 if </a:t>
            </a:r>
            <a:r>
              <a:rPr lang="en-US" sz="1400" dirty="0" err="1"/>
              <a:t>wr_en</a:t>
            </a:r>
            <a:r>
              <a:rPr lang="en-US" sz="1400" dirty="0"/>
              <a:t> is 0</a:t>
            </a:r>
          </a:p>
          <a:p>
            <a:pPr lvl="1"/>
            <a:r>
              <a:rPr lang="en-US" sz="1400" dirty="0"/>
              <a:t>1 bit asserted according to </a:t>
            </a:r>
            <a:r>
              <a:rPr lang="en-US" sz="1400" dirty="0" err="1"/>
              <a:t>w_addr</a:t>
            </a:r>
            <a:r>
              <a:rPr lang="en-US" sz="1400" dirty="0"/>
              <a:t> if </a:t>
            </a:r>
            <a:r>
              <a:rPr lang="en-US" sz="1400" dirty="0" err="1"/>
              <a:t>wr_en</a:t>
            </a:r>
            <a:r>
              <a:rPr lang="en-US" sz="1400" dirty="0"/>
              <a:t> is 1</a:t>
            </a:r>
          </a:p>
          <a:p>
            <a:r>
              <a:rPr lang="en-US" sz="1600" dirty="0"/>
              <a:t>Read circuit:</a:t>
            </a:r>
          </a:p>
          <a:p>
            <a:pPr lvl="1"/>
            <a:r>
              <a:rPr lang="en-US" sz="1400" dirty="0"/>
              <a:t>A mux for each read port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4"/>
          <a:stretch/>
        </p:blipFill>
        <p:spPr bwMode="auto">
          <a:xfrm>
            <a:off x="228600" y="1524000"/>
            <a:ext cx="4191000" cy="40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5"/>
          <a:stretch/>
        </p:blipFill>
        <p:spPr bwMode="auto">
          <a:xfrm>
            <a:off x="4611805" y="3505200"/>
            <a:ext cx="416604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066800"/>
            <a:ext cx="3810000" cy="2370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41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file: </a:t>
            </a:r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799"/>
            <a:ext cx="2743200" cy="54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file: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1100"/>
            <a:ext cx="77628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file: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454"/>
          <a:stretch/>
        </p:blipFill>
        <p:spPr bwMode="auto">
          <a:xfrm>
            <a:off x="0" y="1154899"/>
            <a:ext cx="9144000" cy="215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9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in Operation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"/>
          <a:stretch/>
        </p:blipFill>
        <p:spPr bwMode="auto">
          <a:xfrm>
            <a:off x="0" y="1143000"/>
            <a:ext cx="9144000" cy="429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426" t="8049" r="5166" b="7518"/>
          <a:stretch/>
        </p:blipFill>
        <p:spPr>
          <a:xfrm>
            <a:off x="4648200" y="3848404"/>
            <a:ext cx="4495800" cy="221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Sequential Circuits: 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648200" cy="5334000"/>
          </a:xfrm>
        </p:spPr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sequential circuit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no clock </a:t>
            </a:r>
            <a:r>
              <a:rPr lang="en-US" dirty="0" smtClean="0"/>
              <a:t>signal</a:t>
            </a:r>
          </a:p>
          <a:p>
            <a:r>
              <a:rPr lang="en-US" dirty="0"/>
              <a:t>synchronous </a:t>
            </a:r>
            <a:r>
              <a:rPr lang="en-US" dirty="0" smtClean="0"/>
              <a:t>sequential circuit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memory elements </a:t>
            </a:r>
            <a:r>
              <a:rPr lang="en-US" dirty="0"/>
              <a:t>(D FFs) controlled (synchronized</a:t>
            </a:r>
            <a:r>
              <a:rPr lang="en-US" dirty="0" smtClean="0"/>
              <a:t>) by </a:t>
            </a:r>
            <a:r>
              <a:rPr lang="en-US" dirty="0"/>
              <a:t>a common global clock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Multi-clock domain synchronous sequential circuit</a:t>
            </a:r>
          </a:p>
          <a:p>
            <a:pPr lvl="1"/>
            <a:r>
              <a:rPr lang="en-US" dirty="0" smtClean="0"/>
              <a:t>The design is divided into domains</a:t>
            </a:r>
          </a:p>
          <a:p>
            <a:pPr lvl="1"/>
            <a:r>
              <a:rPr lang="en-US" dirty="0" smtClean="0"/>
              <a:t>All FFs within the domain has a single clock</a:t>
            </a:r>
          </a:p>
          <a:p>
            <a:pPr lvl="1"/>
            <a:r>
              <a:rPr lang="en-US" dirty="0" smtClean="0"/>
              <a:t>Proper interfacing is required when crossing clock domains.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basic memory elements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Verilog </a:t>
            </a:r>
            <a:r>
              <a:rPr lang="en-US" dirty="0"/>
              <a:t>code should be clear so that the pre-designed cells can be inferred</a:t>
            </a:r>
          </a:p>
          <a:p>
            <a:r>
              <a:rPr lang="en-US" dirty="0" smtClean="0"/>
              <a:t>Verilog </a:t>
            </a:r>
            <a:r>
              <a:rPr lang="en-US" dirty="0"/>
              <a:t>code can infer</a:t>
            </a:r>
          </a:p>
          <a:p>
            <a:pPr lvl="1"/>
            <a:r>
              <a:rPr lang="en-US" dirty="0"/>
              <a:t>D Latch</a:t>
            </a:r>
          </a:p>
          <a:p>
            <a:pPr lvl="1"/>
            <a:r>
              <a:rPr lang="en-US" dirty="0"/>
              <a:t>Positive edge-triggered D FF</a:t>
            </a:r>
          </a:p>
          <a:p>
            <a:pPr lvl="1"/>
            <a:r>
              <a:rPr lang="en-US" dirty="0"/>
              <a:t>Negative edge-triggered D FF</a:t>
            </a:r>
          </a:p>
          <a:p>
            <a:pPr lvl="1"/>
            <a:r>
              <a:rPr lang="en-US" dirty="0"/>
              <a:t>D FF with asynchronous </a:t>
            </a:r>
            <a:r>
              <a:rPr lang="en-US" dirty="0" smtClean="0"/>
              <a:t>reset</a:t>
            </a:r>
          </a:p>
          <a:p>
            <a:pPr lvl="1"/>
            <a:r>
              <a:rPr lang="en-US" dirty="0"/>
              <a:t>D FF with </a:t>
            </a:r>
            <a:r>
              <a:rPr lang="en-US" dirty="0" smtClean="0"/>
              <a:t>synchronous </a:t>
            </a:r>
            <a:r>
              <a:rPr lang="en-US" dirty="0"/>
              <a:t>reset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a D FF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9" y="1855947"/>
            <a:ext cx="5472571" cy="363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800" y="2590800"/>
            <a:ext cx="3964118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154668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Procedural assignment infers a FF when only the edge of the clock is in the sensitivity list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a D FF with asynchronous reset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882"/>
          <a:stretch/>
        </p:blipFill>
        <p:spPr>
          <a:xfrm>
            <a:off x="152399" y="2227451"/>
            <a:ext cx="4873869" cy="4173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317" y="2590800"/>
            <a:ext cx="4226683" cy="342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115466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Procedural assignment infers a FF with asynchronous reset when both the edge of the clock and the reset are in the sensitivity list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a D FF with </a:t>
            </a:r>
            <a:r>
              <a:rPr lang="en-US" dirty="0" smtClean="0"/>
              <a:t>synchronous </a:t>
            </a:r>
            <a:r>
              <a:rPr lang="en-US" dirty="0"/>
              <a:t>reset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Abou-Auf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 Slide </a:t>
            </a:r>
            <a:fld id="{A6155446-2E20-4AFF-8802-658844AC3B7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31" t="27549" r="14402" b="-1478"/>
          <a:stretch/>
        </p:blipFill>
        <p:spPr>
          <a:xfrm>
            <a:off x="228600" y="2009625"/>
            <a:ext cx="4604635" cy="431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86" y="2743200"/>
            <a:ext cx="3932464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154668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Conditional procedural assignment infers a FF  with synchronous reset when only the edge of the clock is in the sensitivity list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11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924800" cy="990600"/>
          </a:xfrm>
        </p:spPr>
        <p:txBody>
          <a:bodyPr/>
          <a:lstStyle/>
          <a:p>
            <a:r>
              <a:rPr lang="en-US" dirty="0"/>
              <a:t>4-bit Shift </a:t>
            </a:r>
            <a:r>
              <a:rPr lang="en-US" dirty="0" smtClean="0"/>
              <a:t>Right Register </a:t>
            </a:r>
            <a:endParaRPr lang="en-US" dirty="0"/>
          </a:p>
        </p:txBody>
      </p:sp>
      <p:pic>
        <p:nvPicPr>
          <p:cNvPr id="13752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600200"/>
            <a:ext cx="5029200" cy="1376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3675" y="3794561"/>
            <a:ext cx="5064125" cy="199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EENG 514        Ch. 4: Sequential Circuits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Fall 2014              Slide </a:t>
            </a:r>
            <a:fld id="{5CC4C93E-4874-49C6-953F-4E43A5161E1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1"/>
          <a:stretch/>
        </p:blipFill>
        <p:spPr bwMode="auto">
          <a:xfrm>
            <a:off x="152400" y="1600200"/>
            <a:ext cx="4038600" cy="445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s">
  <a:themeElements>
    <a:clrScheme name="n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18908</TotalTime>
  <Words>810</Words>
  <Application>Microsoft Office PowerPoint</Application>
  <PresentationFormat>On-screen Show (4:3)</PresentationFormat>
  <Paragraphs>158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notes</vt:lpstr>
      <vt:lpstr>Chapters 4  Behavioral Modeling: Part II Sequential Circuits</vt:lpstr>
      <vt:lpstr>Model for Synchronous Sequential Circuit</vt:lpstr>
      <vt:lpstr>Difference in Operation</vt:lpstr>
      <vt:lpstr>Types of Sequential Circuits: Clocking</vt:lpstr>
      <vt:lpstr>Inference of basic memory elements</vt:lpstr>
      <vt:lpstr>Inferring a D FF</vt:lpstr>
      <vt:lpstr>Inferring a D FF with asynchronous reset</vt:lpstr>
      <vt:lpstr>Inferring a D FF with synchronous reset</vt:lpstr>
      <vt:lpstr>4-bit Shift Right Register </vt:lpstr>
      <vt:lpstr>4-bit Shift Right Register: Testbench</vt:lpstr>
      <vt:lpstr>4-bit Shift Right Register: simulation</vt:lpstr>
      <vt:lpstr>Universal Shift Register </vt:lpstr>
      <vt:lpstr>Universal Shift Register: Testbench </vt:lpstr>
      <vt:lpstr>Universal Shift Register: simulation</vt:lpstr>
      <vt:lpstr>Free-running binary counter</vt:lpstr>
      <vt:lpstr>Free-running binary counter</vt:lpstr>
      <vt:lpstr>Binary counter with bells &amp; whistles</vt:lpstr>
      <vt:lpstr>Binary counter with features: testbench</vt:lpstr>
      <vt:lpstr>Binary counter with features: testbench</vt:lpstr>
      <vt:lpstr>Binary counter—testbench </vt:lpstr>
      <vt:lpstr>Example</vt:lpstr>
      <vt:lpstr>Register file</vt:lpstr>
      <vt:lpstr>Register file: testbench</vt:lpstr>
      <vt:lpstr>Register file: testbench</vt:lpstr>
      <vt:lpstr>Register file: simulation</vt:lpstr>
    </vt:vector>
  </TitlesOfParts>
  <Company>PyramidTech,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Magnetostatic Fields</dc:title>
  <dc:creator>Ahmed Abou-Auf</dc:creator>
  <cp:lastModifiedBy>Mostafa</cp:lastModifiedBy>
  <cp:revision>272</cp:revision>
  <cp:lastPrinted>2005-07-04T07:58:56Z</cp:lastPrinted>
  <dcterms:created xsi:type="dcterms:W3CDTF">2005-04-15T08:10:26Z</dcterms:created>
  <dcterms:modified xsi:type="dcterms:W3CDTF">2017-10-23T10:04:59Z</dcterms:modified>
</cp:coreProperties>
</file>