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86" r:id="rId4"/>
    <p:sldId id="292" r:id="rId5"/>
    <p:sldId id="293" r:id="rId6"/>
    <p:sldId id="295" r:id="rId7"/>
    <p:sldId id="296" r:id="rId8"/>
    <p:sldId id="294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658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6D91E-10F9-49DC-8185-5A9CF8A365C4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8DE3B-2849-4178-B307-A5041095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DE3B-2849-4178-B307-A5041095F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9/11/2021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D8E7C9E-55EF-4A06-991A-1739E77C6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-105" r="-105" b="-105"/>
          <a:stretch>
            <a:fillRect/>
          </a:stretch>
        </p:blipFill>
        <p:spPr bwMode="auto">
          <a:xfrm>
            <a:off x="117207" y="139418"/>
            <a:ext cx="1076325" cy="1076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104" r="-139" b="-104"/>
          <a:stretch>
            <a:fillRect/>
          </a:stretch>
        </p:blipFill>
        <p:spPr bwMode="auto">
          <a:xfrm>
            <a:off x="11285962" y="82268"/>
            <a:ext cx="781050" cy="1133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1FEF0-A41A-90B9-C915-D6BB623FE874}"/>
              </a:ext>
            </a:extLst>
          </p:cNvPr>
          <p:cNvSpPr txBox="1"/>
          <p:nvPr userDrawn="1"/>
        </p:nvSpPr>
        <p:spPr>
          <a:xfrm>
            <a:off x="100052" y="1346251"/>
            <a:ext cx="122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CMPN111</a:t>
            </a:r>
            <a:br>
              <a:rPr lang="en-US" dirty="0"/>
            </a:br>
            <a:r>
              <a:rPr lang="en-US" dirty="0"/>
              <a:t>Logic-2</a:t>
            </a:r>
          </a:p>
          <a:p>
            <a:pPr algn="ctr"/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0339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/>
              <a:t>9/11/2021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D8E7C9E-55EF-4A06-991A-1739E77C6E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mohabhassan365" TargetMode="External"/><Relationship Id="rId2" Type="http://schemas.openxmlformats.org/officeDocument/2006/relationships/hyperlink" Target="mailto:mohabhassan36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.google.com/mail/?view=cm&amp;fs=1&amp;to=loayhamed99%40gmail.com&amp;authuser=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724" y="1624467"/>
            <a:ext cx="6206549" cy="8453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7A5CE-1DAA-E319-306B-4E5A4C47BCF9}"/>
              </a:ext>
            </a:extLst>
          </p:cNvPr>
          <p:cNvSpPr txBox="1"/>
          <p:nvPr/>
        </p:nvSpPr>
        <p:spPr>
          <a:xfrm>
            <a:off x="4797797" y="3431960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Mohab Hassan</a:t>
            </a:r>
          </a:p>
        </p:txBody>
      </p:sp>
    </p:spTree>
    <p:extLst>
      <p:ext uri="{BB962C8B-B14F-4D97-AF65-F5344CB8AC3E}">
        <p14:creationId xmlns:p14="http://schemas.microsoft.com/office/powerpoint/2010/main" val="129537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Operations –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CB6B-DEEB-A247-2E5F-C79E18095B2D}"/>
              </a:ext>
            </a:extLst>
          </p:cNvPr>
          <p:cNvSpPr txBox="1"/>
          <p:nvPr/>
        </p:nvSpPr>
        <p:spPr>
          <a:xfrm>
            <a:off x="1097280" y="2034519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 to multiply 2 numbers, A, and B, 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E1784-B6FC-8459-B356-BA387D5E7411}"/>
                  </a:ext>
                </a:extLst>
              </p:cNvPr>
              <p:cNvSpPr txBox="1"/>
              <p:nvPr/>
            </p:nvSpPr>
            <p:spPr>
              <a:xfrm>
                <a:off x="3048740" y="2691699"/>
                <a:ext cx="609452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E1784-B6FC-8459-B356-BA387D5E7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2691699"/>
                <a:ext cx="6094520" cy="370230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DA5EA-DE9F-CEF6-DAAC-9AC0150025E7}"/>
                  </a:ext>
                </a:extLst>
              </p:cNvPr>
              <p:cNvSpPr txBox="1"/>
              <p:nvPr/>
            </p:nvSpPr>
            <p:spPr>
              <a:xfrm>
                <a:off x="3048740" y="3243885"/>
                <a:ext cx="609452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DA5EA-DE9F-CEF6-DAAC-9AC015002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3243885"/>
                <a:ext cx="6094520" cy="370230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A33427-696A-5A05-D7D6-0DD8D7A8F31D}"/>
                  </a:ext>
                </a:extLst>
              </p:cNvPr>
              <p:cNvSpPr txBox="1"/>
              <p:nvPr/>
            </p:nvSpPr>
            <p:spPr>
              <a:xfrm>
                <a:off x="3315845" y="3955345"/>
                <a:ext cx="562126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∗1.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A33427-696A-5A05-D7D6-0DD8D7A8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45" y="3955345"/>
                <a:ext cx="5621268" cy="380810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F92C4-B79F-8AE9-C526-16D94AA29113}"/>
                  </a:ext>
                </a:extLst>
              </p:cNvPr>
              <p:cNvSpPr txBox="1"/>
              <p:nvPr/>
            </p:nvSpPr>
            <p:spPr>
              <a:xfrm>
                <a:off x="3315845" y="4585660"/>
                <a:ext cx="562126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𝑁𝑜𝑟𝑚𝑎𝑙𝑖𝑧𝑒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∗1.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F92C4-B79F-8AE9-C526-16D94AA2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45" y="4585660"/>
                <a:ext cx="5621268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1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Operations -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CB6B-DEEB-A247-2E5F-C79E18095B2D}"/>
              </a:ext>
            </a:extLst>
          </p:cNvPr>
          <p:cNvSpPr txBox="1"/>
          <p:nvPr/>
        </p:nvSpPr>
        <p:spPr>
          <a:xfrm>
            <a:off x="1097280" y="2034519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 to add 2 numbers, A, and B, 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E1784-B6FC-8459-B356-BA387D5E7411}"/>
                  </a:ext>
                </a:extLst>
              </p:cNvPr>
              <p:cNvSpPr txBox="1"/>
              <p:nvPr/>
            </p:nvSpPr>
            <p:spPr>
              <a:xfrm>
                <a:off x="3048740" y="2691699"/>
                <a:ext cx="609452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=(−1)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E1784-B6FC-8459-B356-BA387D5E7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2691699"/>
                <a:ext cx="6094520" cy="370230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DA5EA-DE9F-CEF6-DAAC-9AC0150025E7}"/>
                  </a:ext>
                </a:extLst>
              </p:cNvPr>
              <p:cNvSpPr txBox="1"/>
              <p:nvPr/>
            </p:nvSpPr>
            <p:spPr>
              <a:xfrm>
                <a:off x="3048740" y="3243885"/>
                <a:ext cx="609452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=(−1)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1.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DA5EA-DE9F-CEF6-DAAC-9AC015002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3243885"/>
                <a:ext cx="6094520" cy="370230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5B0666-1355-68E4-567F-A99C17BC23D5}"/>
                  </a:ext>
                </a:extLst>
              </p:cNvPr>
              <p:cNvSpPr txBox="1"/>
              <p:nvPr/>
            </p:nvSpPr>
            <p:spPr>
              <a:xfrm>
                <a:off x="4154027" y="3953079"/>
                <a:ext cx="3883945" cy="3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∗1.(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5B0666-1355-68E4-567F-A99C17B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27" y="3953079"/>
                <a:ext cx="3883945" cy="386644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5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Special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CB6B-DEEB-A247-2E5F-C79E18095B2D}"/>
              </a:ext>
            </a:extLst>
          </p:cNvPr>
          <p:cNvSpPr txBox="1"/>
          <p:nvPr/>
        </p:nvSpPr>
        <p:spPr>
          <a:xfrm>
            <a:off x="1097281" y="1885939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are special numbers in SP floating point representation.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8C6D629-5D27-A83A-A234-26807028D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84789"/>
              </p:ext>
            </p:extLst>
          </p:nvPr>
        </p:nvGraphicFramePr>
        <p:xfrm>
          <a:off x="2876365" y="2360890"/>
          <a:ext cx="6156747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055">
                  <a:extLst>
                    <a:ext uri="{9D8B030D-6E8A-4147-A177-3AD203B41FA5}">
                      <a16:colId xmlns:a16="http://schemas.microsoft.com/office/drawing/2014/main" val="3586039388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601223368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973765076"/>
                    </a:ext>
                  </a:extLst>
                </a:gridCol>
                <a:gridCol w="3005174">
                  <a:extLst>
                    <a:ext uri="{9D8B030D-6E8A-4147-A177-3AD203B41FA5}">
                      <a16:colId xmlns:a16="http://schemas.microsoft.com/office/drawing/2014/main" val="122222726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precision floating point representation of various special values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precision floating point representation of various special values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30:23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22:0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39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1XXXXXXXXXXXXXXXXXXXXXX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8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+inf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-inf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30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8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Special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CB6B-DEEB-A247-2E5F-C79E18095B2D}"/>
              </a:ext>
            </a:extLst>
          </p:cNvPr>
          <p:cNvSpPr txBox="1"/>
          <p:nvPr/>
        </p:nvSpPr>
        <p:spPr>
          <a:xfrm>
            <a:off x="1097281" y="1885939"/>
            <a:ext cx="10058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+0 and -0 are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NaN</a:t>
            </a:r>
            <a:r>
              <a:rPr lang="en-US" sz="2400" dirty="0"/>
              <a:t> happens when: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Input of operation has </a:t>
            </a:r>
            <a:r>
              <a:rPr lang="en-US" sz="2400" dirty="0" err="1"/>
              <a:t>NaN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0/0, inf/inf, 0*inf, inf - inf, x%0, </a:t>
            </a:r>
            <a:r>
              <a:rPr lang="en-US" sz="2400" dirty="0" err="1"/>
              <a:t>inf%x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of operation is a complex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 happens when: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Input of operation has inf (except for </a:t>
            </a:r>
            <a:r>
              <a:rPr lang="en-US" sz="2400" dirty="0" err="1"/>
              <a:t>NaN</a:t>
            </a:r>
            <a:r>
              <a:rPr lang="en-US" sz="2400" dirty="0"/>
              <a:t> cases above)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x/0, where x is not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Exponent overflow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08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Operations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CB6B-DEEB-A247-2E5F-C79E18095B2D}"/>
              </a:ext>
            </a:extLst>
          </p:cNvPr>
          <p:cNvSpPr txBox="1"/>
          <p:nvPr/>
        </p:nvSpPr>
        <p:spPr>
          <a:xfrm>
            <a:off x="1097281" y="1885939"/>
            <a:ext cx="10058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Check for special numbers and output accordingly, otherwise continue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Perform addition/multiplication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Normalize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Check for overflow/underflow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45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9F2C-54FD-95A6-032B-BBA09B5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CCBF-BC93-2A2D-5F38-EEAE1F6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Implement a SP and DP FP Unit where supported operations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00 FP addition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01 Subtraction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 Multiplication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11 Unused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Should contain: FP Adder, FP 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Parameters should be used with the code to change between SP and DP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Handle overflows/underflows and special numbers (zero, inf,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Comprehensive test benches for all the test cases and edge cases (special numbers, overflow, </a:t>
            </a:r>
            <a:r>
              <a:rPr lang="en-US" dirty="0" err="1"/>
              <a:t>etc</a:t>
            </a:r>
            <a:r>
              <a:rPr lang="en-US" dirty="0"/>
              <a:t>…) should be made for each module and submodule.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5EBCB-6A32-D0FD-D2E1-6F96AC6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7A56-8DA9-45A7-E3CE-CE6CAC0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5019-06CA-6307-08DE-43E1E33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8B215-1FB5-F242-CF1A-02D4D3FE48F9}"/>
              </a:ext>
            </a:extLst>
          </p:cNvPr>
          <p:cNvSpPr txBox="1"/>
          <p:nvPr/>
        </p:nvSpPr>
        <p:spPr>
          <a:xfrm>
            <a:off x="1097280" y="2032985"/>
            <a:ext cx="10275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all requirements and the project, we expect your work to be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Cheating will not be tolerated.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have questions, feel free to ask 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mohabhassan365@gmail.com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t.me/mohabhassan365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Feel free to contact Eng. </a:t>
            </a:r>
            <a:r>
              <a:rPr lang="en-US" sz="2400" dirty="0" err="1"/>
              <a:t>Loay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loayhamed99@gmail.com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95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EE833AAD-D53A-49FB-7A37-B1F0E48A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69" y="2316331"/>
            <a:ext cx="7078462" cy="35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4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E982-27E0-7A93-4909-B5AEB5A8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18C11-21A2-6185-6324-91FB764D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5C4E3-2CB5-C413-9C4B-50B17C5C3E9C}"/>
              </a:ext>
            </a:extLst>
          </p:cNvPr>
          <p:cNvSpPr txBox="1"/>
          <p:nvPr/>
        </p:nvSpPr>
        <p:spPr>
          <a:xfrm>
            <a:off x="1296141" y="1836415"/>
            <a:ext cx="3080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z = 1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D65D-3430-E7A6-6961-BA37661B9A69}"/>
              </a:ext>
            </a:extLst>
          </p:cNvPr>
          <p:cNvSpPr txBox="1"/>
          <p:nvPr/>
        </p:nvSpPr>
        <p:spPr>
          <a:xfrm>
            <a:off x="1296140" y="3429000"/>
            <a:ext cx="3444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z = 1.5f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77FA3-24E4-B356-045F-4151131FD71C}"/>
              </a:ext>
            </a:extLst>
          </p:cNvPr>
          <p:cNvCxnSpPr/>
          <p:nvPr/>
        </p:nvCxnSpPr>
        <p:spPr>
          <a:xfrm>
            <a:off x="4572000" y="2450237"/>
            <a:ext cx="2867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FB3A31-7573-7D50-8DCF-4AE85D3C007C}"/>
              </a:ext>
            </a:extLst>
          </p:cNvPr>
          <p:cNvSpPr txBox="1"/>
          <p:nvPr/>
        </p:nvSpPr>
        <p:spPr>
          <a:xfrm>
            <a:off x="7936637" y="2265571"/>
            <a:ext cx="13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on 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00152-01D2-4D57-9937-0B32D4EE52CA}"/>
              </a:ext>
            </a:extLst>
          </p:cNvPr>
          <p:cNvSpPr txBox="1"/>
          <p:nvPr/>
        </p:nvSpPr>
        <p:spPr>
          <a:xfrm>
            <a:off x="7936637" y="37292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on FPU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2C913-3952-B05F-1D90-75C2EAA245BD}"/>
              </a:ext>
            </a:extLst>
          </p:cNvPr>
          <p:cNvCxnSpPr/>
          <p:nvPr/>
        </p:nvCxnSpPr>
        <p:spPr>
          <a:xfrm>
            <a:off x="4572000" y="3890665"/>
            <a:ext cx="2867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Scientific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44598-81BA-C39C-7A12-E236F09F3400}"/>
              </a:ext>
            </a:extLst>
          </p:cNvPr>
          <p:cNvSpPr txBox="1"/>
          <p:nvPr/>
        </p:nvSpPr>
        <p:spPr>
          <a:xfrm>
            <a:off x="1171575" y="2066923"/>
            <a:ext cx="616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number (in base-10) can be represented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7430610" y="2066923"/>
                <a:ext cx="2657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10" y="2066923"/>
                <a:ext cx="265738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1171575" y="2627322"/>
            <a:ext cx="3631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Where, s: sign bit (0 or 1)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d: single digit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m: mantissa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e: exponent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256C97-1F5A-AD2D-7F5A-A46D30A1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42786"/>
              </p:ext>
            </p:extLst>
          </p:nvPr>
        </p:nvGraphicFramePr>
        <p:xfrm>
          <a:off x="5445591" y="2858151"/>
          <a:ext cx="594444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223">
                  <a:extLst>
                    <a:ext uri="{9D8B030D-6E8A-4147-A177-3AD203B41FA5}">
                      <a16:colId xmlns:a16="http://schemas.microsoft.com/office/drawing/2014/main" val="8493572"/>
                    </a:ext>
                  </a:extLst>
                </a:gridCol>
                <a:gridCol w="2972223">
                  <a:extLst>
                    <a:ext uri="{9D8B030D-6E8A-4147-A177-3AD203B41FA5}">
                      <a16:colId xmlns:a16="http://schemas.microsoft.com/office/drawing/2014/main" val="421115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notation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notation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1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>
                          <a:effectLst/>
                        </a:rPr>
                        <a:t>×</a:t>
                      </a:r>
                      <a:r>
                        <a:rPr lang="en-US"/>
                        <a:t>10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>
                          <a:effectLst/>
                        </a:rPr>
                        <a:t>×</a:t>
                      </a:r>
                      <a:r>
                        <a:rPr lang="en-US"/>
                        <a:t>10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6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effectLst/>
                        </a:rPr>
                        <a:t>321</a:t>
                      </a:r>
                      <a:r>
                        <a:rPr lang="en-US" dirty="0"/>
                        <a:t>.768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4.321</a:t>
                      </a:r>
                      <a:r>
                        <a:rPr lang="en-US">
                          <a:effectLst/>
                        </a:rPr>
                        <a:t>768×</a:t>
                      </a:r>
                      <a:r>
                        <a:rPr lang="en-US"/>
                        <a:t>10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70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−53</a:t>
                      </a:r>
                      <a:r>
                        <a:rPr lang="en-US" dirty="0">
                          <a:effectLst/>
                        </a:rPr>
                        <a:t>000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−5.3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r>
                        <a:rPr lang="en-US">
                          <a:effectLst/>
                        </a:rPr>
                        <a:t>720000000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−1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9.87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22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</a:t>
                      </a:r>
                      <a:r>
                        <a:rPr lang="en-US">
                          <a:effectLst/>
                        </a:rPr>
                        <a:t>00000751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7.51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−9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7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3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Scientific Notation -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256C97-1F5A-AD2D-7F5A-A46D30A1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5848"/>
              </p:ext>
            </p:extLst>
          </p:nvPr>
        </p:nvGraphicFramePr>
        <p:xfrm>
          <a:off x="3154257" y="2307736"/>
          <a:ext cx="59444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223">
                  <a:extLst>
                    <a:ext uri="{9D8B030D-6E8A-4147-A177-3AD203B41FA5}">
                      <a16:colId xmlns:a16="http://schemas.microsoft.com/office/drawing/2014/main" val="8493572"/>
                    </a:ext>
                  </a:extLst>
                </a:gridCol>
                <a:gridCol w="2972223">
                  <a:extLst>
                    <a:ext uri="{9D8B030D-6E8A-4147-A177-3AD203B41FA5}">
                      <a16:colId xmlns:a16="http://schemas.microsoft.com/office/drawing/2014/main" val="421115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Denormalized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1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6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effectLst/>
                        </a:rPr>
                        <a:t>3.21</a:t>
                      </a:r>
                      <a:r>
                        <a:rPr lang="en-US" dirty="0"/>
                        <a:t>768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4.321</a:t>
                      </a:r>
                      <a:r>
                        <a:rPr lang="en-US" dirty="0">
                          <a:effectLst/>
                        </a:rPr>
                        <a:t>768×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70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−53</a:t>
                      </a:r>
                      <a:r>
                        <a:rPr lang="en-US" dirty="0">
                          <a:effectLst/>
                        </a:rPr>
                        <a:t>0.00×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−5.3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r>
                        <a:rPr lang="en-US">
                          <a:effectLst/>
                        </a:rPr>
                        <a:t>720000000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−1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44598-81BA-C39C-7A12-E236F09F3400}"/>
              </a:ext>
            </a:extLst>
          </p:cNvPr>
          <p:cNvSpPr txBox="1"/>
          <p:nvPr/>
        </p:nvSpPr>
        <p:spPr>
          <a:xfrm>
            <a:off x="1171575" y="206692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 to scientific notation, FP (in base 2) notation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8103289" y="2066923"/>
                <a:ext cx="2781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89" y="2066923"/>
                <a:ext cx="27818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1171575" y="2627322"/>
            <a:ext cx="269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Where, s: sign bit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m: mantissa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e: exponent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D2660-9D39-C119-76B5-27A098E0DF12}"/>
              </a:ext>
            </a:extLst>
          </p:cNvPr>
          <p:cNvSpPr txBox="1"/>
          <p:nvPr/>
        </p:nvSpPr>
        <p:spPr>
          <a:xfrm>
            <a:off x="1097281" y="3827651"/>
            <a:ext cx="4504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digit to the left of the decimal point is always 1 (except for special values).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Numbers should always be normalized.</a:t>
            </a:r>
          </a:p>
          <a:p>
            <a:endParaRPr lang="en-US" sz="24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D6E8C20-E5D3-5439-8E9B-BD62F50FF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33526"/>
              </p:ext>
            </p:extLst>
          </p:nvPr>
        </p:nvGraphicFramePr>
        <p:xfrm>
          <a:off x="6187736" y="2759035"/>
          <a:ext cx="52111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8493572"/>
                    </a:ext>
                  </a:extLst>
                </a:gridCol>
                <a:gridCol w="3293601">
                  <a:extLst>
                    <a:ext uri="{9D8B030D-6E8A-4147-A177-3AD203B41FA5}">
                      <a16:colId xmlns:a16="http://schemas.microsoft.com/office/drawing/2014/main" val="421115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notation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Floating point notation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1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1.171875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68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effectLst/>
                        </a:rPr>
                        <a:t>321</a:t>
                      </a:r>
                      <a:r>
                        <a:rPr lang="en-US" dirty="0"/>
                        <a:t>.768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1.0551191568374634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70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−53</a:t>
                      </a:r>
                      <a:r>
                        <a:rPr lang="en-US" dirty="0">
                          <a:effectLst/>
                        </a:rPr>
                        <a:t>000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1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1.617431640625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effectLst/>
                        </a:rPr>
                        <a:t>720000000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1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1.564621925354004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1.600000023841858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-3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1.927734375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22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  <a:r>
                        <a:rPr lang="en-US" dirty="0">
                          <a:effectLst/>
                        </a:rPr>
                        <a:t>00000751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1.0079751014709473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effectLst/>
                        </a:rPr>
                        <a:t>-27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7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35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Notation -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44598-81BA-C39C-7A12-E236F09F3400}"/>
              </a:ext>
            </a:extLst>
          </p:cNvPr>
          <p:cNvSpPr txBox="1"/>
          <p:nvPr/>
        </p:nvSpPr>
        <p:spPr>
          <a:xfrm>
            <a:off x="1171575" y="206692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 to scientific notation, FP (in base 2) notation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8103289" y="2066923"/>
                <a:ext cx="2781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89" y="2066923"/>
                <a:ext cx="27818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1171575" y="2627322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single precision float(32bit)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s: sign bit (1 bit)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m: mantissa (23 bits)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e: exponent (8 bits)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6E6F488-4C8C-1A13-E88E-227FA8DA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00444"/>
              </p:ext>
            </p:extLst>
          </p:nvPr>
        </p:nvGraphicFramePr>
        <p:xfrm>
          <a:off x="5542259" y="2961278"/>
          <a:ext cx="5795513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878">
                  <a:extLst>
                    <a:ext uri="{9D8B030D-6E8A-4147-A177-3AD203B41FA5}">
                      <a16:colId xmlns:a16="http://schemas.microsoft.com/office/drawing/2014/main" val="3601223368"/>
                    </a:ext>
                  </a:extLst>
                </a:gridCol>
                <a:gridCol w="1448878">
                  <a:extLst>
                    <a:ext uri="{9D8B030D-6E8A-4147-A177-3AD203B41FA5}">
                      <a16:colId xmlns:a16="http://schemas.microsoft.com/office/drawing/2014/main" val="3973765076"/>
                    </a:ext>
                  </a:extLst>
                </a:gridCol>
                <a:gridCol w="2897757">
                  <a:extLst>
                    <a:ext uri="{9D8B030D-6E8A-4147-A177-3AD203B41FA5}">
                      <a16:colId xmlns:a16="http://schemas.microsoft.com/office/drawing/2014/main" val="12222272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precision floating point representation of 300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1.171875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×(</a:t>
                      </a:r>
                      <a:r>
                        <a:rPr lang="en-US" dirty="0"/>
                        <a:t>1.00101100000000000000000</a:t>
                      </a:r>
                      <a:r>
                        <a:rPr lang="en-US" baseline="0" dirty="0"/>
                        <a:t>)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30:23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22:0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00101100000000000000000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4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Notation -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44598-81BA-C39C-7A12-E236F09F3400}"/>
              </a:ext>
            </a:extLst>
          </p:cNvPr>
          <p:cNvSpPr txBox="1"/>
          <p:nvPr/>
        </p:nvSpPr>
        <p:spPr>
          <a:xfrm>
            <a:off x="1165147" y="187686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 to scientific notation, FP (in base 2) notation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8096861" y="1876868"/>
                <a:ext cx="2781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61" y="1876868"/>
                <a:ext cx="27818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97376" y="2338533"/>
            <a:ext cx="4536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double precision float(64bit)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s: sign bit (1 bit)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m: mantissa (52 bits)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e: exponent (11 bits)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6E6F488-4C8C-1A13-E88E-227FA8DA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04515"/>
              </p:ext>
            </p:extLst>
          </p:nvPr>
        </p:nvGraphicFramePr>
        <p:xfrm>
          <a:off x="1257175" y="3908193"/>
          <a:ext cx="9677649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92">
                  <a:extLst>
                    <a:ext uri="{9D8B030D-6E8A-4147-A177-3AD203B41FA5}">
                      <a16:colId xmlns:a16="http://schemas.microsoft.com/office/drawing/2014/main" val="3601223368"/>
                    </a:ext>
                  </a:extLst>
                </a:gridCol>
                <a:gridCol w="2185366">
                  <a:extLst>
                    <a:ext uri="{9D8B030D-6E8A-4147-A177-3AD203B41FA5}">
                      <a16:colId xmlns:a16="http://schemas.microsoft.com/office/drawing/2014/main" val="3973765076"/>
                    </a:ext>
                  </a:extLst>
                </a:gridCol>
                <a:gridCol w="6671191">
                  <a:extLst>
                    <a:ext uri="{9D8B030D-6E8A-4147-A177-3AD203B41FA5}">
                      <a16:colId xmlns:a16="http://schemas.microsoft.com/office/drawing/2014/main" val="12222272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precision floating point representation of 300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1.171875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×(</a:t>
                      </a:r>
                      <a:r>
                        <a:rPr lang="en-US" dirty="0"/>
                        <a:t>1.00101100000000000000000</a:t>
                      </a:r>
                      <a:r>
                        <a:rPr lang="en-US" baseline="0" dirty="0"/>
                        <a:t>)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62:52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51:0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0010110000000000000000000000000000000000000000000000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9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Notation - Biasing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1526868" y="1999008"/>
                <a:ext cx="2781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68" y="1999008"/>
                <a:ext cx="27818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5335202" y="1994603"/>
            <a:ext cx="333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E= 127+e for 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D2660-9D39-C119-76B5-27A098E0DF12}"/>
              </a:ext>
            </a:extLst>
          </p:cNvPr>
          <p:cNvSpPr txBox="1"/>
          <p:nvPr/>
        </p:nvSpPr>
        <p:spPr>
          <a:xfrm>
            <a:off x="1097280" y="3179581"/>
            <a:ext cx="4504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Biasing is introduced to make life easier in comparisons and other operations.</a:t>
            </a:r>
          </a:p>
          <a:p>
            <a:endParaRPr lang="en-US" sz="2400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5838B6D-A013-3725-5E75-A8D275B9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63970"/>
              </p:ext>
            </p:extLst>
          </p:nvPr>
        </p:nvGraphicFramePr>
        <p:xfrm>
          <a:off x="5601809" y="2722321"/>
          <a:ext cx="5795513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878">
                  <a:extLst>
                    <a:ext uri="{9D8B030D-6E8A-4147-A177-3AD203B41FA5}">
                      <a16:colId xmlns:a16="http://schemas.microsoft.com/office/drawing/2014/main" val="3601223368"/>
                    </a:ext>
                  </a:extLst>
                </a:gridCol>
                <a:gridCol w="1448878">
                  <a:extLst>
                    <a:ext uri="{9D8B030D-6E8A-4147-A177-3AD203B41FA5}">
                      <a16:colId xmlns:a16="http://schemas.microsoft.com/office/drawing/2014/main" val="3973765076"/>
                    </a:ext>
                  </a:extLst>
                </a:gridCol>
                <a:gridCol w="2897757">
                  <a:extLst>
                    <a:ext uri="{9D8B030D-6E8A-4147-A177-3AD203B41FA5}">
                      <a16:colId xmlns:a16="http://schemas.microsoft.com/office/drawing/2014/main" val="12222272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precision floating point representation of 300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1.171875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×(</a:t>
                      </a:r>
                      <a:r>
                        <a:rPr lang="en-US" dirty="0"/>
                        <a:t>1.00101100000000000000000</a:t>
                      </a:r>
                      <a:r>
                        <a:rPr lang="en-US" baseline="0" dirty="0"/>
                        <a:t>)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135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30:23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22:0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00101100000000000000000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0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Floating Point Notation - Biasing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/>
              <p:nvPr/>
            </p:nvSpPr>
            <p:spPr>
              <a:xfrm>
                <a:off x="1526868" y="1999008"/>
                <a:ext cx="2781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6CB6B-DEEB-A247-2E5F-C79E1809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68" y="1999008"/>
                <a:ext cx="27818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F1AF7E-579F-CD6C-7B9F-5C588BB4681B}"/>
              </a:ext>
            </a:extLst>
          </p:cNvPr>
          <p:cNvSpPr txBox="1"/>
          <p:nvPr/>
        </p:nvSpPr>
        <p:spPr>
          <a:xfrm>
            <a:off x="5335202" y="1994603"/>
            <a:ext cx="350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E= 1023+e for DP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D2660-9D39-C119-76B5-27A098E0DF12}"/>
              </a:ext>
            </a:extLst>
          </p:cNvPr>
          <p:cNvSpPr txBox="1"/>
          <p:nvPr/>
        </p:nvSpPr>
        <p:spPr>
          <a:xfrm>
            <a:off x="1097280" y="2528912"/>
            <a:ext cx="450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Biasing is introduced to make life easier in comparisons and other operations.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9861C12-F9B7-6E77-6E65-E7B84546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53008"/>
              </p:ext>
            </p:extLst>
          </p:nvPr>
        </p:nvGraphicFramePr>
        <p:xfrm>
          <a:off x="1257175" y="3908193"/>
          <a:ext cx="9677649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92">
                  <a:extLst>
                    <a:ext uri="{9D8B030D-6E8A-4147-A177-3AD203B41FA5}">
                      <a16:colId xmlns:a16="http://schemas.microsoft.com/office/drawing/2014/main" val="3601223368"/>
                    </a:ext>
                  </a:extLst>
                </a:gridCol>
                <a:gridCol w="2185366">
                  <a:extLst>
                    <a:ext uri="{9D8B030D-6E8A-4147-A177-3AD203B41FA5}">
                      <a16:colId xmlns:a16="http://schemas.microsoft.com/office/drawing/2014/main" val="3973765076"/>
                    </a:ext>
                  </a:extLst>
                </a:gridCol>
                <a:gridCol w="6671191">
                  <a:extLst>
                    <a:ext uri="{9D8B030D-6E8A-4147-A177-3AD203B41FA5}">
                      <a16:colId xmlns:a16="http://schemas.microsoft.com/office/drawing/2014/main" val="12222272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precision floating point representation of 300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1.171875</a:t>
                      </a:r>
                      <a:r>
                        <a:rPr lang="en-US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 = (-1)</a:t>
                      </a:r>
                      <a:r>
                        <a:rPr lang="en-US" baseline="30000" dirty="0"/>
                        <a:t> 0</a:t>
                      </a:r>
                      <a:r>
                        <a:rPr lang="en-US" dirty="0">
                          <a:effectLst/>
                        </a:rPr>
                        <a:t>×(</a:t>
                      </a:r>
                      <a:r>
                        <a:rPr lang="en-US" dirty="0"/>
                        <a:t>1.00101100000000000000000</a:t>
                      </a:r>
                      <a:r>
                        <a:rPr lang="en-US" baseline="0" dirty="0"/>
                        <a:t>)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effectLst/>
                        </a:rPr>
                        <a:t>×</a:t>
                      </a:r>
                      <a:r>
                        <a:rPr lang="en-US" dirty="0"/>
                        <a:t>2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1031</a:t>
                      </a:r>
                      <a:r>
                        <a:rPr lang="en-US" dirty="0"/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62:52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51:0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0010110000000000000000000000000000000000000000000000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98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914</TotalTime>
  <Words>975</Words>
  <Application>Microsoft Office PowerPoint</Application>
  <PresentationFormat>Widescreen</PresentationFormat>
  <Paragraphs>237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Retrospect</vt:lpstr>
      <vt:lpstr>Course Project</vt:lpstr>
      <vt:lpstr>Introduction</vt:lpstr>
      <vt:lpstr>Scientific Notation</vt:lpstr>
      <vt:lpstr>Scientific Notation - Normalization</vt:lpstr>
      <vt:lpstr>Floating Point Notation</vt:lpstr>
      <vt:lpstr>Floating Point Notation - Binary</vt:lpstr>
      <vt:lpstr>Floating Point Notation - Binary</vt:lpstr>
      <vt:lpstr>Floating Point Notation - Biasing</vt:lpstr>
      <vt:lpstr>Floating Point Notation - Biasing</vt:lpstr>
      <vt:lpstr>Floating Point Operations – Multiplication</vt:lpstr>
      <vt:lpstr>Floating Point Operations - Addition</vt:lpstr>
      <vt:lpstr>Floating Point Special Numbers</vt:lpstr>
      <vt:lpstr>Floating Point Special Numbers</vt:lpstr>
      <vt:lpstr>Floating Point Operations Algorithm</vt:lpstr>
      <vt:lpstr>Project Requirement</vt:lpstr>
      <vt:lpstr>Important Notes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Mohab Hassan</cp:lastModifiedBy>
  <cp:revision>140</cp:revision>
  <dcterms:created xsi:type="dcterms:W3CDTF">2021-11-08T20:27:24Z</dcterms:created>
  <dcterms:modified xsi:type="dcterms:W3CDTF">2022-11-26T19:06:43Z</dcterms:modified>
</cp:coreProperties>
</file>