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73" r:id="rId13"/>
    <p:sldId id="268" r:id="rId14"/>
    <p:sldId id="270" r:id="rId15"/>
    <p:sldId id="271" r:id="rId16"/>
    <p:sldId id="275" r:id="rId17"/>
    <p:sldId id="280" r:id="rId18"/>
    <p:sldId id="276" r:id="rId19"/>
    <p:sldId id="283" r:id="rId20"/>
    <p:sldId id="277" r:id="rId21"/>
    <p:sldId id="278" r:id="rId22"/>
    <p:sldId id="284" r:id="rId23"/>
    <p:sldId id="282" r:id="rId24"/>
    <p:sldId id="279" r:id="rId25"/>
    <p:sldId id="281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6943B-547B-4FBB-9159-080CEC90156F}" v="5" dt="2022-05-30T10:43:12.659"/>
    <p1510:client id="{D6863B64-4737-4F00-9C06-D081255B96E4}" v="375" dt="2022-05-29T14:37:01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lancsac-my.sharepoint.com/personal/olowemak_lancaster_ac_uk/Documents/TYP/PIM%20Size%20Test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PIM size vs Validation Loss/Accuracy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Sample_Size_ReducedClassTest3!$B$1</c:f>
              <c:strCache>
                <c:ptCount val="1"/>
                <c:pt idx="0">
                  <c:v>Val Loss</c:v>
                </c:pt>
              </c:strCache>
            </c:strRef>
          </c:tx>
          <c:spPr>
            <a:ln w="22225" cap="rnd" cmpd="sng" algn="ctr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Sample_Size_ReducedClassTest3!$A$2:$A$10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Sample_Size_ReducedClassTest3!$B$2:$B$10</c:f>
              <c:numCache>
                <c:formatCode>General</c:formatCode>
                <c:ptCount val="9"/>
                <c:pt idx="0">
                  <c:v>1.4597406387329099</c:v>
                </c:pt>
                <c:pt idx="1">
                  <c:v>1.1439191102981501</c:v>
                </c:pt>
                <c:pt idx="2">
                  <c:v>1.0559932788213</c:v>
                </c:pt>
                <c:pt idx="3">
                  <c:v>1.0976895888646401</c:v>
                </c:pt>
                <c:pt idx="4">
                  <c:v>1.0875416596730501</c:v>
                </c:pt>
                <c:pt idx="5">
                  <c:v>1.1343848705291699</c:v>
                </c:pt>
                <c:pt idx="6">
                  <c:v>1.2496868371963501</c:v>
                </c:pt>
                <c:pt idx="7">
                  <c:v>1.1908544301986601</c:v>
                </c:pt>
                <c:pt idx="8">
                  <c:v>1.28683865070343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B5-4A4C-921B-C478098E62D9}"/>
            </c:ext>
          </c:extLst>
        </c:ser>
        <c:ser>
          <c:idx val="1"/>
          <c:order val="1"/>
          <c:tx>
            <c:strRef>
              <c:f>Sample_Size_ReducedClassTest3!$C$1</c:f>
              <c:strCache>
                <c:ptCount val="1"/>
                <c:pt idx="0">
                  <c:v>Val Accuracy</c:v>
                </c:pt>
              </c:strCache>
            </c:strRef>
          </c:tx>
          <c:spPr>
            <a:ln w="22225" cap="rnd" cmpd="sng" algn="ctr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Sample_Size_ReducedClassTest3!$A$2:$A$10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cat>
          <c:val>
            <c:numRef>
              <c:f>Sample_Size_ReducedClassTest3!$C$2:$C$10</c:f>
              <c:numCache>
                <c:formatCode>General</c:formatCode>
                <c:ptCount val="9"/>
                <c:pt idx="0">
                  <c:v>0.40689094861348402</c:v>
                </c:pt>
                <c:pt idx="1">
                  <c:v>0.574467559655507</c:v>
                </c:pt>
                <c:pt idx="2">
                  <c:v>0.61167675256729104</c:v>
                </c:pt>
                <c:pt idx="3">
                  <c:v>0.61167675256729104</c:v>
                </c:pt>
                <c:pt idx="4">
                  <c:v>0.62057940165201797</c:v>
                </c:pt>
                <c:pt idx="5">
                  <c:v>0.62532583872477199</c:v>
                </c:pt>
                <c:pt idx="6">
                  <c:v>0.60533175865809097</c:v>
                </c:pt>
                <c:pt idx="7">
                  <c:v>0.63860607147216797</c:v>
                </c:pt>
                <c:pt idx="8">
                  <c:v>0.64620530605316095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B5-4A4C-921B-C478098E62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935438079"/>
        <c:axId val="1935438911"/>
      </c:lineChart>
      <c:catAx>
        <c:axId val="1935438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438911"/>
        <c:crosses val="autoZero"/>
        <c:auto val="1"/>
        <c:lblAlgn val="ctr"/>
        <c:lblOffset val="100"/>
        <c:noMultiLvlLbl val="0"/>
      </c:catAx>
      <c:valAx>
        <c:axId val="19354389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438079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6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6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2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8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9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7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0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7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5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22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3" descr="Blue arrows background">
            <a:extLst>
              <a:ext uri="{FF2B5EF4-FFF2-40B4-BE49-F238E27FC236}">
                <a16:creationId xmlns:a16="http://schemas.microsoft.com/office/drawing/2014/main" id="{A9637821-3ED5-F6C6-9F8D-04A141566E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1346" b="2415"/>
          <a:stretch/>
        </p:blipFill>
        <p:spPr>
          <a:xfrm>
            <a:off x="-3028" y="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98059-4AF7-46FC-9E72-4A7D5B231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GB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Applying Deep Learning to the classification of VPN and non-VPN encrypted network traffic</a:t>
            </a:r>
            <a:endParaRPr lang="en-GB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24AAB-D2B4-465C-AB84-E800FC91C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GB" sz="2200" dirty="0">
                <a:solidFill>
                  <a:srgbClr val="FFFFFF"/>
                </a:solidFill>
              </a:rPr>
              <a:t>By Khalid Olowe-Makorie</a:t>
            </a:r>
          </a:p>
        </p:txBody>
      </p:sp>
    </p:spTree>
    <p:extLst>
      <p:ext uri="{BB962C8B-B14F-4D97-AF65-F5344CB8AC3E}">
        <p14:creationId xmlns:p14="http://schemas.microsoft.com/office/powerpoint/2010/main" val="39546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6A7D-F411-4C8F-83D6-B034810E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E315-F35A-40CE-8E26-95A65EDD5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 network flow is a collection of packets sent between two endpoints where each packet has the same Source IP, Destination IP, Source Port, Destination Port and Protocol (UDP or TCP)</a:t>
            </a:r>
          </a:p>
          <a:p>
            <a:r>
              <a:rPr lang="en-GB" sz="2400" dirty="0"/>
              <a:t>Like in many other similar projects, I chose to consider flows as bidirectional meaning that packets move both forwards and backwards</a:t>
            </a:r>
          </a:p>
          <a:p>
            <a:pPr lvl="1"/>
            <a:r>
              <a:rPr lang="en-GB" sz="2000" dirty="0"/>
              <a:t>Projects that do this:  </a:t>
            </a:r>
            <a:r>
              <a:rPr lang="en-GB" sz="2000" dirty="0" err="1"/>
              <a:t>Bernaille</a:t>
            </a:r>
            <a:r>
              <a:rPr lang="en-GB" sz="2000" dirty="0"/>
              <a:t>, Teixeira et al. 2006, Draper-Gil, </a:t>
            </a:r>
            <a:r>
              <a:rPr lang="en-GB" sz="2000" dirty="0" err="1"/>
              <a:t>Lashkari</a:t>
            </a:r>
            <a:r>
              <a:rPr lang="en-GB" sz="2000" dirty="0"/>
              <a:t> et al. 2016, Iliyasu and Deng 2020</a:t>
            </a:r>
          </a:p>
        </p:txBody>
      </p:sp>
    </p:spTree>
    <p:extLst>
      <p:ext uri="{BB962C8B-B14F-4D97-AF65-F5344CB8AC3E}">
        <p14:creationId xmlns:p14="http://schemas.microsoft.com/office/powerpoint/2010/main" val="263278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3D87-781B-47A3-BDE8-DD166D27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flows represented?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50230-06D1-418E-B66A-5943F293AE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sz="2400" dirty="0"/>
                  <a:t>I chose to represent flows as Pseudo Image Matrices (PIMs)</a:t>
                </a:r>
              </a:p>
              <a:p>
                <a:pPr lvl="1"/>
                <a:r>
                  <a:rPr lang="en-GB" sz="2000" dirty="0"/>
                  <a:t>This is the same approach used by Iliyasu and Deng in their research project on traffic classification</a:t>
                </a:r>
              </a:p>
              <a:p>
                <a:r>
                  <a:rPr lang="en-GB" sz="2400" dirty="0"/>
                  <a:t>Each flow is a matrix of packet feature vectors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GB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GB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  <a:r>
                  <a:rPr lang="en-GB" sz="14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…,</m:t>
                    </m:r>
                    <m:sSub>
                      <m:sSub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are packet feature values and P is a packet feature vector. </a:t>
                </a:r>
                <a:r>
                  <a:rPr lang="en-GB" sz="1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packet features in this project are the direction of the packet, it’s length in bytes, and the inter-arrival time of the packet. </a:t>
                </a:r>
                <a:endPara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PIMs representing packets in a flow are then written as: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𝑃𝐼𝑀</m:t>
                      </m:r>
                      <m:r>
                        <a:rPr lang="en-GB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</m:sub>
                          </m:sSub>
                          <m:r>
                            <a:rPr lang="en-GB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]</m:t>
                          </m:r>
                        </m:e>
                        <m:sup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feature vector of the </a:t>
                </a:r>
                <a:r>
                  <a:rPr lang="en-GB" sz="14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GB" sz="1400" baseline="300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GB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packet in the flow. </a:t>
                </a:r>
                <a:r>
                  <a:rPr lang="en-GB" sz="1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en-GB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PIM size (number of packet feature vectors) defines how many packets of a flow are used for classification.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50230-06D1-418E-B66A-5943F293AE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5" t="-8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3CAFC0A-62F7-4F78-B4C6-E2B7CCCA6AE3}"/>
              </a:ext>
            </a:extLst>
          </p:cNvPr>
          <p:cNvSpPr txBox="1"/>
          <p:nvPr/>
        </p:nvSpPr>
        <p:spPr>
          <a:xfrm>
            <a:off x="458694" y="6291743"/>
            <a:ext cx="877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Sources: (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Iliyasu and Deng 2020)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25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4CF5F1-3809-4705-9332-37B59E2A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GB"/>
              <a:t>PIM size Testing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813AA-3EA6-43D7-83AB-5D9C68556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r>
              <a:rPr lang="en-GB" sz="1800" dirty="0"/>
              <a:t>A variety of tests were performed to find the optimum PIM size i.e. one that would provide a good classification accuracy but also enable a early/real-time classification</a:t>
            </a:r>
          </a:p>
          <a:p>
            <a:r>
              <a:rPr lang="en-GB" sz="1800" dirty="0"/>
              <a:t>The graph shows how cross-entropy loss and accuracy on the validations set changes with PIM size</a:t>
            </a:r>
          </a:p>
          <a:p>
            <a:r>
              <a:rPr lang="en-GB" sz="1800" dirty="0"/>
              <a:t>In the end 6 was chosen as the optimal PIM size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E8B351-111D-4811-B29E-EFF6D30B5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409535"/>
              </p:ext>
            </p:extLst>
          </p:nvPr>
        </p:nvGraphicFramePr>
        <p:xfrm>
          <a:off x="606552" y="613741"/>
          <a:ext cx="4724400" cy="5716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1699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CE59-B9D9-4E26-91F8-F1736B6B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use a CNN?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1DCD-EFAB-4543-AC0B-6E1883CD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It was decided to use a CNN to classify the PIMs</a:t>
            </a:r>
          </a:p>
          <a:p>
            <a:r>
              <a:rPr lang="en-GB" sz="2000" dirty="0"/>
              <a:t>CNNs are proficient at solving computer vision problems and are designed under the assumption that data is input in the form of multiple arrays </a:t>
            </a:r>
          </a:p>
          <a:p>
            <a:r>
              <a:rPr lang="en-GB" sz="2000" dirty="0"/>
              <a:t>As the CNN of this project is used to classify PIMs, it was named the PCNN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3DB46-B8B1-4EB3-A194-B856E9CF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441" y="3897196"/>
            <a:ext cx="7425612" cy="250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94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423E-E066-4B27-AB06-621F09C7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LeNet-5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A7796-096E-4CA2-A1F6-55B5E0780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architecture of the PCNN was inspired by the LeNet-5 architecture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55970-4CF7-4F37-8B1B-DECE6E903361}"/>
              </a:ext>
            </a:extLst>
          </p:cNvPr>
          <p:cNvPicPr/>
          <p:nvPr/>
        </p:nvPicPr>
        <p:blipFill rotWithShape="1">
          <a:blip r:embed="rId2"/>
          <a:srcRect l="9098" t="36568" r="13232" b="24515"/>
          <a:stretch/>
        </p:blipFill>
        <p:spPr bwMode="auto">
          <a:xfrm>
            <a:off x="1507284" y="3317593"/>
            <a:ext cx="8145212" cy="2255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6723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8707B-F8C7-4E8D-BD21-90D7BEB5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GB" sz="3600" dirty="0"/>
              <a:t>Optimising the PCNN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F0195-B6B5-4D59-BB97-A8B91A93A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>
            <a:normAutofit/>
          </a:bodyPr>
          <a:lstStyle/>
          <a:p>
            <a:r>
              <a:rPr lang="en-GB" sz="1800" dirty="0"/>
              <a:t>Using </a:t>
            </a:r>
            <a:r>
              <a:rPr lang="en-GB" sz="1800" dirty="0" err="1"/>
              <a:t>Ax</a:t>
            </a:r>
            <a:r>
              <a:rPr lang="en-GB" sz="1800" dirty="0"/>
              <a:t> Service API, the combination of hyperparameters that provided the maximum accuracy on the validation set were found</a:t>
            </a:r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09EF00-E4D5-43EC-8F4B-D0E4E68C4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24499"/>
              </p:ext>
            </p:extLst>
          </p:nvPr>
        </p:nvGraphicFramePr>
        <p:xfrm>
          <a:off x="7010400" y="1317270"/>
          <a:ext cx="4209626" cy="4428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4443">
                  <a:extLst>
                    <a:ext uri="{9D8B030D-6E8A-4147-A177-3AD203B41FA5}">
                      <a16:colId xmlns:a16="http://schemas.microsoft.com/office/drawing/2014/main" val="2298151157"/>
                    </a:ext>
                  </a:extLst>
                </a:gridCol>
                <a:gridCol w="1755183">
                  <a:extLst>
                    <a:ext uri="{9D8B030D-6E8A-4147-A177-3AD203B41FA5}">
                      <a16:colId xmlns:a16="http://schemas.microsoft.com/office/drawing/2014/main" val="3861756236"/>
                    </a:ext>
                  </a:extLst>
                </a:gridCol>
              </a:tblGrid>
              <a:tr h="26931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>
                          <a:effectLst/>
                        </a:rPr>
                        <a:t>Hyperparameter</a:t>
                      </a:r>
                      <a:endParaRPr lang="en-GB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>
                          <a:effectLst/>
                        </a:rPr>
                        <a:t>Value Range</a:t>
                      </a:r>
                      <a:endParaRPr lang="en-GB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extLst>
                  <a:ext uri="{0D108BD9-81ED-4DB2-BD59-A6C34878D82A}">
                    <a16:rowId xmlns:a16="http://schemas.microsoft.com/office/drawing/2014/main" val="4100222250"/>
                  </a:ext>
                </a:extLst>
              </a:tr>
              <a:tr h="2693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>
                          <a:effectLst/>
                        </a:rPr>
                        <a:t>Learning Rate</a:t>
                      </a:r>
                      <a:endParaRPr lang="en-GB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>
                          <a:effectLst/>
                        </a:rPr>
                        <a:t>0.0001 – 0.01</a:t>
                      </a:r>
                      <a:endParaRPr lang="en-GB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extLst>
                  <a:ext uri="{0D108BD9-81ED-4DB2-BD59-A6C34878D82A}">
                    <a16:rowId xmlns:a16="http://schemas.microsoft.com/office/drawing/2014/main" val="3117671600"/>
                  </a:ext>
                </a:extLst>
              </a:tr>
              <a:tr h="2693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>
                          <a:effectLst/>
                        </a:rPr>
                        <a:t>Batch size</a:t>
                      </a:r>
                      <a:endParaRPr lang="en-GB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>
                          <a:effectLst/>
                        </a:rPr>
                        <a:t>64, 128, 256, 512</a:t>
                      </a:r>
                      <a:endParaRPr lang="en-GB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extLst>
                  <a:ext uri="{0D108BD9-81ED-4DB2-BD59-A6C34878D82A}">
                    <a16:rowId xmlns:a16="http://schemas.microsoft.com/office/drawing/2014/main" val="2930944038"/>
                  </a:ext>
                </a:extLst>
              </a:tr>
              <a:tr h="2693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>
                          <a:effectLst/>
                        </a:rPr>
                        <a:t>Epochs</a:t>
                      </a:r>
                      <a:endParaRPr lang="en-GB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>
                          <a:effectLst/>
                        </a:rPr>
                        <a:t>20, 40, 60</a:t>
                      </a:r>
                      <a:endParaRPr lang="en-GB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extLst>
                  <a:ext uri="{0D108BD9-81ED-4DB2-BD59-A6C34878D82A}">
                    <a16:rowId xmlns:a16="http://schemas.microsoft.com/office/drawing/2014/main" val="1631985264"/>
                  </a:ext>
                </a:extLst>
              </a:tr>
              <a:tr h="2693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>
                          <a:effectLst/>
                        </a:rPr>
                        <a:t>Drop out</a:t>
                      </a:r>
                      <a:endParaRPr lang="en-GB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>
                          <a:effectLst/>
                        </a:rPr>
                        <a:t>0 – 0.2</a:t>
                      </a:r>
                      <a:endParaRPr lang="en-GB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extLst>
                  <a:ext uri="{0D108BD9-81ED-4DB2-BD59-A6C34878D82A}">
                    <a16:rowId xmlns:a16="http://schemas.microsoft.com/office/drawing/2014/main" val="1132201168"/>
                  </a:ext>
                </a:extLst>
              </a:tr>
              <a:tr h="2693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dirty="0">
                          <a:effectLst/>
                        </a:rPr>
                        <a:t>Number of filters</a:t>
                      </a:r>
                      <a:endParaRPr lang="en-GB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dirty="0">
                          <a:effectLst/>
                        </a:rPr>
                        <a:t>10 – 100</a:t>
                      </a:r>
                      <a:endParaRPr lang="en-GB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extLst>
                  <a:ext uri="{0D108BD9-81ED-4DB2-BD59-A6C34878D82A}">
                    <a16:rowId xmlns:a16="http://schemas.microsoft.com/office/drawing/2014/main" val="585873523"/>
                  </a:ext>
                </a:extLst>
              </a:tr>
              <a:tr h="2693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>
                          <a:effectLst/>
                        </a:rPr>
                        <a:t>Filter size of Conv1</a:t>
                      </a:r>
                      <a:endParaRPr lang="en-GB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dirty="0">
                          <a:effectLst/>
                        </a:rPr>
                        <a:t>3, 5, 7</a:t>
                      </a:r>
                      <a:endParaRPr lang="en-GB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extLst>
                  <a:ext uri="{0D108BD9-81ED-4DB2-BD59-A6C34878D82A}">
                    <a16:rowId xmlns:a16="http://schemas.microsoft.com/office/drawing/2014/main" val="3837598430"/>
                  </a:ext>
                </a:extLst>
              </a:tr>
              <a:tr h="2693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dirty="0">
                          <a:effectLst/>
                        </a:rPr>
                        <a:t>Filter size of Conv2</a:t>
                      </a:r>
                      <a:endParaRPr lang="en-GB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>
                          <a:effectLst/>
                        </a:rPr>
                        <a:t>3, 5</a:t>
                      </a:r>
                      <a:endParaRPr lang="en-GB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extLst>
                  <a:ext uri="{0D108BD9-81ED-4DB2-BD59-A6C34878D82A}">
                    <a16:rowId xmlns:a16="http://schemas.microsoft.com/office/drawing/2014/main" val="1284036390"/>
                  </a:ext>
                </a:extLst>
              </a:tr>
              <a:tr h="2693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>
                          <a:effectLst/>
                        </a:rPr>
                        <a:t>Number of Dense layers</a:t>
                      </a:r>
                      <a:endParaRPr lang="en-GB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>
                          <a:effectLst/>
                        </a:rPr>
                        <a:t>2-4</a:t>
                      </a:r>
                      <a:endParaRPr lang="en-GB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extLst>
                  <a:ext uri="{0D108BD9-81ED-4DB2-BD59-A6C34878D82A}">
                    <a16:rowId xmlns:a16="http://schemas.microsoft.com/office/drawing/2014/main" val="2985467803"/>
                  </a:ext>
                </a:extLst>
              </a:tr>
              <a:tr h="5101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>
                          <a:effectLst/>
                        </a:rPr>
                        <a:t>Number of neurons in Dense layers</a:t>
                      </a:r>
                      <a:endParaRPr lang="en-GB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>
                          <a:effectLst/>
                        </a:rPr>
                        <a:t>13 – 256</a:t>
                      </a:r>
                      <a:endParaRPr lang="en-GB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extLst>
                  <a:ext uri="{0D108BD9-81ED-4DB2-BD59-A6C34878D82A}">
                    <a16:rowId xmlns:a16="http://schemas.microsoft.com/office/drawing/2014/main" val="465838462"/>
                  </a:ext>
                </a:extLst>
              </a:tr>
              <a:tr h="5101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>
                          <a:effectLst/>
                        </a:rPr>
                        <a:t>Number of neurons in final Dense layer</a:t>
                      </a:r>
                      <a:endParaRPr lang="en-GB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>
                          <a:effectLst/>
                        </a:rPr>
                        <a:t>13 – 128</a:t>
                      </a:r>
                      <a:endParaRPr lang="en-GB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extLst>
                  <a:ext uri="{0D108BD9-81ED-4DB2-BD59-A6C34878D82A}">
                    <a16:rowId xmlns:a16="http://schemas.microsoft.com/office/drawing/2014/main" val="1234535451"/>
                  </a:ext>
                </a:extLst>
              </a:tr>
              <a:tr h="5101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>
                          <a:effectLst/>
                        </a:rPr>
                        <a:t>Convolution Activation Function</a:t>
                      </a:r>
                      <a:endParaRPr lang="en-GB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>
                          <a:effectLst/>
                        </a:rPr>
                        <a:t>Tanh or ReLU</a:t>
                      </a:r>
                      <a:endParaRPr lang="en-GB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extLst>
                  <a:ext uri="{0D108BD9-81ED-4DB2-BD59-A6C34878D82A}">
                    <a16:rowId xmlns:a16="http://schemas.microsoft.com/office/drawing/2014/main" val="2362135449"/>
                  </a:ext>
                </a:extLst>
              </a:tr>
              <a:tr h="2693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dirty="0">
                          <a:effectLst/>
                        </a:rPr>
                        <a:t>Dense Activation Function</a:t>
                      </a:r>
                      <a:endParaRPr lang="en-GB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dirty="0">
                          <a:effectLst/>
                        </a:rPr>
                        <a:t>Sigmoid or </a:t>
                      </a:r>
                      <a:r>
                        <a:rPr lang="en-GB" sz="1500" dirty="0" err="1">
                          <a:effectLst/>
                        </a:rPr>
                        <a:t>ReLU</a:t>
                      </a:r>
                      <a:endParaRPr lang="en-GB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380" marR="84380" marT="0" marB="0"/>
                </a:tc>
                <a:extLst>
                  <a:ext uri="{0D108BD9-81ED-4DB2-BD59-A6C34878D82A}">
                    <a16:rowId xmlns:a16="http://schemas.microsoft.com/office/drawing/2014/main" val="496375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59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AE53-364B-410C-B02E-4AE17676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PCNN optimisation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13573-E342-4829-A2F0-60C90B90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Using a Gaussian process-based Bayesian optimization (GPEI) algorithm, </a:t>
            </a:r>
            <a:r>
              <a:rPr lang="en-GB" sz="2000" dirty="0" err="1"/>
              <a:t>Ax</a:t>
            </a:r>
            <a:r>
              <a:rPr lang="en-GB" sz="2000" dirty="0"/>
              <a:t> tested 100 different combinations to find the best architecture </a:t>
            </a:r>
          </a:p>
          <a:p>
            <a:r>
              <a:rPr lang="en-GB" sz="2000" dirty="0"/>
              <a:t>In the graph loss = 1 – validation accuracy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174A3-BDCA-4D99-B344-D68FFD06CD5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5" r="8030" b="7971"/>
          <a:stretch/>
        </p:blipFill>
        <p:spPr bwMode="auto">
          <a:xfrm>
            <a:off x="2649920" y="3241529"/>
            <a:ext cx="6512653" cy="31618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58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660B-96E9-4038-9402-0FE8C89A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optimised PCNN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E1801-11AA-404D-9F18-FFFB5CAB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best loss achieved was 0.328 which corresponds to a validation accuracy of 67.2%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150026-40F9-48B8-B3D8-6DA93E363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71722"/>
              </p:ext>
            </p:extLst>
          </p:nvPr>
        </p:nvGraphicFramePr>
        <p:xfrm>
          <a:off x="2567032" y="3404293"/>
          <a:ext cx="6301132" cy="2740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8342">
                  <a:extLst>
                    <a:ext uri="{9D8B030D-6E8A-4147-A177-3AD203B41FA5}">
                      <a16:colId xmlns:a16="http://schemas.microsoft.com/office/drawing/2014/main" val="732719924"/>
                    </a:ext>
                  </a:extLst>
                </a:gridCol>
                <a:gridCol w="3152790">
                  <a:extLst>
                    <a:ext uri="{9D8B030D-6E8A-4147-A177-3AD203B41FA5}">
                      <a16:colId xmlns:a16="http://schemas.microsoft.com/office/drawing/2014/main" val="215191061"/>
                    </a:ext>
                  </a:extLst>
                </a:gridCol>
              </a:tblGrid>
              <a:tr h="3473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Hyperparameter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Value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6836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Learning Rate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0.0043917044909739175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4340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Batch size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512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4024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Epochs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60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804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Drop out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0.05379819490458496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0246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Number of filters in Conv1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86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5792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Number of filters in Conv2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0216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Filter size of Conv1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6730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Filter size of Conv2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5692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Number of Dense layers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211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Number of neurons in Dense layers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217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6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Number of neurons in final Dense layer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66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4607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Convolution Activation Function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Tanh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2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Dense Activation Function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 err="1">
                          <a:effectLst/>
                        </a:rPr>
                        <a:t>ReLU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640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286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A6E0-C449-45EF-8CB2-A67827A1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the test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9458-091A-4377-902E-EBB482F4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Using </a:t>
            </a:r>
            <a:r>
              <a:rPr lang="en-GB" sz="2000" dirty="0" err="1"/>
              <a:t>mininet</a:t>
            </a:r>
            <a:r>
              <a:rPr lang="en-GB" sz="2000" dirty="0"/>
              <a:t>, a </a:t>
            </a:r>
            <a:r>
              <a:rPr lang="en-GB" sz="2000" dirty="0" err="1"/>
              <a:t>ryucontroller</a:t>
            </a:r>
            <a:r>
              <a:rPr lang="en-GB" sz="2000" dirty="0"/>
              <a:t> and </a:t>
            </a:r>
            <a:r>
              <a:rPr lang="en-GB" sz="2000" dirty="0" err="1"/>
              <a:t>tcpreplay</a:t>
            </a:r>
            <a:r>
              <a:rPr lang="en-GB" sz="2000" dirty="0"/>
              <a:t> a virtual SDN was made so that the PCNN could be deployed into an SDN and tested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92F23-9E45-48D3-8171-8B29BB5DC43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2" r="-1"/>
          <a:stretch/>
        </p:blipFill>
        <p:spPr bwMode="auto">
          <a:xfrm>
            <a:off x="3209730" y="2922316"/>
            <a:ext cx="4584059" cy="32228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48206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D81C-8719-40CB-A230-77DFA364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9124-0463-4CC4-9124-BEE13269B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PCNN’s performance was evaluated in 2 ways</a:t>
            </a:r>
          </a:p>
          <a:p>
            <a:pPr lvl="1"/>
            <a:r>
              <a:rPr lang="en-GB" dirty="0"/>
              <a:t>It’s classification performance on the test set was evaluated</a:t>
            </a:r>
          </a:p>
          <a:p>
            <a:pPr lvl="1"/>
            <a:r>
              <a:rPr lang="en-GB" dirty="0"/>
              <a:t>Then the speed of its classification was tested in the virtual SDN</a:t>
            </a:r>
          </a:p>
        </p:txBody>
      </p:sp>
    </p:spTree>
    <p:extLst>
      <p:ext uri="{BB962C8B-B14F-4D97-AF65-F5344CB8AC3E}">
        <p14:creationId xmlns:p14="http://schemas.microsoft.com/office/powerpoint/2010/main" val="206583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1750-164F-45A7-BFDF-FD6B3D62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The problem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2C40-668E-4E5B-9B72-1013BB086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This project aimed to solve the problem of classifying VPN and non-VPN encrypted traffic by using a machine learning based solution</a:t>
            </a:r>
          </a:p>
          <a:p>
            <a:r>
              <a:rPr lang="en-GB" sz="2400" dirty="0"/>
              <a:t>More specifically it entails using a Convolutional Neural Network (CNN) to classify encrypted network flows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492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D9BD-34B8-4583-B37F-1B23328F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487CA4-E903-4215-8738-662B217C3C8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7" t="6929" r="13485" b="1850"/>
          <a:stretch/>
        </p:blipFill>
        <p:spPr bwMode="auto">
          <a:xfrm>
            <a:off x="458694" y="1846813"/>
            <a:ext cx="4986770" cy="41957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B04292-D424-4068-9292-90FF1675F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462137"/>
              </p:ext>
            </p:extLst>
          </p:nvPr>
        </p:nvGraphicFramePr>
        <p:xfrm>
          <a:off x="5804064" y="1989903"/>
          <a:ext cx="5929242" cy="3768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5717">
                  <a:extLst>
                    <a:ext uri="{9D8B030D-6E8A-4147-A177-3AD203B41FA5}">
                      <a16:colId xmlns:a16="http://schemas.microsoft.com/office/drawing/2014/main" val="3274077074"/>
                    </a:ext>
                  </a:extLst>
                </a:gridCol>
                <a:gridCol w="1185717">
                  <a:extLst>
                    <a:ext uri="{9D8B030D-6E8A-4147-A177-3AD203B41FA5}">
                      <a16:colId xmlns:a16="http://schemas.microsoft.com/office/drawing/2014/main" val="936400006"/>
                    </a:ext>
                  </a:extLst>
                </a:gridCol>
                <a:gridCol w="1185717">
                  <a:extLst>
                    <a:ext uri="{9D8B030D-6E8A-4147-A177-3AD203B41FA5}">
                      <a16:colId xmlns:a16="http://schemas.microsoft.com/office/drawing/2014/main" val="2495420049"/>
                    </a:ext>
                  </a:extLst>
                </a:gridCol>
                <a:gridCol w="1185717">
                  <a:extLst>
                    <a:ext uri="{9D8B030D-6E8A-4147-A177-3AD203B41FA5}">
                      <a16:colId xmlns:a16="http://schemas.microsoft.com/office/drawing/2014/main" val="845169079"/>
                    </a:ext>
                  </a:extLst>
                </a:gridCol>
                <a:gridCol w="1186374">
                  <a:extLst>
                    <a:ext uri="{9D8B030D-6E8A-4147-A177-3AD203B41FA5}">
                      <a16:colId xmlns:a16="http://schemas.microsoft.com/office/drawing/2014/main" val="1445906894"/>
                    </a:ext>
                  </a:extLst>
                </a:gridCol>
              </a:tblGrid>
              <a:tr h="2871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Class Label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Accuracy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Recall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Precision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F</a:t>
                      </a:r>
                      <a:r>
                        <a:rPr lang="en-GB" sz="1200" baseline="-25000" dirty="0">
                          <a:effectLst/>
                        </a:rPr>
                        <a:t>1 </a:t>
                      </a:r>
                      <a:r>
                        <a:rPr lang="en-GB" sz="1200" dirty="0">
                          <a:effectLst/>
                        </a:rPr>
                        <a:t>score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2067474"/>
                  </a:ext>
                </a:extLst>
              </a:tr>
              <a:tr h="2871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Browsing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0.640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0.640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0.725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0.680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8335240"/>
                  </a:ext>
                </a:extLst>
              </a:tr>
              <a:tr h="2871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Streaming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0.927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0.927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0.949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0.938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8545433"/>
                  </a:ext>
                </a:extLst>
              </a:tr>
              <a:tr h="2871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VoIP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0.692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0.692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0.889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0.778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9839118"/>
                  </a:ext>
                </a:extLst>
              </a:tr>
              <a:tr h="2871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P2P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0.457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0.457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0.552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0.500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6801478"/>
                  </a:ext>
                </a:extLst>
              </a:tr>
              <a:tr h="2871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FT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0.428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0.428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0.735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0.541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8018767"/>
                  </a:ext>
                </a:extLst>
              </a:tr>
              <a:tr h="2871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VPN VoIP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0.913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0.913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0.738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0.817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043085"/>
                  </a:ext>
                </a:extLst>
              </a:tr>
              <a:tr h="5923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VPN Streaming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0.597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0.597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0.612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0.604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3082770"/>
                  </a:ext>
                </a:extLst>
              </a:tr>
              <a:tr h="2871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VPN FT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0.855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0.855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0.617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0.716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0470928"/>
                  </a:ext>
                </a:extLst>
              </a:tr>
              <a:tr h="2871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VPN P2P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0.871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0.871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0.642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0.740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246329"/>
                  </a:ext>
                </a:extLst>
              </a:tr>
              <a:tr h="5923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Weighted Avg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effectLst/>
                        </a:rPr>
                        <a:t>0.709</a:t>
                      </a:r>
                      <a:endParaRPr lang="en-GB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effectLst/>
                        </a:rPr>
                        <a:t>0.709</a:t>
                      </a:r>
                      <a:endParaRPr lang="en-GB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>
                          <a:effectLst/>
                        </a:rPr>
                        <a:t>0.718</a:t>
                      </a:r>
                      <a:endParaRPr lang="en-GB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</a:rPr>
                        <a:t>0.702</a:t>
                      </a:r>
                      <a:endParaRPr lang="en-GB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22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232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DA1F5A-F3A8-40DA-ADE6-E0B4D99C8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5800" y="0"/>
            <a:ext cx="7693152" cy="6858000"/>
            <a:chOff x="4495800" y="0"/>
            <a:chExt cx="7693152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DDD0C04-CED1-41AA-B09D-56D69AC96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26FC46-8960-4F28-92D0-94C9F69A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43054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AE2369-4437-49D1-A7FA-9249D770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GB" dirty="0"/>
              <a:t>PCNN vs classifiers of current literature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2E7248-115A-4870-B98C-AF1192FB3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837633"/>
              </p:ext>
            </p:extLst>
          </p:nvPr>
        </p:nvGraphicFramePr>
        <p:xfrm>
          <a:off x="754310" y="1895694"/>
          <a:ext cx="10515600" cy="4047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7008">
                  <a:extLst>
                    <a:ext uri="{9D8B030D-6E8A-4147-A177-3AD203B41FA5}">
                      <a16:colId xmlns:a16="http://schemas.microsoft.com/office/drawing/2014/main" val="431728977"/>
                    </a:ext>
                  </a:extLst>
                </a:gridCol>
                <a:gridCol w="2477458">
                  <a:extLst>
                    <a:ext uri="{9D8B030D-6E8A-4147-A177-3AD203B41FA5}">
                      <a16:colId xmlns:a16="http://schemas.microsoft.com/office/drawing/2014/main" val="3475872806"/>
                    </a:ext>
                  </a:extLst>
                </a:gridCol>
                <a:gridCol w="2649860">
                  <a:extLst>
                    <a:ext uri="{9D8B030D-6E8A-4147-A177-3AD203B41FA5}">
                      <a16:colId xmlns:a16="http://schemas.microsoft.com/office/drawing/2014/main" val="2512093446"/>
                    </a:ext>
                  </a:extLst>
                </a:gridCol>
                <a:gridCol w="2441274">
                  <a:extLst>
                    <a:ext uri="{9D8B030D-6E8A-4147-A177-3AD203B41FA5}">
                      <a16:colId xmlns:a16="http://schemas.microsoft.com/office/drawing/2014/main" val="4230001243"/>
                    </a:ext>
                  </a:extLst>
                </a:gridCol>
              </a:tblGrid>
              <a:tr h="443741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>
                          <a:effectLst/>
                        </a:rPr>
                        <a:t>Research Paper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>
                          <a:effectLst/>
                        </a:rPr>
                        <a:t>Metric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 dirty="0">
                          <a:effectLst/>
                        </a:rPr>
                        <a:t>Result</a:t>
                      </a:r>
                      <a:endParaRPr lang="en-GB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 dirty="0">
                          <a:effectLst/>
                        </a:rPr>
                        <a:t>Algorithm/NN</a:t>
                      </a:r>
                      <a:endParaRPr lang="en-GB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extLst>
                  <a:ext uri="{0D108BD9-81ED-4DB2-BD59-A6C34878D82A}">
                    <a16:rowId xmlns:a16="http://schemas.microsoft.com/office/drawing/2014/main" val="177768326"/>
                  </a:ext>
                </a:extLst>
              </a:tr>
              <a:tr h="44374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 dirty="0">
                          <a:effectLst/>
                        </a:rPr>
                        <a:t>Draper-Gil et al. (2016)</a:t>
                      </a:r>
                      <a:endParaRPr lang="en-GB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>
                          <a:effectLst/>
                        </a:rPr>
                        <a:t>Precision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>
                          <a:effectLst/>
                        </a:rPr>
                        <a:t>0.711, 0.783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>
                          <a:effectLst/>
                        </a:rPr>
                        <a:t>KNN, C4.5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extLst>
                  <a:ext uri="{0D108BD9-81ED-4DB2-BD59-A6C34878D82A}">
                    <a16:rowId xmlns:a16="http://schemas.microsoft.com/office/drawing/2014/main" val="4185917229"/>
                  </a:ext>
                </a:extLst>
              </a:tr>
              <a:tr h="80288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>
                          <a:effectLst/>
                        </a:rPr>
                        <a:t>Shapira and Shavitt (2019)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>
                          <a:effectLst/>
                        </a:rPr>
                        <a:t>Accuracy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>
                          <a:effectLst/>
                        </a:rPr>
                        <a:t>0.884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>
                          <a:effectLst/>
                        </a:rPr>
                        <a:t>2D CNN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extLst>
                  <a:ext uri="{0D108BD9-81ED-4DB2-BD59-A6C34878D82A}">
                    <a16:rowId xmlns:a16="http://schemas.microsoft.com/office/drawing/2014/main" val="1874078888"/>
                  </a:ext>
                </a:extLst>
              </a:tr>
              <a:tr h="44374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 dirty="0">
                          <a:effectLst/>
                        </a:rPr>
                        <a:t>Lotfollahi et al. (2020)</a:t>
                      </a:r>
                      <a:endParaRPr lang="en-GB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>
                          <a:effectLst/>
                        </a:rPr>
                        <a:t>Precision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>
                          <a:effectLst/>
                        </a:rPr>
                        <a:t>0.93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>
                          <a:effectLst/>
                        </a:rPr>
                        <a:t>1D CNN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extLst>
                  <a:ext uri="{0D108BD9-81ED-4DB2-BD59-A6C34878D82A}">
                    <a16:rowId xmlns:a16="http://schemas.microsoft.com/office/drawing/2014/main" val="3742379961"/>
                  </a:ext>
                </a:extLst>
              </a:tr>
              <a:tr h="44374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 dirty="0">
                          <a:effectLst/>
                        </a:rPr>
                        <a:t>Wang et al. (2017)</a:t>
                      </a:r>
                      <a:endParaRPr lang="en-GB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>
                          <a:effectLst/>
                        </a:rPr>
                        <a:t>Accuracy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>
                          <a:effectLst/>
                        </a:rPr>
                        <a:t>0.999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>
                          <a:effectLst/>
                        </a:rPr>
                        <a:t>1D CNN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extLst>
                  <a:ext uri="{0D108BD9-81ED-4DB2-BD59-A6C34878D82A}">
                    <a16:rowId xmlns:a16="http://schemas.microsoft.com/office/drawing/2014/main" val="1971917595"/>
                  </a:ext>
                </a:extLst>
              </a:tr>
              <a:tr h="44374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 dirty="0">
                          <a:effectLst/>
                        </a:rPr>
                        <a:t>This report</a:t>
                      </a:r>
                      <a:endParaRPr lang="en-GB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>
                          <a:effectLst/>
                        </a:rPr>
                        <a:t>Accuracy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>
                          <a:effectLst/>
                        </a:rPr>
                        <a:t>0.709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>
                          <a:effectLst/>
                        </a:rPr>
                        <a:t>2D CNN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extLst>
                  <a:ext uri="{0D108BD9-81ED-4DB2-BD59-A6C34878D82A}">
                    <a16:rowId xmlns:a16="http://schemas.microsoft.com/office/drawing/2014/main" val="3618899171"/>
                  </a:ext>
                </a:extLst>
              </a:tr>
              <a:tr h="44374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 dirty="0">
                          <a:effectLst/>
                        </a:rPr>
                        <a:t>This report</a:t>
                      </a:r>
                      <a:endParaRPr lang="en-GB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>
                          <a:effectLst/>
                        </a:rPr>
                        <a:t>Precision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>
                          <a:effectLst/>
                        </a:rPr>
                        <a:t>0.718</a:t>
                      </a:r>
                      <a:endParaRPr lang="en-GB" sz="3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200" b="0" u="none" strike="noStrike" dirty="0">
                          <a:effectLst/>
                        </a:rPr>
                        <a:t>2D CNN</a:t>
                      </a:r>
                      <a:endParaRPr lang="en-GB" sz="3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extLst>
                  <a:ext uri="{0D108BD9-81ED-4DB2-BD59-A6C34878D82A}">
                    <a16:rowId xmlns:a16="http://schemas.microsoft.com/office/drawing/2014/main" val="1817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16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1371-8A2C-438E-B2D2-4B7A590F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PCNN vs classifiers of current literature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CFF871-F2BD-4DA1-8A35-0CF4C09AB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320318"/>
              </p:ext>
            </p:extLst>
          </p:nvPr>
        </p:nvGraphicFramePr>
        <p:xfrm>
          <a:off x="85289" y="1619075"/>
          <a:ext cx="12021421" cy="4613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061">
                  <a:extLst>
                    <a:ext uri="{9D8B030D-6E8A-4147-A177-3AD203B41FA5}">
                      <a16:colId xmlns:a16="http://schemas.microsoft.com/office/drawing/2014/main" val="3947066086"/>
                    </a:ext>
                  </a:extLst>
                </a:gridCol>
                <a:gridCol w="1166070">
                  <a:extLst>
                    <a:ext uri="{9D8B030D-6E8A-4147-A177-3AD203B41FA5}">
                      <a16:colId xmlns:a16="http://schemas.microsoft.com/office/drawing/2014/main" val="392699066"/>
                    </a:ext>
                  </a:extLst>
                </a:gridCol>
                <a:gridCol w="1241571">
                  <a:extLst>
                    <a:ext uri="{9D8B030D-6E8A-4147-A177-3AD203B41FA5}">
                      <a16:colId xmlns:a16="http://schemas.microsoft.com/office/drawing/2014/main" val="1124674647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2911513459"/>
                    </a:ext>
                  </a:extLst>
                </a:gridCol>
                <a:gridCol w="713064">
                  <a:extLst>
                    <a:ext uri="{9D8B030D-6E8A-4147-A177-3AD203B41FA5}">
                      <a16:colId xmlns:a16="http://schemas.microsoft.com/office/drawing/2014/main" val="1024211590"/>
                    </a:ext>
                  </a:extLst>
                </a:gridCol>
                <a:gridCol w="494951">
                  <a:extLst>
                    <a:ext uri="{9D8B030D-6E8A-4147-A177-3AD203B41FA5}">
                      <a16:colId xmlns:a16="http://schemas.microsoft.com/office/drawing/2014/main" val="372140196"/>
                    </a:ext>
                  </a:extLst>
                </a:gridCol>
                <a:gridCol w="595618">
                  <a:extLst>
                    <a:ext uri="{9D8B030D-6E8A-4147-A177-3AD203B41FA5}">
                      <a16:colId xmlns:a16="http://schemas.microsoft.com/office/drawing/2014/main" val="1810405697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1882805213"/>
                    </a:ext>
                  </a:extLst>
                </a:gridCol>
                <a:gridCol w="780176">
                  <a:extLst>
                    <a:ext uri="{9D8B030D-6E8A-4147-A177-3AD203B41FA5}">
                      <a16:colId xmlns:a16="http://schemas.microsoft.com/office/drawing/2014/main" val="2630165327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2453046339"/>
                    </a:ext>
                  </a:extLst>
                </a:gridCol>
                <a:gridCol w="553674">
                  <a:extLst>
                    <a:ext uri="{9D8B030D-6E8A-4147-A177-3AD203B41FA5}">
                      <a16:colId xmlns:a16="http://schemas.microsoft.com/office/drawing/2014/main" val="1612137258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423936859"/>
                    </a:ext>
                  </a:extLst>
                </a:gridCol>
                <a:gridCol w="587229">
                  <a:extLst>
                    <a:ext uri="{9D8B030D-6E8A-4147-A177-3AD203B41FA5}">
                      <a16:colId xmlns:a16="http://schemas.microsoft.com/office/drawing/2014/main" val="349930857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174601986"/>
                    </a:ext>
                  </a:extLst>
                </a:gridCol>
                <a:gridCol w="907407">
                  <a:extLst>
                    <a:ext uri="{9D8B030D-6E8A-4147-A177-3AD203B41FA5}">
                      <a16:colId xmlns:a16="http://schemas.microsoft.com/office/drawing/2014/main" val="266347311"/>
                    </a:ext>
                  </a:extLst>
                </a:gridCol>
              </a:tblGrid>
              <a:tr h="704523">
                <a:tc>
                  <a:txBody>
                    <a:bodyPr/>
                    <a:lstStyle/>
                    <a:p>
                      <a:r>
                        <a:rPr lang="en-GB" sz="1000" dirty="0"/>
                        <a:t>Research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Browsing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VoIP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VPN Browsing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VPN 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VPN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VPN 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VPN 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VPN P2P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VPN VoIP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43870"/>
                  </a:ext>
                </a:extLst>
              </a:tr>
              <a:tr h="846601">
                <a:tc>
                  <a:txBody>
                    <a:bodyPr/>
                    <a:lstStyle/>
                    <a:p>
                      <a:r>
                        <a:rPr lang="en-GB" sz="1600" dirty="0"/>
                        <a:t>This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290437"/>
                  </a:ext>
                </a:extLst>
              </a:tr>
              <a:tr h="922789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0" u="none" strike="noStrike" dirty="0">
                          <a:effectLst/>
                        </a:rPr>
                        <a:t>Draper-Gil et al. (2016)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957030"/>
                  </a:ext>
                </a:extLst>
              </a:tr>
              <a:tr h="74662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0" u="none" strike="noStrike">
                          <a:effectLst/>
                        </a:rPr>
                        <a:t>Shapira and Shavitt (2019)</a:t>
                      </a:r>
                      <a:endParaRPr lang="en-GB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537619"/>
                  </a:ext>
                </a:extLst>
              </a:tr>
              <a:tr h="52919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0" u="none" strike="noStrike" dirty="0">
                          <a:effectLst/>
                        </a:rPr>
                        <a:t>Lotfollahi et al. (2020)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52720"/>
                  </a:ext>
                </a:extLst>
              </a:tr>
              <a:tr h="52919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0" u="none" strike="noStrike" dirty="0">
                          <a:effectLst/>
                        </a:rPr>
                        <a:t>Wang et al. (2017)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51" marR="125851" marT="17479" marB="0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29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550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DA1F5A-F3A8-40DA-ADE6-E0B4D99C8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5800" y="0"/>
            <a:ext cx="7693152" cy="6858000"/>
            <a:chOff x="4495800" y="0"/>
            <a:chExt cx="7693152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DDD0C04-CED1-41AA-B09D-56D69AC96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526FC46-8960-4F28-92D0-94C9F69A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43054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AE2369-4437-49D1-A7FA-9249D770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GB" dirty="0"/>
              <a:t>PCNN vs classifiers of current literature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62849-8E54-4C75-AB39-9C7495070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a PIM size of 6 the PCNN achieved an accuracy of 70.9%</a:t>
            </a:r>
          </a:p>
          <a:p>
            <a:r>
              <a:rPr lang="en-GB" dirty="0"/>
              <a:t>This is 3% more than Iliyasu and Deng’s model did with a PIM size of 5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91E91F5-936E-4FAF-A7B3-864429C4E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48" y="3550316"/>
            <a:ext cx="3678190" cy="2653121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8867A8E-BCBD-44D9-8512-3CC50918B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271"/>
              </p:ext>
            </p:extLst>
          </p:nvPr>
        </p:nvGraphicFramePr>
        <p:xfrm>
          <a:off x="5704514" y="3549574"/>
          <a:ext cx="5927704" cy="259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852">
                  <a:extLst>
                    <a:ext uri="{9D8B030D-6E8A-4147-A177-3AD203B41FA5}">
                      <a16:colId xmlns:a16="http://schemas.microsoft.com/office/drawing/2014/main" val="3984812664"/>
                    </a:ext>
                  </a:extLst>
                </a:gridCol>
                <a:gridCol w="2963852">
                  <a:extLst>
                    <a:ext uri="{9D8B030D-6E8A-4147-A177-3AD203B41FA5}">
                      <a16:colId xmlns:a16="http://schemas.microsoft.com/office/drawing/2014/main" val="4028272036"/>
                    </a:ext>
                  </a:extLst>
                </a:gridCol>
              </a:tblGrid>
              <a:tr h="549222">
                <a:tc>
                  <a:txBody>
                    <a:bodyPr/>
                    <a:lstStyle/>
                    <a:p>
                      <a:r>
                        <a:rPr lang="en-GB" dirty="0"/>
                        <a:t>Research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Input matrix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51502"/>
                  </a:ext>
                </a:extLst>
              </a:tr>
              <a:tr h="947972">
                <a:tc>
                  <a:txBody>
                    <a:bodyPr/>
                    <a:lstStyle/>
                    <a:p>
                      <a:r>
                        <a:rPr lang="en-GB" dirty="0"/>
                        <a:t>This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6x3 matrix padded to 12x12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72372"/>
                  </a:ext>
                </a:extLst>
              </a:tr>
              <a:tr h="549222">
                <a:tc>
                  <a:txBody>
                    <a:bodyPr/>
                    <a:lstStyle/>
                    <a:p>
                      <a:r>
                        <a:rPr lang="en-GB" dirty="0"/>
                        <a:t>Iliyasu and Deng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63288"/>
                  </a:ext>
                </a:extLst>
              </a:tr>
              <a:tr h="549222">
                <a:tc>
                  <a:txBody>
                    <a:bodyPr/>
                    <a:lstStyle/>
                    <a:p>
                      <a:r>
                        <a:rPr lang="en-GB" dirty="0"/>
                        <a:t>Shapira and Shavitt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1500x1500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99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673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666A-7365-40AF-8737-D539EBC7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PCNN Classification Speed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9EF336-1C85-46EB-9B53-A5234ADC468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7"/>
          <a:stretch/>
        </p:blipFill>
        <p:spPr bwMode="auto">
          <a:xfrm>
            <a:off x="363893" y="2248677"/>
            <a:ext cx="4917877" cy="31407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696B97-6F5E-469E-AC1B-2313FA6A6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90337"/>
              </p:ext>
            </p:extLst>
          </p:nvPr>
        </p:nvGraphicFramePr>
        <p:xfrm>
          <a:off x="6096000" y="2565918"/>
          <a:ext cx="5142360" cy="2439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1180">
                  <a:extLst>
                    <a:ext uri="{9D8B030D-6E8A-4147-A177-3AD203B41FA5}">
                      <a16:colId xmlns:a16="http://schemas.microsoft.com/office/drawing/2014/main" val="3152481484"/>
                    </a:ext>
                  </a:extLst>
                </a:gridCol>
                <a:gridCol w="2571180">
                  <a:extLst>
                    <a:ext uri="{9D8B030D-6E8A-4147-A177-3AD203B41FA5}">
                      <a16:colId xmlns:a16="http://schemas.microsoft.com/office/drawing/2014/main" val="2975644593"/>
                    </a:ext>
                  </a:extLst>
                </a:gridCol>
              </a:tblGrid>
              <a:tr h="4066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Number of Flows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Classification time (s)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2251876"/>
                  </a:ext>
                </a:extLst>
              </a:tr>
              <a:tr h="4066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0.03951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79547850"/>
                  </a:ext>
                </a:extLst>
              </a:tr>
              <a:tr h="4066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0.408605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73281221"/>
                  </a:ext>
                </a:extLst>
              </a:tr>
              <a:tr h="4066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4.127323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6429681"/>
                  </a:ext>
                </a:extLst>
              </a:tr>
              <a:tr h="4066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41.52464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43539581"/>
                  </a:ext>
                </a:extLst>
              </a:tr>
              <a:tr h="4066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10000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411.8418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3202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326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8BD2-7185-489A-8D9F-C950E388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Contributions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6CF2-E689-4BFC-A1C3-C24FBC639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Showed that the PIM method can be extended to VPN encrypted traffic </a:t>
            </a:r>
          </a:p>
          <a:p>
            <a:r>
              <a:rPr lang="en-GB" dirty="0"/>
              <a:t>More evidence that relatively accurate classification can be performed early (before the completion of an active flow)</a:t>
            </a:r>
          </a:p>
        </p:txBody>
      </p:sp>
    </p:spTree>
    <p:extLst>
      <p:ext uri="{BB962C8B-B14F-4D97-AF65-F5344CB8AC3E}">
        <p14:creationId xmlns:p14="http://schemas.microsoft.com/office/powerpoint/2010/main" val="1186653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CA4D-0C30-4D2F-BB6B-BC3A9837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2C23A-6FB4-41E1-A138-C1BD8307B8E6}"/>
              </a:ext>
            </a:extLst>
          </p:cNvPr>
          <p:cNvSpPr txBox="1"/>
          <p:nvPr/>
        </p:nvSpPr>
        <p:spPr>
          <a:xfrm>
            <a:off x="314960" y="1564640"/>
            <a:ext cx="11633200" cy="411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050" dirty="0" err="1">
                <a:effectLst/>
                <a:ea typeface="Calibri" panose="020F0502020204030204" pitchFamily="34" charset="0"/>
              </a:rPr>
              <a:t>Bernaille</a:t>
            </a:r>
            <a:r>
              <a:rPr lang="en-US" sz="1050" dirty="0">
                <a:effectLst/>
                <a:ea typeface="Calibri" panose="020F0502020204030204" pitchFamily="34" charset="0"/>
              </a:rPr>
              <a:t>, L., et al. (2006). "Traffic classification on the fly." </a:t>
            </a:r>
            <a:r>
              <a:rPr lang="en-US" sz="1050" u="sng" dirty="0">
                <a:effectLst/>
                <a:ea typeface="Calibri" panose="020F0502020204030204" pitchFamily="34" charset="0"/>
              </a:rPr>
              <a:t>ACM SIGCOMM Computer Communication Review</a:t>
            </a:r>
            <a:r>
              <a:rPr lang="en-US" sz="1050" dirty="0">
                <a:effectLst/>
                <a:ea typeface="Calibri" panose="020F0502020204030204" pitchFamily="34" charset="0"/>
              </a:rPr>
              <a:t> </a:t>
            </a:r>
            <a:r>
              <a:rPr lang="en-US" sz="1050" b="1" dirty="0">
                <a:effectLst/>
                <a:ea typeface="Calibri" panose="020F0502020204030204" pitchFamily="34" charset="0"/>
              </a:rPr>
              <a:t>36</a:t>
            </a:r>
            <a:r>
              <a:rPr lang="en-US" sz="1050" dirty="0">
                <a:effectLst/>
                <a:ea typeface="Calibri" panose="020F0502020204030204" pitchFamily="34" charset="0"/>
              </a:rPr>
              <a:t>(2): 23-26.</a:t>
            </a:r>
            <a:endParaRPr lang="en-GB" sz="1050" dirty="0">
              <a:effectLst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050" dirty="0">
                <a:effectLst/>
                <a:ea typeface="Calibri" panose="020F0502020204030204" pitchFamily="34" charset="0"/>
              </a:rPr>
              <a:t>Draper-Gil, G., et al. (2016). </a:t>
            </a:r>
            <a:r>
              <a:rPr lang="en-US" sz="1050" u="sng" dirty="0">
                <a:effectLst/>
                <a:ea typeface="Calibri" panose="020F0502020204030204" pitchFamily="34" charset="0"/>
              </a:rPr>
              <a:t>Characterization of encrypted and </a:t>
            </a:r>
            <a:r>
              <a:rPr lang="en-US" sz="1050" u="sng" dirty="0" err="1">
                <a:effectLst/>
                <a:ea typeface="Calibri" panose="020F0502020204030204" pitchFamily="34" charset="0"/>
              </a:rPr>
              <a:t>vpn</a:t>
            </a:r>
            <a:r>
              <a:rPr lang="en-US" sz="1050" u="sng" dirty="0">
                <a:effectLst/>
                <a:ea typeface="Calibri" panose="020F0502020204030204" pitchFamily="34" charset="0"/>
              </a:rPr>
              <a:t> traffic using time-related</a:t>
            </a:r>
            <a:r>
              <a:rPr lang="en-US" sz="1050" dirty="0">
                <a:effectLst/>
                <a:ea typeface="Calibri" panose="020F0502020204030204" pitchFamily="34" charset="0"/>
              </a:rPr>
              <a:t>. Proceedings of the 2nd international conference on information systems security and privacy (ICISSP).</a:t>
            </a:r>
            <a:endParaRPr lang="en-GB" sz="1050" dirty="0">
              <a:effectLst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050" dirty="0">
                <a:effectLst/>
                <a:ea typeface="Calibri" panose="020F0502020204030204" pitchFamily="34" charset="0"/>
              </a:rPr>
              <a:t>Hurley, J., et al. (2011). "Classifying network protocols: a ‘two-way’ flow approach." </a:t>
            </a:r>
            <a:r>
              <a:rPr lang="en-US" sz="1050" u="sng" dirty="0">
                <a:effectLst/>
                <a:ea typeface="Calibri" panose="020F0502020204030204" pitchFamily="34" charset="0"/>
              </a:rPr>
              <a:t>IET Communications</a:t>
            </a:r>
            <a:r>
              <a:rPr lang="en-US" sz="1050" dirty="0">
                <a:effectLst/>
                <a:ea typeface="Calibri" panose="020F0502020204030204" pitchFamily="34" charset="0"/>
              </a:rPr>
              <a:t> </a:t>
            </a:r>
            <a:r>
              <a:rPr lang="en-US" sz="1050" b="1" dirty="0">
                <a:effectLst/>
                <a:ea typeface="Calibri" panose="020F0502020204030204" pitchFamily="34" charset="0"/>
              </a:rPr>
              <a:t>5</a:t>
            </a:r>
            <a:r>
              <a:rPr lang="en-US" sz="1050" dirty="0">
                <a:effectLst/>
                <a:ea typeface="Calibri" panose="020F0502020204030204" pitchFamily="34" charset="0"/>
              </a:rPr>
              <a:t>(1): 79-89.</a:t>
            </a:r>
            <a:endParaRPr lang="en-GB" sz="1050" dirty="0">
              <a:effectLst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050" dirty="0">
                <a:effectLst/>
                <a:ea typeface="Calibri" panose="020F0502020204030204" pitchFamily="34" charset="0"/>
              </a:rPr>
              <a:t>Iliyasu, A. S. and H. Deng (2020). "Semi-Supervised Encrypted Traffic Classification With Deep Convolutional Generative Adversarial Networks." </a:t>
            </a:r>
            <a:r>
              <a:rPr lang="en-US" sz="1050" u="sng" dirty="0">
                <a:effectLst/>
                <a:ea typeface="Calibri" panose="020F0502020204030204" pitchFamily="34" charset="0"/>
              </a:rPr>
              <a:t>IEEE Access</a:t>
            </a:r>
            <a:r>
              <a:rPr lang="en-US" sz="1050" dirty="0">
                <a:effectLst/>
                <a:ea typeface="Calibri" panose="020F0502020204030204" pitchFamily="34" charset="0"/>
              </a:rPr>
              <a:t> </a:t>
            </a:r>
            <a:r>
              <a:rPr lang="en-US" sz="1050" b="1" dirty="0">
                <a:effectLst/>
                <a:ea typeface="Calibri" panose="020F0502020204030204" pitchFamily="34" charset="0"/>
              </a:rPr>
              <a:t>8</a:t>
            </a:r>
            <a:r>
              <a:rPr lang="en-US" sz="1050" dirty="0">
                <a:effectLst/>
                <a:ea typeface="Calibri" panose="020F0502020204030204" pitchFamily="34" charset="0"/>
              </a:rPr>
              <a:t>: 118-126.</a:t>
            </a:r>
            <a:endParaRPr lang="en-GB" sz="1050" dirty="0">
              <a:effectLst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050" dirty="0" err="1">
                <a:effectLst/>
                <a:ea typeface="Calibri" panose="020F0502020204030204" pitchFamily="34" charset="0"/>
              </a:rPr>
              <a:t>Lashkari</a:t>
            </a:r>
            <a:r>
              <a:rPr lang="en-US" sz="1050" dirty="0">
                <a:effectLst/>
                <a:ea typeface="Calibri" panose="020F0502020204030204" pitchFamily="34" charset="0"/>
              </a:rPr>
              <a:t>, A. H., et al. (2017). </a:t>
            </a:r>
            <a:r>
              <a:rPr lang="en-US" sz="1050" u="sng" dirty="0">
                <a:effectLst/>
                <a:ea typeface="Calibri" panose="020F0502020204030204" pitchFamily="34" charset="0"/>
              </a:rPr>
              <a:t>Characterization of tor traffic using time based features</a:t>
            </a:r>
            <a:r>
              <a:rPr lang="en-US" sz="1050" dirty="0">
                <a:effectLst/>
                <a:ea typeface="Calibri" panose="020F0502020204030204" pitchFamily="34" charset="0"/>
              </a:rPr>
              <a:t>. </a:t>
            </a:r>
            <a:r>
              <a:rPr lang="en-US" sz="1050" dirty="0" err="1">
                <a:effectLst/>
                <a:ea typeface="Calibri" panose="020F0502020204030204" pitchFamily="34" charset="0"/>
              </a:rPr>
              <a:t>ICISSp</a:t>
            </a:r>
            <a:r>
              <a:rPr lang="en-US" sz="1050" dirty="0">
                <a:effectLst/>
                <a:ea typeface="Calibri" panose="020F0502020204030204" pitchFamily="34" charset="0"/>
              </a:rPr>
              <a:t>.</a:t>
            </a:r>
            <a:endParaRPr lang="en-GB" sz="1050" dirty="0">
              <a:effectLst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050" dirty="0">
                <a:effectLst/>
                <a:ea typeface="Calibri" panose="020F0502020204030204" pitchFamily="34" charset="0"/>
              </a:rPr>
              <a:t>Lotfollahi, M., et al. (2020). "Deep packet: A novel approach for encrypted traffic classification using deep learning." </a:t>
            </a:r>
            <a:r>
              <a:rPr lang="en-US" sz="1050" u="sng" dirty="0">
                <a:effectLst/>
                <a:ea typeface="Calibri" panose="020F0502020204030204" pitchFamily="34" charset="0"/>
              </a:rPr>
              <a:t>Soft Computing</a:t>
            </a:r>
            <a:r>
              <a:rPr lang="en-US" sz="1050" dirty="0">
                <a:effectLst/>
                <a:ea typeface="Calibri" panose="020F0502020204030204" pitchFamily="34" charset="0"/>
              </a:rPr>
              <a:t> </a:t>
            </a:r>
            <a:r>
              <a:rPr lang="en-US" sz="1050" b="1" dirty="0">
                <a:effectLst/>
                <a:ea typeface="Calibri" panose="020F0502020204030204" pitchFamily="34" charset="0"/>
              </a:rPr>
              <a:t>24</a:t>
            </a:r>
            <a:r>
              <a:rPr lang="en-US" sz="1050" dirty="0">
                <a:effectLst/>
                <a:ea typeface="Calibri" panose="020F0502020204030204" pitchFamily="34" charset="0"/>
              </a:rPr>
              <a:t>(3): 1999-2012.</a:t>
            </a:r>
            <a:endParaRPr lang="en-GB" sz="1050" dirty="0">
              <a:effectLst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050" dirty="0">
                <a:effectLst/>
                <a:ea typeface="Calibri" panose="020F0502020204030204" pitchFamily="34" charset="0"/>
              </a:rPr>
              <a:t>Malik, A., et al. (2020). </a:t>
            </a:r>
            <a:r>
              <a:rPr lang="en-US" sz="1050" u="sng" dirty="0">
                <a:effectLst/>
                <a:ea typeface="Calibri" panose="020F0502020204030204" pitchFamily="34" charset="0"/>
              </a:rPr>
              <a:t>Intelligent SDN traffic classification using deep learning: Deep-SDN</a:t>
            </a:r>
            <a:r>
              <a:rPr lang="en-US" sz="1050" dirty="0">
                <a:effectLst/>
                <a:ea typeface="Calibri" panose="020F0502020204030204" pitchFamily="34" charset="0"/>
              </a:rPr>
              <a:t>. 2020 2nd International Conference on Computer Communication and the Internet (ICCCI), IEEE.</a:t>
            </a:r>
            <a:endParaRPr lang="en-GB" sz="1050" dirty="0">
              <a:effectLst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050" dirty="0">
                <a:effectLst/>
                <a:ea typeface="Calibri" panose="020F0502020204030204" pitchFamily="34" charset="0"/>
              </a:rPr>
              <a:t>Mohammed, A. R., et al. (2019). </a:t>
            </a:r>
            <a:r>
              <a:rPr lang="en-US" sz="1050" u="sng" dirty="0">
                <a:effectLst/>
                <a:ea typeface="Calibri" panose="020F0502020204030204" pitchFamily="34" charset="0"/>
              </a:rPr>
              <a:t>Machine Learning and Deep Learning Based Traffic Classification and Prediction in Software Defined Networking</a:t>
            </a:r>
            <a:r>
              <a:rPr lang="en-US" sz="1050" dirty="0">
                <a:effectLst/>
                <a:ea typeface="Calibri" panose="020F0502020204030204" pitchFamily="34" charset="0"/>
              </a:rPr>
              <a:t>, IEEE.</a:t>
            </a:r>
            <a:endParaRPr lang="en-GB" sz="1050" dirty="0">
              <a:effectLst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050" dirty="0">
                <a:effectLst/>
                <a:ea typeface="Calibri" panose="020F0502020204030204" pitchFamily="34" charset="0"/>
              </a:rPr>
              <a:t>Obasi, T. and M. O. Shafiq (2020). </a:t>
            </a:r>
            <a:r>
              <a:rPr lang="en-US" sz="1050" u="sng" dirty="0">
                <a:effectLst/>
                <a:ea typeface="Calibri" panose="020F0502020204030204" pitchFamily="34" charset="0"/>
              </a:rPr>
              <a:t>An experimental study of different machine and deep learning techniques for classification of encrypted network traffic</a:t>
            </a:r>
            <a:r>
              <a:rPr lang="en-US" sz="1050" dirty="0">
                <a:effectLst/>
                <a:ea typeface="Calibri" panose="020F0502020204030204" pitchFamily="34" charset="0"/>
              </a:rPr>
              <a:t>, IEEE.</a:t>
            </a:r>
            <a:endParaRPr lang="en-GB" sz="1050" dirty="0">
              <a:effectLst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050" dirty="0">
                <a:effectLst/>
                <a:ea typeface="Calibri" panose="020F0502020204030204" pitchFamily="34" charset="0"/>
              </a:rPr>
              <a:t>Shapira, T. and Y. Shavitt (2019). </a:t>
            </a:r>
            <a:r>
              <a:rPr lang="en-US" sz="1050" u="sng" dirty="0" err="1">
                <a:effectLst/>
                <a:ea typeface="Calibri" panose="020F0502020204030204" pitchFamily="34" charset="0"/>
              </a:rPr>
              <a:t>FlowPic</a:t>
            </a:r>
            <a:r>
              <a:rPr lang="en-US" sz="1050" u="sng" dirty="0">
                <a:effectLst/>
                <a:ea typeface="Calibri" panose="020F0502020204030204" pitchFamily="34" charset="0"/>
              </a:rPr>
              <a:t>: Encrypted Internet Traffic Classification is as Easy as Image Recognition</a:t>
            </a:r>
            <a:r>
              <a:rPr lang="en-US" sz="1050" dirty="0">
                <a:effectLst/>
                <a:ea typeface="Calibri" panose="020F0502020204030204" pitchFamily="34" charset="0"/>
              </a:rPr>
              <a:t>, IEEE.</a:t>
            </a:r>
            <a:endParaRPr lang="en-GB" sz="1050" dirty="0">
              <a:effectLst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050" dirty="0">
                <a:effectLst/>
                <a:ea typeface="Calibri" panose="020F0502020204030204" pitchFamily="34" charset="0"/>
              </a:rPr>
              <a:t>Wang, W., et al. (2017). </a:t>
            </a:r>
            <a:r>
              <a:rPr lang="en-US" sz="1050" u="sng" dirty="0">
                <a:effectLst/>
                <a:ea typeface="Calibri" panose="020F0502020204030204" pitchFamily="34" charset="0"/>
              </a:rPr>
              <a:t>End-to-end encrypted traffic classification with one-dimensional convolution neural networks</a:t>
            </a:r>
            <a:r>
              <a:rPr lang="en-US" sz="1050" dirty="0">
                <a:effectLst/>
                <a:ea typeface="Calibri" panose="020F0502020204030204" pitchFamily="34" charset="0"/>
              </a:rPr>
              <a:t>, IEEE.</a:t>
            </a:r>
            <a:endParaRPr lang="en-GB" sz="1050" dirty="0">
              <a:effectLst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050" dirty="0">
                <a:effectLst/>
                <a:ea typeface="Calibri" panose="020F0502020204030204" pitchFamily="34" charset="0"/>
              </a:rPr>
              <a:t>Wei, W., et al. (2017). </a:t>
            </a:r>
            <a:r>
              <a:rPr lang="en-US" sz="1050" u="sng" dirty="0">
                <a:effectLst/>
                <a:ea typeface="Calibri" panose="020F0502020204030204" pitchFamily="34" charset="0"/>
              </a:rPr>
              <a:t>Malware traffic classification using convolutional neural network for representation learning</a:t>
            </a:r>
            <a:r>
              <a:rPr lang="en-US" sz="1050" dirty="0">
                <a:effectLst/>
                <a:ea typeface="Calibri" panose="020F0502020204030204" pitchFamily="34" charset="0"/>
              </a:rPr>
              <a:t>, IEEE.</a:t>
            </a:r>
            <a:endParaRPr lang="en-GB" sz="1050" dirty="0">
              <a:effectLst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050" dirty="0">
                <a:effectLst/>
                <a:ea typeface="Calibri" panose="020F0502020204030204" pitchFamily="34" charset="0"/>
              </a:rPr>
              <a:t>Zander, S., et al. (2005). </a:t>
            </a:r>
            <a:r>
              <a:rPr lang="en-US" sz="1050" u="sng" dirty="0">
                <a:effectLst/>
                <a:ea typeface="Calibri" panose="020F0502020204030204" pitchFamily="34" charset="0"/>
              </a:rPr>
              <a:t>Automated traffic classification and application identification using machine learning</a:t>
            </a:r>
            <a:r>
              <a:rPr lang="en-US" sz="1050" dirty="0">
                <a:effectLst/>
                <a:ea typeface="Calibri" panose="020F0502020204030204" pitchFamily="34" charset="0"/>
              </a:rPr>
              <a:t>, IEEE.</a:t>
            </a:r>
            <a:endParaRPr lang="en-GB" sz="1050" dirty="0">
              <a:effectLst/>
              <a:ea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</a:pPr>
            <a:r>
              <a:rPr lang="en-US" sz="1050" dirty="0">
                <a:effectLst/>
                <a:ea typeface="Calibri" panose="020F0502020204030204" pitchFamily="34" charset="0"/>
              </a:rPr>
              <a:t>	</a:t>
            </a:r>
            <a:endParaRPr lang="en-GB" sz="1050" dirty="0">
              <a:effectLst/>
              <a:ea typeface="Calibri" panose="020F0502020204030204" pitchFamily="34" charset="0"/>
            </a:endParaRPr>
          </a:p>
          <a:p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91584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DD3A-FA12-4F38-8FB6-A662775F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does network traffic classification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0B5DA-6D2C-4FA9-99D4-F1E9F70A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There is a significant amount of internet traffic generated everyday </a:t>
            </a:r>
          </a:p>
          <a:p>
            <a:r>
              <a:rPr lang="en-GB" sz="2400" dirty="0"/>
              <a:t>Traffic classification is needed to efficiently manage this traffic so that networks operate smoothly</a:t>
            </a:r>
          </a:p>
          <a:p>
            <a:r>
              <a:rPr lang="en-GB" sz="2400" dirty="0"/>
              <a:t>Not all traffic is equally important</a:t>
            </a:r>
          </a:p>
          <a:p>
            <a:r>
              <a:rPr lang="en-GB" sz="2400" dirty="0"/>
              <a:t>Classification can be used to distinguish between the different types of traffic and prioritise those that would provide the best Quality of Service (QoS)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2D20E-478E-4DBA-9E37-8BB625696F43}"/>
              </a:ext>
            </a:extLst>
          </p:cNvPr>
          <p:cNvSpPr txBox="1"/>
          <p:nvPr/>
        </p:nvSpPr>
        <p:spPr>
          <a:xfrm>
            <a:off x="458694" y="6291743"/>
            <a:ext cx="65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Sources: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(Malik, de Fréin et al. 2020), (Hurley,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Sezer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2011).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84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289C-347A-4B1C-A596-98B72158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focus on encrypted and VPN encrypted traffic?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B1D8-2A23-4697-BCC6-848F4081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If a firewall is entirely oblivious to encrypted traffic it can be easily bypassed by malicious users</a:t>
            </a:r>
          </a:p>
          <a:p>
            <a:r>
              <a:rPr lang="en-GB" sz="2400" dirty="0"/>
              <a:t>Similarly, the QoS of a network cannot be maintained if the encrypted traffic cannot be classified and treated with varying levels of priority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A5338-3FF0-45F5-8175-D14EE1864C78}"/>
              </a:ext>
            </a:extLst>
          </p:cNvPr>
          <p:cNvSpPr txBox="1"/>
          <p:nvPr/>
        </p:nvSpPr>
        <p:spPr>
          <a:xfrm>
            <a:off x="458694" y="6291743"/>
            <a:ext cx="65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Sources: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(Obasi and Shafiq 2020).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42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7268-1026-4826-9053-4A4B9EE5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 machine learning based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CC50-F53A-485A-8679-108B9B16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Deep Packet Inspection (DPI) and a port based approach are two common methods of traffic classification</a:t>
            </a:r>
          </a:p>
          <a:p>
            <a:r>
              <a:rPr lang="en-GB" sz="2400" dirty="0"/>
              <a:t>However these methods are both flawed:</a:t>
            </a:r>
          </a:p>
          <a:p>
            <a:pPr lvl="1"/>
            <a:r>
              <a:rPr lang="en-GB" dirty="0"/>
              <a:t>DPI is computationally expensive and is unsuited to encrypted traffic</a:t>
            </a:r>
          </a:p>
          <a:p>
            <a:pPr lvl="1"/>
            <a:r>
              <a:rPr lang="en-GB" dirty="0"/>
              <a:t>Port based approaches have been rendered futile due to the use of dynamic ports instead of standardised ports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14DEC-43C3-40F0-A14A-6AC0831A95E8}"/>
              </a:ext>
            </a:extLst>
          </p:cNvPr>
          <p:cNvSpPr txBox="1"/>
          <p:nvPr/>
        </p:nvSpPr>
        <p:spPr>
          <a:xfrm>
            <a:off x="458694" y="6291743"/>
            <a:ext cx="877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Sources: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(Zander, Nguyen et al. 2005), (Mohammed, Mohammed et al. 2019).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47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707E-5AEC-491C-A9D1-ED1F5681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has current literature achieved?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409A-591D-4559-88C7-CBEE2E2F1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There are several instances of research projects that produced models capable of classifying VPN and/or non-VPN encrypted traffic: </a:t>
            </a:r>
          </a:p>
          <a:p>
            <a:pPr lvl="1"/>
            <a:r>
              <a:rPr lang="en-GB" sz="2000" dirty="0"/>
              <a:t>Draper-Gil, </a:t>
            </a:r>
            <a:r>
              <a:rPr lang="en-GB" sz="2000" dirty="0" err="1"/>
              <a:t>Lashkari</a:t>
            </a:r>
            <a:r>
              <a:rPr lang="en-GB" sz="2000" dirty="0"/>
              <a:t> et al. (2016), </a:t>
            </a:r>
            <a:r>
              <a:rPr lang="it-IT" sz="2000" dirty="0"/>
              <a:t>Lotfollahi, Siavoshani et al. (2020), Iliyasu and Deng (2020), Shapira and Shavitt (2019), Wang et al. (2017)</a:t>
            </a:r>
          </a:p>
          <a:p>
            <a:r>
              <a:rPr lang="it-IT" sz="2400" dirty="0"/>
              <a:t>Major weaknesses:</a:t>
            </a:r>
          </a:p>
          <a:p>
            <a:pPr lvl="1"/>
            <a:r>
              <a:rPr lang="it-IT" sz="2000" dirty="0"/>
              <a:t>Splitting VPN and non-VPN encrypted traffic into 2 datasets and classifying them separately</a:t>
            </a:r>
          </a:p>
          <a:p>
            <a:pPr lvl="1"/>
            <a:r>
              <a:rPr lang="it-IT" sz="2000" dirty="0"/>
              <a:t>Using packet payload based approaches, potentialy infringes upon user privacy</a:t>
            </a:r>
          </a:p>
          <a:p>
            <a:pPr lvl="1"/>
            <a:r>
              <a:rPr lang="it-IT" sz="2000" dirty="0"/>
              <a:t>Not real-time/early classifiers</a:t>
            </a:r>
          </a:p>
        </p:txBody>
      </p:sp>
    </p:spTree>
    <p:extLst>
      <p:ext uri="{BB962C8B-B14F-4D97-AF65-F5344CB8AC3E}">
        <p14:creationId xmlns:p14="http://schemas.microsoft.com/office/powerpoint/2010/main" val="51679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683A-67A0-4A4C-A48D-EEFF57F8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gap in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29B0-7C94-43AA-8111-7D79E511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Thus it appeared that no one in current literature had made a payload-independent classifier that could characterise incoming VPN and non-VPN encrypted traffic early/in real-time</a:t>
            </a:r>
          </a:p>
          <a:p>
            <a:r>
              <a:rPr lang="en-GB" sz="2400" dirty="0"/>
              <a:t>By real-time/early classification I mean that a traffic flow can be classified before it has finished</a:t>
            </a:r>
          </a:p>
          <a:p>
            <a:pPr lvl="1"/>
            <a:r>
              <a:rPr lang="en-GB" sz="2000" dirty="0"/>
              <a:t>This is useful as it reduces the delay after which updated network management can occur given the new information</a:t>
            </a:r>
          </a:p>
        </p:txBody>
      </p:sp>
    </p:spTree>
    <p:extLst>
      <p:ext uri="{BB962C8B-B14F-4D97-AF65-F5344CB8AC3E}">
        <p14:creationId xmlns:p14="http://schemas.microsoft.com/office/powerpoint/2010/main" val="197934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6B70-8D9B-4330-B488-CEF3FD1A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project aim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5DBF9-2EDA-41A4-ABD2-0B9AF262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b="1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Main Aim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sz="2000" dirty="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To build a Neural Network capable of classifying VPN and non-VPN encrypted network traffic using payload-independent features and implement it on an SDN with good performance.</a:t>
            </a:r>
          </a:p>
          <a:p>
            <a:r>
              <a:rPr lang="en-GB" sz="2400" b="1" dirty="0"/>
              <a:t>Objectives</a:t>
            </a:r>
            <a:r>
              <a:rPr lang="en-GB" sz="2400" dirty="0"/>
              <a:t>:</a:t>
            </a:r>
          </a:p>
          <a:p>
            <a:pPr lvl="1"/>
            <a:r>
              <a:rPr lang="en-GB" sz="2000" dirty="0"/>
              <a:t>To identify the optimum classes to classify network traffic into.</a:t>
            </a:r>
            <a:endParaRPr lang="en-GB" sz="2400" dirty="0"/>
          </a:p>
          <a:p>
            <a:pPr lvl="1"/>
            <a:r>
              <a:rPr lang="en-GB" sz="2000" dirty="0"/>
              <a:t>To develop a Convolutional Neural Network (CNN) capable of classifying traffic flows using payload-independent features and train it on a large dataset.</a:t>
            </a:r>
            <a:endParaRPr lang="en-GB" sz="2400" dirty="0"/>
          </a:p>
          <a:p>
            <a:pPr lvl="1"/>
            <a:r>
              <a:rPr lang="en-GB" sz="2000" dirty="0"/>
              <a:t>To implement the PCNN into an SDN and test it by simulating packets passing through the network and classifying them in real-time.</a:t>
            </a:r>
            <a:endParaRPr lang="en-GB" sz="2400" dirty="0"/>
          </a:p>
          <a:p>
            <a:pPr lvl="1"/>
            <a:r>
              <a:rPr lang="en-GB" sz="2000" dirty="0"/>
              <a:t>To analyse the performance of the classifier using F1-score, precision, accuracy, recall, and classification time as performance metrics.</a:t>
            </a:r>
          </a:p>
          <a:p>
            <a:pPr lvl="1"/>
            <a:r>
              <a:rPr lang="en-GB" sz="2000" dirty="0"/>
              <a:t>To evaluate the PCNN by comparing its performance against other similar classifiers developed in current literature. </a:t>
            </a:r>
          </a:p>
          <a:p>
            <a:pPr lvl="1"/>
            <a:endParaRPr lang="en-GB" sz="20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8908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6A7D-F411-4C8F-83D6-B034810E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E315-F35A-40CE-8E26-95A65EDD5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176996" cy="4195763"/>
          </a:xfrm>
        </p:spPr>
        <p:txBody>
          <a:bodyPr>
            <a:normAutofit/>
          </a:bodyPr>
          <a:lstStyle/>
          <a:p>
            <a:r>
              <a:rPr lang="en-GB" sz="2400" dirty="0"/>
              <a:t>In this project, classification is performed by taking the first few packets of each network flow and using a CNN to classify them</a:t>
            </a:r>
          </a:p>
          <a:p>
            <a:endParaRPr lang="en-GB" sz="2400" dirty="0"/>
          </a:p>
          <a:p>
            <a:r>
              <a:rPr lang="en-GB" sz="2400" dirty="0"/>
              <a:t>The ISCX VPN-nonVPN and ISCX Tor-</a:t>
            </a:r>
            <a:r>
              <a:rPr lang="en-GB" sz="2400" dirty="0" err="1"/>
              <a:t>nonTor</a:t>
            </a:r>
            <a:r>
              <a:rPr lang="en-GB" sz="2400" dirty="0"/>
              <a:t> datasets from the University of </a:t>
            </a:r>
            <a:r>
              <a:rPr lang="en-GB" sz="2400" dirty="0" err="1"/>
              <a:t>Briswick</a:t>
            </a:r>
            <a:r>
              <a:rPr lang="en-GB" sz="2400" dirty="0"/>
              <a:t> were used to train and test the CNN</a:t>
            </a:r>
          </a:p>
          <a:p>
            <a:endParaRPr lang="en-GB" sz="2400" dirty="0"/>
          </a:p>
          <a:p>
            <a:endParaRPr lang="en-GB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D6F4BC-56D0-4EC4-A08B-2D3A1BF2B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72732"/>
              </p:ext>
            </p:extLst>
          </p:nvPr>
        </p:nvGraphicFramePr>
        <p:xfrm>
          <a:off x="5906247" y="1949450"/>
          <a:ext cx="592355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559">
                  <a:extLst>
                    <a:ext uri="{9D8B030D-6E8A-4147-A177-3AD203B41FA5}">
                      <a16:colId xmlns:a16="http://schemas.microsoft.com/office/drawing/2014/main" val="3355929903"/>
                    </a:ext>
                  </a:extLst>
                </a:gridCol>
              </a:tblGrid>
              <a:tr h="346273">
                <a:tc>
                  <a:txBody>
                    <a:bodyPr/>
                    <a:lstStyle/>
                    <a:p>
                      <a:r>
                        <a:rPr lang="en-GB" dirty="0"/>
                        <a:t>Classes used in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00048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GB" dirty="0"/>
                        <a:t>Browsing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025815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GB" dirty="0"/>
                        <a:t>Streaming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93632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GB" dirty="0"/>
                        <a:t>Voice over Internet Protocol (VoIP)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36988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GB" dirty="0"/>
                        <a:t>File Transfer (FT)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492020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GB" dirty="0"/>
                        <a:t>Peer to Peer (P2P)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429932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GB" dirty="0"/>
                        <a:t>VPN Browsing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133439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GB" dirty="0"/>
                        <a:t>VPN Streaming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91878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GB" dirty="0"/>
                        <a:t>VPN VoIP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578190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GB" dirty="0"/>
                        <a:t>VPN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97429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GB" dirty="0"/>
                        <a:t>VPN P2P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5136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B2F2F"/>
      </a:dk2>
      <a:lt2>
        <a:srgbClr val="F2F3F0"/>
      </a:lt2>
      <a:accent1>
        <a:srgbClr val="5F30E8"/>
      </a:accent1>
      <a:accent2>
        <a:srgbClr val="1A38D5"/>
      </a:accent2>
      <a:accent3>
        <a:srgbClr val="2996E7"/>
      </a:accent3>
      <a:accent4>
        <a:srgbClr val="15BFC0"/>
      </a:accent4>
      <a:accent5>
        <a:srgbClr val="23C583"/>
      </a:accent5>
      <a:accent6>
        <a:srgbClr val="16C634"/>
      </a:accent6>
      <a:hlink>
        <a:srgbClr val="349C83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2001</Words>
  <Application>Microsoft Office PowerPoint</Application>
  <PresentationFormat>Widescreen</PresentationFormat>
  <Paragraphs>298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Avenir Next LT Pro</vt:lpstr>
      <vt:lpstr>Avenir Next LT Pro (Body)</vt:lpstr>
      <vt:lpstr>AvenirNext LT Pro Medium</vt:lpstr>
      <vt:lpstr>Calibri</vt:lpstr>
      <vt:lpstr>Cambria Math</vt:lpstr>
      <vt:lpstr>Sabon Next LT</vt:lpstr>
      <vt:lpstr>Times New Roman</vt:lpstr>
      <vt:lpstr>DappledVTI</vt:lpstr>
      <vt:lpstr>Applying Deep Learning to the classification of VPN and non-VPN encrypted network traffic</vt:lpstr>
      <vt:lpstr>       The problem       </vt:lpstr>
      <vt:lpstr>Why does network traffic classification matter?</vt:lpstr>
      <vt:lpstr>Why focus on encrypted and VPN encrypted traffic?</vt:lpstr>
      <vt:lpstr>Why a machine learning based solution?</vt:lpstr>
      <vt:lpstr>What has current literature achieved?</vt:lpstr>
      <vt:lpstr>The gap in research</vt:lpstr>
      <vt:lpstr>Main project aim and objectives</vt:lpstr>
      <vt:lpstr>Methodology Overview</vt:lpstr>
      <vt:lpstr>Network flows</vt:lpstr>
      <vt:lpstr>How are flows represented?</vt:lpstr>
      <vt:lpstr>PIM size Testing</vt:lpstr>
      <vt:lpstr>Why use a CNN?</vt:lpstr>
      <vt:lpstr>LeNet-5 architecture</vt:lpstr>
      <vt:lpstr>Optimising the PCNN architecture</vt:lpstr>
      <vt:lpstr>PCNN optimisation</vt:lpstr>
      <vt:lpstr>The optimised PCNN architecture</vt:lpstr>
      <vt:lpstr>Making the test environment</vt:lpstr>
      <vt:lpstr>Results</vt:lpstr>
      <vt:lpstr>Results</vt:lpstr>
      <vt:lpstr>PCNN vs classifiers of current literature</vt:lpstr>
      <vt:lpstr>PCNN vs classifiers of current literature</vt:lpstr>
      <vt:lpstr>PCNN vs classifiers of current literature</vt:lpstr>
      <vt:lpstr>PCNN Classification Speed</vt:lpstr>
      <vt:lpstr>Project Contributions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Deep Learning to the classification of VPN and non-VPN encrypted network traffic</dc:title>
  <dc:creator>Olowe-Makorie, Khalid (Student)</dc:creator>
  <cp:lastModifiedBy>Olowe-Makorie, Khalid (Student)</cp:lastModifiedBy>
  <cp:revision>3</cp:revision>
  <dcterms:created xsi:type="dcterms:W3CDTF">2022-05-26T11:31:33Z</dcterms:created>
  <dcterms:modified xsi:type="dcterms:W3CDTF">2022-05-30T16:18:00Z</dcterms:modified>
</cp:coreProperties>
</file>