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73B-30AF-9BE9-59FF-7795B321D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36FB-940C-5234-AB62-4212EB852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ABC4-52D8-48CC-0FD3-232A0F5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A206-6C7B-A336-777D-9BE378EF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B3A9-9365-A06E-FDA0-757DDEA9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58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2B0-6168-BE55-0716-1D32FE49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5119-F3EE-74B2-A242-C3921682F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91C3-ED87-F654-66D4-3C79ACA0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680A-ACAB-4336-196E-0D0E9B48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D298-9005-49A8-2ADD-31380FB9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67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DC6A8-AD78-7289-7938-83B25258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3B2D7-D65E-8428-ED89-94F02A00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53AB-21EF-112C-A5BB-4D5C351F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9D7E-C704-076A-A62E-FDA5B412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321D-C423-5A3F-DBA3-1CFEDF51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8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DE68-0E9D-FA05-FD7A-FF363B4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D8E7-6BFD-233F-15BE-F57F638E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8920-CEF0-9B3D-519F-4265B51D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69AA-B10F-B116-5327-1DD47186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962F-E3D2-0272-7E5B-7F4B2361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8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646C-C758-E2CA-A8FA-22398E2B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C6CC-F5E6-D320-2B97-A8A94211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639B-EB45-C6C8-D12F-43DEF925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5F4B-5D29-FE56-7C57-820E9B7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B1E2-EBF4-13C4-8CA3-F45FFEF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25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61D3-2FD4-72C0-2411-9FBAA38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076A-4AF2-9B1E-00A4-D68FC6B6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0A150-29C9-D10C-8C39-A28A26DE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BA1E-AB11-ACA2-5046-7862C2E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8BB4-AE26-7C10-D9FA-7489936B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2446-06A6-3B97-31AF-EBB82386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94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E591-9950-FD34-1A8E-A577FFB7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7213-B333-D833-E2AC-D36E2B99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CBC6-1F3F-EB1C-25A5-DA89D484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3D9E7-39CD-FB51-39B2-655205815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59E26-1883-FC9A-2199-895B7692B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4E1FC-1829-6EDD-707F-34880C3E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1B325-820F-6913-0CB3-6EFD955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9A9F6-385A-058E-56FF-ABC2936D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04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B484-6C7E-F78F-C25D-60F78AD4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5689-E9C7-12FB-24D1-EECC818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263D-1671-D75B-BDE5-B6104EF0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1B0A6-3DB4-C7E3-2663-99412F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566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60BC0-C537-17B7-8E9A-37C16A1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7B6C-293D-A40E-E6F9-25B2CEA3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3B8C-9AA4-F7FF-9E6F-69188744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87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1912-D098-61D8-C01B-F42D202D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60D9-9A56-C77B-38DF-ACEE3686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1A3C0-E022-B13C-3249-396379C3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5DC7C-4F86-4931-D4C9-2721A561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9FC5-BD41-0A14-7F99-821E1D57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D773-C5C6-5E54-3AF0-EAB87B9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8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A5F8-6659-D8CC-62A5-76660150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28D6-7840-199A-65B9-4AE0C344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0C05-45B6-7B25-B090-47ED1006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7D15-4D9A-686C-4A83-02AF294D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C542-C90C-90B9-8AD8-DD166B50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A61E-E2CE-B9A1-1267-CB313C0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21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CBC6-23BE-7609-7BB6-6426158E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75A0F-98AE-FCD7-9D4E-ACE4FA5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2722-012E-ECB4-4F4B-526B5106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A5D1-D827-4BAD-BEA9-323E5A8510BF}" type="datetimeFigureOut">
              <a:rPr lang="LID4096" smtClean="0"/>
              <a:t>09/18/2023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41D1-62D5-4750-3580-67A0D98CD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3F43-12F6-CDB6-7411-F544F9688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A5D-5176-4565-B27B-CA05981221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98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ataTalksClub/machine-learning-zoomcam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lexeygrigorev/datasets/master/housing.csv" TargetMode="External"/><Relationship Id="rId2" Type="http://schemas.openxmlformats.org/officeDocument/2006/relationships/hyperlink" Target="https://github.com/alexeygrigorev/mlbookcamp-code/blob/master/course-zoomcamp/01-intro/06-environment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9763-2E63-D9C6-2D22-E3AF68A6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1861" y="132821"/>
            <a:ext cx="5855208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</a:t>
            </a:r>
            <a:r>
              <a:rPr lang="en-US" sz="4000" dirty="0" err="1"/>
              <a:t>Zoomcamp</a:t>
            </a: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2353-BDB4-3396-4CB6-8793B247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6334" y="2681818"/>
            <a:ext cx="4721352" cy="1655762"/>
          </a:xfrm>
        </p:spPr>
        <p:txBody>
          <a:bodyPr>
            <a:normAutofit/>
          </a:bodyPr>
          <a:lstStyle/>
          <a:p>
            <a:r>
              <a:rPr lang="en-US" sz="1600" dirty="0"/>
              <a:t>Data Talks Club: </a:t>
            </a:r>
            <a:r>
              <a:rPr lang="en-US" sz="1600" dirty="0">
                <a:hlinkClick r:id="rId2"/>
              </a:rPr>
              <a:t>Link</a:t>
            </a:r>
            <a:endParaRPr lang="LID4096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D1782-35C3-0399-2D32-8934B2F3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19" y="1326621"/>
            <a:ext cx="7092240" cy="39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67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37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8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76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45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41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5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ECE64B-4885-310F-CE45-F788DFDB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51" y="4399999"/>
            <a:ext cx="4999274" cy="169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7B7CA-B1ED-A0FB-37E2-292B7A32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75" y="529306"/>
            <a:ext cx="4999274" cy="1562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7DA444-DC8C-0B50-D526-6300AAA34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151" y="2616998"/>
            <a:ext cx="4999274" cy="136230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C5C7E8-000D-B411-E71F-B6DE96CB83A4}"/>
              </a:ext>
            </a:extLst>
          </p:cNvPr>
          <p:cNvSpPr txBox="1"/>
          <p:nvPr/>
        </p:nvSpPr>
        <p:spPr>
          <a:xfrm>
            <a:off x="786383" y="3471176"/>
            <a:ext cx="4827936" cy="271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ML is the process of extracting patterns from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is of 2 types Features and Target(Prediction from Model)</a:t>
            </a:r>
          </a:p>
        </p:txBody>
      </p:sp>
    </p:spTree>
    <p:extLst>
      <p:ext uri="{BB962C8B-B14F-4D97-AF65-F5344CB8AC3E}">
        <p14:creationId xmlns:p14="http://schemas.microsoft.com/office/powerpoint/2010/main" val="227850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90F0F-C6FD-D0AC-F62C-FDD05E0E60A7}"/>
              </a:ext>
            </a:extLst>
          </p:cNvPr>
          <p:cNvSpPr txBox="1"/>
          <p:nvPr/>
        </p:nvSpPr>
        <p:spPr>
          <a:xfrm>
            <a:off x="581025" y="591249"/>
            <a:ext cx="428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Supervised learning</a:t>
            </a:r>
            <a:endParaRPr lang="LID4096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53C71-5DDD-EB09-CF2C-3CC5BA701CF7}"/>
              </a:ext>
            </a:extLst>
          </p:cNvPr>
          <p:cNvSpPr txBox="1"/>
          <p:nvPr/>
        </p:nvSpPr>
        <p:spPr>
          <a:xfrm>
            <a:off x="639759" y="1772014"/>
            <a:ext cx="390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Predict a numerical value: Regression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11282-5DC3-F0C1-7537-CB67583A9379}"/>
              </a:ext>
            </a:extLst>
          </p:cNvPr>
          <p:cNvSpPr txBox="1"/>
          <p:nvPr/>
        </p:nvSpPr>
        <p:spPr>
          <a:xfrm>
            <a:off x="639759" y="327511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Predict a category: Classification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2D3DB-7E5A-CAAF-44B0-E488EC6D13FA}"/>
              </a:ext>
            </a:extLst>
          </p:cNvPr>
          <p:cNvSpPr txBox="1"/>
          <p:nvPr/>
        </p:nvSpPr>
        <p:spPr>
          <a:xfrm>
            <a:off x="1079493" y="2202067"/>
            <a:ext cx="234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Predicts a continuous number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Price , Area, Height etc.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D142B-73FC-5837-8ABF-6206C6234F52}"/>
              </a:ext>
            </a:extLst>
          </p:cNvPr>
          <p:cNvSpPr txBox="1"/>
          <p:nvPr/>
        </p:nvSpPr>
        <p:spPr>
          <a:xfrm>
            <a:off x="1079493" y="3675221"/>
            <a:ext cx="346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Predicts a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Binary classification only gives one of 2 output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Multicategory Classification has more than 2 options as classification output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Spam or not, True false, </a:t>
            </a:r>
            <a:endParaRPr lang="LID4096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15998-37A5-C3FB-9F7A-C7F5CDD66CC8}"/>
              </a:ext>
            </a:extLst>
          </p:cNvPr>
          <p:cNvSpPr txBox="1"/>
          <p:nvPr/>
        </p:nvSpPr>
        <p:spPr>
          <a:xfrm>
            <a:off x="639759" y="4978263"/>
            <a:ext cx="34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Ranking: Recommender Systems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73ADB-7987-9A5F-1D42-F4271FA79B03}"/>
              </a:ext>
            </a:extLst>
          </p:cNvPr>
          <p:cNvSpPr txBox="1"/>
          <p:nvPr/>
        </p:nvSpPr>
        <p:spPr>
          <a:xfrm>
            <a:off x="1079493" y="5394171"/>
            <a:ext cx="3208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Rank the result based on the score assigned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/>
              <a:t>Eg</a:t>
            </a:r>
            <a:r>
              <a:rPr lang="en-US" sz="1200" dirty="0"/>
              <a:t>: E commerce, Google search 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43B1F-7929-DFAF-774F-60FF7D8097A2}"/>
              </a:ext>
            </a:extLst>
          </p:cNvPr>
          <p:cNvSpPr txBox="1"/>
          <p:nvPr/>
        </p:nvSpPr>
        <p:spPr>
          <a:xfrm>
            <a:off x="639759" y="1271785"/>
            <a:ext cx="1126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goal of SL is to come up with a model g which takes a </a:t>
            </a:r>
            <a:r>
              <a:rPr lang="en-US" sz="1400" dirty="0">
                <a:solidFill>
                  <a:srgbClr val="FF0000"/>
                </a:solidFill>
              </a:rPr>
              <a:t>feature </a:t>
            </a:r>
            <a:r>
              <a:rPr lang="en-US" sz="1400" dirty="0"/>
              <a:t>matrix ‘x’ as input and learn to </a:t>
            </a:r>
            <a:r>
              <a:rPr lang="en-US" sz="1400" dirty="0">
                <a:solidFill>
                  <a:srgbClr val="FF0000"/>
                </a:solidFill>
              </a:rPr>
              <a:t>predict</a:t>
            </a:r>
            <a:r>
              <a:rPr lang="en-US" sz="1400" dirty="0"/>
              <a:t> the output as close to the </a:t>
            </a:r>
            <a:r>
              <a:rPr lang="en-US" sz="1400" dirty="0">
                <a:solidFill>
                  <a:srgbClr val="FF0000"/>
                </a:solidFill>
              </a:rPr>
              <a:t>target</a:t>
            </a:r>
            <a:r>
              <a:rPr lang="en-US" sz="1400" dirty="0"/>
              <a:t> example ‘y’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D7E02-3718-4162-C449-9FFA5F4F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62" y="4431054"/>
            <a:ext cx="3269632" cy="1833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67A7F-3792-4428-81D2-15CF576F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705" y="1960630"/>
            <a:ext cx="4359947" cy="22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3AF0A-14FE-4E6D-DD9C-C44D41E9D676}"/>
              </a:ext>
            </a:extLst>
          </p:cNvPr>
          <p:cNvSpPr txBox="1"/>
          <p:nvPr/>
        </p:nvSpPr>
        <p:spPr>
          <a:xfrm>
            <a:off x="534025" y="198338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CRISP-DM</a:t>
            </a:r>
            <a:endParaRPr lang="LID4096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9E060-8AE0-3296-F173-EB371E36BD4B}"/>
              </a:ext>
            </a:extLst>
          </p:cNvPr>
          <p:cNvSpPr txBox="1"/>
          <p:nvPr/>
        </p:nvSpPr>
        <p:spPr>
          <a:xfrm>
            <a:off x="2813816" y="552281"/>
            <a:ext cx="365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Cross Industry Standard Process for Data Mining by IBM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6FAC-44C0-0926-8F33-52AF1A2D7E6E}"/>
              </a:ext>
            </a:extLst>
          </p:cNvPr>
          <p:cNvSpPr txBox="1"/>
          <p:nvPr/>
        </p:nvSpPr>
        <p:spPr>
          <a:xfrm>
            <a:off x="530690" y="1953852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Data Understanding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ED30-E738-E4B2-AADD-4B5DD7B0C780}"/>
              </a:ext>
            </a:extLst>
          </p:cNvPr>
          <p:cNvSpPr txBox="1"/>
          <p:nvPr/>
        </p:nvSpPr>
        <p:spPr>
          <a:xfrm>
            <a:off x="973759" y="1337705"/>
            <a:ext cx="523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Understand the extent of problem and decide suitability of ML based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Define Goal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Goal has to be measurable (</a:t>
            </a:r>
            <a:r>
              <a:rPr lang="en-US" sz="1200" dirty="0" err="1"/>
              <a:t>Eg</a:t>
            </a:r>
            <a:r>
              <a:rPr lang="en-US" sz="1200" dirty="0"/>
              <a:t>: reduce the spam detection by 80%)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2BEF-5BCB-1196-DBD4-52CCA21D5183}"/>
              </a:ext>
            </a:extLst>
          </p:cNvPr>
          <p:cNvSpPr txBox="1"/>
          <p:nvPr/>
        </p:nvSpPr>
        <p:spPr>
          <a:xfrm>
            <a:off x="970424" y="2309292"/>
            <a:ext cx="346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Identify data collection and replication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Need to add more data or not by </a:t>
            </a:r>
            <a:r>
              <a:rPr lang="en-US" sz="1200" dirty="0">
                <a:solidFill>
                  <a:srgbClr val="FF0000"/>
                </a:solidFill>
              </a:rPr>
              <a:t>going back to the previous step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F0E6E-2307-2EA2-D074-CC02A5B0C90F}"/>
              </a:ext>
            </a:extLst>
          </p:cNvPr>
          <p:cNvSpPr txBox="1"/>
          <p:nvPr/>
        </p:nvSpPr>
        <p:spPr>
          <a:xfrm>
            <a:off x="530690" y="2994275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Data Preparation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68AF-83FB-E8BB-4282-2182B8495AFF}"/>
              </a:ext>
            </a:extLst>
          </p:cNvPr>
          <p:cNvSpPr txBox="1"/>
          <p:nvPr/>
        </p:nvSpPr>
        <p:spPr>
          <a:xfrm>
            <a:off x="970424" y="3363607"/>
            <a:ext cx="472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Clean data to be ready to apply ML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Tabular formatting of data with features and target variable labelling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5D358-1830-47A8-4763-F4C8DCAA7415}"/>
              </a:ext>
            </a:extLst>
          </p:cNvPr>
          <p:cNvSpPr txBox="1"/>
          <p:nvPr/>
        </p:nvSpPr>
        <p:spPr>
          <a:xfrm>
            <a:off x="534025" y="998557"/>
            <a:ext cx="265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Business Understanding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3FDA7-9F51-5375-40FF-B4D3E264097A}"/>
              </a:ext>
            </a:extLst>
          </p:cNvPr>
          <p:cNvSpPr txBox="1"/>
          <p:nvPr/>
        </p:nvSpPr>
        <p:spPr>
          <a:xfrm>
            <a:off x="530690" y="388922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Modelling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930BC-CA93-24C3-012A-5E43300B3C52}"/>
              </a:ext>
            </a:extLst>
          </p:cNvPr>
          <p:cNvSpPr txBox="1"/>
          <p:nvPr/>
        </p:nvSpPr>
        <p:spPr>
          <a:xfrm>
            <a:off x="970424" y="4318904"/>
            <a:ext cx="657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Machine Learning Step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If new features or problems with data detected, </a:t>
            </a:r>
            <a:r>
              <a:rPr lang="en-US" sz="1200" dirty="0">
                <a:solidFill>
                  <a:srgbClr val="FF0000"/>
                </a:solidFill>
              </a:rPr>
              <a:t>go back to  the previous step </a:t>
            </a:r>
            <a:r>
              <a:rPr lang="en-US" sz="1200" dirty="0"/>
              <a:t>and reformat data.</a:t>
            </a:r>
            <a:endParaRPr lang="LID4096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F86F3-AC9F-7727-84D8-A647ADE97511}"/>
              </a:ext>
            </a:extLst>
          </p:cNvPr>
          <p:cNvSpPr txBox="1"/>
          <p:nvPr/>
        </p:nvSpPr>
        <p:spPr>
          <a:xfrm>
            <a:off x="530690" y="4691843"/>
            <a:ext cx="13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Evaluation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9FAFA-F32D-BA0E-CB4E-32DDB46A792C}"/>
              </a:ext>
            </a:extLst>
          </p:cNvPr>
          <p:cNvSpPr txBox="1"/>
          <p:nvPr/>
        </p:nvSpPr>
        <p:spPr>
          <a:xfrm>
            <a:off x="970424" y="5107751"/>
            <a:ext cx="246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Compare result </a:t>
            </a:r>
            <a:r>
              <a:rPr lang="en-US" sz="1200" dirty="0"/>
              <a:t>with goals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Decide whether it is acceptable </a:t>
            </a:r>
            <a:endParaRPr lang="LID4096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EC8B-E899-72C9-4768-45D525A46D93}"/>
              </a:ext>
            </a:extLst>
          </p:cNvPr>
          <p:cNvSpPr txBox="1"/>
          <p:nvPr/>
        </p:nvSpPr>
        <p:spPr>
          <a:xfrm>
            <a:off x="530690" y="556767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Deployment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5D2B9-18F9-32E4-4B42-E91A8CDCF606}"/>
              </a:ext>
            </a:extLst>
          </p:cNvPr>
          <p:cNvSpPr txBox="1"/>
          <p:nvPr/>
        </p:nvSpPr>
        <p:spPr>
          <a:xfrm>
            <a:off x="970424" y="5983582"/>
            <a:ext cx="364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Deploy to users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Test maintainability through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Go back to business goals for further improvement</a:t>
            </a:r>
            <a:endParaRPr lang="LID4096" sz="1200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5FEC733-F0DA-E935-C1D1-2DE525897E2D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H="1">
            <a:off x="2813816" y="1183223"/>
            <a:ext cx="373756" cy="955295"/>
          </a:xfrm>
          <a:prstGeom prst="curvedConnector3">
            <a:avLst>
              <a:gd name="adj1" fmla="val -611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E3EAE81-71E9-7E59-45A4-11B3CE3BC7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3816" y="1267713"/>
            <a:ext cx="272284" cy="8708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D663FA2-2929-14C2-AB6F-9C53C8039CCC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2532777" y="2138518"/>
            <a:ext cx="281039" cy="1040423"/>
          </a:xfrm>
          <a:prstGeom prst="curvedConnector3">
            <a:avLst>
              <a:gd name="adj1" fmla="val -813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ED0B9B6-FAAD-750B-2CEE-D4BDE97F0956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flipH="1">
            <a:off x="1919212" y="3178941"/>
            <a:ext cx="613565" cy="894951"/>
          </a:xfrm>
          <a:prstGeom prst="curvedConnector3">
            <a:avLst>
              <a:gd name="adj1" fmla="val -372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B281ED8-7D1F-A9F2-D947-A004CEAEB0DC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1917929" y="4073892"/>
            <a:ext cx="1283" cy="802617"/>
          </a:xfrm>
          <a:prstGeom prst="curvedConnector3">
            <a:avLst>
              <a:gd name="adj1" fmla="val -178176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B724D4E-F510-9025-F04F-D67294D5E6BB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728784" y="2437071"/>
            <a:ext cx="3712636" cy="1204940"/>
          </a:xfrm>
          <a:prstGeom prst="curvedConnector4">
            <a:avLst>
              <a:gd name="adj1" fmla="val 307"/>
              <a:gd name="adj2" fmla="val 1537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B17C51C-25FD-C2E4-8213-ADEBABED34BD}"/>
              </a:ext>
            </a:extLst>
          </p:cNvPr>
          <p:cNvCxnSpPr>
            <a:cxnSpLocks/>
          </p:cNvCxnSpPr>
          <p:nvPr/>
        </p:nvCxnSpPr>
        <p:spPr>
          <a:xfrm flipH="1">
            <a:off x="1917929" y="4895858"/>
            <a:ext cx="1283" cy="802617"/>
          </a:xfrm>
          <a:prstGeom prst="curvedConnector3">
            <a:avLst>
              <a:gd name="adj1" fmla="val -178176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2C65EE3-36F4-E2F3-D052-8DFB71D3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53" y="1095225"/>
            <a:ext cx="3856755" cy="36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3AF0A-14FE-4E6D-DD9C-C44D41E9D676}"/>
              </a:ext>
            </a:extLst>
          </p:cNvPr>
          <p:cNvSpPr txBox="1"/>
          <p:nvPr/>
        </p:nvSpPr>
        <p:spPr>
          <a:xfrm>
            <a:off x="534025" y="198338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Selection</a:t>
            </a:r>
            <a:endParaRPr lang="LID4096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6FAC-44C0-0926-8F33-52AF1A2D7E6E}"/>
              </a:ext>
            </a:extLst>
          </p:cNvPr>
          <p:cNvSpPr txBox="1"/>
          <p:nvPr/>
        </p:nvSpPr>
        <p:spPr>
          <a:xfrm>
            <a:off x="530690" y="1953852"/>
            <a:ext cx="285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Evaluation process: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ED30-E738-E4B2-AADD-4B5DD7B0C780}"/>
              </a:ext>
            </a:extLst>
          </p:cNvPr>
          <p:cNvSpPr txBox="1"/>
          <p:nvPr/>
        </p:nvSpPr>
        <p:spPr>
          <a:xfrm>
            <a:off x="732299" y="3902378"/>
            <a:ext cx="4106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When testing many models again a single validation data, one of the models may turn out lucky out of no reason.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We divide our dataset into 3 parts instead of 2. Train data, Validate data, and finally a test data which will be used after validation to avoid the model from being lucky twice.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2BEF-5BCB-1196-DBD4-52CCA21D5183}"/>
              </a:ext>
            </a:extLst>
          </p:cNvPr>
          <p:cNvSpPr txBox="1"/>
          <p:nvPr/>
        </p:nvSpPr>
        <p:spPr>
          <a:xfrm>
            <a:off x="970424" y="2309292"/>
            <a:ext cx="346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Divide dataset into 2 parts. Training data to train the models and test data to validate the results of the models.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In practice it might not 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0000"/>
                </a:solidFill>
              </a:rPr>
              <a:t>A model may luckily give good result on the validation dataset.</a:t>
            </a:r>
            <a:endParaRPr lang="LID4096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5D358-1830-47A8-4763-F4C8DCAA7415}"/>
              </a:ext>
            </a:extLst>
          </p:cNvPr>
          <p:cNvSpPr txBox="1"/>
          <p:nvPr/>
        </p:nvSpPr>
        <p:spPr>
          <a:xfrm>
            <a:off x="530690" y="3505326"/>
            <a:ext cx="33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Multiple Comparison Problem</a:t>
            </a:r>
            <a:endParaRPr lang="LID4096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C992143-F8AF-AB5C-8E1C-6DCA7AFF7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91848"/>
              </p:ext>
            </p:extLst>
          </p:nvPr>
        </p:nvGraphicFramePr>
        <p:xfrm>
          <a:off x="6543676" y="4451561"/>
          <a:ext cx="43565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130">
                  <a:extLst>
                    <a:ext uri="{9D8B030D-6E8A-4147-A177-3AD203B41FA5}">
                      <a16:colId xmlns:a16="http://schemas.microsoft.com/office/drawing/2014/main" val="1981772213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2498839641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1369898527"/>
                    </a:ext>
                  </a:extLst>
                </a:gridCol>
                <a:gridCol w="1089130">
                  <a:extLst>
                    <a:ext uri="{9D8B030D-6E8A-4147-A177-3AD203B41FA5}">
                      <a16:colId xmlns:a16="http://schemas.microsoft.com/office/drawing/2014/main" val="4087476731"/>
                    </a:ext>
                  </a:extLst>
                </a:gridCol>
              </a:tblGrid>
              <a:tr h="33107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Dataset(100%)</a:t>
                      </a:r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4856"/>
                  </a:ext>
                </a:extLst>
              </a:tr>
              <a:tr h="353522">
                <a:tc>
                  <a:txBody>
                    <a:bodyPr/>
                    <a:lstStyle/>
                    <a:p>
                      <a:r>
                        <a:rPr lang="en-US" dirty="0"/>
                        <a:t>Train 80%</a:t>
                      </a:r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20%</a:t>
                      </a:r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LID4096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429053"/>
                  </a:ext>
                </a:extLst>
              </a:tr>
              <a:tr h="331071">
                <a:tc>
                  <a:txBody>
                    <a:bodyPr/>
                    <a:lstStyle/>
                    <a:p>
                      <a:r>
                        <a:rPr lang="en-US" dirty="0"/>
                        <a:t>Train 60%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20%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20%</a:t>
                      </a:r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0193"/>
                  </a:ext>
                </a:extLst>
              </a:tr>
            </a:tbl>
          </a:graphicData>
        </a:graphic>
      </p:graphicFrame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1FA916A1-3CED-410B-C1DB-B7BA4531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8551" y="5357381"/>
            <a:ext cx="284624" cy="2846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B41E3F-5804-6D4A-6497-26333CAF1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4" y="1019006"/>
            <a:ext cx="4048689" cy="2962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3CB212-4942-21F7-914F-AFDB00D8378A}"/>
              </a:ext>
            </a:extLst>
          </p:cNvPr>
          <p:cNvSpPr txBox="1"/>
          <p:nvPr/>
        </p:nvSpPr>
        <p:spPr>
          <a:xfrm>
            <a:off x="530690" y="51357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AC639-8FCD-C4B5-9DEB-09E0C5F635E7}"/>
              </a:ext>
            </a:extLst>
          </p:cNvPr>
          <p:cNvSpPr txBox="1"/>
          <p:nvPr/>
        </p:nvSpPr>
        <p:spPr>
          <a:xfrm>
            <a:off x="769837" y="5635872"/>
            <a:ext cx="4106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After selecting a good model, retrain with 80 % of the data by combining training data with validation data to get a good final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Finally use the test data on improved model to validate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32709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C04B61-2C29-A068-6D20-2D1EC8A9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86" y="1161729"/>
            <a:ext cx="6040115" cy="4534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Set up the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need to install Python, NumPy, Pandas, Matplotlib and Seaborn. For that, you can the instructions from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06-environment.md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LID4096" altLang="LID4096" sz="900" b="1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version of Pandas that you installed?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can get the version information using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__version__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field: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pd.__version__</a:t>
            </a:r>
            <a:endParaRPr kumimoji="0" lang="en-US" altLang="LID4096" sz="900" b="0" i="0" u="none" strike="noStrike" cap="none" normalizeH="0" baseline="0" dirty="0">
              <a:ln>
                <a:noFill/>
              </a:ln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900" dirty="0">
                <a:solidFill>
                  <a:srgbClr val="FF0000"/>
                </a:solidFill>
                <a:latin typeface="ui-monospace"/>
              </a:rPr>
              <a:t>A 1.3.4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Getting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For this homework, we'll use the California Housing Prices dataset. Download it from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You can do it with wget: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wget https://raw.githubusercontent.com/alexeygrigorev/datasets/master/housing.csv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Or just open it with your browser and click "Save as...".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Now read it with Pandas.</a:t>
            </a:r>
            <a:endParaRPr kumimoji="0" lang="LID4096" altLang="LID4096" sz="900" b="1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How many columns are in the dataset?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6560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10989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20640</a:t>
            </a:r>
            <a:endParaRPr kumimoji="0" lang="en-US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Which columns in the dataset have missing values?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total_rooms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ui-monospace"/>
              </a:rPr>
              <a:t>total_bedrooms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both of the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 empty columns in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How many unique values does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ocean_proximity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column have?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61CF8-E36F-6390-AA38-A978F9A0E4FD}"/>
              </a:ext>
            </a:extLst>
          </p:cNvPr>
          <p:cNvSpPr txBox="1"/>
          <p:nvPr/>
        </p:nvSpPr>
        <p:spPr>
          <a:xfrm>
            <a:off x="6560457" y="1226711"/>
            <a:ext cx="604011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average value of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median_house_value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for the houses located near the bay?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49433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124805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259212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380440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Calculate the average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column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Use the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fillna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method to fill the missing values in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the mean value from the previous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Now, calculate the average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Has it changed?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Has it changed?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Hint: take into account only 3 digits after the decimal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Question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Select all the options located on islands.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Select only columns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housing_median_age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total_bedrooms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Get the underlying NumPy array. Let's call it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Compute matrix-matrix multiplication between the transpose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To get the transpose, use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X.T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Let's call the result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Compute the inverse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Create an array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values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[950, 1300, 800, 1000, 1300]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Multiply the inverse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XTX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with the transpose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X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 and then multiply the result by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y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 Call the result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What's the value of the last element of 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w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effectLst/>
              </a:rPr>
              <a:t>Note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You just implemented linear regression. We'll talk about it in the next lesson.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-1.4812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0.001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5.6992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23.1233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55163-2B56-D957-389B-CFE7E767C29D}"/>
              </a:ext>
            </a:extLst>
          </p:cNvPr>
          <p:cNvSpPr txBox="1"/>
          <p:nvPr/>
        </p:nvSpPr>
        <p:spPr>
          <a:xfrm>
            <a:off x="160743" y="712236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97063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1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55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893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ui-monospace</vt:lpstr>
      <vt:lpstr>Wingdings</vt:lpstr>
      <vt:lpstr>Office Theme</vt:lpstr>
      <vt:lpstr>Machine Learning Zoomcamp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Zoomcamp</dc:title>
  <dc:creator>Khalid Siddiqui</dc:creator>
  <cp:lastModifiedBy>Md Khalid Siddiqui</cp:lastModifiedBy>
  <cp:revision>1</cp:revision>
  <dcterms:created xsi:type="dcterms:W3CDTF">2023-09-17T23:31:06Z</dcterms:created>
  <dcterms:modified xsi:type="dcterms:W3CDTF">2023-09-18T21:56:54Z</dcterms:modified>
</cp:coreProperties>
</file>