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fntdata"/><Relationship Id="rId25" Type="http://schemas.openxmlformats.org/officeDocument/2006/relationships/font" Target="fonts/Roboto-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0fb87a9e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0fb87a9e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202449c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202449c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202449c1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202449c1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202449c1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202449c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202449c1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202449c1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202449c1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202449c1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202449c1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202449c1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202449c1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202449c1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0fb87a9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0fb87a9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0fb87a9e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0fb87a9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0fb87a9e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0fb87a9e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0fb87a9e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0fb87a9e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202449c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202449c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202449c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202449c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202449c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202449c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120388" y="116600"/>
            <a:ext cx="8903224" cy="47444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300">
                <a:solidFill>
                  <a:srgbClr val="1D263A"/>
                </a:solidFill>
                <a:highlight>
                  <a:srgbClr val="FFFFFF"/>
                </a:highlight>
              </a:rPr>
              <a:t>Exercise: Querying Data</a:t>
            </a:r>
            <a:endParaRPr b="1" sz="2300">
              <a:solidFill>
                <a:srgbClr val="1D263A"/>
              </a:solidFill>
              <a:highlight>
                <a:srgbClr val="FFFFFF"/>
              </a:highlight>
            </a:endParaRPr>
          </a:p>
          <a:p>
            <a:pPr indent="0" lvl="0" marL="0" rtl="0" algn="l">
              <a:spcBef>
                <a:spcPts val="600"/>
              </a:spcBef>
              <a:spcAft>
                <a:spcPts val="0"/>
              </a:spcAft>
              <a:buNone/>
            </a:pPr>
            <a:r>
              <a:t/>
            </a:r>
            <a:endParaRPr/>
          </a:p>
        </p:txBody>
      </p:sp>
      <p:sp>
        <p:nvSpPr>
          <p:cNvPr id="120" name="Google Shape;120;p22"/>
          <p:cNvSpPr txBox="1"/>
          <p:nvPr>
            <p:ph idx="1" type="body"/>
          </p:nvPr>
        </p:nvSpPr>
        <p:spPr>
          <a:xfrm>
            <a:off x="240300" y="1152475"/>
            <a:ext cx="8217900" cy="34164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1400"/>
              </a:spcBef>
              <a:spcAft>
                <a:spcPts val="0"/>
              </a:spcAft>
              <a:buNone/>
            </a:pPr>
            <a:r>
              <a:rPr b="1" lang="en-GB" sz="1300">
                <a:solidFill>
                  <a:schemeClr val="dk1"/>
                </a:solidFill>
              </a:rPr>
              <a:t>PART 4: </a:t>
            </a:r>
            <a:r>
              <a:rPr b="1" lang="en-GB" sz="1300">
                <a:solidFill>
                  <a:schemeClr val="dk1"/>
                </a:solidFill>
              </a:rPr>
              <a:t>Let's just take a quick peek to get a sense of the data...</a:t>
            </a:r>
            <a:endParaRPr b="1" sz="1300">
              <a:solidFill>
                <a:schemeClr val="dk1"/>
              </a:solidFill>
            </a:endParaRPr>
          </a:p>
          <a:p>
            <a:pPr indent="0" lvl="0" marL="0" rtl="0" algn="l">
              <a:spcBef>
                <a:spcPts val="1200"/>
              </a:spcBef>
              <a:spcAft>
                <a:spcPts val="0"/>
              </a:spcAft>
              <a:buNone/>
            </a:pPr>
            <a:r>
              <a:rPr lang="en-GB" sz="1100">
                <a:solidFill>
                  <a:schemeClr val="dk1"/>
                </a:solidFill>
              </a:rPr>
              <a:t>retrieve the calendar table, but limit the number of rows to 15 entries</a:t>
            </a:r>
            <a:r>
              <a:rPr lang="en-GB" sz="1100">
                <a:solidFill>
                  <a:schemeClr val="dk1"/>
                </a:solidFill>
              </a:rPr>
              <a:t>. </a:t>
            </a:r>
            <a:endParaRPr sz="1100">
              <a:solidFill>
                <a:schemeClr val="dk1"/>
              </a:solidFill>
            </a:endParaRPr>
          </a:p>
          <a:p>
            <a:pPr indent="0" lvl="0" marL="0" rtl="0" algn="l">
              <a:spcBef>
                <a:spcPts val="1200"/>
              </a:spcBef>
              <a:spcAft>
                <a:spcPts val="0"/>
              </a:spcAft>
              <a:buNone/>
            </a:pPr>
            <a:r>
              <a:rPr lang="en-GB" sz="1100">
                <a:solidFill>
                  <a:schemeClr val="dk1"/>
                </a:solidFill>
              </a:rPr>
              <a:t>Answer : </a:t>
            </a:r>
            <a:endParaRPr sz="1100" u="sng">
              <a:solidFill>
                <a:schemeClr val="dk1"/>
              </a:solidFill>
            </a:endParaRPr>
          </a:p>
          <a:p>
            <a:pPr indent="0" lvl="0" marL="0" rtl="0" algn="l">
              <a:spcBef>
                <a:spcPts val="1200"/>
              </a:spcBef>
              <a:spcAft>
                <a:spcPts val="0"/>
              </a:spcAft>
              <a:buNone/>
            </a:pPr>
            <a:r>
              <a:rPr lang="en-GB" sz="1100">
                <a:solidFill>
                  <a:schemeClr val="dk1"/>
                </a:solidFill>
                <a:latin typeface="Courier New"/>
                <a:ea typeface="Courier New"/>
                <a:cs typeface="Courier New"/>
                <a:sym typeface="Courier New"/>
              </a:rPr>
              <a:t>SELECT * FROM </a:t>
            </a:r>
            <a:r>
              <a:rPr lang="en-GB" sz="1100">
                <a:solidFill>
                  <a:schemeClr val="dk1"/>
                </a:solidFill>
              </a:rPr>
              <a:t>calendar</a:t>
            </a:r>
            <a:r>
              <a:rPr lang="en-GB" sz="1100">
                <a:solidFill>
                  <a:srgbClr val="188038"/>
                </a:solidFill>
                <a:latin typeface="Roboto Mono"/>
                <a:ea typeface="Roboto Mono"/>
                <a:cs typeface="Roboto Mono"/>
                <a:sym typeface="Roboto Mono"/>
              </a:rPr>
              <a:t> LIMIT 15</a:t>
            </a:r>
            <a:r>
              <a:rPr lang="en-GB" sz="1100">
                <a:solidFill>
                  <a:schemeClr val="dk1"/>
                </a:solidFill>
                <a:latin typeface="Courier New"/>
                <a:ea typeface="Courier New"/>
                <a:cs typeface="Courier New"/>
                <a:sym typeface="Courier New"/>
              </a:rPr>
              <a:t>;</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200"/>
          </a:p>
        </p:txBody>
      </p:sp>
      <p:pic>
        <p:nvPicPr>
          <p:cNvPr id="121" name="Google Shape;121;p22"/>
          <p:cNvPicPr preferRelativeResize="0"/>
          <p:nvPr/>
        </p:nvPicPr>
        <p:blipFill rotWithShape="1">
          <a:blip r:embed="rId3">
            <a:alphaModFix/>
          </a:blip>
          <a:srcRect b="0" l="0" r="1845" t="0"/>
          <a:stretch/>
        </p:blipFill>
        <p:spPr>
          <a:xfrm>
            <a:off x="429825" y="2571750"/>
            <a:ext cx="4142176" cy="1841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Filtering Data using ‘WHERE’ </a:t>
            </a:r>
            <a:endParaRPr/>
          </a:p>
        </p:txBody>
      </p:sp>
      <p:sp>
        <p:nvSpPr>
          <p:cNvPr id="127" name="Google Shape;127;p23"/>
          <p:cNvSpPr txBox="1"/>
          <p:nvPr>
            <p:ph idx="1" type="body"/>
          </p:nvPr>
        </p:nvSpPr>
        <p:spPr>
          <a:xfrm>
            <a:off x="311700" y="1152475"/>
            <a:ext cx="48555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400"/>
              </a:spcBef>
              <a:spcAft>
                <a:spcPts val="0"/>
              </a:spcAft>
              <a:buClr>
                <a:schemeClr val="dk1"/>
              </a:buClr>
              <a:buSzPct val="84615"/>
              <a:buFont typeface="Arial"/>
              <a:buNone/>
            </a:pPr>
            <a:r>
              <a:rPr b="1" lang="en-GB" sz="1300">
                <a:solidFill>
                  <a:schemeClr val="dk1"/>
                </a:solidFill>
              </a:rPr>
              <a:t>Used when we want to find information that meets a certain criterion.</a:t>
            </a:r>
            <a:endParaRPr b="1" sz="13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rgbClr val="1D263A"/>
                </a:solidFill>
                <a:highlight>
                  <a:srgbClr val="F8F8FA"/>
                </a:highlight>
              </a:rPr>
              <a:t>Eg: Get all the listings that are a private room </a:t>
            </a:r>
            <a:endParaRPr sz="1100">
              <a:solidFill>
                <a:srgbClr val="1D263A"/>
              </a:solidFill>
              <a:highlight>
                <a:srgbClr val="F8F8FA"/>
              </a:highlight>
            </a:endParaRPr>
          </a:p>
          <a:p>
            <a:pPr indent="0" lvl="0" marL="0" rtl="0" algn="l">
              <a:spcBef>
                <a:spcPts val="1200"/>
              </a:spcBef>
              <a:spcAft>
                <a:spcPts val="0"/>
              </a:spcAft>
              <a:buClr>
                <a:schemeClr val="dk1"/>
              </a:buClr>
              <a:buSzPct val="100000"/>
              <a:buFont typeface="Arial"/>
              <a:buNone/>
            </a:pPr>
            <a:r>
              <a:rPr lang="en-GB" sz="1100">
                <a:solidFill>
                  <a:srgbClr val="1D263A"/>
                </a:solidFill>
                <a:highlight>
                  <a:srgbClr val="F8F8FA"/>
                </a:highlight>
              </a:rPr>
              <a:t>SELECT * FROM listings WHERE room_type='Private room';</a:t>
            </a:r>
            <a:endParaRPr sz="1100">
              <a:solidFill>
                <a:schemeClr val="dk1"/>
              </a:solidFill>
            </a:endParaRPr>
          </a:p>
          <a:p>
            <a:pPr indent="0" lvl="0" marL="0" rtl="0" algn="l">
              <a:spcBef>
                <a:spcPts val="1200"/>
              </a:spcBef>
              <a:spcAft>
                <a:spcPts val="0"/>
              </a:spcAft>
              <a:buNone/>
            </a:pPr>
            <a:r>
              <a:rPr lang="en-GB"/>
              <a:t>			    </a:t>
            </a:r>
            <a:r>
              <a:rPr lang="en-GB" sz="1100"/>
              <a:t>WHERE price_in_dollar &lt; 300;</a:t>
            </a:r>
            <a:endParaRPr sz="1100"/>
          </a:p>
          <a:p>
            <a:pPr indent="0" lvl="0" marL="0" rtl="0" algn="l">
              <a:spcBef>
                <a:spcPts val="1200"/>
              </a:spcBef>
              <a:spcAft>
                <a:spcPts val="0"/>
              </a:spcAft>
              <a:buNone/>
            </a:pPr>
            <a:r>
              <a:rPr lang="en-GB"/>
              <a:t>			    </a:t>
            </a:r>
            <a:r>
              <a:rPr lang="en-GB" sz="1200"/>
              <a:t>WHERE bedrooms &gt;= 2;</a:t>
            </a:r>
            <a:endParaRPr sz="1200"/>
          </a:p>
          <a:p>
            <a:pPr indent="0" lvl="0" marL="0" rtl="0" algn="l">
              <a:spcBef>
                <a:spcPts val="1200"/>
              </a:spcBef>
              <a:spcAft>
                <a:spcPts val="0"/>
              </a:spcAft>
              <a:buNone/>
            </a:pPr>
            <a:r>
              <a:rPr lang="en-GB" sz="1200"/>
              <a:t>			      WHERE neighbourhood_id=20;</a:t>
            </a:r>
            <a:endParaRPr sz="1200"/>
          </a:p>
          <a:p>
            <a:pPr indent="0" lvl="0" marL="0" rtl="0" algn="l">
              <a:spcBef>
                <a:spcPts val="1200"/>
              </a:spcBef>
              <a:spcAft>
                <a:spcPts val="0"/>
              </a:spcAft>
              <a:buClr>
                <a:schemeClr val="dk1"/>
              </a:buClr>
              <a:buSzPct val="91666"/>
              <a:buFont typeface="Arial"/>
              <a:buNone/>
            </a:pPr>
            <a:r>
              <a:rPr lang="en-GB" sz="1200"/>
              <a:t>                                                WHERE date &lt; '2019-06-16';</a:t>
            </a:r>
            <a:endParaRPr sz="1200"/>
          </a:p>
          <a:p>
            <a:pPr indent="0" lvl="0" marL="0" rtl="0" algn="l">
              <a:spcBef>
                <a:spcPts val="1200"/>
              </a:spcBef>
              <a:spcAft>
                <a:spcPts val="0"/>
              </a:spcAft>
              <a:buClr>
                <a:schemeClr val="dk1"/>
              </a:buClr>
              <a:buSzPct val="87564"/>
              <a:buFont typeface="Arial"/>
              <a:buNone/>
            </a:pPr>
            <a:r>
              <a:rPr lang="en-GB" sz="1256"/>
              <a:t>                                              </a:t>
            </a:r>
            <a:r>
              <a:rPr b="1" lang="en-GB" sz="1256">
                <a:highlight>
                  <a:schemeClr val="lt2"/>
                </a:highlight>
              </a:rPr>
              <a:t>WHERE date &gt; '2021-12-31' ORDER BY date ASC</a:t>
            </a:r>
            <a:endParaRPr b="1" sz="506">
              <a:solidFill>
                <a:srgbClr val="569CD6"/>
              </a:solidFill>
              <a:highlight>
                <a:schemeClr val="lt2"/>
              </a:highlight>
              <a:latin typeface="Courier New"/>
              <a:ea typeface="Courier New"/>
              <a:cs typeface="Courier New"/>
              <a:sym typeface="Courier New"/>
            </a:endParaRPr>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5803946" y="1152475"/>
            <a:ext cx="3186729" cy="3776100"/>
          </a:xfrm>
          <a:prstGeom prst="rect">
            <a:avLst/>
          </a:prstGeom>
          <a:noFill/>
          <a:ln>
            <a:noFill/>
          </a:ln>
        </p:spPr>
      </p:pic>
      <p:cxnSp>
        <p:nvCxnSpPr>
          <p:cNvPr id="129" name="Google Shape;129;p23"/>
          <p:cNvCxnSpPr/>
          <p:nvPr/>
        </p:nvCxnSpPr>
        <p:spPr>
          <a:xfrm flipH="1" rot="10800000">
            <a:off x="4841675" y="2727150"/>
            <a:ext cx="928800" cy="759000"/>
          </a:xfrm>
          <a:prstGeom prst="curvedConnector3">
            <a:avLst>
              <a:gd fmla="val 50000" name="adj1"/>
            </a:avLst>
          </a:prstGeom>
          <a:noFill/>
          <a:ln cap="flat" cmpd="sng" w="38100">
            <a:solidFill>
              <a:schemeClr val="dk2"/>
            </a:solidFill>
            <a:prstDash val="solid"/>
            <a:round/>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Filtering Data using operators and logical statements</a:t>
            </a:r>
            <a:endParaRPr/>
          </a:p>
        </p:txBody>
      </p:sp>
      <p:pic>
        <p:nvPicPr>
          <p:cNvPr id="135" name="Google Shape;135;p24"/>
          <p:cNvPicPr preferRelativeResize="0"/>
          <p:nvPr/>
        </p:nvPicPr>
        <p:blipFill>
          <a:blip r:embed="rId3">
            <a:alphaModFix/>
          </a:blip>
          <a:stretch>
            <a:fillRect/>
          </a:stretch>
        </p:blipFill>
        <p:spPr>
          <a:xfrm>
            <a:off x="347425" y="1554100"/>
            <a:ext cx="4058674" cy="2700000"/>
          </a:xfrm>
          <a:prstGeom prst="rect">
            <a:avLst/>
          </a:prstGeom>
          <a:noFill/>
          <a:ln>
            <a:noFill/>
          </a:ln>
        </p:spPr>
      </p:pic>
      <p:pic>
        <p:nvPicPr>
          <p:cNvPr id="136" name="Google Shape;136;p24"/>
          <p:cNvPicPr preferRelativeResize="0"/>
          <p:nvPr/>
        </p:nvPicPr>
        <p:blipFill>
          <a:blip r:embed="rId4">
            <a:alphaModFix/>
          </a:blip>
          <a:stretch>
            <a:fillRect/>
          </a:stretch>
        </p:blipFill>
        <p:spPr>
          <a:xfrm>
            <a:off x="4787700" y="1554100"/>
            <a:ext cx="3938400" cy="277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Filtering Data using ‘IN’</a:t>
            </a:r>
            <a:endParaRPr/>
          </a:p>
        </p:txBody>
      </p:sp>
      <p:pic>
        <p:nvPicPr>
          <p:cNvPr id="142" name="Google Shape;142;p25"/>
          <p:cNvPicPr preferRelativeResize="0"/>
          <p:nvPr/>
        </p:nvPicPr>
        <p:blipFill>
          <a:blip r:embed="rId3">
            <a:alphaModFix/>
          </a:blip>
          <a:stretch>
            <a:fillRect/>
          </a:stretch>
        </p:blipFill>
        <p:spPr>
          <a:xfrm>
            <a:off x="741775" y="1107625"/>
            <a:ext cx="5309864"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6"/>
          <p:cNvPicPr preferRelativeResize="0"/>
          <p:nvPr/>
        </p:nvPicPr>
        <p:blipFill>
          <a:blip r:embed="rId3">
            <a:alphaModFix/>
          </a:blip>
          <a:stretch>
            <a:fillRect/>
          </a:stretch>
        </p:blipFill>
        <p:spPr>
          <a:xfrm>
            <a:off x="606925" y="298225"/>
            <a:ext cx="4497550" cy="43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7"/>
          <p:cNvPicPr preferRelativeResize="0"/>
          <p:nvPr/>
        </p:nvPicPr>
        <p:blipFill>
          <a:blip r:embed="rId3">
            <a:alphaModFix/>
          </a:blip>
          <a:stretch>
            <a:fillRect/>
          </a:stretch>
        </p:blipFill>
        <p:spPr>
          <a:xfrm>
            <a:off x="152400" y="152400"/>
            <a:ext cx="8839199" cy="42451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8"/>
          <p:cNvPicPr preferRelativeResize="0"/>
          <p:nvPr/>
        </p:nvPicPr>
        <p:blipFill>
          <a:blip r:embed="rId3">
            <a:alphaModFix/>
          </a:blip>
          <a:stretch>
            <a:fillRect/>
          </a:stretch>
        </p:blipFill>
        <p:spPr>
          <a:xfrm>
            <a:off x="947738" y="300038"/>
            <a:ext cx="7248525" cy="4543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4" y="69525"/>
            <a:ext cx="49170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Welcome</a:t>
            </a:r>
            <a:endParaRPr/>
          </a:p>
        </p:txBody>
      </p:sp>
      <p:pic>
        <p:nvPicPr>
          <p:cNvPr id="62" name="Google Shape;62;p14"/>
          <p:cNvPicPr preferRelativeResize="0"/>
          <p:nvPr/>
        </p:nvPicPr>
        <p:blipFill>
          <a:blip r:embed="rId3">
            <a:alphaModFix/>
          </a:blip>
          <a:stretch>
            <a:fillRect/>
          </a:stretch>
        </p:blipFill>
        <p:spPr>
          <a:xfrm>
            <a:off x="2361700" y="862125"/>
            <a:ext cx="6400800" cy="2095500"/>
          </a:xfrm>
          <a:prstGeom prst="rect">
            <a:avLst/>
          </a:prstGeom>
          <a:noFill/>
          <a:ln>
            <a:noFill/>
          </a:ln>
        </p:spPr>
      </p:pic>
      <p:pic>
        <p:nvPicPr>
          <p:cNvPr id="63" name="Google Shape;63;p14"/>
          <p:cNvPicPr preferRelativeResize="0"/>
          <p:nvPr/>
        </p:nvPicPr>
        <p:blipFill>
          <a:blip r:embed="rId4">
            <a:alphaModFix/>
          </a:blip>
          <a:stretch>
            <a:fillRect/>
          </a:stretch>
        </p:blipFill>
        <p:spPr>
          <a:xfrm>
            <a:off x="142175" y="862125"/>
            <a:ext cx="2056900" cy="2056900"/>
          </a:xfrm>
          <a:prstGeom prst="rect">
            <a:avLst/>
          </a:prstGeom>
          <a:noFill/>
          <a:ln>
            <a:noFill/>
          </a:ln>
        </p:spPr>
      </p:pic>
      <p:sp>
        <p:nvSpPr>
          <p:cNvPr id="64" name="Google Shape;64;p14"/>
          <p:cNvSpPr txBox="1"/>
          <p:nvPr/>
        </p:nvSpPr>
        <p:spPr>
          <a:xfrm>
            <a:off x="386575" y="2957625"/>
            <a:ext cx="156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highlight>
                  <a:srgbClr val="FFFFFF"/>
                </a:highlight>
                <a:latin typeface="Roboto"/>
                <a:ea typeface="Roboto"/>
                <a:cs typeface="Roboto"/>
                <a:sym typeface="Roboto"/>
              </a:rPr>
              <a:t>Eva Jaumann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58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b="1" lang="en-GB"/>
              <a:t>B</a:t>
            </a:r>
            <a:r>
              <a:rPr b="1" lang="en-GB"/>
              <a:t>uild out and launch Airbnb in Sydney, Australia</a:t>
            </a:r>
            <a:endParaRPr b="1"/>
          </a:p>
          <a:p>
            <a:pPr indent="0" lvl="0" marL="0" rtl="0" algn="l">
              <a:spcBef>
                <a:spcPts val="1200"/>
              </a:spcBef>
              <a:spcAft>
                <a:spcPts val="0"/>
              </a:spcAft>
              <a:buNone/>
            </a:pPr>
            <a:r>
              <a:t/>
            </a:r>
            <a:endParaRPr b="1"/>
          </a:p>
        </p:txBody>
      </p:sp>
      <p:sp>
        <p:nvSpPr>
          <p:cNvPr id="70" name="Google Shape;70;p15"/>
          <p:cNvSpPr txBox="1"/>
          <p:nvPr>
            <p:ph idx="1" type="body"/>
          </p:nvPr>
        </p:nvSpPr>
        <p:spPr>
          <a:xfrm>
            <a:off x="4648450" y="1152475"/>
            <a:ext cx="4260300" cy="3416400"/>
          </a:xfrm>
          <a:prstGeom prst="rect">
            <a:avLst/>
          </a:prstGeom>
        </p:spPr>
        <p:txBody>
          <a:bodyPr anchorCtr="0" anchor="ctr"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500">
                <a:solidFill>
                  <a:schemeClr val="dk1"/>
                </a:solidFill>
              </a:rPr>
              <a:t>Starting now: you are the </a:t>
            </a:r>
            <a:r>
              <a:rPr b="1" i="1" lang="en-GB" sz="1500">
                <a:solidFill>
                  <a:schemeClr val="dk1"/>
                </a:solidFill>
              </a:rPr>
              <a:t>General manager for the Sydney area at Airbnb</a:t>
            </a:r>
            <a:r>
              <a:rPr lang="en-GB" sz="1500">
                <a:solidFill>
                  <a:schemeClr val="dk1"/>
                </a:solidFill>
              </a:rPr>
              <a:t>. Your job is to build out and launch Airbnb in Sydney, Australia. We'll be analyzing real data from the different listings that we've onboarded so far, occupancy rates, and making decisions on how to grow the platform in the city.</a:t>
            </a:r>
            <a:endParaRPr sz="1500">
              <a:solidFill>
                <a:schemeClr val="dk1"/>
              </a:solidFill>
            </a:endParaRPr>
          </a:p>
          <a:p>
            <a:pPr indent="0" lvl="0" marL="0" rtl="0" algn="l">
              <a:spcBef>
                <a:spcPts val="1200"/>
              </a:spcBef>
              <a:spcAft>
                <a:spcPts val="1200"/>
              </a:spcAft>
              <a:buNone/>
            </a:pPr>
            <a:r>
              <a:t/>
            </a:r>
            <a:endParaRPr sz="1500"/>
          </a:p>
        </p:txBody>
      </p:sp>
      <p:pic>
        <p:nvPicPr>
          <p:cNvPr id="71" name="Google Shape;71;p15"/>
          <p:cNvPicPr preferRelativeResize="0"/>
          <p:nvPr/>
        </p:nvPicPr>
        <p:blipFill>
          <a:blip r:embed="rId3">
            <a:alphaModFix/>
          </a:blip>
          <a:stretch>
            <a:fillRect/>
          </a:stretch>
        </p:blipFill>
        <p:spPr>
          <a:xfrm>
            <a:off x="489925" y="939963"/>
            <a:ext cx="3949399" cy="410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600"/>
              </a:spcAft>
              <a:buNone/>
            </a:pPr>
            <a:r>
              <a:rPr b="1" lang="en-GB" sz="2300">
                <a:solidFill>
                  <a:srgbClr val="1D263A"/>
                </a:solidFill>
                <a:highlight>
                  <a:srgbClr val="FFFFFF"/>
                </a:highlight>
              </a:rPr>
              <a:t>Week 1</a:t>
            </a:r>
            <a:endParaRPr/>
          </a:p>
        </p:txBody>
      </p:sp>
      <p:sp>
        <p:nvSpPr>
          <p:cNvPr id="77" name="Google Shape;77;p16"/>
          <p:cNvSpPr txBox="1"/>
          <p:nvPr>
            <p:ph idx="1" type="body"/>
          </p:nvPr>
        </p:nvSpPr>
        <p:spPr>
          <a:xfrm>
            <a:off x="311700" y="13263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018"/>
              <a:buFont typeface="Arial"/>
              <a:buNone/>
            </a:pPr>
            <a:r>
              <a:rPr lang="en-GB" sz="1217">
                <a:solidFill>
                  <a:schemeClr val="dk1"/>
                </a:solidFill>
              </a:rPr>
              <a:t>Welcome to your first week of learning </a:t>
            </a:r>
            <a:r>
              <a:rPr b="1" lang="en-GB" sz="1217">
                <a:solidFill>
                  <a:schemeClr val="dk1"/>
                </a:solidFill>
              </a:rPr>
              <a:t>SQL</a:t>
            </a:r>
            <a:r>
              <a:rPr lang="en-GB" sz="1217">
                <a:solidFill>
                  <a:schemeClr val="dk1"/>
                </a:solidFill>
              </a:rPr>
              <a:t>!</a:t>
            </a:r>
            <a:endParaRPr sz="12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lang="en-GB" sz="1217">
                <a:solidFill>
                  <a:schemeClr val="dk1"/>
                </a:solidFill>
              </a:rPr>
              <a:t>By the end of this week, you'll be familiar with:</a:t>
            </a:r>
            <a:endParaRPr sz="1217">
              <a:solidFill>
                <a:schemeClr val="dk1"/>
              </a:solidFill>
            </a:endParaRPr>
          </a:p>
          <a:p>
            <a:pPr indent="-305911" lvl="0" marL="457200" rtl="0" algn="l">
              <a:lnSpc>
                <a:spcPct val="95000"/>
              </a:lnSpc>
              <a:spcBef>
                <a:spcPts val="1200"/>
              </a:spcBef>
              <a:spcAft>
                <a:spcPts val="0"/>
              </a:spcAft>
              <a:buClr>
                <a:schemeClr val="dk1"/>
              </a:buClr>
              <a:buSzPts val="1218"/>
              <a:buChar char="●"/>
            </a:pPr>
            <a:r>
              <a:rPr lang="en-GB" sz="1217">
                <a:solidFill>
                  <a:schemeClr val="dk1"/>
                </a:solidFill>
              </a:rPr>
              <a:t>SQL + Databases</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lang="en-GB" sz="1217">
                <a:solidFill>
                  <a:schemeClr val="dk1"/>
                </a:solidFill>
              </a:rPr>
              <a:t>Querying data: SELECT</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lang="en-GB" sz="1217">
                <a:solidFill>
                  <a:schemeClr val="dk1"/>
                </a:solidFill>
              </a:rPr>
              <a:t>Filtering data: WHERE</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lang="en-GB" sz="1217">
                <a:solidFill>
                  <a:schemeClr val="dk1"/>
                </a:solidFill>
              </a:rPr>
              <a:t>Missing data: NULL values</a:t>
            </a:r>
            <a:endParaRPr sz="12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lang="en-GB" sz="1217">
                <a:solidFill>
                  <a:schemeClr val="dk1"/>
                </a:solidFill>
              </a:rPr>
              <a:t>At the end, you'll combine these skills to help launch Airbnb in Sydney, Australia.</a:t>
            </a:r>
            <a:endParaRPr sz="12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lang="en-GB" sz="1217">
                <a:solidFill>
                  <a:schemeClr val="dk1"/>
                </a:solidFill>
              </a:rPr>
              <a:t>To make sure you're ready for the project, we recommend this schedule:</a:t>
            </a:r>
            <a:endParaRPr sz="1217">
              <a:solidFill>
                <a:schemeClr val="dk1"/>
              </a:solidFill>
            </a:endParaRPr>
          </a:p>
          <a:p>
            <a:pPr indent="-305911" lvl="0" marL="457200" rtl="0" algn="l">
              <a:lnSpc>
                <a:spcPct val="95000"/>
              </a:lnSpc>
              <a:spcBef>
                <a:spcPts val="1200"/>
              </a:spcBef>
              <a:spcAft>
                <a:spcPts val="0"/>
              </a:spcAft>
              <a:buClr>
                <a:schemeClr val="dk1"/>
              </a:buClr>
              <a:buSzPts val="1218"/>
              <a:buChar char="●"/>
            </a:pPr>
            <a:r>
              <a:rPr lang="en-GB" sz="1217">
                <a:solidFill>
                  <a:schemeClr val="dk1"/>
                </a:solidFill>
              </a:rPr>
              <a:t>Tuesday: Join us for live lecture 👩🏻‍🏫 (8am PST)</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lang="en-GB" sz="1217">
                <a:solidFill>
                  <a:schemeClr val="dk1"/>
                </a:solidFill>
              </a:rPr>
              <a:t>Tuesday: Work through SQL Basics and Querying Data sections</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lang="en-GB" sz="1217">
                <a:solidFill>
                  <a:schemeClr val="dk1"/>
                </a:solidFill>
              </a:rPr>
              <a:t>Wednesday: Work through Filtering Data and Missing Data sections</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lang="en-GB" sz="1217">
                <a:solidFill>
                  <a:schemeClr val="dk1"/>
                </a:solidFill>
              </a:rPr>
              <a:t>Thursday: Join us for Project Kickoff 🎉 (8am PST)</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lang="en-GB" sz="1217">
                <a:solidFill>
                  <a:schemeClr val="dk1"/>
                </a:solidFill>
              </a:rPr>
              <a:t>Friday-Sunday: Finish up project</a:t>
            </a:r>
            <a:endParaRPr sz="1217">
              <a:solidFill>
                <a:schemeClr val="dk1"/>
              </a:solidFill>
            </a:endParaRPr>
          </a:p>
          <a:p>
            <a:pPr indent="0" lvl="0" marL="0" rtl="0" algn="l">
              <a:lnSpc>
                <a:spcPct val="95000"/>
              </a:lnSpc>
              <a:spcBef>
                <a:spcPts val="1200"/>
              </a:spcBef>
              <a:spcAft>
                <a:spcPts val="1200"/>
              </a:spcAft>
              <a:buSzPts val="1018"/>
              <a:buNone/>
            </a:pPr>
            <a:r>
              <a:t/>
            </a:r>
            <a:endParaRPr sz="186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96300"/>
            <a:ext cx="40374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en-GB"/>
              <a:t>L</a:t>
            </a:r>
            <a:r>
              <a:rPr lang="en-GB"/>
              <a:t>et's get our first query under our belt!! </a:t>
            </a:r>
            <a:endParaRPr/>
          </a:p>
          <a:p>
            <a:pPr indent="0" lvl="0" marL="0" rtl="0" algn="l">
              <a:spcBef>
                <a:spcPts val="1200"/>
              </a:spcBef>
              <a:spcAft>
                <a:spcPts val="0"/>
              </a:spcAft>
              <a:buNone/>
            </a:pPr>
            <a:r>
              <a:t/>
            </a:r>
            <a:endParaRPr/>
          </a:p>
        </p:txBody>
      </p:sp>
      <p:sp>
        <p:nvSpPr>
          <p:cNvPr id="83" name="Google Shape;83;p17"/>
          <p:cNvSpPr txBox="1"/>
          <p:nvPr>
            <p:ph idx="1" type="body"/>
          </p:nvPr>
        </p:nvSpPr>
        <p:spPr>
          <a:xfrm>
            <a:off x="311700" y="1408175"/>
            <a:ext cx="403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chemeClr val="dk1"/>
                </a:solidFill>
              </a:rPr>
              <a:t>For this class we're using a database called </a:t>
            </a:r>
            <a:r>
              <a:rPr b="1" lang="en-GB" sz="1100">
                <a:solidFill>
                  <a:schemeClr val="dk1"/>
                </a:solidFill>
              </a:rPr>
              <a:t>SQLite</a:t>
            </a:r>
            <a:endParaRPr b="1" sz="1100">
              <a:solidFill>
                <a:schemeClr val="dk1"/>
              </a:solidFill>
            </a:endParaRPr>
          </a:p>
          <a:p>
            <a:pPr indent="0" lvl="0" marL="0" rtl="0" algn="l">
              <a:spcBef>
                <a:spcPts val="1200"/>
              </a:spcBef>
              <a:spcAft>
                <a:spcPts val="1200"/>
              </a:spcAft>
              <a:buNone/>
            </a:pPr>
            <a:r>
              <a:t/>
            </a:r>
            <a:endParaRPr b="1" sz="1100">
              <a:solidFill>
                <a:schemeClr val="dk1"/>
              </a:solidFill>
            </a:endParaRPr>
          </a:p>
        </p:txBody>
      </p:sp>
      <p:pic>
        <p:nvPicPr>
          <p:cNvPr id="84" name="Google Shape;84;p17"/>
          <p:cNvPicPr preferRelativeResize="0"/>
          <p:nvPr/>
        </p:nvPicPr>
        <p:blipFill>
          <a:blip r:embed="rId3">
            <a:alphaModFix/>
          </a:blip>
          <a:stretch>
            <a:fillRect/>
          </a:stretch>
        </p:blipFill>
        <p:spPr>
          <a:xfrm>
            <a:off x="4707001" y="196312"/>
            <a:ext cx="3987100" cy="4750876"/>
          </a:xfrm>
          <a:prstGeom prst="rect">
            <a:avLst/>
          </a:prstGeom>
          <a:noFill/>
          <a:ln>
            <a:noFill/>
          </a:ln>
        </p:spPr>
      </p:pic>
      <p:pic>
        <p:nvPicPr>
          <p:cNvPr id="85" name="Google Shape;85;p17"/>
          <p:cNvPicPr preferRelativeResize="0"/>
          <p:nvPr/>
        </p:nvPicPr>
        <p:blipFill>
          <a:blip r:embed="rId4">
            <a:alphaModFix/>
          </a:blip>
          <a:stretch>
            <a:fillRect/>
          </a:stretch>
        </p:blipFill>
        <p:spPr>
          <a:xfrm>
            <a:off x="383300" y="1922025"/>
            <a:ext cx="4234425" cy="194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Inside a SQL Database</a:t>
            </a:r>
            <a:endParaRPr/>
          </a:p>
        </p:txBody>
      </p:sp>
      <p:sp>
        <p:nvSpPr>
          <p:cNvPr id="91" name="Google Shape;91;p18"/>
          <p:cNvSpPr txBox="1"/>
          <p:nvPr>
            <p:ph idx="1" type="body"/>
          </p:nvPr>
        </p:nvSpPr>
        <p:spPr>
          <a:xfrm>
            <a:off x="311700" y="1152475"/>
            <a:ext cx="48555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Clr>
                <a:schemeClr val="dk1"/>
              </a:buClr>
              <a:buSzPct val="84615"/>
              <a:buFont typeface="Arial"/>
              <a:buNone/>
            </a:pPr>
            <a:r>
              <a:rPr b="1" lang="en-GB" sz="1300">
                <a:solidFill>
                  <a:schemeClr val="dk1"/>
                </a:solidFill>
              </a:rPr>
              <a:t>Table Schemas - Columns and Rows</a:t>
            </a:r>
            <a:endParaRPr b="1" sz="13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The structure of a table is described by its schema -  the </a:t>
            </a:r>
            <a:r>
              <a:rPr b="1" lang="en-GB" sz="1100">
                <a:solidFill>
                  <a:schemeClr val="dk1"/>
                </a:solidFill>
              </a:rPr>
              <a:t>schema</a:t>
            </a:r>
            <a:r>
              <a:rPr lang="en-GB" sz="1100">
                <a:solidFill>
                  <a:schemeClr val="dk1"/>
                </a:solidFill>
              </a:rPr>
              <a:t> is the name of the table and two pieces of information about each column in the table:</a:t>
            </a:r>
            <a:endParaRPr sz="1100">
              <a:solidFill>
                <a:schemeClr val="dk1"/>
              </a:solidFill>
            </a:endParaRPr>
          </a:p>
          <a:p>
            <a:pPr indent="-287972" lvl="0" marL="457200" rtl="0" algn="l">
              <a:spcBef>
                <a:spcPts val="1200"/>
              </a:spcBef>
              <a:spcAft>
                <a:spcPts val="0"/>
              </a:spcAft>
              <a:buClr>
                <a:schemeClr val="dk1"/>
              </a:buClr>
              <a:buSzPct val="100000"/>
              <a:buChar char="●"/>
            </a:pPr>
            <a:r>
              <a:rPr b="1" lang="en-GB" sz="1100">
                <a:solidFill>
                  <a:schemeClr val="dk1"/>
                </a:solidFill>
              </a:rPr>
              <a:t>Name</a:t>
            </a:r>
            <a:r>
              <a:rPr lang="en-GB" sz="1100">
                <a:solidFill>
                  <a:schemeClr val="dk1"/>
                </a:solidFill>
              </a:rPr>
              <a:t> of the column</a:t>
            </a:r>
            <a:endParaRPr sz="1100">
              <a:solidFill>
                <a:schemeClr val="dk1"/>
              </a:solidFill>
            </a:endParaRPr>
          </a:p>
          <a:p>
            <a:pPr indent="-287972" lvl="0" marL="457200" rtl="0" algn="l">
              <a:spcBef>
                <a:spcPts val="0"/>
              </a:spcBef>
              <a:spcAft>
                <a:spcPts val="0"/>
              </a:spcAft>
              <a:buClr>
                <a:schemeClr val="dk1"/>
              </a:buClr>
              <a:buSzPct val="100000"/>
              <a:buChar char="●"/>
            </a:pPr>
            <a:r>
              <a:rPr b="1" lang="en-GB" sz="1100">
                <a:solidFill>
                  <a:schemeClr val="dk1"/>
                </a:solidFill>
              </a:rPr>
              <a:t>Data type</a:t>
            </a:r>
            <a:r>
              <a:rPr lang="en-GB" sz="1100">
                <a:solidFill>
                  <a:schemeClr val="dk1"/>
                </a:solidFill>
              </a:rPr>
              <a:t> of the column (integer, text, date, etc.)</a:t>
            </a:r>
            <a:endParaRPr sz="11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Data types refer to the set of valid values a column can take. There are many data types supported in SQL, but let's look at three for illustration purposes:</a:t>
            </a:r>
            <a:endParaRPr sz="1100">
              <a:solidFill>
                <a:schemeClr val="dk1"/>
              </a:solidFill>
            </a:endParaRPr>
          </a:p>
          <a:p>
            <a:pPr indent="-287972" lvl="0" marL="457200" rtl="0" algn="l">
              <a:spcBef>
                <a:spcPts val="1200"/>
              </a:spcBef>
              <a:spcAft>
                <a:spcPts val="0"/>
              </a:spcAft>
              <a:buClr>
                <a:schemeClr val="dk1"/>
              </a:buClr>
              <a:buSzPct val="100000"/>
              <a:buChar char="●"/>
            </a:pPr>
            <a:r>
              <a:rPr b="1" lang="en-GB" sz="1100">
                <a:solidFill>
                  <a:schemeClr val="dk1"/>
                </a:solidFill>
              </a:rPr>
              <a:t>Integer</a:t>
            </a:r>
            <a:r>
              <a:rPr lang="en-GB" sz="1100">
                <a:solidFill>
                  <a:schemeClr val="dk1"/>
                </a:solidFill>
              </a:rPr>
              <a:t> refers to whole numbers such as -23, 36, and 0.</a:t>
            </a:r>
            <a:endParaRPr sz="1100">
              <a:solidFill>
                <a:schemeClr val="dk1"/>
              </a:solidFill>
            </a:endParaRPr>
          </a:p>
          <a:p>
            <a:pPr indent="-287972" lvl="0" marL="457200" rtl="0" algn="l">
              <a:spcBef>
                <a:spcPts val="0"/>
              </a:spcBef>
              <a:spcAft>
                <a:spcPts val="0"/>
              </a:spcAft>
              <a:buClr>
                <a:schemeClr val="dk1"/>
              </a:buClr>
              <a:buSzPct val="100000"/>
              <a:buChar char="●"/>
            </a:pPr>
            <a:r>
              <a:rPr b="1" lang="en-GB" sz="1100">
                <a:solidFill>
                  <a:schemeClr val="dk1"/>
                </a:solidFill>
              </a:rPr>
              <a:t>Text</a:t>
            </a:r>
            <a:r>
              <a:rPr lang="en-GB" sz="1100">
                <a:solidFill>
                  <a:schemeClr val="dk1"/>
                </a:solidFill>
              </a:rPr>
              <a:t> refers to a string or an array of characters.</a:t>
            </a:r>
            <a:endParaRPr sz="1100">
              <a:solidFill>
                <a:schemeClr val="dk1"/>
              </a:solidFill>
            </a:endParaRPr>
          </a:p>
          <a:p>
            <a:pPr indent="-287972" lvl="0" marL="457200" rtl="0" algn="l">
              <a:spcBef>
                <a:spcPts val="0"/>
              </a:spcBef>
              <a:spcAft>
                <a:spcPts val="0"/>
              </a:spcAft>
              <a:buClr>
                <a:schemeClr val="dk1"/>
              </a:buClr>
              <a:buSzPct val="100000"/>
              <a:buChar char="●"/>
            </a:pPr>
            <a:r>
              <a:rPr b="1" lang="en-GB" sz="1100">
                <a:solidFill>
                  <a:schemeClr val="dk1"/>
                </a:solidFill>
              </a:rPr>
              <a:t>Date</a:t>
            </a:r>
            <a:r>
              <a:rPr lang="en-GB" sz="1100">
                <a:solidFill>
                  <a:schemeClr val="dk1"/>
                </a:solidFill>
              </a:rPr>
              <a:t> refers to a representation of a date, such as 1/1/2022.</a:t>
            </a:r>
            <a:endParaRPr sz="11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For example, the table corresponding to listings in the Airbnb database has some columns like </a:t>
            </a:r>
            <a:r>
              <a:rPr lang="en-GB" sz="1100">
                <a:solidFill>
                  <a:srgbClr val="188038"/>
                </a:solidFill>
                <a:latin typeface="Roboto Mono"/>
                <a:ea typeface="Roboto Mono"/>
                <a:cs typeface="Roboto Mono"/>
                <a:sym typeface="Roboto Mono"/>
              </a:rPr>
              <a:t>listing_id</a:t>
            </a:r>
            <a:r>
              <a:rPr lang="en-GB" sz="1100">
                <a:solidFill>
                  <a:schemeClr val="dk1"/>
                </a:solidFill>
              </a:rPr>
              <a:t> of type </a:t>
            </a:r>
            <a:r>
              <a:rPr b="1" lang="en-GB" sz="1100">
                <a:solidFill>
                  <a:schemeClr val="dk1"/>
                </a:solidFill>
              </a:rPr>
              <a:t>integer</a:t>
            </a:r>
            <a:r>
              <a:rPr lang="en-GB" sz="1100">
                <a:solidFill>
                  <a:schemeClr val="dk1"/>
                </a:solidFill>
              </a:rPr>
              <a:t> and </a:t>
            </a:r>
            <a:r>
              <a:rPr lang="en-GB" sz="1100">
                <a:solidFill>
                  <a:srgbClr val="188038"/>
                </a:solidFill>
                <a:latin typeface="Roboto Mono"/>
                <a:ea typeface="Roboto Mono"/>
                <a:cs typeface="Roboto Mono"/>
                <a:sym typeface="Roboto Mono"/>
              </a:rPr>
              <a:t>listing</a:t>
            </a:r>
            <a:r>
              <a:rPr lang="en-GB" sz="1100">
                <a:solidFill>
                  <a:schemeClr val="dk1"/>
                </a:solidFill>
              </a:rPr>
              <a:t> of type </a:t>
            </a:r>
            <a:r>
              <a:rPr b="1" lang="en-GB" sz="1100">
                <a:solidFill>
                  <a:schemeClr val="dk1"/>
                </a:solidFill>
              </a:rPr>
              <a:t>text</a:t>
            </a:r>
            <a:r>
              <a:rPr lang="en-GB" sz="1100">
                <a:solidFill>
                  <a:schemeClr val="dk1"/>
                </a:solidFill>
              </a:rPr>
              <a:t>. In this example, </a:t>
            </a:r>
            <a:r>
              <a:rPr lang="en-GB" sz="1100">
                <a:solidFill>
                  <a:srgbClr val="188038"/>
                </a:solidFill>
                <a:latin typeface="Roboto Mono"/>
                <a:ea typeface="Roboto Mono"/>
                <a:cs typeface="Roboto Mono"/>
                <a:sym typeface="Roboto Mono"/>
              </a:rPr>
              <a:t>listing_id</a:t>
            </a:r>
            <a:r>
              <a:rPr lang="en-GB" sz="1100">
                <a:solidFill>
                  <a:schemeClr val="dk1"/>
                </a:solidFill>
              </a:rPr>
              <a:t> is a unique integer identifier corresponding to a listing in the database, listing is a text data type that is the name of the listing.</a:t>
            </a:r>
            <a:endParaRPr sz="1100">
              <a:solidFill>
                <a:schemeClr val="dk1"/>
              </a:solidFill>
            </a:endParaRPr>
          </a:p>
          <a:p>
            <a:pPr indent="0" lvl="0" marL="0" rtl="0" algn="l">
              <a:spcBef>
                <a:spcPts val="120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5288900" y="934875"/>
            <a:ext cx="3672000" cy="2992000"/>
          </a:xfrm>
          <a:prstGeom prst="rect">
            <a:avLst/>
          </a:prstGeom>
          <a:noFill/>
          <a:ln>
            <a:noFill/>
          </a:ln>
        </p:spPr>
      </p:pic>
      <p:sp>
        <p:nvSpPr>
          <p:cNvPr id="93" name="Google Shape;93;p18"/>
          <p:cNvSpPr txBox="1"/>
          <p:nvPr/>
        </p:nvSpPr>
        <p:spPr>
          <a:xfrm>
            <a:off x="5288900" y="3962600"/>
            <a:ext cx="3672000" cy="76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900">
                <a:solidFill>
                  <a:srgbClr val="6B7280"/>
                </a:solidFill>
                <a:highlight>
                  <a:srgbClr val="FFFFFF"/>
                </a:highlight>
              </a:rPr>
              <a:t>The 4 different tables in our mini Airbnb database</a:t>
            </a:r>
            <a:endParaRPr sz="900">
              <a:solidFill>
                <a:srgbClr val="6B7280"/>
              </a:solidFill>
              <a:highlight>
                <a:srgbClr val="FFFFFF"/>
              </a:highlight>
            </a:endParaRPr>
          </a:p>
          <a:p>
            <a:pPr indent="0" lvl="0" marL="0" rtl="0" algn="l">
              <a:lnSpc>
                <a:spcPct val="115000"/>
              </a:lnSpc>
              <a:spcBef>
                <a:spcPts val="1200"/>
              </a:spcBef>
              <a:spcAft>
                <a:spcPts val="1200"/>
              </a:spcAft>
              <a:buNone/>
            </a:pPr>
            <a:r>
              <a:rPr b="1" i="1" lang="en-GB" sz="800">
                <a:solidFill>
                  <a:schemeClr val="dk1"/>
                </a:solidFill>
              </a:rPr>
              <a:t>*</a:t>
            </a:r>
            <a:r>
              <a:rPr b="1" i="1" lang="en-GB" sz="800">
                <a:solidFill>
                  <a:schemeClr val="dk1"/>
                </a:solidFill>
              </a:rPr>
              <a:t>Note</a:t>
            </a:r>
            <a:r>
              <a:rPr i="1" lang="en-GB" sz="800">
                <a:solidFill>
                  <a:schemeClr val="dk1"/>
                </a:solidFill>
              </a:rPr>
              <a:t>: In reality, Airbnb is a complex product with a lot more nuance, but we'll keep it simple here to make it easy to understand and focus on learnin</a:t>
            </a:r>
            <a:r>
              <a:rPr i="1" lang="en-GB" sz="800">
                <a:solidFill>
                  <a:schemeClr val="dk1"/>
                </a:solidFill>
              </a:rPr>
              <a:t>g. </a:t>
            </a:r>
            <a:endParaRPr i="1" sz="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7826"/>
              <a:buFont typeface="Arial"/>
              <a:buNone/>
            </a:pPr>
            <a:r>
              <a:rPr b="1" lang="en-GB" sz="2300">
                <a:solidFill>
                  <a:srgbClr val="1D263A"/>
                </a:solidFill>
                <a:highlight>
                  <a:srgbClr val="FFFFFF"/>
                </a:highlight>
              </a:rPr>
              <a:t>Exercise: Querying Data</a:t>
            </a:r>
            <a:endParaRPr b="1" sz="2300">
              <a:solidFill>
                <a:srgbClr val="1D263A"/>
              </a:solidFill>
              <a:highlight>
                <a:srgbClr val="FFFFFF"/>
              </a:highlight>
            </a:endParaRPr>
          </a:p>
          <a:p>
            <a:pPr indent="0" lvl="0" marL="0" rtl="0" algn="l">
              <a:spcBef>
                <a:spcPts val="600"/>
              </a:spcBef>
              <a:spcAft>
                <a:spcPts val="0"/>
              </a:spcAft>
              <a:buNone/>
            </a:pPr>
            <a:r>
              <a:t/>
            </a:r>
            <a:endParaRPr/>
          </a:p>
        </p:txBody>
      </p:sp>
      <p:sp>
        <p:nvSpPr>
          <p:cNvPr id="99" name="Google Shape;99;p19"/>
          <p:cNvSpPr txBox="1"/>
          <p:nvPr>
            <p:ph idx="1" type="body"/>
          </p:nvPr>
        </p:nvSpPr>
        <p:spPr>
          <a:xfrm>
            <a:off x="240300" y="1152475"/>
            <a:ext cx="8208900" cy="34164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300">
                <a:solidFill>
                  <a:schemeClr val="dk1"/>
                </a:solidFill>
              </a:rPr>
              <a:t>PART 1: Sydney - the neighbourhoods that form it.</a:t>
            </a:r>
            <a:endParaRPr b="1" sz="1300">
              <a:solidFill>
                <a:schemeClr val="dk1"/>
              </a:solidFill>
            </a:endParaRPr>
          </a:p>
          <a:p>
            <a:pPr indent="0" lvl="0" marL="0" rtl="0" algn="l">
              <a:spcBef>
                <a:spcPts val="400"/>
              </a:spcBef>
              <a:spcAft>
                <a:spcPts val="0"/>
              </a:spcAft>
              <a:buNone/>
            </a:pPr>
            <a:r>
              <a:rPr lang="en-GB" sz="1100">
                <a:solidFill>
                  <a:schemeClr val="dk1"/>
                </a:solidFill>
              </a:rPr>
              <a:t>Write a query that gets all the data from the </a:t>
            </a:r>
            <a:r>
              <a:rPr lang="en-GB" sz="1100">
                <a:solidFill>
                  <a:srgbClr val="188038"/>
                </a:solidFill>
                <a:latin typeface="Roboto Mono"/>
                <a:ea typeface="Roboto Mono"/>
                <a:cs typeface="Roboto Mono"/>
                <a:sym typeface="Roboto Mono"/>
              </a:rPr>
              <a:t>neighbourhoods</a:t>
            </a:r>
            <a:r>
              <a:rPr lang="en-GB" sz="1100">
                <a:solidFill>
                  <a:schemeClr val="dk1"/>
                </a:solidFill>
              </a:rPr>
              <a:t> table</a:t>
            </a:r>
            <a:endParaRPr sz="1100">
              <a:solidFill>
                <a:schemeClr val="dk1"/>
              </a:solidFill>
            </a:endParaRPr>
          </a:p>
          <a:p>
            <a:pPr indent="0" lvl="0" marL="0" rtl="0" algn="l">
              <a:spcBef>
                <a:spcPts val="1200"/>
              </a:spcBef>
              <a:spcAft>
                <a:spcPts val="0"/>
              </a:spcAft>
              <a:buNone/>
            </a:pPr>
            <a:r>
              <a:rPr lang="en-GB" sz="1100">
                <a:solidFill>
                  <a:schemeClr val="dk1"/>
                </a:solidFill>
              </a:rPr>
              <a:t>Answer : </a:t>
            </a:r>
            <a:r>
              <a:rPr lang="en-GB" sz="1100">
                <a:solidFill>
                  <a:schemeClr val="dk1"/>
                </a:solidFill>
                <a:latin typeface="Courier New"/>
                <a:ea typeface="Courier New"/>
                <a:cs typeface="Courier New"/>
                <a:sym typeface="Courier New"/>
              </a:rPr>
              <a:t>SELECT * FROM neighbourhoods;</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200"/>
          </a:p>
        </p:txBody>
      </p:sp>
      <p:pic>
        <p:nvPicPr>
          <p:cNvPr id="100" name="Google Shape;100;p19"/>
          <p:cNvPicPr preferRelativeResize="0"/>
          <p:nvPr/>
        </p:nvPicPr>
        <p:blipFill>
          <a:blip r:embed="rId3">
            <a:alphaModFix/>
          </a:blip>
          <a:stretch>
            <a:fillRect/>
          </a:stretch>
        </p:blipFill>
        <p:spPr>
          <a:xfrm>
            <a:off x="401000" y="2571750"/>
            <a:ext cx="3817125" cy="150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300">
                <a:solidFill>
                  <a:srgbClr val="1D263A"/>
                </a:solidFill>
                <a:highlight>
                  <a:srgbClr val="FFFFFF"/>
                </a:highlight>
              </a:rPr>
              <a:t>Exercise: Querying Data</a:t>
            </a:r>
            <a:endParaRPr b="1" sz="2300">
              <a:solidFill>
                <a:srgbClr val="1D263A"/>
              </a:solidFill>
              <a:highlight>
                <a:srgbClr val="FFFFFF"/>
              </a:highlight>
            </a:endParaRPr>
          </a:p>
          <a:p>
            <a:pPr indent="0" lvl="0" marL="0" rtl="0" algn="l">
              <a:spcBef>
                <a:spcPts val="600"/>
              </a:spcBef>
              <a:spcAft>
                <a:spcPts val="0"/>
              </a:spcAft>
              <a:buNone/>
            </a:pPr>
            <a:r>
              <a:t/>
            </a:r>
            <a:endParaRPr/>
          </a:p>
        </p:txBody>
      </p:sp>
      <p:sp>
        <p:nvSpPr>
          <p:cNvPr id="106" name="Google Shape;106;p20"/>
          <p:cNvSpPr txBox="1"/>
          <p:nvPr>
            <p:ph idx="1" type="body"/>
          </p:nvPr>
        </p:nvSpPr>
        <p:spPr>
          <a:xfrm>
            <a:off x="240300" y="1152475"/>
            <a:ext cx="8208900" cy="34164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1400"/>
              </a:spcBef>
              <a:spcAft>
                <a:spcPts val="0"/>
              </a:spcAft>
              <a:buNone/>
            </a:pPr>
            <a:r>
              <a:rPr b="1" lang="en-GB" sz="1300">
                <a:solidFill>
                  <a:schemeClr val="dk1"/>
                </a:solidFill>
              </a:rPr>
              <a:t>PART 2: </a:t>
            </a:r>
            <a:r>
              <a:rPr b="1" lang="en-GB" sz="1300">
                <a:solidFill>
                  <a:schemeClr val="dk1"/>
                </a:solidFill>
              </a:rPr>
              <a:t>Popularity contest</a:t>
            </a:r>
            <a:endParaRPr b="1" sz="1300">
              <a:solidFill>
                <a:schemeClr val="dk1"/>
              </a:solidFill>
            </a:endParaRPr>
          </a:p>
          <a:p>
            <a:pPr indent="0" lvl="0" marL="0" rtl="0" algn="l">
              <a:spcBef>
                <a:spcPts val="400"/>
              </a:spcBef>
              <a:spcAft>
                <a:spcPts val="0"/>
              </a:spcAft>
              <a:buNone/>
            </a:pPr>
            <a:r>
              <a:rPr lang="en-GB" sz="1100">
                <a:solidFill>
                  <a:schemeClr val="dk1"/>
                </a:solidFill>
              </a:rPr>
              <a:t>Write a query that gets all the data from the </a:t>
            </a:r>
            <a:r>
              <a:rPr lang="en-GB" sz="1100">
                <a:solidFill>
                  <a:srgbClr val="188038"/>
                </a:solidFill>
                <a:latin typeface="Roboto Mono"/>
                <a:ea typeface="Roboto Mono"/>
                <a:cs typeface="Roboto Mono"/>
                <a:sym typeface="Roboto Mono"/>
              </a:rPr>
              <a:t>reviews</a:t>
            </a:r>
            <a:r>
              <a:rPr lang="en-GB" sz="1100">
                <a:solidFill>
                  <a:schemeClr val="dk1"/>
                </a:solidFill>
              </a:rPr>
              <a:t> table and sort it in the ascending order of </a:t>
            </a:r>
            <a:r>
              <a:rPr lang="en-GB" sz="1100">
                <a:solidFill>
                  <a:srgbClr val="188038"/>
                </a:solidFill>
                <a:latin typeface="Roboto Mono"/>
                <a:ea typeface="Roboto Mono"/>
                <a:cs typeface="Roboto Mono"/>
                <a:sym typeface="Roboto Mono"/>
              </a:rPr>
              <a:t>listing_id</a:t>
            </a:r>
            <a:r>
              <a:rPr lang="en-GB" sz="1100">
                <a:solidFill>
                  <a:schemeClr val="dk1"/>
                </a:solidFill>
              </a:rPr>
              <a:t>. Now manually count how many reviews we have for listing listing_id "</a:t>
            </a:r>
            <a:r>
              <a:rPr lang="en-GB" sz="1100">
                <a:solidFill>
                  <a:srgbClr val="188038"/>
                </a:solidFill>
                <a:latin typeface="Roboto Mono"/>
                <a:ea typeface="Roboto Mono"/>
                <a:cs typeface="Roboto Mono"/>
                <a:sym typeface="Roboto Mono"/>
              </a:rPr>
              <a:t>16411678</a:t>
            </a:r>
            <a:r>
              <a:rPr lang="en-GB" sz="1100">
                <a:solidFill>
                  <a:schemeClr val="dk1"/>
                </a:solidFill>
              </a:rPr>
              <a:t>". </a:t>
            </a:r>
            <a:endParaRPr sz="1100">
              <a:solidFill>
                <a:schemeClr val="dk1"/>
              </a:solidFill>
            </a:endParaRPr>
          </a:p>
          <a:p>
            <a:pPr indent="0" lvl="0" marL="0" rtl="0" algn="l">
              <a:spcBef>
                <a:spcPts val="1200"/>
              </a:spcBef>
              <a:spcAft>
                <a:spcPts val="0"/>
              </a:spcAft>
              <a:buNone/>
            </a:pPr>
            <a:r>
              <a:rPr lang="en-GB" sz="1100">
                <a:solidFill>
                  <a:schemeClr val="dk1"/>
                </a:solidFill>
              </a:rPr>
              <a:t>Answer : </a:t>
            </a:r>
            <a:r>
              <a:rPr lang="en-GB" sz="1100" u="sng">
                <a:solidFill>
                  <a:schemeClr val="dk1"/>
                </a:solidFill>
              </a:rPr>
              <a:t>count of "</a:t>
            </a:r>
            <a:r>
              <a:rPr lang="en-GB" sz="1100" u="sng">
                <a:solidFill>
                  <a:srgbClr val="188038"/>
                </a:solidFill>
                <a:latin typeface="Roboto Mono"/>
                <a:ea typeface="Roboto Mono"/>
                <a:cs typeface="Roboto Mono"/>
                <a:sym typeface="Roboto Mono"/>
              </a:rPr>
              <a:t>16411678</a:t>
            </a:r>
            <a:r>
              <a:rPr lang="en-GB" sz="1100" u="sng">
                <a:solidFill>
                  <a:schemeClr val="dk1"/>
                </a:solidFill>
              </a:rPr>
              <a:t>" = 4</a:t>
            </a:r>
            <a:endParaRPr sz="1100" u="sng">
              <a:solidFill>
                <a:schemeClr val="dk1"/>
              </a:solidFill>
            </a:endParaRPr>
          </a:p>
          <a:p>
            <a:pPr indent="0" lvl="0" marL="0" rtl="0" algn="l">
              <a:spcBef>
                <a:spcPts val="1200"/>
              </a:spcBef>
              <a:spcAft>
                <a:spcPts val="0"/>
              </a:spcAft>
              <a:buNone/>
            </a:pPr>
            <a:r>
              <a:rPr lang="en-GB" sz="1100">
                <a:solidFill>
                  <a:schemeClr val="dk1"/>
                </a:solidFill>
                <a:latin typeface="Courier New"/>
                <a:ea typeface="Courier New"/>
                <a:cs typeface="Courier New"/>
                <a:sym typeface="Courier New"/>
              </a:rPr>
              <a:t>SELECT * FROM </a:t>
            </a:r>
            <a:r>
              <a:rPr lang="en-GB" sz="1100">
                <a:solidFill>
                  <a:srgbClr val="188038"/>
                </a:solidFill>
                <a:latin typeface="Roboto Mono"/>
                <a:ea typeface="Roboto Mono"/>
                <a:cs typeface="Roboto Mono"/>
                <a:sym typeface="Roboto Mono"/>
              </a:rPr>
              <a:t>reviews ORDER BY listing_id ASC</a:t>
            </a:r>
            <a:r>
              <a:rPr lang="en-GB" sz="1100">
                <a:solidFill>
                  <a:schemeClr val="dk1"/>
                </a:solidFill>
                <a:latin typeface="Courier New"/>
                <a:ea typeface="Courier New"/>
                <a:cs typeface="Courier New"/>
                <a:sym typeface="Courier New"/>
              </a:rPr>
              <a:t>;</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200"/>
          </a:p>
        </p:txBody>
      </p:sp>
      <p:pic>
        <p:nvPicPr>
          <p:cNvPr id="107" name="Google Shape;107;p20"/>
          <p:cNvPicPr preferRelativeResize="0"/>
          <p:nvPr/>
        </p:nvPicPr>
        <p:blipFill>
          <a:blip r:embed="rId3">
            <a:alphaModFix/>
          </a:blip>
          <a:stretch>
            <a:fillRect/>
          </a:stretch>
        </p:blipFill>
        <p:spPr>
          <a:xfrm>
            <a:off x="311700" y="2878950"/>
            <a:ext cx="3842400" cy="151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300">
                <a:solidFill>
                  <a:srgbClr val="1D263A"/>
                </a:solidFill>
                <a:highlight>
                  <a:srgbClr val="FFFFFF"/>
                </a:highlight>
              </a:rPr>
              <a:t>Exercise: Querying Data</a:t>
            </a:r>
            <a:endParaRPr b="1" sz="2300">
              <a:solidFill>
                <a:srgbClr val="1D263A"/>
              </a:solidFill>
              <a:highlight>
                <a:srgbClr val="FFFFFF"/>
              </a:highlight>
            </a:endParaRPr>
          </a:p>
          <a:p>
            <a:pPr indent="0" lvl="0" marL="0" rtl="0" algn="l">
              <a:spcBef>
                <a:spcPts val="600"/>
              </a:spcBef>
              <a:spcAft>
                <a:spcPts val="0"/>
              </a:spcAft>
              <a:buNone/>
            </a:pPr>
            <a:r>
              <a:t/>
            </a:r>
            <a:endParaRPr/>
          </a:p>
        </p:txBody>
      </p:sp>
      <p:sp>
        <p:nvSpPr>
          <p:cNvPr id="113" name="Google Shape;113;p21"/>
          <p:cNvSpPr txBox="1"/>
          <p:nvPr>
            <p:ph idx="1" type="body"/>
          </p:nvPr>
        </p:nvSpPr>
        <p:spPr>
          <a:xfrm>
            <a:off x="240300" y="1152475"/>
            <a:ext cx="8217900" cy="34164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1400"/>
              </a:spcBef>
              <a:spcAft>
                <a:spcPts val="0"/>
              </a:spcAft>
              <a:buNone/>
            </a:pPr>
            <a:r>
              <a:rPr b="1" lang="en-GB" sz="1300">
                <a:solidFill>
                  <a:schemeClr val="dk1"/>
                </a:solidFill>
              </a:rPr>
              <a:t>PART 3: </a:t>
            </a:r>
            <a:r>
              <a:rPr b="1" lang="en-GB" sz="1300">
                <a:solidFill>
                  <a:schemeClr val="dk1"/>
                </a:solidFill>
              </a:rPr>
              <a:t>Also, sort by Date</a:t>
            </a:r>
            <a:endParaRPr b="1" sz="1300">
              <a:solidFill>
                <a:schemeClr val="dk1"/>
              </a:solidFill>
            </a:endParaRPr>
          </a:p>
          <a:p>
            <a:pPr indent="0" lvl="0" marL="0" rtl="0" algn="l">
              <a:spcBef>
                <a:spcPts val="400"/>
              </a:spcBef>
              <a:spcAft>
                <a:spcPts val="0"/>
              </a:spcAft>
              <a:buNone/>
            </a:pPr>
            <a:r>
              <a:rPr lang="en-GB" sz="1100">
                <a:solidFill>
                  <a:schemeClr val="dk1"/>
                </a:solidFill>
              </a:rPr>
              <a:t>We want to sort the data by both listing_id and date. We need it to be in </a:t>
            </a:r>
            <a:r>
              <a:rPr b="1" lang="en-GB" sz="1100">
                <a:solidFill>
                  <a:schemeClr val="dk1"/>
                </a:solidFill>
              </a:rPr>
              <a:t>ascending order of listing order</a:t>
            </a:r>
            <a:r>
              <a:rPr lang="en-GB" sz="1100">
                <a:solidFill>
                  <a:schemeClr val="dk1"/>
                </a:solidFill>
              </a:rPr>
              <a:t> and in </a:t>
            </a:r>
            <a:r>
              <a:rPr b="1" lang="en-GB" sz="1100">
                <a:solidFill>
                  <a:schemeClr val="dk1"/>
                </a:solidFill>
              </a:rPr>
              <a:t>descending order of date</a:t>
            </a:r>
            <a:r>
              <a:rPr lang="en-GB" sz="1100">
                <a:solidFill>
                  <a:schemeClr val="dk1"/>
                </a:solidFill>
              </a:rPr>
              <a:t>.</a:t>
            </a:r>
            <a:r>
              <a:rPr lang="en-GB" sz="1100">
                <a:solidFill>
                  <a:schemeClr val="dk1"/>
                </a:solidFill>
              </a:rPr>
              <a:t> </a:t>
            </a:r>
            <a:endParaRPr sz="1100">
              <a:solidFill>
                <a:schemeClr val="dk1"/>
              </a:solidFill>
            </a:endParaRPr>
          </a:p>
          <a:p>
            <a:pPr indent="0" lvl="0" marL="0" rtl="0" algn="l">
              <a:spcBef>
                <a:spcPts val="1200"/>
              </a:spcBef>
              <a:spcAft>
                <a:spcPts val="0"/>
              </a:spcAft>
              <a:buNone/>
            </a:pPr>
            <a:r>
              <a:rPr lang="en-GB" sz="1100">
                <a:solidFill>
                  <a:schemeClr val="dk1"/>
                </a:solidFill>
              </a:rPr>
              <a:t>Answer : </a:t>
            </a:r>
            <a:endParaRPr sz="1100" u="sng">
              <a:solidFill>
                <a:schemeClr val="dk1"/>
              </a:solidFill>
            </a:endParaRPr>
          </a:p>
          <a:p>
            <a:pPr indent="0" lvl="0" marL="0" rtl="0" algn="l">
              <a:spcBef>
                <a:spcPts val="1200"/>
              </a:spcBef>
              <a:spcAft>
                <a:spcPts val="0"/>
              </a:spcAft>
              <a:buNone/>
            </a:pPr>
            <a:r>
              <a:rPr lang="en-GB" sz="1100">
                <a:solidFill>
                  <a:schemeClr val="dk1"/>
                </a:solidFill>
                <a:latin typeface="Courier New"/>
                <a:ea typeface="Courier New"/>
                <a:cs typeface="Courier New"/>
                <a:sym typeface="Courier New"/>
              </a:rPr>
              <a:t>SELECT * FROM </a:t>
            </a:r>
            <a:r>
              <a:rPr lang="en-GB" sz="1100">
                <a:solidFill>
                  <a:srgbClr val="188038"/>
                </a:solidFill>
                <a:latin typeface="Roboto Mono"/>
                <a:ea typeface="Roboto Mono"/>
                <a:cs typeface="Roboto Mono"/>
                <a:sym typeface="Roboto Mono"/>
              </a:rPr>
              <a:t>reviews ORDER BY listing_id ASC, date DESC</a:t>
            </a:r>
            <a:r>
              <a:rPr lang="en-GB" sz="1100">
                <a:solidFill>
                  <a:schemeClr val="dk1"/>
                </a:solidFill>
                <a:latin typeface="Courier New"/>
                <a:ea typeface="Courier New"/>
                <a:cs typeface="Courier New"/>
                <a:sym typeface="Courier New"/>
              </a:rPr>
              <a:t>;</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200"/>
          </a:p>
        </p:txBody>
      </p:sp>
      <p:pic>
        <p:nvPicPr>
          <p:cNvPr id="114" name="Google Shape;114;p21"/>
          <p:cNvPicPr preferRelativeResize="0"/>
          <p:nvPr/>
        </p:nvPicPr>
        <p:blipFill>
          <a:blip r:embed="rId3">
            <a:alphaModFix/>
          </a:blip>
          <a:stretch>
            <a:fillRect/>
          </a:stretch>
        </p:blipFill>
        <p:spPr>
          <a:xfrm>
            <a:off x="366634" y="2757096"/>
            <a:ext cx="4114774" cy="170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