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5"/>
  </p:notesMasterIdLst>
  <p:sldIdLst>
    <p:sldId id="257" r:id="rId2"/>
    <p:sldId id="256" r:id="rId3"/>
    <p:sldId id="258" r:id="rId4"/>
    <p:sldId id="259" r:id="rId5"/>
    <p:sldId id="260" r:id="rId6"/>
    <p:sldId id="261" r:id="rId7"/>
    <p:sldId id="262" r:id="rId8"/>
    <p:sldId id="263" r:id="rId9"/>
    <p:sldId id="264" r:id="rId10"/>
    <p:sldId id="265" r:id="rId11"/>
    <p:sldId id="266" r:id="rId12"/>
    <p:sldId id="268"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1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63E8D6-595E-4E30-ADF1-2E8D99245FE1}" type="datetimeFigureOut">
              <a:rPr lang="en-US" smtClean="0"/>
              <a:t>10/11/2023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BD0DA0-233B-4782-BD91-D46682D42849}" type="slidenum">
              <a:rPr lang="en-US" smtClean="0"/>
              <a:t>‹#›</a:t>
            </a:fld>
            <a:endParaRPr lang="en-US" dirty="0"/>
          </a:p>
        </p:txBody>
      </p:sp>
    </p:spTree>
    <p:extLst>
      <p:ext uri="{BB962C8B-B14F-4D97-AF65-F5344CB8AC3E}">
        <p14:creationId xmlns:p14="http://schemas.microsoft.com/office/powerpoint/2010/main" val="133286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BD0DA0-233B-4782-BD91-D46682D42849}" type="slidenum">
              <a:rPr lang="en-US" smtClean="0"/>
              <a:t>6</a:t>
            </a:fld>
            <a:endParaRPr lang="en-US" dirty="0"/>
          </a:p>
        </p:txBody>
      </p:sp>
    </p:spTree>
    <p:extLst>
      <p:ext uri="{BB962C8B-B14F-4D97-AF65-F5344CB8AC3E}">
        <p14:creationId xmlns:p14="http://schemas.microsoft.com/office/powerpoint/2010/main" val="236211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4E919-74AB-4710-9130-B2ACEE6C2FAC}" type="slidenum">
              <a:rPr lang="en-US" smtClean="0"/>
              <a:t>‹#›</a:t>
            </a:fld>
            <a:endParaRPr lang="en-US" dirty="0"/>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4E919-74AB-4710-9130-B2ACEE6C2FA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4E919-74AB-4710-9130-B2ACEE6C2FA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4E919-74AB-4710-9130-B2ACEE6C2FA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91" name="Footer Placeholder 90"/>
          <p:cNvSpPr>
            <a:spLocks noGrp="1"/>
          </p:cNvSpPr>
          <p:nvPr>
            <p:ph type="ftr" sz="quarter" idx="11"/>
          </p:nvPr>
        </p:nvSpPr>
        <p:spPr/>
        <p:txBody>
          <a:bodyPr/>
          <a:lstStyle/>
          <a:p>
            <a:endParaRPr lang="en-US" dirty="0"/>
          </a:p>
        </p:txBody>
      </p:sp>
      <p:sp>
        <p:nvSpPr>
          <p:cNvPr id="92" name="Slide Number Placeholder 91"/>
          <p:cNvSpPr>
            <a:spLocks noGrp="1"/>
          </p:cNvSpPr>
          <p:nvPr>
            <p:ph type="sldNum" sz="quarter" idx="12"/>
          </p:nvPr>
        </p:nvSpPr>
        <p:spPr/>
        <p:txBody>
          <a:bodyPr/>
          <a:lstStyle/>
          <a:p>
            <a:fld id="{F8A4E919-74AB-4710-9130-B2ACEE6C2FAC}"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A4E919-74AB-4710-9130-B2ACEE6C2FA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8A4E919-74AB-4710-9130-B2ACEE6C2FA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A4E919-74AB-4710-9130-B2ACEE6C2FA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8A4E919-74AB-4710-9130-B2ACEE6C2FA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A4E919-74AB-4710-9130-B2ACEE6C2FAC}" type="slidenum">
              <a:rPr lang="en-US" smtClean="0"/>
              <a:t>‹#›</a:t>
            </a:fld>
            <a:endParaRPr lang="en-US" dirty="0"/>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3734F188-CDB6-4B70-9CEE-2574E2ABE67B}" type="datetimeFigureOut">
              <a:rPr lang="en-US"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A4E919-74AB-4710-9130-B2ACEE6C2FAC}" type="slidenum">
              <a:rPr lang="en-US" smtClean="0"/>
              <a:t>‹#›</a:t>
            </a:fld>
            <a:endParaRPr lang="en-US" dirty="0"/>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3734F188-CDB6-4B70-9CEE-2574E2ABE67B}" type="datetimeFigureOut">
              <a:rPr lang="en-US" smtClean="0"/>
              <a:t>10/11/2023</a:t>
            </a:fld>
            <a:endParaRPr lang="en-US" dirty="0"/>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F8A4E919-74AB-4710-9130-B2ACEE6C2FAC}"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9270B3B-3A06-EFC8-E793-8267D2A480FD}"/>
              </a:ext>
            </a:extLst>
          </p:cNvPr>
          <p:cNvSpPr txBox="1"/>
          <p:nvPr/>
        </p:nvSpPr>
        <p:spPr>
          <a:xfrm>
            <a:off x="732359" y="3448279"/>
            <a:ext cx="8152481" cy="2031325"/>
          </a:xfrm>
          <a:prstGeom prst="rect">
            <a:avLst/>
          </a:prstGeom>
          <a:noFill/>
        </p:spPr>
        <p:txBody>
          <a:bodyPr wrap="square" rtlCol="0">
            <a:spAutoFit/>
          </a:bodyPr>
          <a:lstStyle/>
          <a:p>
            <a:pPr algn="ctr"/>
            <a:r>
              <a:rPr lang="en-US" b="1" dirty="0">
                <a:latin typeface="Arial Black" panose="020B0A04020102020204" pitchFamily="34" charset="0"/>
                <a:cs typeface="Arial" panose="020B0604020202020204" pitchFamily="34" charset="0"/>
              </a:rPr>
              <a:t>SUBMITTED BY</a:t>
            </a:r>
          </a:p>
          <a:p>
            <a:pPr algn="ctr">
              <a:lnSpc>
                <a:spcPct val="150000"/>
              </a:lnSpc>
            </a:pPr>
            <a:r>
              <a:rPr lang="en-US" b="1" dirty="0"/>
              <a:t> </a:t>
            </a:r>
          </a:p>
          <a:p>
            <a:pPr algn="ctr">
              <a:lnSpc>
                <a:spcPct val="150000"/>
              </a:lnSpc>
            </a:pPr>
            <a:r>
              <a:rPr lang="en-US" dirty="0" smtClean="0">
                <a:latin typeface="Arial" panose="020B0604020202020204" pitchFamily="34" charset="0"/>
                <a:cs typeface="Arial" panose="020B0604020202020204" pitchFamily="34" charset="0"/>
              </a:rPr>
              <a:t>KHALID T</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710021106016</a:t>
            </a:r>
            <a:endParaRPr lang="en-US" dirty="0">
              <a:latin typeface="Arial" panose="020B0604020202020204" pitchFamily="34" charset="0"/>
              <a:cs typeface="Arial" panose="020B0604020202020204" pitchFamily="34" charset="0"/>
            </a:endParaRPr>
          </a:p>
          <a:p>
            <a:pPr algn="ctr">
              <a:lnSpc>
                <a:spcPct val="150000"/>
              </a:lnSpc>
            </a:pPr>
            <a:r>
              <a:rPr lang="en-US" dirty="0" smtClean="0">
                <a:latin typeface="Arial" panose="020B0604020202020204" pitchFamily="34" charset="0"/>
                <a:cs typeface="Arial" panose="020B0604020202020204" pitchFamily="34" charset="0"/>
              </a:rPr>
              <a:t>DEPARTMENT  </a:t>
            </a:r>
            <a:r>
              <a:rPr lang="en-US" dirty="0">
                <a:latin typeface="Arial" panose="020B0604020202020204" pitchFamily="34" charset="0"/>
                <a:cs typeface="Arial" panose="020B0604020202020204" pitchFamily="34" charset="0"/>
              </a:rPr>
              <a:t>OF ELECTRONICS AND </a:t>
            </a:r>
            <a:r>
              <a:rPr lang="en-US" dirty="0" smtClean="0">
                <a:latin typeface="Arial" panose="020B0604020202020204" pitchFamily="34" charset="0"/>
                <a:cs typeface="Arial" panose="020B0604020202020204" pitchFamily="34" charset="0"/>
              </a:rPr>
              <a:t>COMMUNICATION </a:t>
            </a:r>
            <a:r>
              <a:rPr lang="en-US" dirty="0">
                <a:latin typeface="Arial" panose="020B0604020202020204" pitchFamily="34" charset="0"/>
                <a:cs typeface="Arial" panose="020B0604020202020204" pitchFamily="34" charset="0"/>
              </a:rPr>
              <a:t>ENGINEERING</a:t>
            </a:r>
          </a:p>
          <a:p>
            <a:pPr algn="ctr">
              <a:lnSpc>
                <a:spcPct val="150000"/>
              </a:lnSpc>
            </a:pPr>
            <a:r>
              <a:rPr lang="en-US" dirty="0">
                <a:latin typeface="Arial" panose="020B0604020202020204" pitchFamily="34" charset="0"/>
                <a:cs typeface="Arial" panose="020B0604020202020204" pitchFamily="34" charset="0"/>
              </a:rPr>
              <a:t>ANNA UNIVERSITY REGIONAL CAMPUS COIMBATORE</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990600"/>
            <a:ext cx="8991599" cy="1754326"/>
          </a:xfrm>
          <a:prstGeom prst="rect">
            <a:avLst/>
          </a:prstGeom>
          <a:noFill/>
        </p:spPr>
        <p:txBody>
          <a:bodyPr wrap="square" lIns="91440" tIns="45720" rIns="91440" bIns="45720">
            <a:spAutoFit/>
          </a:bodyPr>
          <a:lstStyle/>
          <a:p>
            <a:pPr algn="ctr"/>
            <a:r>
              <a:rPr lang="en-US" sz="5400" dirty="0" smtClean="0">
                <a:ln w="1905"/>
                <a:effectLst>
                  <a:innerShdw blurRad="69850" dist="43180" dir="5400000">
                    <a:srgbClr val="000000">
                      <a:alpha val="65000"/>
                    </a:srgbClr>
                  </a:innerShdw>
                </a:effectLst>
              </a:rPr>
              <a:t>AI BASED DIABETES PREDICTION SYSTEM</a:t>
            </a:r>
            <a:endParaRPr lang="en-US" sz="5400" dirty="0">
              <a:ln w="1905"/>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37526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901" y="1371600"/>
            <a:ext cx="8619699" cy="4832092"/>
          </a:xfrm>
          <a:prstGeom prst="rect">
            <a:avLst/>
          </a:prstGeom>
        </p:spPr>
        <p:txBody>
          <a:bodyPr wrap="square">
            <a:spAutoFit/>
          </a:bodyPr>
          <a:lstStyle/>
          <a:p>
            <a:pPr marL="342900" indent="-342900">
              <a:buFont typeface="Arial" panose="020B0604020202020204" pitchFamily="34" charset="0"/>
              <a:buChar char="•"/>
            </a:pPr>
            <a:r>
              <a:rPr lang="en-US" sz="2200" dirty="0" smtClean="0">
                <a:latin typeface="Arial" panose="020B0604020202020204" pitchFamily="34" charset="0"/>
                <a:cs typeface="Arial" panose="020B0604020202020204" pitchFamily="34" charset="0"/>
              </a:rPr>
              <a:t>Data mining is the investigation of expansive data sets to separate covered up and beforehand obscure examples, connections and information that are hard to recognize with conventional measurable techniques. The territories where data mining is connected as of late incorporate designing, showcasing, human services and monetary anticipating.</a:t>
            </a: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smtClean="0">
                <a:latin typeface="Arial" panose="020B0604020202020204" pitchFamily="34" charset="0"/>
                <a:cs typeface="Arial" panose="020B0604020202020204" pitchFamily="34" charset="0"/>
              </a:rPr>
              <a:t> Data mining in social insurance is also a rising field of high significance for giving what we can say is high anticipation and a more profound comprehension of restoring data. The amount of accessibility of tremendous measure of patient’s data which can be used to extricate valuable information, scientists have been utilizing data mining methods to help medicinal services experts in the analysis of ailments. </a:t>
            </a:r>
          </a:p>
        </p:txBody>
      </p:sp>
      <p:sp>
        <p:nvSpPr>
          <p:cNvPr id="3" name="Rectangle 2"/>
          <p:cNvSpPr/>
          <p:nvPr/>
        </p:nvSpPr>
        <p:spPr>
          <a:xfrm>
            <a:off x="533400" y="511567"/>
            <a:ext cx="5864041" cy="523220"/>
          </a:xfrm>
          <a:prstGeom prst="rect">
            <a:avLst/>
          </a:prstGeom>
          <a:noFill/>
        </p:spPr>
        <p:txBody>
          <a:bodyPr wrap="none" lIns="91440" tIns="45720" rIns="91440" bIns="45720">
            <a:spAutoFit/>
          </a:bodyPr>
          <a:lstStyle/>
          <a:p>
            <a:pPr algn="ct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Diabetes prediction using data mining</a:t>
            </a:r>
            <a:endParaRPr lang="en-US"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val="282405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8610600" cy="4154984"/>
          </a:xfrm>
          <a:prstGeom prst="rect">
            <a:avLst/>
          </a:prstGeom>
        </p:spPr>
        <p:txBody>
          <a:bodyPr wrap="square">
            <a:spAutoFit/>
          </a:bodyPr>
          <a:lstStyle/>
          <a:p>
            <a:pPr marL="342900" indent="-342900" algn="just">
              <a:buFont typeface="Arial" panose="020B0604020202020204" pitchFamily="34" charset="0"/>
              <a:buChar char="•"/>
            </a:pPr>
            <a:r>
              <a:rPr lang="en-US" sz="2200" dirty="0" smtClean="0">
                <a:latin typeface="Arial" panose="020B0604020202020204" pitchFamily="34" charset="0"/>
                <a:cs typeface="Arial" panose="020B0604020202020204" pitchFamily="34" charset="0"/>
              </a:rPr>
              <a:t>In the usually higher part of the paper, the diabetes forecast system chips away at a little dataset, however, our point is to deal with the expansive dataset. The quantity of medicinal test required may influence the execution of the system in this way we additionally concentrate on diminishing the therapeutic test. It relies on upon which parameter or quality is taken in the system for foreseeing diabetes.</a:t>
            </a:r>
          </a:p>
          <a:p>
            <a:pPr marL="342900" indent="-342900" algn="just">
              <a:buFont typeface="Arial" panose="020B0604020202020204" pitchFamily="34" charset="0"/>
              <a:buChar char="•"/>
            </a:pPr>
            <a:endParaRPr lang="en-US" sz="22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dirty="0" smtClean="0">
                <a:latin typeface="Arial" panose="020B0604020202020204" pitchFamily="34" charset="0"/>
                <a:cs typeface="Arial" panose="020B0604020202020204" pitchFamily="34" charset="0"/>
              </a:rPr>
              <a:t> Our expectation system will take a shot at a bigger dataset and number of therapeutic testing test required will overcome. Our system utilizes two calculations which we will apply to the same data set for anticipating diabetes</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0052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748" y="1303361"/>
            <a:ext cx="9063251" cy="5170646"/>
          </a:xfrm>
          <a:prstGeom prst="rect">
            <a:avLst/>
          </a:prstGeom>
        </p:spPr>
        <p:txBody>
          <a:bodyPr wrap="square">
            <a:spAutoFit/>
          </a:bodyPr>
          <a:lstStyle/>
          <a:p>
            <a:pPr marL="342900" indent="-342900">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Deep learning and machine learning are different from each other. It deals with computational models which are made up of various processing layers built upon the neural networks to study the representation of data with various abstraction levels. Basic difference between ANNs and deep learning are their links, different secret layers and about the meaningful input’s abstraction. The limit of traditional artificial neural networks is up to three layers which are used to attain supervised illustrations that are adjusted for the particular duty.</a:t>
            </a:r>
          </a:p>
          <a:p>
            <a:pPr marL="342900" indent="-342900">
              <a:buFont typeface="Arial" panose="020B0604020202020204" pitchFamily="34" charset="0"/>
              <a:buChar char="•"/>
            </a:pPr>
            <a:endParaRPr lang="en-US" sz="22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 Layers of the deep learning system represent the observed designs based upon the data which obtain as input from the previous layer through a local standard. Features of deep these layers are not discovered by human engineers and this is the key aspect of deep learning and made up through general learning technique</a:t>
            </a:r>
            <a:endParaRPr lang="en-US" sz="2200" dirty="0">
              <a:latin typeface="Arial" panose="020B0604020202020204" pitchFamily="34" charset="0"/>
              <a:cs typeface="Arial" panose="020B0604020202020204" pitchFamily="34" charset="0"/>
            </a:endParaRPr>
          </a:p>
        </p:txBody>
      </p:sp>
      <p:sp>
        <p:nvSpPr>
          <p:cNvPr id="3" name="Rectangle 2"/>
          <p:cNvSpPr/>
          <p:nvPr/>
        </p:nvSpPr>
        <p:spPr>
          <a:xfrm>
            <a:off x="-381000" y="487357"/>
            <a:ext cx="7061583" cy="523220"/>
          </a:xfrm>
          <a:prstGeom prst="rect">
            <a:avLst/>
          </a:prstGeom>
          <a:noFill/>
        </p:spPr>
        <p:txBody>
          <a:bodyPr wrap="square" lIns="91440" tIns="45720" rIns="91440" bIns="45720">
            <a:spAutoFit/>
          </a:bodyPr>
          <a:lstStyle/>
          <a:p>
            <a:pPr algn="ct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Diabetes prediction using deep learning</a:t>
            </a:r>
            <a:endParaRPr lang="en-US"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val="3258215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CF80B795-D0D5-D226-9EE8-F8C274BA5162}"/>
              </a:ext>
            </a:extLst>
          </p:cNvPr>
          <p:cNvSpPr txBox="1"/>
          <p:nvPr/>
        </p:nvSpPr>
        <p:spPr>
          <a:xfrm>
            <a:off x="194876" y="609599"/>
            <a:ext cx="2963048" cy="584775"/>
          </a:xfrm>
          <a:prstGeom prst="rect">
            <a:avLst/>
          </a:prstGeom>
          <a:noFill/>
        </p:spPr>
        <p:txBody>
          <a:bodyPr wrap="square" rtlCol="0">
            <a:spAutoFit/>
          </a:bodyPr>
          <a:lstStyle/>
          <a:p>
            <a:pPr algn="ctr"/>
            <a:r>
              <a:rPr lang="en-US" sz="32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anose="020B0604020202020204" pitchFamily="34" charset="0"/>
                <a:cs typeface="Arial" panose="020B0604020202020204" pitchFamily="34" charset="0"/>
              </a:rPr>
              <a:t>CONCLUSION</a:t>
            </a:r>
            <a:endParaRPr lang="en-IN" sz="32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 xmlns:a16="http://schemas.microsoft.com/office/drawing/2014/main" id="{351ACDC9-D94A-4336-5FC2-2A842DB0AE7F}"/>
              </a:ext>
            </a:extLst>
          </p:cNvPr>
          <p:cNvSpPr txBox="1"/>
          <p:nvPr/>
        </p:nvSpPr>
        <p:spPr>
          <a:xfrm>
            <a:off x="381000" y="1676400"/>
            <a:ext cx="8305800" cy="3693319"/>
          </a:xfrm>
          <a:prstGeom prst="rect">
            <a:avLst/>
          </a:prstGeom>
          <a:noFill/>
        </p:spPr>
        <p:txBody>
          <a:bodyPr wrap="square" rtlCol="0">
            <a:spAutoFit/>
          </a:bodyPr>
          <a:lstStyle/>
          <a:p>
            <a:pPr marL="342900" indent="-342900" algn="just">
              <a:lnSpc>
                <a:spcPct val="107000"/>
              </a:lnSpc>
              <a:spcAft>
                <a:spcPts val="800"/>
              </a:spcAft>
              <a:buFont typeface="Arial" panose="020B0604020202020204" pitchFamily="34" charset="0"/>
              <a:buChar char="•"/>
            </a:pPr>
            <a:r>
              <a:rPr lang="en-IN" sz="2000" kern="100" dirty="0" smtClean="0">
                <a:latin typeface="Arial" panose="020B0604020202020204" pitchFamily="34" charset="0"/>
                <a:ea typeface="Calibri" panose="020F0502020204030204" pitchFamily="34" charset="0"/>
                <a:cs typeface="Arial" panose="020B0604020202020204" pitchFamily="34" charset="0"/>
              </a:rPr>
              <a:t>     T</a:t>
            </a:r>
            <a:r>
              <a:rPr lang="en-IN" sz="2000" kern="100" dirty="0" smtClean="0">
                <a:effectLst/>
                <a:latin typeface="Arial" panose="020B0604020202020204" pitchFamily="34" charset="0"/>
                <a:ea typeface="Calibri" panose="020F0502020204030204" pitchFamily="34" charset="0"/>
                <a:cs typeface="Arial" panose="020B0604020202020204" pitchFamily="34" charset="0"/>
              </a:rPr>
              <a:t>he AI-based </a:t>
            </a:r>
            <a:r>
              <a:rPr lang="en-IN" sz="2000" kern="100" dirty="0">
                <a:effectLst/>
                <a:latin typeface="Arial" panose="020B0604020202020204" pitchFamily="34" charset="0"/>
                <a:ea typeface="Calibri" panose="020F0502020204030204" pitchFamily="34" charset="0"/>
                <a:cs typeface="Arial" panose="020B0604020202020204" pitchFamily="34" charset="0"/>
              </a:rPr>
              <a:t>diabetes prediction system is a proactive solution to the problem of late diabetes diagnosis. </a:t>
            </a:r>
            <a:endParaRPr lang="en-IN" sz="2000" kern="100" dirty="0" smtClean="0">
              <a:effectLst/>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07000"/>
              </a:lnSpc>
              <a:spcAft>
                <a:spcPts val="800"/>
              </a:spcAft>
              <a:buFont typeface="Arial" panose="020B0604020202020204" pitchFamily="34" charset="0"/>
              <a:buChar char="•"/>
            </a:pPr>
            <a:r>
              <a:rPr lang="en-IN" sz="2000" kern="100" dirty="0" smtClean="0">
                <a:effectLst/>
                <a:latin typeface="Arial" panose="020B0604020202020204" pitchFamily="34" charset="0"/>
                <a:ea typeface="Calibri" panose="020F0502020204030204" pitchFamily="34" charset="0"/>
                <a:cs typeface="Arial" panose="020B0604020202020204" pitchFamily="34" charset="0"/>
              </a:rPr>
              <a:t>      By </a:t>
            </a:r>
            <a:r>
              <a:rPr lang="en-IN" sz="2000" kern="100" dirty="0">
                <a:effectLst/>
                <a:latin typeface="Arial" panose="020B0604020202020204" pitchFamily="34" charset="0"/>
                <a:ea typeface="Calibri" panose="020F0502020204030204" pitchFamily="34" charset="0"/>
                <a:cs typeface="Arial" panose="020B0604020202020204" pitchFamily="34" charset="0"/>
              </a:rPr>
              <a:t>applying a design thinking approach, we have developed a system that leverages advanced AI techniques to predict diabetes risk early, enabling timely interventions and personalized healthcare. </a:t>
            </a:r>
            <a:endParaRPr lang="en-IN" sz="2000" kern="100" dirty="0" smtClean="0">
              <a:effectLst/>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07000"/>
              </a:lnSpc>
              <a:spcAft>
                <a:spcPts val="800"/>
              </a:spcAft>
              <a:buFont typeface="Arial" panose="020B0604020202020204" pitchFamily="34" charset="0"/>
              <a:buChar char="•"/>
            </a:pPr>
            <a:r>
              <a:rPr lang="en-IN" sz="2000" kern="100" dirty="0" smtClean="0">
                <a:effectLst/>
                <a:latin typeface="Arial" panose="020B0604020202020204" pitchFamily="34" charset="0"/>
                <a:ea typeface="Calibri" panose="020F0502020204030204" pitchFamily="34" charset="0"/>
                <a:cs typeface="Arial" panose="020B0604020202020204" pitchFamily="34" charset="0"/>
              </a:rPr>
              <a:t>      This </a:t>
            </a:r>
            <a:r>
              <a:rPr lang="en-IN" sz="2000" kern="100" dirty="0">
                <a:effectLst/>
                <a:latin typeface="Arial" panose="020B0604020202020204" pitchFamily="34" charset="0"/>
                <a:ea typeface="Calibri" panose="020F0502020204030204" pitchFamily="34" charset="0"/>
                <a:cs typeface="Arial" panose="020B0604020202020204" pitchFamily="34" charset="0"/>
              </a:rPr>
              <a:t>system has the potential to improve the lives of individuals at risk of diabetes and enhance the efficiency of healthcare </a:t>
            </a:r>
            <a:r>
              <a:rPr lang="en-IN" sz="2000" kern="100" dirty="0" smtClean="0">
                <a:effectLst/>
                <a:latin typeface="Arial" panose="020B0604020202020204" pitchFamily="34" charset="0"/>
                <a:ea typeface="Calibri" panose="020F0502020204030204" pitchFamily="34" charset="0"/>
                <a:cs typeface="Arial" panose="020B0604020202020204" pitchFamily="34" charset="0"/>
              </a:rPr>
              <a:t>delivery.</a:t>
            </a:r>
          </a:p>
          <a:p>
            <a:pPr marL="342900" indent="-342900" algn="just">
              <a:lnSpc>
                <a:spcPct val="107000"/>
              </a:lnSpc>
              <a:spcAft>
                <a:spcPts val="800"/>
              </a:spcAft>
              <a:buFont typeface="Arial" panose="020B0604020202020204" pitchFamily="34" charset="0"/>
              <a:buChar char="•"/>
            </a:pPr>
            <a:r>
              <a:rPr lang="en-IN" sz="2000" kern="100" dirty="0" smtClean="0">
                <a:effectLst/>
                <a:latin typeface="Arial" panose="020B0604020202020204" pitchFamily="34" charset="0"/>
                <a:ea typeface="Calibri" panose="020F0502020204030204" pitchFamily="34" charset="0"/>
                <a:cs typeface="Arial" panose="020B0604020202020204" pitchFamily="34" charset="0"/>
              </a:rPr>
              <a:t>     Early diagnosis is the key to better managing diabetes and reducing its long-term complications, and our AI system is a step forward in achieving this goal.</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3572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538" y="213477"/>
            <a:ext cx="2242345" cy="646331"/>
          </a:xfrm>
          <a:prstGeom prst="rect">
            <a:avLst/>
          </a:prstGeom>
          <a:noFill/>
        </p:spPr>
        <p:txBody>
          <a:bodyPr wrap="none" lIns="91440" tIns="45720" rIns="91440" bIns="45720">
            <a:spAutoFit/>
          </a:bodyPr>
          <a:lstStyle/>
          <a:p>
            <a:pPr algn="ctr"/>
            <a:r>
              <a:rPr lang="en-US" sz="36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ABSTRACT</a:t>
            </a:r>
            <a:endParaRPr lang="en-US" sz="3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6" name="TextBox 5"/>
          <p:cNvSpPr txBox="1"/>
          <p:nvPr/>
        </p:nvSpPr>
        <p:spPr>
          <a:xfrm>
            <a:off x="174007" y="1152465"/>
            <a:ext cx="8969991" cy="5324535"/>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Diabetes is one of the most deadly and chronic diseases which cause an increase in blood sugar. If diabetes remains untreated and unidentified many difficulties may arise due to that. The tedious work is in identifying the process which results in visiting the clinic and consulting the doctor. But this tedious work has been solved with the rise in the approaches used by machine learning. This project gives a comprehensive prospect of work accomplished to develop a model that can predict the possibility of diabetes in patients with extreme accuracy. Therefore, various machine learning classification algorithms namely genetic algorithm, decision tree, random forest, Logistic regression, SVM and Naive Bayes are used for detecting diabetes. Further we have done the comparison among various performances of all the different algorithms. The performances are categories of various measures like Precision, Accuracy, F-Measure and Recall. The project helps in identifying the algorithm to classify the risk of diabetes. Different techniques were applied to the algorithms for improving the robustness. Additionally, the findings suggest that the best performance of disease risk classification is done with the help of a genetic algorithm.</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434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7B0BA54-C26D-D360-6AE5-2A4F2EEC98B2}"/>
              </a:ext>
            </a:extLst>
          </p:cNvPr>
          <p:cNvSpPr txBox="1"/>
          <p:nvPr/>
        </p:nvSpPr>
        <p:spPr>
          <a:xfrm>
            <a:off x="533400" y="542286"/>
            <a:ext cx="4220579" cy="523220"/>
          </a:xfrm>
          <a:prstGeom prst="rect">
            <a:avLst/>
          </a:prstGeom>
          <a:noFill/>
        </p:spPr>
        <p:txBody>
          <a:bodyPr wrap="none" rtlCol="0">
            <a:spAutoFit/>
          </a:bodyPr>
          <a:lstStyle/>
          <a:p>
            <a:r>
              <a:rPr lang="en-US"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anose="020B0604020202020204" pitchFamily="34" charset="0"/>
                <a:cs typeface="Arial" panose="020B0604020202020204" pitchFamily="34" charset="0"/>
              </a:rPr>
              <a:t>PROBLEM STATEMENT</a:t>
            </a:r>
            <a:endParaRPr lang="en-IN"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 xmlns:a16="http://schemas.microsoft.com/office/drawing/2014/main" id="{A527753E-75C4-EBB6-59B8-FDBB96280C88}"/>
              </a:ext>
            </a:extLst>
          </p:cNvPr>
          <p:cNvSpPr txBox="1"/>
          <p:nvPr/>
        </p:nvSpPr>
        <p:spPr>
          <a:xfrm>
            <a:off x="440514" y="1219200"/>
            <a:ext cx="8398686" cy="5570756"/>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kern="100" dirty="0">
                <a:effectLst/>
                <a:latin typeface="Arial" panose="020B0604020202020204" pitchFamily="34" charset="0"/>
                <a:ea typeface="Calibri" panose="020F0502020204030204" pitchFamily="34" charset="0"/>
                <a:cs typeface="Arial" panose="020B0604020202020204" pitchFamily="34" charset="0"/>
              </a:rPr>
              <a:t>The problem we aim to address is the early prediction of diabetes using Artificial Intelligence (AI) to improve healthcare outcomes. Diabetes is a widespread chronic disease with severe health implications, and early detection is crucial for effective management and prevention of complications. </a:t>
            </a:r>
          </a:p>
          <a:p>
            <a:pPr marL="285750" indent="-285750" algn="just">
              <a:buFont typeface="Wingdings" panose="05000000000000000000" pitchFamily="2" charset="2"/>
              <a:buChar char="Ø"/>
            </a:pP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285750" indent="-285750" algn="just">
              <a:buFont typeface="Wingdings" panose="05000000000000000000" pitchFamily="2" charset="2"/>
              <a:buChar char="Ø"/>
            </a:pPr>
            <a:r>
              <a:rPr lang="en-IN" sz="2000" kern="100" dirty="0">
                <a:effectLst/>
                <a:latin typeface="Arial" panose="020B0604020202020204" pitchFamily="34" charset="0"/>
                <a:ea typeface="Calibri" panose="020F0502020204030204" pitchFamily="34" charset="0"/>
                <a:cs typeface="Arial" panose="020B0604020202020204" pitchFamily="34" charset="0"/>
              </a:rPr>
              <a:t>The AI-based diabetes prediction system is a cutting-edge application of artificial intelligence and machine learning techniques aimed at early detection and management of diabetes. This system leverages data from various sources, including medical records, wearable devices, and lifestyle information, to provide accurate predictions of an individual's risk of developing diabetes. By identifying at-risk individuals and offering personalized recommendations, the system can help in preventing or managing diabetes effectively. This abstract outlines the key components and design thinking behind this innovative solution.</a:t>
            </a:r>
          </a:p>
          <a:p>
            <a:pPr marL="342900" indent="-342900" algn="just">
              <a:buFont typeface="Wingdings" panose="05000000000000000000" pitchFamily="2" charset="2"/>
              <a:buChar char="Ø"/>
            </a:pPr>
            <a:endParaRPr lang="en-IN" kern="100" dirty="0">
              <a:effectLst/>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Ø"/>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368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7924800" cy="584775"/>
          </a:xfrm>
          <a:prstGeom prst="rect">
            <a:avLst/>
          </a:prstGeom>
          <a:noFill/>
        </p:spPr>
        <p:txBody>
          <a:bodyPr wrap="square" lIns="91440" tIns="45720" rIns="91440" bIns="45720">
            <a:spAutoFit/>
          </a:bodyPr>
          <a:lstStyle/>
          <a:p>
            <a:pPr algn="ctr"/>
            <a:r>
              <a:rPr lang="en-US" sz="32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The Framework for Diabetes Prediction</a:t>
            </a:r>
            <a:endParaRPr lang="en-US" sz="32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3" name="TextBox 2"/>
          <p:cNvSpPr txBox="1"/>
          <p:nvPr/>
        </p:nvSpPr>
        <p:spPr>
          <a:xfrm>
            <a:off x="443248" y="1567316"/>
            <a:ext cx="8686800" cy="3785652"/>
          </a:xfrm>
          <a:prstGeom prst="rect">
            <a:avLst/>
          </a:prstGeom>
          <a:noFill/>
        </p:spPr>
        <p:txBody>
          <a:bodyPr wrap="square" rtlCol="0">
            <a:spAutoFit/>
          </a:bodyPr>
          <a:lstStyle/>
          <a:p>
            <a:r>
              <a:rPr lang="en-US" sz="2400" dirty="0" smtClean="0"/>
              <a:t>In this project, united framework has been produced. Concentrating on the artificial intelligence centered forecast producing a Framework. For diabetes patients, it contributes to give the nearer appearance in the actual phase estimate. Below mentioned figure shows AI focused design for DM prophecy. Inspired from the consequence of  Artificial Intelligence centered ailment estimates, it describes allocation schemes and actual period facts estimate service to generate real outcomes for real forecasting, checking, of Artificial Intelligence focused DM prediction </a:t>
            </a:r>
            <a:endParaRPr lang="en-US" sz="2400" dirty="0"/>
          </a:p>
        </p:txBody>
      </p:sp>
    </p:spTree>
    <p:extLst>
      <p:ext uri="{BB962C8B-B14F-4D97-AF65-F5344CB8AC3E}">
        <p14:creationId xmlns:p14="http://schemas.microsoft.com/office/powerpoint/2010/main" val="144521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371600"/>
            <a:ext cx="8548352" cy="3816429"/>
          </a:xfrm>
          <a:prstGeom prst="rect">
            <a:avLst/>
          </a:prstGeom>
        </p:spPr>
        <p:txBody>
          <a:bodyPr wrap="square">
            <a:spAutoFit/>
          </a:bodyPr>
          <a:lstStyle/>
          <a:p>
            <a:pPr marL="342900" indent="-342900">
              <a:buFont typeface="Wingdings" panose="05000000000000000000" pitchFamily="2" charset="2"/>
              <a:buChar char="Ø"/>
            </a:pPr>
            <a:r>
              <a:rPr lang="en-US" sz="2000" dirty="0" smtClean="0"/>
              <a:t> </a:t>
            </a:r>
            <a:r>
              <a:rPr lang="en-US" sz="2200" dirty="0" smtClean="0"/>
              <a:t>To learn checking of the device is recommended for DM forecast. For </a:t>
            </a:r>
            <a:r>
              <a:rPr lang="en-US" sz="2200" dirty="0" smtClean="0">
                <a:latin typeface="Arial" panose="020B0604020202020204" pitchFamily="34" charset="0"/>
                <a:cs typeface="Arial" panose="020B0604020202020204" pitchFamily="34" charset="0"/>
              </a:rPr>
              <a:t>diabetes</a:t>
            </a:r>
            <a:r>
              <a:rPr lang="en-US" sz="2200" dirty="0" smtClean="0"/>
              <a:t> prediction and monitoring, the recommended structural benefits of effective decision making technique and helping in good outcome. </a:t>
            </a:r>
          </a:p>
          <a:p>
            <a:endParaRPr lang="en-US" sz="2200" dirty="0" smtClean="0"/>
          </a:p>
          <a:p>
            <a:pPr marL="342900" indent="-342900">
              <a:buFont typeface="Wingdings" panose="05000000000000000000" pitchFamily="2" charset="2"/>
              <a:buChar char="Ø"/>
            </a:pPr>
            <a:r>
              <a:rPr lang="en-US" sz="2200" dirty="0" smtClean="0"/>
              <a:t> Keeping in view the huge development in the ailment, the recommended porotype goal is to deal with efficiently through cloud computing solutions. </a:t>
            </a:r>
          </a:p>
          <a:p>
            <a:endParaRPr lang="en-US" sz="2200" dirty="0" smtClean="0"/>
          </a:p>
          <a:p>
            <a:pPr marL="342900" indent="-342900">
              <a:buFont typeface="Wingdings" panose="05000000000000000000" pitchFamily="2" charset="2"/>
              <a:buChar char="Ø"/>
            </a:pPr>
            <a:r>
              <a:rPr lang="en-US" sz="2200" dirty="0" smtClean="0"/>
              <a:t> Mostly, research is not reviewing the F-score, But some research make a regular estimate of categorizing model with F-score.</a:t>
            </a:r>
            <a:endParaRPr lang="en-US" sz="2200" dirty="0"/>
          </a:p>
        </p:txBody>
      </p:sp>
    </p:spTree>
    <p:extLst>
      <p:ext uri="{BB962C8B-B14F-4D97-AF65-F5344CB8AC3E}">
        <p14:creationId xmlns:p14="http://schemas.microsoft.com/office/powerpoint/2010/main" val="1327533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22" y="228600"/>
            <a:ext cx="8610600" cy="1077218"/>
          </a:xfrm>
          <a:prstGeom prst="rect">
            <a:avLst/>
          </a:prstGeom>
          <a:noFill/>
        </p:spPr>
        <p:txBody>
          <a:bodyPr wrap="square" lIns="91440" tIns="45720" rIns="91440" bIns="45720">
            <a:spAutoFit/>
          </a:bodyPr>
          <a:lstStyle/>
          <a:p>
            <a:pPr algn="ctr"/>
            <a:r>
              <a:rPr lang="en-US" sz="32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Flow diagram for diabetes prediction using deep learning model</a:t>
            </a:r>
            <a:endParaRPr lang="en-US" sz="32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02" y="1981200"/>
            <a:ext cx="8843564"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27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342" y="1066800"/>
            <a:ext cx="8824415" cy="4524315"/>
          </a:xfrm>
          <a:prstGeom prst="rect">
            <a:avLst/>
          </a:prstGeom>
        </p:spPr>
        <p:txBody>
          <a:bodyPr wrap="square">
            <a:spAutoFit/>
          </a:bodyPr>
          <a:lstStyle/>
          <a:p>
            <a:pPr marL="342900" indent="-342900" algn="just">
              <a:buFont typeface="Arial" panose="020B0604020202020204" pitchFamily="34" charset="0"/>
              <a:buChar char="•"/>
            </a:pPr>
            <a:r>
              <a:rPr lang="en-US" sz="2400" dirty="0" smtClean="0"/>
              <a:t>Put the data in the system is the first step. After that, according to the necessity feature selection is to be completed</a:t>
            </a:r>
            <a:r>
              <a:rPr lang="en-US" sz="2400" dirty="0" smtClean="0"/>
              <a:t>. </a:t>
            </a:r>
            <a:r>
              <a:rPr lang="en-US" sz="2400" dirty="0" smtClean="0"/>
              <a:t>Then exaction of various factors is completed as per the selected category feature. </a:t>
            </a:r>
            <a:endParaRPr lang="en-US" sz="2400" dirty="0" smtClean="0"/>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After </a:t>
            </a:r>
            <a:r>
              <a:rPr lang="en-US" sz="2400" dirty="0" smtClean="0"/>
              <a:t>completing the extraction procedure many deep learning algorithms have to be applied forgetting the preferred </a:t>
            </a:r>
            <a:r>
              <a:rPr lang="en-US" sz="2400" dirty="0" err="1" smtClean="0"/>
              <a:t>output.Using</a:t>
            </a:r>
            <a:r>
              <a:rPr lang="en-US" sz="2400" dirty="0" smtClean="0"/>
              <a:t> </a:t>
            </a:r>
            <a:r>
              <a:rPr lang="en-US" sz="2400" dirty="0" smtClean="0"/>
              <a:t>various classification and prediction procedures available output is then practiced</a:t>
            </a:r>
            <a:r>
              <a:rPr lang="en-US" sz="2400" dirty="0" smtClean="0"/>
              <a:t>.</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 </a:t>
            </a:r>
            <a:r>
              <a:rPr lang="en-US" sz="2400" dirty="0" smtClean="0"/>
              <a:t>After the output is examined, testing is executed to check that sample which is present in the output is diabetic or not.</a:t>
            </a:r>
            <a:endParaRPr lang="en-US" sz="2400" dirty="0"/>
          </a:p>
        </p:txBody>
      </p:sp>
    </p:spTree>
    <p:extLst>
      <p:ext uri="{BB962C8B-B14F-4D97-AF65-F5344CB8AC3E}">
        <p14:creationId xmlns:p14="http://schemas.microsoft.com/office/powerpoint/2010/main" val="374005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340" y="1676400"/>
            <a:ext cx="8712060" cy="4493538"/>
          </a:xfrm>
          <a:prstGeom prst="rect">
            <a:avLst/>
          </a:prstGeom>
        </p:spPr>
        <p:txBody>
          <a:bodyPr wrap="square">
            <a:spAutoFit/>
          </a:bodyPr>
          <a:lstStyle/>
          <a:p>
            <a:pPr marL="342900" indent="-342900">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    Analysis of Data  in vast data files to separate enclosed and earlier abstruse examples, links, and data difficult to find with conservative assessment methods. Study of vast data sets is also a developing area of great implication in social insurance. Researches using data mining procedures to study the patients’ data which are beneficial to find important knowledge which is facilitating medical services and deeply study of disease.</a:t>
            </a:r>
          </a:p>
          <a:p>
            <a:endParaRPr lang="en-US" sz="22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 Different procedures follow to forecast Diabetes Mellitus, through device learning technique. Many authors used particle swarm optimization (PSO) is a computational method algorithm to forecast type 2 DM researchers offered a scheme For DM prediction, namely linear discriminant analysis. </a:t>
            </a:r>
          </a:p>
        </p:txBody>
      </p:sp>
      <p:sp>
        <p:nvSpPr>
          <p:cNvPr id="3" name="Rectangle 2"/>
          <p:cNvSpPr/>
          <p:nvPr/>
        </p:nvSpPr>
        <p:spPr>
          <a:xfrm>
            <a:off x="363185" y="228600"/>
            <a:ext cx="7175169" cy="584775"/>
          </a:xfrm>
          <a:prstGeom prst="rect">
            <a:avLst/>
          </a:prstGeom>
          <a:noFill/>
        </p:spPr>
        <p:txBody>
          <a:bodyPr wrap="none" lIns="91440" tIns="45720" rIns="91440" bIns="45720">
            <a:spAutoFit/>
          </a:bodyPr>
          <a:lstStyle/>
          <a:p>
            <a:pPr algn="just"/>
            <a:r>
              <a:rPr lang="en-US" sz="32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Different methods for diabetes predicting</a:t>
            </a:r>
            <a:endParaRPr lang="en-US" sz="32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5" name="Rectangle 4"/>
          <p:cNvSpPr/>
          <p:nvPr/>
        </p:nvSpPr>
        <p:spPr>
          <a:xfrm>
            <a:off x="156002" y="990600"/>
            <a:ext cx="7589533" cy="523220"/>
          </a:xfrm>
          <a:prstGeom prst="rect">
            <a:avLst/>
          </a:prstGeom>
          <a:noFill/>
        </p:spPr>
        <p:txBody>
          <a:bodyPr wrap="square" lIns="91440" tIns="45720" rIns="91440" bIns="45720">
            <a:spAutoFit/>
          </a:bodyPr>
          <a:lstStyle/>
          <a:p>
            <a:pPr algn="ct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Diabetes prediction using machine learning </a:t>
            </a:r>
            <a:endParaRPr lang="en-US"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val="894954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382000" cy="5509200"/>
          </a:xfrm>
          <a:prstGeom prst="rect">
            <a:avLst/>
          </a:prstGeom>
        </p:spPr>
        <p:txBody>
          <a:bodyPr wrap="square">
            <a:spAutoFit/>
          </a:bodyPr>
          <a:lstStyle/>
          <a:p>
            <a:endParaRPr lang="en-US" sz="2200" dirty="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To decrease proportions and extract the features Linear Discriminant Analysis are used (LDA). Forecast algorithms built upon statistical models for diverse onsets of type 2 DM forecast were built to deal with high dimensional data sets. Using support vector regression (SVR) many researchers focused on the glucose in finding the diabetes.</a:t>
            </a:r>
          </a:p>
          <a:p>
            <a:pPr marL="342900" indent="-342900" algn="just">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200" dirty="0" smtClean="0">
                <a:latin typeface="Arial" panose="020B0604020202020204" pitchFamily="34" charset="0"/>
                <a:cs typeface="Arial" panose="020B0604020202020204" pitchFamily="34" charset="0"/>
              </a:rPr>
              <a:t>In the diabetes prediction Machine </a:t>
            </a:r>
            <a:r>
              <a:rPr lang="en-US" sz="2200" dirty="0" smtClean="0">
                <a:latin typeface="Arial" panose="020B0604020202020204" pitchFamily="34" charset="0"/>
                <a:cs typeface="Arial" panose="020B0604020202020204" pitchFamily="34" charset="0"/>
              </a:rPr>
              <a:t>learning methods </a:t>
            </a:r>
            <a:r>
              <a:rPr lang="en-US" sz="2200" dirty="0" smtClean="0">
                <a:latin typeface="Arial" panose="020B0604020202020204" pitchFamily="34" charset="0"/>
                <a:cs typeface="Arial" panose="020B0604020202020204" pitchFamily="34" charset="0"/>
              </a:rPr>
              <a:t>are broadly used to get superior results. In the Feld of medical Decision support tool is the most prevalent mechanism procedures, which has grate sorting controls. Another famous machine learning method is a neural network and gives better results in different aspects. So Random decision </a:t>
            </a:r>
            <a:r>
              <a:rPr lang="en-US" sz="2200" dirty="0" smtClean="0">
                <a:latin typeface="Arial" panose="020B0604020202020204" pitchFamily="34" charset="0"/>
                <a:cs typeface="Arial" panose="020B0604020202020204" pitchFamily="34" charset="0"/>
              </a:rPr>
              <a:t>forests, </a:t>
            </a:r>
            <a:r>
              <a:rPr lang="en-US" sz="2200" dirty="0" smtClean="0">
                <a:latin typeface="Arial" panose="020B0604020202020204" pitchFamily="34" charset="0"/>
                <a:cs typeface="Arial" panose="020B0604020202020204" pitchFamily="34" charset="0"/>
              </a:rPr>
              <a:t>Decision tree, and artificial neural system mostly uses methods to predict diabetes.</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1026939"/>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119</TotalTime>
  <Words>1390</Words>
  <Application>Microsoft Office PowerPoint</Application>
  <PresentationFormat>On-screen Show (4:3)</PresentationFormat>
  <Paragraphs>51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Thatch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16</cp:revision>
  <dcterms:created xsi:type="dcterms:W3CDTF">2023-10-11T09:53:07Z</dcterms:created>
  <dcterms:modified xsi:type="dcterms:W3CDTF">2023-10-11T15:12:54Z</dcterms:modified>
</cp:coreProperties>
</file>