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7" r:id="rId6"/>
    <p:sldId id="262" r:id="rId7"/>
    <p:sldId id="263" r:id="rId8"/>
    <p:sldId id="261" r:id="rId9"/>
    <p:sldId id="264" r:id="rId10"/>
    <p:sldId id="265" r:id="rId11"/>
    <p:sldId id="266" r:id="rId12"/>
    <p:sldId id="268" r:id="rId13"/>
    <p:sldId id="271" r:id="rId14"/>
    <p:sldId id="269" r:id="rId15"/>
    <p:sldId id="270" r:id="rId1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6161"/>
    <a:srgbClr val="9824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648"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4853-0FF6-4997-B9CB-18B50D0902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82BEDEBD-EAD3-4D19-AEF3-CEB44DFF35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9C71B5A2-53B5-4104-A6DD-EB943AE1E1E2}"/>
              </a:ext>
            </a:extLst>
          </p:cNvPr>
          <p:cNvSpPr>
            <a:spLocks noGrp="1"/>
          </p:cNvSpPr>
          <p:nvPr>
            <p:ph type="dt" sz="half" idx="10"/>
          </p:nvPr>
        </p:nvSpPr>
        <p:spPr/>
        <p:txBody>
          <a:bodyPr/>
          <a:lstStyle/>
          <a:p>
            <a:fld id="{99A030C3-0E58-48B4-AE9C-684E401E2EFA}" type="datetimeFigureOut">
              <a:rPr lang="id-ID" smtClean="0"/>
              <a:t>30/07/2022</a:t>
            </a:fld>
            <a:endParaRPr lang="id-ID"/>
          </a:p>
        </p:txBody>
      </p:sp>
      <p:sp>
        <p:nvSpPr>
          <p:cNvPr id="5" name="Footer Placeholder 4">
            <a:extLst>
              <a:ext uri="{FF2B5EF4-FFF2-40B4-BE49-F238E27FC236}">
                <a16:creationId xmlns:a16="http://schemas.microsoft.com/office/drawing/2014/main" id="{27494BC0-A303-4FE1-A0B0-388E4E392F1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4131B103-872A-47EC-9038-7E0F7EC3FCB2}"/>
              </a:ext>
            </a:extLst>
          </p:cNvPr>
          <p:cNvSpPr>
            <a:spLocks noGrp="1"/>
          </p:cNvSpPr>
          <p:nvPr>
            <p:ph type="sldNum" sz="quarter" idx="12"/>
          </p:nvPr>
        </p:nvSpPr>
        <p:spPr/>
        <p:txBody>
          <a:bodyPr/>
          <a:lstStyle/>
          <a:p>
            <a:fld id="{214D8DDE-5A11-4510-B19F-A3AAE5346E0D}" type="slidenum">
              <a:rPr lang="id-ID" smtClean="0"/>
              <a:t>‹#›</a:t>
            </a:fld>
            <a:endParaRPr lang="id-ID"/>
          </a:p>
        </p:txBody>
      </p:sp>
    </p:spTree>
    <p:extLst>
      <p:ext uri="{BB962C8B-B14F-4D97-AF65-F5344CB8AC3E}">
        <p14:creationId xmlns:p14="http://schemas.microsoft.com/office/powerpoint/2010/main" val="23381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AA31-6672-4EEF-AB43-F779C2297030}"/>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3DF3013A-1888-4047-97F0-959E3477FA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B7DEE78-C49D-49E7-AB2C-950F3159161F}"/>
              </a:ext>
            </a:extLst>
          </p:cNvPr>
          <p:cNvSpPr>
            <a:spLocks noGrp="1"/>
          </p:cNvSpPr>
          <p:nvPr>
            <p:ph type="dt" sz="half" idx="10"/>
          </p:nvPr>
        </p:nvSpPr>
        <p:spPr/>
        <p:txBody>
          <a:bodyPr/>
          <a:lstStyle/>
          <a:p>
            <a:fld id="{99A030C3-0E58-48B4-AE9C-684E401E2EFA}" type="datetimeFigureOut">
              <a:rPr lang="id-ID" smtClean="0"/>
              <a:t>30/07/2022</a:t>
            </a:fld>
            <a:endParaRPr lang="id-ID"/>
          </a:p>
        </p:txBody>
      </p:sp>
      <p:sp>
        <p:nvSpPr>
          <p:cNvPr id="5" name="Footer Placeholder 4">
            <a:extLst>
              <a:ext uri="{FF2B5EF4-FFF2-40B4-BE49-F238E27FC236}">
                <a16:creationId xmlns:a16="http://schemas.microsoft.com/office/drawing/2014/main" id="{5450E0C7-6125-4AEB-902D-FE26FB2DEC2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D16E10A-8B6F-4131-BF2D-613E55353F42}"/>
              </a:ext>
            </a:extLst>
          </p:cNvPr>
          <p:cNvSpPr>
            <a:spLocks noGrp="1"/>
          </p:cNvSpPr>
          <p:nvPr>
            <p:ph type="sldNum" sz="quarter" idx="12"/>
          </p:nvPr>
        </p:nvSpPr>
        <p:spPr/>
        <p:txBody>
          <a:bodyPr/>
          <a:lstStyle/>
          <a:p>
            <a:fld id="{214D8DDE-5A11-4510-B19F-A3AAE5346E0D}" type="slidenum">
              <a:rPr lang="id-ID" smtClean="0"/>
              <a:t>‹#›</a:t>
            </a:fld>
            <a:endParaRPr lang="id-ID"/>
          </a:p>
        </p:txBody>
      </p:sp>
    </p:spTree>
    <p:extLst>
      <p:ext uri="{BB962C8B-B14F-4D97-AF65-F5344CB8AC3E}">
        <p14:creationId xmlns:p14="http://schemas.microsoft.com/office/powerpoint/2010/main" val="950915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EF59B5-7552-4A97-9D66-8D38A5FCC3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7C70E55E-EDB0-43E5-8BC5-F4A0177548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AE85EEFC-C1AA-4408-8BE9-E862C30150E3}"/>
              </a:ext>
            </a:extLst>
          </p:cNvPr>
          <p:cNvSpPr>
            <a:spLocks noGrp="1"/>
          </p:cNvSpPr>
          <p:nvPr>
            <p:ph type="dt" sz="half" idx="10"/>
          </p:nvPr>
        </p:nvSpPr>
        <p:spPr/>
        <p:txBody>
          <a:bodyPr/>
          <a:lstStyle/>
          <a:p>
            <a:fld id="{99A030C3-0E58-48B4-AE9C-684E401E2EFA}" type="datetimeFigureOut">
              <a:rPr lang="id-ID" smtClean="0"/>
              <a:t>30/07/2022</a:t>
            </a:fld>
            <a:endParaRPr lang="id-ID"/>
          </a:p>
        </p:txBody>
      </p:sp>
      <p:sp>
        <p:nvSpPr>
          <p:cNvPr id="5" name="Footer Placeholder 4">
            <a:extLst>
              <a:ext uri="{FF2B5EF4-FFF2-40B4-BE49-F238E27FC236}">
                <a16:creationId xmlns:a16="http://schemas.microsoft.com/office/drawing/2014/main" id="{BAA859BD-E53D-4DE0-9B57-32DB77886367}"/>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708ECC3-5645-47C8-B4B8-EAB2B0398E65}"/>
              </a:ext>
            </a:extLst>
          </p:cNvPr>
          <p:cNvSpPr>
            <a:spLocks noGrp="1"/>
          </p:cNvSpPr>
          <p:nvPr>
            <p:ph type="sldNum" sz="quarter" idx="12"/>
          </p:nvPr>
        </p:nvSpPr>
        <p:spPr/>
        <p:txBody>
          <a:bodyPr/>
          <a:lstStyle/>
          <a:p>
            <a:fld id="{214D8DDE-5A11-4510-B19F-A3AAE5346E0D}" type="slidenum">
              <a:rPr lang="id-ID" smtClean="0"/>
              <a:t>‹#›</a:t>
            </a:fld>
            <a:endParaRPr lang="id-ID"/>
          </a:p>
        </p:txBody>
      </p:sp>
    </p:spTree>
    <p:extLst>
      <p:ext uri="{BB962C8B-B14F-4D97-AF65-F5344CB8AC3E}">
        <p14:creationId xmlns:p14="http://schemas.microsoft.com/office/powerpoint/2010/main" val="1602927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A1BF-255C-4D23-8284-571B30660FB7}"/>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83AD5898-1230-43BD-8D55-CDADFC76DC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79E815B6-2D16-4FBF-A77A-3AE32E22261B}"/>
              </a:ext>
            </a:extLst>
          </p:cNvPr>
          <p:cNvSpPr>
            <a:spLocks noGrp="1"/>
          </p:cNvSpPr>
          <p:nvPr>
            <p:ph type="dt" sz="half" idx="10"/>
          </p:nvPr>
        </p:nvSpPr>
        <p:spPr/>
        <p:txBody>
          <a:bodyPr/>
          <a:lstStyle/>
          <a:p>
            <a:fld id="{99A030C3-0E58-48B4-AE9C-684E401E2EFA}" type="datetimeFigureOut">
              <a:rPr lang="id-ID" smtClean="0"/>
              <a:t>30/07/2022</a:t>
            </a:fld>
            <a:endParaRPr lang="id-ID"/>
          </a:p>
        </p:txBody>
      </p:sp>
      <p:sp>
        <p:nvSpPr>
          <p:cNvPr id="5" name="Footer Placeholder 4">
            <a:extLst>
              <a:ext uri="{FF2B5EF4-FFF2-40B4-BE49-F238E27FC236}">
                <a16:creationId xmlns:a16="http://schemas.microsoft.com/office/drawing/2014/main" id="{C4919AC1-29D5-401C-B2B6-5CB5D0A9E992}"/>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B2989908-F881-4E29-B435-6E72ED2EE732}"/>
              </a:ext>
            </a:extLst>
          </p:cNvPr>
          <p:cNvSpPr>
            <a:spLocks noGrp="1"/>
          </p:cNvSpPr>
          <p:nvPr>
            <p:ph type="sldNum" sz="quarter" idx="12"/>
          </p:nvPr>
        </p:nvSpPr>
        <p:spPr/>
        <p:txBody>
          <a:bodyPr/>
          <a:lstStyle/>
          <a:p>
            <a:fld id="{214D8DDE-5A11-4510-B19F-A3AAE5346E0D}" type="slidenum">
              <a:rPr lang="id-ID" smtClean="0"/>
              <a:t>‹#›</a:t>
            </a:fld>
            <a:endParaRPr lang="id-ID"/>
          </a:p>
        </p:txBody>
      </p:sp>
    </p:spTree>
    <p:extLst>
      <p:ext uri="{BB962C8B-B14F-4D97-AF65-F5344CB8AC3E}">
        <p14:creationId xmlns:p14="http://schemas.microsoft.com/office/powerpoint/2010/main" val="1885487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75A69-0622-44E2-90A8-D0127A9C91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27F22897-C877-4CD2-82D8-B0DBD35EC6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BC7A52-63FC-43D6-8872-D4BBBF1482C9}"/>
              </a:ext>
            </a:extLst>
          </p:cNvPr>
          <p:cNvSpPr>
            <a:spLocks noGrp="1"/>
          </p:cNvSpPr>
          <p:nvPr>
            <p:ph type="dt" sz="half" idx="10"/>
          </p:nvPr>
        </p:nvSpPr>
        <p:spPr/>
        <p:txBody>
          <a:bodyPr/>
          <a:lstStyle/>
          <a:p>
            <a:fld id="{99A030C3-0E58-48B4-AE9C-684E401E2EFA}" type="datetimeFigureOut">
              <a:rPr lang="id-ID" smtClean="0"/>
              <a:t>30/07/2022</a:t>
            </a:fld>
            <a:endParaRPr lang="id-ID"/>
          </a:p>
        </p:txBody>
      </p:sp>
      <p:sp>
        <p:nvSpPr>
          <p:cNvPr id="5" name="Footer Placeholder 4">
            <a:extLst>
              <a:ext uri="{FF2B5EF4-FFF2-40B4-BE49-F238E27FC236}">
                <a16:creationId xmlns:a16="http://schemas.microsoft.com/office/drawing/2014/main" id="{4DA09685-5F0F-4E3E-A4EF-75B7EBB85F81}"/>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A3506F5-47CB-4199-93A1-4EDF2EA0B644}"/>
              </a:ext>
            </a:extLst>
          </p:cNvPr>
          <p:cNvSpPr>
            <a:spLocks noGrp="1"/>
          </p:cNvSpPr>
          <p:nvPr>
            <p:ph type="sldNum" sz="quarter" idx="12"/>
          </p:nvPr>
        </p:nvSpPr>
        <p:spPr/>
        <p:txBody>
          <a:bodyPr/>
          <a:lstStyle/>
          <a:p>
            <a:fld id="{214D8DDE-5A11-4510-B19F-A3AAE5346E0D}" type="slidenum">
              <a:rPr lang="id-ID" smtClean="0"/>
              <a:t>‹#›</a:t>
            </a:fld>
            <a:endParaRPr lang="id-ID"/>
          </a:p>
        </p:txBody>
      </p:sp>
    </p:spTree>
    <p:extLst>
      <p:ext uri="{BB962C8B-B14F-4D97-AF65-F5344CB8AC3E}">
        <p14:creationId xmlns:p14="http://schemas.microsoft.com/office/powerpoint/2010/main" val="328602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70365-D7E1-47AE-B158-ADB7B3F661D8}"/>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312AE8AB-CD8C-4260-871A-8B0364C037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5966D841-2B15-4352-A11A-DB43844B7D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3D0ADFB5-A52E-474D-ADA8-29A18DD78453}"/>
              </a:ext>
            </a:extLst>
          </p:cNvPr>
          <p:cNvSpPr>
            <a:spLocks noGrp="1"/>
          </p:cNvSpPr>
          <p:nvPr>
            <p:ph type="dt" sz="half" idx="10"/>
          </p:nvPr>
        </p:nvSpPr>
        <p:spPr/>
        <p:txBody>
          <a:bodyPr/>
          <a:lstStyle/>
          <a:p>
            <a:fld id="{99A030C3-0E58-48B4-AE9C-684E401E2EFA}" type="datetimeFigureOut">
              <a:rPr lang="id-ID" smtClean="0"/>
              <a:t>30/07/2022</a:t>
            </a:fld>
            <a:endParaRPr lang="id-ID"/>
          </a:p>
        </p:txBody>
      </p:sp>
      <p:sp>
        <p:nvSpPr>
          <p:cNvPr id="6" name="Footer Placeholder 5">
            <a:extLst>
              <a:ext uri="{FF2B5EF4-FFF2-40B4-BE49-F238E27FC236}">
                <a16:creationId xmlns:a16="http://schemas.microsoft.com/office/drawing/2014/main" id="{6A606713-F23B-433B-9386-D50717C1AD48}"/>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C72783DD-4157-4F9E-9468-E65EB6282B2F}"/>
              </a:ext>
            </a:extLst>
          </p:cNvPr>
          <p:cNvSpPr>
            <a:spLocks noGrp="1"/>
          </p:cNvSpPr>
          <p:nvPr>
            <p:ph type="sldNum" sz="quarter" idx="12"/>
          </p:nvPr>
        </p:nvSpPr>
        <p:spPr/>
        <p:txBody>
          <a:bodyPr/>
          <a:lstStyle/>
          <a:p>
            <a:fld id="{214D8DDE-5A11-4510-B19F-A3AAE5346E0D}" type="slidenum">
              <a:rPr lang="id-ID" smtClean="0"/>
              <a:t>‹#›</a:t>
            </a:fld>
            <a:endParaRPr lang="id-ID"/>
          </a:p>
        </p:txBody>
      </p:sp>
    </p:spTree>
    <p:extLst>
      <p:ext uri="{BB962C8B-B14F-4D97-AF65-F5344CB8AC3E}">
        <p14:creationId xmlns:p14="http://schemas.microsoft.com/office/powerpoint/2010/main" val="302615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D1B5C-56A7-47A3-B72F-25D8C59B9FE7}"/>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13271D92-84AA-419B-AD3B-DEA2BEE74C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2066E1-5ECD-4CDC-8B07-43BD046F40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6739D5AB-C85D-4A42-9FDA-A6CA1AED97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9FEB76-4178-4A03-9A1F-A267D3B19E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04C4603E-9CC6-4E02-8084-C4177784FCC3}"/>
              </a:ext>
            </a:extLst>
          </p:cNvPr>
          <p:cNvSpPr>
            <a:spLocks noGrp="1"/>
          </p:cNvSpPr>
          <p:nvPr>
            <p:ph type="dt" sz="half" idx="10"/>
          </p:nvPr>
        </p:nvSpPr>
        <p:spPr/>
        <p:txBody>
          <a:bodyPr/>
          <a:lstStyle/>
          <a:p>
            <a:fld id="{99A030C3-0E58-48B4-AE9C-684E401E2EFA}" type="datetimeFigureOut">
              <a:rPr lang="id-ID" smtClean="0"/>
              <a:t>30/07/2022</a:t>
            </a:fld>
            <a:endParaRPr lang="id-ID"/>
          </a:p>
        </p:txBody>
      </p:sp>
      <p:sp>
        <p:nvSpPr>
          <p:cNvPr id="8" name="Footer Placeholder 7">
            <a:extLst>
              <a:ext uri="{FF2B5EF4-FFF2-40B4-BE49-F238E27FC236}">
                <a16:creationId xmlns:a16="http://schemas.microsoft.com/office/drawing/2014/main" id="{B3E2C746-6129-4AA2-B92F-4C2C37B0BB2A}"/>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28CCEC6A-1DDA-4F3A-AE65-FA8DD69FF3B1}"/>
              </a:ext>
            </a:extLst>
          </p:cNvPr>
          <p:cNvSpPr>
            <a:spLocks noGrp="1"/>
          </p:cNvSpPr>
          <p:nvPr>
            <p:ph type="sldNum" sz="quarter" idx="12"/>
          </p:nvPr>
        </p:nvSpPr>
        <p:spPr/>
        <p:txBody>
          <a:bodyPr/>
          <a:lstStyle/>
          <a:p>
            <a:fld id="{214D8DDE-5A11-4510-B19F-A3AAE5346E0D}" type="slidenum">
              <a:rPr lang="id-ID" smtClean="0"/>
              <a:t>‹#›</a:t>
            </a:fld>
            <a:endParaRPr lang="id-ID"/>
          </a:p>
        </p:txBody>
      </p:sp>
    </p:spTree>
    <p:extLst>
      <p:ext uri="{BB962C8B-B14F-4D97-AF65-F5344CB8AC3E}">
        <p14:creationId xmlns:p14="http://schemas.microsoft.com/office/powerpoint/2010/main" val="1187402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2AE3F-5406-4B44-AFE6-2E3301EFF859}"/>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801E95E0-C541-4844-A92A-9059BE644355}"/>
              </a:ext>
            </a:extLst>
          </p:cNvPr>
          <p:cNvSpPr>
            <a:spLocks noGrp="1"/>
          </p:cNvSpPr>
          <p:nvPr>
            <p:ph type="dt" sz="half" idx="10"/>
          </p:nvPr>
        </p:nvSpPr>
        <p:spPr/>
        <p:txBody>
          <a:bodyPr/>
          <a:lstStyle/>
          <a:p>
            <a:fld id="{99A030C3-0E58-48B4-AE9C-684E401E2EFA}" type="datetimeFigureOut">
              <a:rPr lang="id-ID" smtClean="0"/>
              <a:t>30/07/2022</a:t>
            </a:fld>
            <a:endParaRPr lang="id-ID"/>
          </a:p>
        </p:txBody>
      </p:sp>
      <p:sp>
        <p:nvSpPr>
          <p:cNvPr id="4" name="Footer Placeholder 3">
            <a:extLst>
              <a:ext uri="{FF2B5EF4-FFF2-40B4-BE49-F238E27FC236}">
                <a16:creationId xmlns:a16="http://schemas.microsoft.com/office/drawing/2014/main" id="{E212CACA-8597-47FA-9F82-2D0DE08CCB1C}"/>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F0B84F12-17D6-427C-8159-6993C11911F4}"/>
              </a:ext>
            </a:extLst>
          </p:cNvPr>
          <p:cNvSpPr>
            <a:spLocks noGrp="1"/>
          </p:cNvSpPr>
          <p:nvPr>
            <p:ph type="sldNum" sz="quarter" idx="12"/>
          </p:nvPr>
        </p:nvSpPr>
        <p:spPr/>
        <p:txBody>
          <a:bodyPr/>
          <a:lstStyle/>
          <a:p>
            <a:fld id="{214D8DDE-5A11-4510-B19F-A3AAE5346E0D}" type="slidenum">
              <a:rPr lang="id-ID" smtClean="0"/>
              <a:t>‹#›</a:t>
            </a:fld>
            <a:endParaRPr lang="id-ID"/>
          </a:p>
        </p:txBody>
      </p:sp>
    </p:spTree>
    <p:extLst>
      <p:ext uri="{BB962C8B-B14F-4D97-AF65-F5344CB8AC3E}">
        <p14:creationId xmlns:p14="http://schemas.microsoft.com/office/powerpoint/2010/main" val="2182772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4A568-8870-43FA-99F3-624F88935580}"/>
              </a:ext>
            </a:extLst>
          </p:cNvPr>
          <p:cNvSpPr>
            <a:spLocks noGrp="1"/>
          </p:cNvSpPr>
          <p:nvPr>
            <p:ph type="dt" sz="half" idx="10"/>
          </p:nvPr>
        </p:nvSpPr>
        <p:spPr/>
        <p:txBody>
          <a:bodyPr/>
          <a:lstStyle/>
          <a:p>
            <a:fld id="{99A030C3-0E58-48B4-AE9C-684E401E2EFA}" type="datetimeFigureOut">
              <a:rPr lang="id-ID" smtClean="0"/>
              <a:t>30/07/2022</a:t>
            </a:fld>
            <a:endParaRPr lang="id-ID"/>
          </a:p>
        </p:txBody>
      </p:sp>
      <p:sp>
        <p:nvSpPr>
          <p:cNvPr id="3" name="Footer Placeholder 2">
            <a:extLst>
              <a:ext uri="{FF2B5EF4-FFF2-40B4-BE49-F238E27FC236}">
                <a16:creationId xmlns:a16="http://schemas.microsoft.com/office/drawing/2014/main" id="{3CE72468-1C34-45C9-A34E-9BD44487C69E}"/>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D9492E9E-5D4F-447D-8D3E-489A68F82990}"/>
              </a:ext>
            </a:extLst>
          </p:cNvPr>
          <p:cNvSpPr>
            <a:spLocks noGrp="1"/>
          </p:cNvSpPr>
          <p:nvPr>
            <p:ph type="sldNum" sz="quarter" idx="12"/>
          </p:nvPr>
        </p:nvSpPr>
        <p:spPr/>
        <p:txBody>
          <a:bodyPr/>
          <a:lstStyle/>
          <a:p>
            <a:fld id="{214D8DDE-5A11-4510-B19F-A3AAE5346E0D}" type="slidenum">
              <a:rPr lang="id-ID" smtClean="0"/>
              <a:t>‹#›</a:t>
            </a:fld>
            <a:endParaRPr lang="id-ID"/>
          </a:p>
        </p:txBody>
      </p:sp>
    </p:spTree>
    <p:extLst>
      <p:ext uri="{BB962C8B-B14F-4D97-AF65-F5344CB8AC3E}">
        <p14:creationId xmlns:p14="http://schemas.microsoft.com/office/powerpoint/2010/main" val="363525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B3D6-627F-4FFD-95DC-D433A8C90B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08719739-8690-4A91-94C8-975254D8A5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C2CA4917-883B-4BDA-8EE2-9931F4621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151CA9-D9F9-403F-8FF9-952B3FCCE1C6}"/>
              </a:ext>
            </a:extLst>
          </p:cNvPr>
          <p:cNvSpPr>
            <a:spLocks noGrp="1"/>
          </p:cNvSpPr>
          <p:nvPr>
            <p:ph type="dt" sz="half" idx="10"/>
          </p:nvPr>
        </p:nvSpPr>
        <p:spPr/>
        <p:txBody>
          <a:bodyPr/>
          <a:lstStyle/>
          <a:p>
            <a:fld id="{99A030C3-0E58-48B4-AE9C-684E401E2EFA}" type="datetimeFigureOut">
              <a:rPr lang="id-ID" smtClean="0"/>
              <a:t>30/07/2022</a:t>
            </a:fld>
            <a:endParaRPr lang="id-ID"/>
          </a:p>
        </p:txBody>
      </p:sp>
      <p:sp>
        <p:nvSpPr>
          <p:cNvPr id="6" name="Footer Placeholder 5">
            <a:extLst>
              <a:ext uri="{FF2B5EF4-FFF2-40B4-BE49-F238E27FC236}">
                <a16:creationId xmlns:a16="http://schemas.microsoft.com/office/drawing/2014/main" id="{706B0938-DC61-4D1D-B27D-862ED01E4EA1}"/>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8E65F72A-7E17-40A9-B0FB-0A298D2AB946}"/>
              </a:ext>
            </a:extLst>
          </p:cNvPr>
          <p:cNvSpPr>
            <a:spLocks noGrp="1"/>
          </p:cNvSpPr>
          <p:nvPr>
            <p:ph type="sldNum" sz="quarter" idx="12"/>
          </p:nvPr>
        </p:nvSpPr>
        <p:spPr/>
        <p:txBody>
          <a:bodyPr/>
          <a:lstStyle/>
          <a:p>
            <a:fld id="{214D8DDE-5A11-4510-B19F-A3AAE5346E0D}" type="slidenum">
              <a:rPr lang="id-ID" smtClean="0"/>
              <a:t>‹#›</a:t>
            </a:fld>
            <a:endParaRPr lang="id-ID"/>
          </a:p>
        </p:txBody>
      </p:sp>
    </p:spTree>
    <p:extLst>
      <p:ext uri="{BB962C8B-B14F-4D97-AF65-F5344CB8AC3E}">
        <p14:creationId xmlns:p14="http://schemas.microsoft.com/office/powerpoint/2010/main" val="317206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F757-7148-4C85-9ADA-A4049927B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6C118692-A8F0-481F-8F8D-F56275ECCC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FD3550F5-4BFE-4D79-9907-C8FCFAEB85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E0D4E-D7BC-4EBD-9C0E-F83DB8FD06A1}"/>
              </a:ext>
            </a:extLst>
          </p:cNvPr>
          <p:cNvSpPr>
            <a:spLocks noGrp="1"/>
          </p:cNvSpPr>
          <p:nvPr>
            <p:ph type="dt" sz="half" idx="10"/>
          </p:nvPr>
        </p:nvSpPr>
        <p:spPr/>
        <p:txBody>
          <a:bodyPr/>
          <a:lstStyle/>
          <a:p>
            <a:fld id="{99A030C3-0E58-48B4-AE9C-684E401E2EFA}" type="datetimeFigureOut">
              <a:rPr lang="id-ID" smtClean="0"/>
              <a:t>30/07/2022</a:t>
            </a:fld>
            <a:endParaRPr lang="id-ID"/>
          </a:p>
        </p:txBody>
      </p:sp>
      <p:sp>
        <p:nvSpPr>
          <p:cNvPr id="6" name="Footer Placeholder 5">
            <a:extLst>
              <a:ext uri="{FF2B5EF4-FFF2-40B4-BE49-F238E27FC236}">
                <a16:creationId xmlns:a16="http://schemas.microsoft.com/office/drawing/2014/main" id="{6DEBBC67-4F3F-4212-85BF-1469F6FB584C}"/>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CE445F05-0D55-4EBE-B048-545BC27AFFB3}"/>
              </a:ext>
            </a:extLst>
          </p:cNvPr>
          <p:cNvSpPr>
            <a:spLocks noGrp="1"/>
          </p:cNvSpPr>
          <p:nvPr>
            <p:ph type="sldNum" sz="quarter" idx="12"/>
          </p:nvPr>
        </p:nvSpPr>
        <p:spPr/>
        <p:txBody>
          <a:bodyPr/>
          <a:lstStyle/>
          <a:p>
            <a:fld id="{214D8DDE-5A11-4510-B19F-A3AAE5346E0D}" type="slidenum">
              <a:rPr lang="id-ID" smtClean="0"/>
              <a:t>‹#›</a:t>
            </a:fld>
            <a:endParaRPr lang="id-ID"/>
          </a:p>
        </p:txBody>
      </p:sp>
    </p:spTree>
    <p:extLst>
      <p:ext uri="{BB962C8B-B14F-4D97-AF65-F5344CB8AC3E}">
        <p14:creationId xmlns:p14="http://schemas.microsoft.com/office/powerpoint/2010/main" val="1020622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t="-15000" b="-15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557544-F729-436B-AA59-6DF6B2970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A61B8341-1B01-4DDB-B2A4-E36CC11BBC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41F28F6-2030-43CC-8B7D-BAA9285271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A030C3-0E58-48B4-AE9C-684E401E2EFA}" type="datetimeFigureOut">
              <a:rPr lang="id-ID" smtClean="0"/>
              <a:t>30/07/2022</a:t>
            </a:fld>
            <a:endParaRPr lang="id-ID"/>
          </a:p>
        </p:txBody>
      </p:sp>
      <p:sp>
        <p:nvSpPr>
          <p:cNvPr id="5" name="Footer Placeholder 4">
            <a:extLst>
              <a:ext uri="{FF2B5EF4-FFF2-40B4-BE49-F238E27FC236}">
                <a16:creationId xmlns:a16="http://schemas.microsoft.com/office/drawing/2014/main" id="{3654A8BD-71F6-4DC6-AAD2-3597F00681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BE4823FA-F655-4DEF-968F-EF0B5BB47B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D8DDE-5A11-4510-B19F-A3AAE5346E0D}" type="slidenum">
              <a:rPr lang="id-ID" smtClean="0"/>
              <a:t>‹#›</a:t>
            </a:fld>
            <a:endParaRPr lang="id-ID"/>
          </a:p>
        </p:txBody>
      </p:sp>
    </p:spTree>
    <p:extLst>
      <p:ext uri="{BB962C8B-B14F-4D97-AF65-F5344CB8AC3E}">
        <p14:creationId xmlns:p14="http://schemas.microsoft.com/office/powerpoint/2010/main" val="1749302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kartikkadian/pokemondata" TargetMode="External"/><Relationship Id="rId2" Type="http://schemas.openxmlformats.org/officeDocument/2006/relationships/hyperlink" Target="https://onyxdata.co.uk/dataset_challenge/july-2022/" TargetMode="External"/><Relationship Id="rId1" Type="http://schemas.openxmlformats.org/officeDocument/2006/relationships/slideLayout" Target="../slideLayouts/slideLayout2.xml"/><Relationship Id="rId6" Type="http://schemas.openxmlformats.org/officeDocument/2006/relationships/hyperlink" Target="https://www.pokemon.com/us/play-pokemon/about/video-game-glossary/" TargetMode="External"/><Relationship Id="rId5" Type="http://schemas.openxmlformats.org/officeDocument/2006/relationships/hyperlink" Target="https://bulbagarden.net/" TargetMode="External"/><Relationship Id="rId4" Type="http://schemas.openxmlformats.org/officeDocument/2006/relationships/hyperlink" Target="https://www.wikihow.com/Create-a-Balanced-Pok%C3%A9mon-Tea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175685-253C-475B-AA50-C9189078D3E8}"/>
              </a:ext>
            </a:extLst>
          </p:cNvPr>
          <p:cNvSpPr>
            <a:spLocks noGrp="1"/>
          </p:cNvSpPr>
          <p:nvPr>
            <p:ph type="title"/>
          </p:nvPr>
        </p:nvSpPr>
        <p:spPr>
          <a:xfrm>
            <a:off x="7794068" y="2135263"/>
            <a:ext cx="3932237" cy="1600200"/>
          </a:xfrm>
        </p:spPr>
        <p:txBody>
          <a:bodyPr/>
          <a:lstStyle/>
          <a:p>
            <a:r>
              <a:rPr lang="id-ID" dirty="0"/>
              <a:t>Made with Power BI</a:t>
            </a:r>
          </a:p>
        </p:txBody>
      </p:sp>
      <p:sp>
        <p:nvSpPr>
          <p:cNvPr id="6" name="Text Placeholder 5">
            <a:extLst>
              <a:ext uri="{FF2B5EF4-FFF2-40B4-BE49-F238E27FC236}">
                <a16:creationId xmlns:a16="http://schemas.microsoft.com/office/drawing/2014/main" id="{E118F5A1-6C3E-406C-9282-00F910B7DB88}"/>
              </a:ext>
            </a:extLst>
          </p:cNvPr>
          <p:cNvSpPr>
            <a:spLocks noGrp="1"/>
          </p:cNvSpPr>
          <p:nvPr>
            <p:ph type="body" sz="half" idx="2"/>
          </p:nvPr>
        </p:nvSpPr>
        <p:spPr>
          <a:xfrm>
            <a:off x="7794068" y="3735463"/>
            <a:ext cx="3932237" cy="790042"/>
          </a:xfrm>
        </p:spPr>
        <p:txBody>
          <a:bodyPr/>
          <a:lstStyle/>
          <a:p>
            <a:r>
              <a:rPr lang="id-ID" dirty="0"/>
              <a:t>By Khalid Atthariq Wiraguna Aseran</a:t>
            </a:r>
          </a:p>
        </p:txBody>
      </p:sp>
      <p:sp>
        <p:nvSpPr>
          <p:cNvPr id="9" name="Ribbon: Tilted Down 8">
            <a:extLst>
              <a:ext uri="{FF2B5EF4-FFF2-40B4-BE49-F238E27FC236}">
                <a16:creationId xmlns:a16="http://schemas.microsoft.com/office/drawing/2014/main" id="{DF2646D3-6AE8-4DFC-97CD-8122F4B964D5}"/>
              </a:ext>
            </a:extLst>
          </p:cNvPr>
          <p:cNvSpPr/>
          <p:nvPr/>
        </p:nvSpPr>
        <p:spPr>
          <a:xfrm>
            <a:off x="677262" y="3271076"/>
            <a:ext cx="6059838" cy="1033579"/>
          </a:xfrm>
          <a:prstGeom prst="ribbon">
            <a:avLst>
              <a:gd name="adj1" fmla="val 16667"/>
              <a:gd name="adj2" fmla="val 75000"/>
            </a:avLst>
          </a:prstGeom>
          <a:gradFill>
            <a:gsLst>
              <a:gs pos="0">
                <a:srgbClr val="D96161"/>
              </a:gs>
              <a:gs pos="100000">
                <a:srgbClr val="982424"/>
              </a:gs>
            </a:gsLst>
            <a:lin ang="5400000" scaled="1"/>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8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rainyhearts" panose="02000603000000000000" pitchFamily="2" charset="0"/>
                <a:ea typeface="rainyhearts" panose="02000603000000000000" pitchFamily="2" charset="0"/>
              </a:rPr>
              <a:t>Dream Team</a:t>
            </a:r>
          </a:p>
        </p:txBody>
      </p:sp>
      <p:pic>
        <p:nvPicPr>
          <p:cNvPr id="8" name="Picture 7">
            <a:extLst>
              <a:ext uri="{FF2B5EF4-FFF2-40B4-BE49-F238E27FC236}">
                <a16:creationId xmlns:a16="http://schemas.microsoft.com/office/drawing/2014/main" id="{45B4D0C7-96E0-4BCD-AD3B-C65F823F7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62" y="1773361"/>
            <a:ext cx="5675967" cy="2085918"/>
          </a:xfrm>
          <a:prstGeom prst="rect">
            <a:avLst/>
          </a:prstGeom>
        </p:spPr>
      </p:pic>
    </p:spTree>
    <p:extLst>
      <p:ext uri="{BB962C8B-B14F-4D97-AF65-F5344CB8AC3E}">
        <p14:creationId xmlns:p14="http://schemas.microsoft.com/office/powerpoint/2010/main" val="232025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224842-3254-44DB-AFDC-C79CAAA902E7}"/>
              </a:ext>
            </a:extLst>
          </p:cNvPr>
          <p:cNvPicPr>
            <a:picLocks noChangeAspect="1"/>
          </p:cNvPicPr>
          <p:nvPr/>
        </p:nvPicPr>
        <p:blipFill>
          <a:blip r:embed="rId2"/>
          <a:stretch>
            <a:fillRect/>
          </a:stretch>
        </p:blipFill>
        <p:spPr>
          <a:xfrm>
            <a:off x="402229" y="1152568"/>
            <a:ext cx="11387542" cy="3594796"/>
          </a:xfrm>
          <a:prstGeom prst="rect">
            <a:avLst/>
          </a:prstGeom>
        </p:spPr>
      </p:pic>
    </p:spTree>
    <p:extLst>
      <p:ext uri="{BB962C8B-B14F-4D97-AF65-F5344CB8AC3E}">
        <p14:creationId xmlns:p14="http://schemas.microsoft.com/office/powerpoint/2010/main" val="382333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55C911B-0C4B-4F96-9158-3AFB3179B2F0}"/>
              </a:ext>
            </a:extLst>
          </p:cNvPr>
          <p:cNvSpPr txBox="1">
            <a:spLocks/>
          </p:cNvSpPr>
          <p:nvPr/>
        </p:nvSpPr>
        <p:spPr>
          <a:xfrm>
            <a:off x="625258" y="501040"/>
            <a:ext cx="10515600" cy="61878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d-ID" sz="2000" dirty="0">
                <a:latin typeface="Candara" panose="020E0502030303020204" pitchFamily="34" charset="0"/>
              </a:rPr>
              <a:t>Based on the analysis, here is my dream team from left side i choose Aggron, Shuckle, Blissey, Rayquaza, Mewtwo, Deoxys. </a:t>
            </a:r>
          </a:p>
          <a:p>
            <a:pPr marL="0" indent="0" algn="just">
              <a:buFont typeface="Arial" panose="020B0604020202020204" pitchFamily="34" charset="0"/>
              <a:buNone/>
            </a:pPr>
            <a:r>
              <a:rPr lang="id-ID" sz="1800" b="1" dirty="0">
                <a:latin typeface="Candara" panose="020E0502030303020204" pitchFamily="34" charset="0"/>
              </a:rPr>
              <a:t>Aggron</a:t>
            </a:r>
            <a:r>
              <a:rPr lang="id-ID" sz="1800" dirty="0">
                <a:latin typeface="Candara" panose="020E0502030303020204" pitchFamily="34" charset="0"/>
              </a:rPr>
              <a:t> - tank with high physical damage and physical defense but weak to many type, you can use it first or second pokemon to start a battle  </a:t>
            </a:r>
          </a:p>
          <a:p>
            <a:pPr marL="0" indent="0" algn="just">
              <a:buFont typeface="Arial" panose="020B0604020202020204" pitchFamily="34" charset="0"/>
              <a:buNone/>
            </a:pPr>
            <a:r>
              <a:rPr lang="id-ID" sz="1800" b="1" dirty="0">
                <a:latin typeface="Candara" panose="020E0502030303020204" pitchFamily="34" charset="0"/>
              </a:rPr>
              <a:t>Shuckle</a:t>
            </a:r>
            <a:r>
              <a:rPr lang="id-ID" sz="1800" dirty="0">
                <a:latin typeface="Candara" panose="020E0502030303020204" pitchFamily="34" charset="0"/>
              </a:rPr>
              <a:t> - second tank with high physical and special defense, block alot of damage but did not do alot of damage. If you want to go far with shuckle you can always learn every abilitiy suitable for shuckle, especially for rock type has one OP ability based on luck but be wary for flying type</a:t>
            </a:r>
          </a:p>
          <a:p>
            <a:pPr marL="0" indent="0" algn="just">
              <a:buFont typeface="Arial" panose="020B0604020202020204" pitchFamily="34" charset="0"/>
              <a:buNone/>
            </a:pPr>
            <a:r>
              <a:rPr lang="id-ID" sz="1800" b="1" dirty="0">
                <a:latin typeface="Candara" panose="020E0502030303020204" pitchFamily="34" charset="0"/>
              </a:rPr>
              <a:t>Blissey</a:t>
            </a:r>
            <a:r>
              <a:rPr lang="id-ID" sz="1800" dirty="0">
                <a:latin typeface="Candara" panose="020E0502030303020204" pitchFamily="34" charset="0"/>
              </a:rPr>
              <a:t> - is a Normal Type pokemon with high hp and high special defense, but low physical defense and attack. Since this pokemon has netral weakness and strength i would go for tank role, but if you learn the ability you can use it as debuffer role, so you can stale as much as you want and lower enemy stats</a:t>
            </a:r>
          </a:p>
          <a:p>
            <a:pPr marL="0" indent="0" algn="just">
              <a:buNone/>
            </a:pPr>
            <a:r>
              <a:rPr lang="id-ID" sz="1800" b="1" dirty="0">
                <a:latin typeface="Candara" panose="020E0502030303020204" pitchFamily="34" charset="0"/>
              </a:rPr>
              <a:t>Rayquaza</a:t>
            </a:r>
            <a:r>
              <a:rPr lang="id-ID" sz="1800" dirty="0">
                <a:latin typeface="Candara" panose="020E0502030303020204" pitchFamily="34" charset="0"/>
              </a:rPr>
              <a:t> - Attacker with daragon flying type would be good for my suggestion. Dragon and flying type has so much advantage in battle even for their own type, and for rayquaza base on stat has very high spec in every stats. So a durable and stong pokemon? Why not!</a:t>
            </a:r>
          </a:p>
          <a:p>
            <a:pPr marL="0" indent="0" algn="just">
              <a:buNone/>
            </a:pPr>
            <a:r>
              <a:rPr lang="id-ID" sz="1800" b="1" dirty="0">
                <a:latin typeface="Candara" panose="020E0502030303020204" pitchFamily="34" charset="0"/>
              </a:rPr>
              <a:t>Mewtwo</a:t>
            </a:r>
            <a:r>
              <a:rPr lang="id-ID" sz="1800" dirty="0">
                <a:latin typeface="Candara" panose="020E0502030303020204" pitchFamily="34" charset="0"/>
              </a:rPr>
              <a:t> - Attacker with high special attack and psychic type. for psychic type have very wide oppurtunity for attacker but pay attantion for what pokemon type you facing to, since mewtwo dosen’t have high defense against physical damage and psycich  have a certain weakness</a:t>
            </a:r>
          </a:p>
          <a:p>
            <a:pPr marL="0" indent="0" algn="just">
              <a:buNone/>
            </a:pPr>
            <a:r>
              <a:rPr lang="id-ID" sz="1800" b="1" dirty="0">
                <a:latin typeface="Candara" panose="020E0502030303020204" pitchFamily="34" charset="0"/>
              </a:rPr>
              <a:t>Deoxys</a:t>
            </a:r>
            <a:r>
              <a:rPr lang="id-ID" sz="1800" dirty="0">
                <a:latin typeface="Candara" panose="020E0502030303020204" pitchFamily="34" charset="0"/>
              </a:rPr>
              <a:t> - deoxys has 4 type in game, the normal form has high speed to out turn opponent pokemon. Other type you can change it to attack form, defense form, speed form, each form has better stats then the other you’ll notice from the name for each form</a:t>
            </a:r>
          </a:p>
        </p:txBody>
      </p:sp>
    </p:spTree>
    <p:extLst>
      <p:ext uri="{BB962C8B-B14F-4D97-AF65-F5344CB8AC3E}">
        <p14:creationId xmlns:p14="http://schemas.microsoft.com/office/powerpoint/2010/main" val="2992222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089B-E494-4945-B09C-980F89DDDAA2}"/>
              </a:ext>
            </a:extLst>
          </p:cNvPr>
          <p:cNvSpPr>
            <a:spLocks noGrp="1"/>
          </p:cNvSpPr>
          <p:nvPr>
            <p:ph type="title"/>
          </p:nvPr>
        </p:nvSpPr>
        <p:spPr/>
        <p:txBody>
          <a:bodyPr/>
          <a:lstStyle/>
          <a:p>
            <a:r>
              <a:rPr lang="id-ID" dirty="0"/>
              <a:t>Conclusion And Suggestion</a:t>
            </a:r>
          </a:p>
        </p:txBody>
      </p:sp>
      <p:sp>
        <p:nvSpPr>
          <p:cNvPr id="3" name="Content Placeholder 2">
            <a:extLst>
              <a:ext uri="{FF2B5EF4-FFF2-40B4-BE49-F238E27FC236}">
                <a16:creationId xmlns:a16="http://schemas.microsoft.com/office/drawing/2014/main" id="{4B31A639-EBAD-404C-A94D-654F43ADF01C}"/>
              </a:ext>
            </a:extLst>
          </p:cNvPr>
          <p:cNvSpPr>
            <a:spLocks noGrp="1"/>
          </p:cNvSpPr>
          <p:nvPr>
            <p:ph idx="1"/>
          </p:nvPr>
        </p:nvSpPr>
        <p:spPr/>
        <p:txBody>
          <a:bodyPr>
            <a:normAutofit lnSpcReduction="10000"/>
          </a:bodyPr>
          <a:lstStyle/>
          <a:p>
            <a:r>
              <a:rPr lang="id-ID" dirty="0"/>
              <a:t>From the analysis stats and type for every pokemon can be an indicator for building your dream team, its serve enough information for you to determine which pokemon suits for the team. Also the analysis give you information what type you should use for facing your opponent pokemon. </a:t>
            </a:r>
          </a:p>
          <a:p>
            <a:r>
              <a:rPr lang="id-ID" dirty="0"/>
              <a:t>If you want to make your dream team even better, you should learn more for each pokemon ability, how to grind your pokemon stats, how to find pokemon with better effort value(EV) because each pokemon you catch even if its the same pokemon has diffrent EV. The last thing you need to pay attantion for new update or meta for each pokemon series</a:t>
            </a:r>
          </a:p>
        </p:txBody>
      </p:sp>
    </p:spTree>
    <p:extLst>
      <p:ext uri="{BB962C8B-B14F-4D97-AF65-F5344CB8AC3E}">
        <p14:creationId xmlns:p14="http://schemas.microsoft.com/office/powerpoint/2010/main" val="2826704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E76B41-A4CB-4D63-92E8-8EDBEA8016A0}"/>
              </a:ext>
            </a:extLst>
          </p:cNvPr>
          <p:cNvPicPr>
            <a:picLocks noChangeAspect="1"/>
          </p:cNvPicPr>
          <p:nvPr/>
        </p:nvPicPr>
        <p:blipFill>
          <a:blip r:embed="rId2"/>
          <a:stretch>
            <a:fillRect/>
          </a:stretch>
        </p:blipFill>
        <p:spPr>
          <a:xfrm>
            <a:off x="87682" y="34909"/>
            <a:ext cx="3831053" cy="4747364"/>
          </a:xfrm>
          <a:prstGeom prst="rect">
            <a:avLst/>
          </a:prstGeom>
        </p:spPr>
      </p:pic>
      <p:pic>
        <p:nvPicPr>
          <p:cNvPr id="5" name="Picture 4">
            <a:extLst>
              <a:ext uri="{FF2B5EF4-FFF2-40B4-BE49-F238E27FC236}">
                <a16:creationId xmlns:a16="http://schemas.microsoft.com/office/drawing/2014/main" id="{D0154B99-FE50-40E0-9DDD-7A23ACF2C5A9}"/>
              </a:ext>
            </a:extLst>
          </p:cNvPr>
          <p:cNvPicPr>
            <a:picLocks noChangeAspect="1"/>
          </p:cNvPicPr>
          <p:nvPr/>
        </p:nvPicPr>
        <p:blipFill>
          <a:blip r:embed="rId3"/>
          <a:stretch>
            <a:fillRect/>
          </a:stretch>
        </p:blipFill>
        <p:spPr>
          <a:xfrm>
            <a:off x="125683" y="4882665"/>
            <a:ext cx="3606524" cy="1925248"/>
          </a:xfrm>
          <a:prstGeom prst="rect">
            <a:avLst/>
          </a:prstGeom>
        </p:spPr>
      </p:pic>
      <p:pic>
        <p:nvPicPr>
          <p:cNvPr id="7" name="Picture 6">
            <a:extLst>
              <a:ext uri="{FF2B5EF4-FFF2-40B4-BE49-F238E27FC236}">
                <a16:creationId xmlns:a16="http://schemas.microsoft.com/office/drawing/2014/main" id="{2B12C481-67C7-4F87-93A0-47A15BA81985}"/>
              </a:ext>
            </a:extLst>
          </p:cNvPr>
          <p:cNvPicPr>
            <a:picLocks noChangeAspect="1"/>
          </p:cNvPicPr>
          <p:nvPr/>
        </p:nvPicPr>
        <p:blipFill>
          <a:blip r:embed="rId4"/>
          <a:stretch>
            <a:fillRect/>
          </a:stretch>
        </p:blipFill>
        <p:spPr>
          <a:xfrm>
            <a:off x="4250524" y="561002"/>
            <a:ext cx="3402620" cy="1805390"/>
          </a:xfrm>
          <a:prstGeom prst="rect">
            <a:avLst/>
          </a:prstGeom>
        </p:spPr>
      </p:pic>
      <p:pic>
        <p:nvPicPr>
          <p:cNvPr id="9" name="Picture 8">
            <a:extLst>
              <a:ext uri="{FF2B5EF4-FFF2-40B4-BE49-F238E27FC236}">
                <a16:creationId xmlns:a16="http://schemas.microsoft.com/office/drawing/2014/main" id="{3FA7208B-9576-4D8F-8FBE-9256B9F8D673}"/>
              </a:ext>
            </a:extLst>
          </p:cNvPr>
          <p:cNvPicPr>
            <a:picLocks noChangeAspect="1"/>
          </p:cNvPicPr>
          <p:nvPr/>
        </p:nvPicPr>
        <p:blipFill>
          <a:blip r:embed="rId5"/>
          <a:stretch>
            <a:fillRect/>
          </a:stretch>
        </p:blipFill>
        <p:spPr>
          <a:xfrm>
            <a:off x="4274028" y="2377220"/>
            <a:ext cx="3379116" cy="1802991"/>
          </a:xfrm>
          <a:prstGeom prst="rect">
            <a:avLst/>
          </a:prstGeom>
        </p:spPr>
      </p:pic>
      <p:pic>
        <p:nvPicPr>
          <p:cNvPr id="11" name="Picture 10">
            <a:extLst>
              <a:ext uri="{FF2B5EF4-FFF2-40B4-BE49-F238E27FC236}">
                <a16:creationId xmlns:a16="http://schemas.microsoft.com/office/drawing/2014/main" id="{F457AD92-F844-4BF3-B07B-4EE9C441BD71}"/>
              </a:ext>
            </a:extLst>
          </p:cNvPr>
          <p:cNvPicPr>
            <a:picLocks noChangeAspect="1"/>
          </p:cNvPicPr>
          <p:nvPr/>
        </p:nvPicPr>
        <p:blipFill>
          <a:blip r:embed="rId6"/>
          <a:stretch>
            <a:fillRect/>
          </a:stretch>
        </p:blipFill>
        <p:spPr>
          <a:xfrm>
            <a:off x="4274029" y="4180211"/>
            <a:ext cx="3379116" cy="1921437"/>
          </a:xfrm>
          <a:prstGeom prst="rect">
            <a:avLst/>
          </a:prstGeom>
        </p:spPr>
      </p:pic>
      <p:pic>
        <p:nvPicPr>
          <p:cNvPr id="13" name="Picture 12">
            <a:extLst>
              <a:ext uri="{FF2B5EF4-FFF2-40B4-BE49-F238E27FC236}">
                <a16:creationId xmlns:a16="http://schemas.microsoft.com/office/drawing/2014/main" id="{9F0771B2-00D4-40C7-9C1E-3EDF7A2B4204}"/>
              </a:ext>
            </a:extLst>
          </p:cNvPr>
          <p:cNvPicPr>
            <a:picLocks noChangeAspect="1"/>
          </p:cNvPicPr>
          <p:nvPr/>
        </p:nvPicPr>
        <p:blipFill>
          <a:blip r:embed="rId7"/>
          <a:stretch>
            <a:fillRect/>
          </a:stretch>
        </p:blipFill>
        <p:spPr>
          <a:xfrm>
            <a:off x="7839843" y="561002"/>
            <a:ext cx="3564875" cy="1908257"/>
          </a:xfrm>
          <a:prstGeom prst="rect">
            <a:avLst/>
          </a:prstGeom>
        </p:spPr>
      </p:pic>
      <p:pic>
        <p:nvPicPr>
          <p:cNvPr id="15" name="Picture 14">
            <a:extLst>
              <a:ext uri="{FF2B5EF4-FFF2-40B4-BE49-F238E27FC236}">
                <a16:creationId xmlns:a16="http://schemas.microsoft.com/office/drawing/2014/main" id="{A1E83B44-2818-44DF-9F8F-85B4BB4E598F}"/>
              </a:ext>
            </a:extLst>
          </p:cNvPr>
          <p:cNvPicPr>
            <a:picLocks noChangeAspect="1"/>
          </p:cNvPicPr>
          <p:nvPr/>
        </p:nvPicPr>
        <p:blipFill>
          <a:blip r:embed="rId8"/>
          <a:stretch>
            <a:fillRect/>
          </a:stretch>
        </p:blipFill>
        <p:spPr>
          <a:xfrm>
            <a:off x="7839844" y="2469259"/>
            <a:ext cx="3564874" cy="1912756"/>
          </a:xfrm>
          <a:prstGeom prst="rect">
            <a:avLst/>
          </a:prstGeom>
        </p:spPr>
      </p:pic>
      <p:pic>
        <p:nvPicPr>
          <p:cNvPr id="17" name="Picture 16">
            <a:extLst>
              <a:ext uri="{FF2B5EF4-FFF2-40B4-BE49-F238E27FC236}">
                <a16:creationId xmlns:a16="http://schemas.microsoft.com/office/drawing/2014/main" id="{5A60A53B-C0F7-420A-A0C0-49F0A06050CA}"/>
              </a:ext>
            </a:extLst>
          </p:cNvPr>
          <p:cNvPicPr>
            <a:picLocks noChangeAspect="1"/>
          </p:cNvPicPr>
          <p:nvPr/>
        </p:nvPicPr>
        <p:blipFill>
          <a:blip r:embed="rId9"/>
          <a:stretch>
            <a:fillRect/>
          </a:stretch>
        </p:blipFill>
        <p:spPr>
          <a:xfrm>
            <a:off x="7839843" y="4374847"/>
            <a:ext cx="3568524" cy="1805391"/>
          </a:xfrm>
          <a:prstGeom prst="rect">
            <a:avLst/>
          </a:prstGeom>
        </p:spPr>
      </p:pic>
    </p:spTree>
    <p:extLst>
      <p:ext uri="{BB962C8B-B14F-4D97-AF65-F5344CB8AC3E}">
        <p14:creationId xmlns:p14="http://schemas.microsoft.com/office/powerpoint/2010/main" val="3331679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D9492-3768-4FA7-BA87-1AC9BDDA9FB6}"/>
              </a:ext>
            </a:extLst>
          </p:cNvPr>
          <p:cNvSpPr>
            <a:spLocks noGrp="1"/>
          </p:cNvSpPr>
          <p:nvPr>
            <p:ph type="title"/>
          </p:nvPr>
        </p:nvSpPr>
        <p:spPr/>
        <p:txBody>
          <a:bodyPr/>
          <a:lstStyle/>
          <a:p>
            <a:r>
              <a:rPr lang="id-ID" dirty="0"/>
              <a:t>Reference</a:t>
            </a:r>
          </a:p>
        </p:txBody>
      </p:sp>
      <p:sp>
        <p:nvSpPr>
          <p:cNvPr id="3" name="Content Placeholder 2">
            <a:extLst>
              <a:ext uri="{FF2B5EF4-FFF2-40B4-BE49-F238E27FC236}">
                <a16:creationId xmlns:a16="http://schemas.microsoft.com/office/drawing/2014/main" id="{F7BB886E-DCFF-43C8-A446-E6946C71C758}"/>
              </a:ext>
            </a:extLst>
          </p:cNvPr>
          <p:cNvSpPr>
            <a:spLocks noGrp="1"/>
          </p:cNvSpPr>
          <p:nvPr>
            <p:ph idx="1"/>
          </p:nvPr>
        </p:nvSpPr>
        <p:spPr/>
        <p:txBody>
          <a:bodyPr/>
          <a:lstStyle/>
          <a:p>
            <a:r>
              <a:rPr lang="id-ID" dirty="0">
                <a:hlinkClick r:id="rId2"/>
              </a:rPr>
              <a:t>https://onyxdata.co.uk/dataset_challenge/july-2022/</a:t>
            </a:r>
            <a:endParaRPr lang="id-ID" dirty="0"/>
          </a:p>
          <a:p>
            <a:r>
              <a:rPr lang="id-ID" dirty="0">
                <a:hlinkClick r:id="rId3"/>
              </a:rPr>
              <a:t>https://www.kaggle.com/datasets/kartikkadian/pokemondata</a:t>
            </a:r>
            <a:endParaRPr lang="id-ID" dirty="0"/>
          </a:p>
          <a:p>
            <a:r>
              <a:rPr lang="id-ID" dirty="0">
                <a:hlinkClick r:id="rId4"/>
              </a:rPr>
              <a:t>https://www.wikihow.com/Create-a-Balanced-Pok%C3%A9mon-Team</a:t>
            </a:r>
            <a:endParaRPr lang="id-ID" dirty="0"/>
          </a:p>
          <a:p>
            <a:r>
              <a:rPr lang="id-ID" dirty="0">
                <a:hlinkClick r:id="rId5"/>
              </a:rPr>
              <a:t>https://bulbagarden.net/</a:t>
            </a:r>
            <a:endParaRPr lang="id-ID" dirty="0"/>
          </a:p>
          <a:p>
            <a:r>
              <a:rPr lang="id-ID" dirty="0">
                <a:hlinkClick r:id="rId6"/>
              </a:rPr>
              <a:t>https://www.pokemon.com/us/play-pokemon/about/video-game-glossary/</a:t>
            </a:r>
            <a:endParaRPr lang="id-ID" dirty="0"/>
          </a:p>
          <a:p>
            <a:pPr marL="0" indent="0">
              <a:buNone/>
            </a:pPr>
            <a:endParaRPr lang="id-ID" dirty="0"/>
          </a:p>
        </p:txBody>
      </p:sp>
    </p:spTree>
    <p:extLst>
      <p:ext uri="{BB962C8B-B14F-4D97-AF65-F5344CB8AC3E}">
        <p14:creationId xmlns:p14="http://schemas.microsoft.com/office/powerpoint/2010/main" val="3819489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A7F67-6587-4A0A-97D3-1A42FF963FC3}"/>
              </a:ext>
            </a:extLst>
          </p:cNvPr>
          <p:cNvSpPr>
            <a:spLocks noGrp="1"/>
          </p:cNvSpPr>
          <p:nvPr>
            <p:ph type="ctrTitle"/>
          </p:nvPr>
        </p:nvSpPr>
        <p:spPr/>
        <p:txBody>
          <a:bodyPr>
            <a:normAutofit/>
          </a:bodyPr>
          <a:lstStyle/>
          <a:p>
            <a:r>
              <a:rPr lang="id-ID" sz="8800" b="1" dirty="0">
                <a:latin typeface="rainyhearts" panose="02000603000000000000" pitchFamily="2" charset="0"/>
                <a:ea typeface="rainyhearts" panose="02000603000000000000" pitchFamily="2" charset="0"/>
              </a:rPr>
              <a:t>THANK YOU</a:t>
            </a:r>
          </a:p>
        </p:txBody>
      </p:sp>
      <p:sp>
        <p:nvSpPr>
          <p:cNvPr id="3" name="Subtitle 2">
            <a:extLst>
              <a:ext uri="{FF2B5EF4-FFF2-40B4-BE49-F238E27FC236}">
                <a16:creationId xmlns:a16="http://schemas.microsoft.com/office/drawing/2014/main" id="{10E94247-8EE9-4C58-BFBA-92F244EDBF04}"/>
              </a:ext>
            </a:extLst>
          </p:cNvPr>
          <p:cNvSpPr>
            <a:spLocks noGrp="1"/>
          </p:cNvSpPr>
          <p:nvPr>
            <p:ph type="subTitle" idx="1"/>
          </p:nvPr>
        </p:nvSpPr>
        <p:spPr/>
        <p:txBody>
          <a:bodyPr/>
          <a:lstStyle/>
          <a:p>
            <a:r>
              <a:rPr lang="id-ID" dirty="0">
                <a:latin typeface="Candara" panose="020E0502030303020204" pitchFamily="34" charset="0"/>
              </a:rPr>
              <a:t>And hope you can make your own dream team</a:t>
            </a:r>
          </a:p>
        </p:txBody>
      </p:sp>
    </p:spTree>
    <p:extLst>
      <p:ext uri="{BB962C8B-B14F-4D97-AF65-F5344CB8AC3E}">
        <p14:creationId xmlns:p14="http://schemas.microsoft.com/office/powerpoint/2010/main" val="798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2A39-CA8F-4366-B916-A6554515C7CF}"/>
              </a:ext>
            </a:extLst>
          </p:cNvPr>
          <p:cNvSpPr>
            <a:spLocks noGrp="1"/>
          </p:cNvSpPr>
          <p:nvPr>
            <p:ph type="title"/>
          </p:nvPr>
        </p:nvSpPr>
        <p:spPr/>
        <p:txBody>
          <a:bodyPr>
            <a:normAutofit/>
          </a:bodyPr>
          <a:lstStyle/>
          <a:p>
            <a:r>
              <a:rPr lang="id-ID" sz="5400" b="1" dirty="0">
                <a:latin typeface="rainyhearts" panose="02000603000000000000" pitchFamily="2" charset="0"/>
                <a:ea typeface="rainyhearts" panose="02000603000000000000" pitchFamily="2" charset="0"/>
              </a:rPr>
              <a:t>Intro </a:t>
            </a:r>
          </a:p>
        </p:txBody>
      </p:sp>
      <p:sp>
        <p:nvSpPr>
          <p:cNvPr id="3" name="Content Placeholder 2">
            <a:extLst>
              <a:ext uri="{FF2B5EF4-FFF2-40B4-BE49-F238E27FC236}">
                <a16:creationId xmlns:a16="http://schemas.microsoft.com/office/drawing/2014/main" id="{1470D4CB-8903-4F21-8628-FE4C48642D53}"/>
              </a:ext>
            </a:extLst>
          </p:cNvPr>
          <p:cNvSpPr>
            <a:spLocks noGrp="1"/>
          </p:cNvSpPr>
          <p:nvPr>
            <p:ph idx="1"/>
          </p:nvPr>
        </p:nvSpPr>
        <p:spPr/>
        <p:txBody>
          <a:bodyPr/>
          <a:lstStyle/>
          <a:p>
            <a:pPr marL="0" indent="0" algn="just">
              <a:buNone/>
            </a:pPr>
            <a:r>
              <a:rPr lang="id-ID" sz="3200" b="1" dirty="0">
                <a:latin typeface="Candara" panose="020E0502030303020204" pitchFamily="34" charset="0"/>
                <a:ea typeface="rainyhearts" panose="02000603000000000000" pitchFamily="2" charset="0"/>
              </a:rPr>
              <a:t>Onyx Data DataDNA </a:t>
            </a:r>
            <a:r>
              <a:rPr lang="id-ID" dirty="0">
                <a:latin typeface="Candara" panose="020E0502030303020204" pitchFamily="34" charset="0"/>
              </a:rPr>
              <a:t>– Dataset Challenge is monthly learning and development appointment with yourself and hundreds of passionate data people organized by Onyx Data for free. Every patricipant assigned for create better, more effective data visualizations, analysis and make information more accessible, from given data set. </a:t>
            </a:r>
          </a:p>
          <a:p>
            <a:pPr marL="0" indent="0" algn="just">
              <a:buNone/>
            </a:pPr>
            <a:endParaRPr lang="id-ID" dirty="0">
              <a:latin typeface="Candara" panose="020E0502030303020204" pitchFamily="34" charset="0"/>
            </a:endParaRPr>
          </a:p>
        </p:txBody>
      </p:sp>
    </p:spTree>
    <p:extLst>
      <p:ext uri="{BB962C8B-B14F-4D97-AF65-F5344CB8AC3E}">
        <p14:creationId xmlns:p14="http://schemas.microsoft.com/office/powerpoint/2010/main" val="3208172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2A39-CA8F-4366-B916-A6554515C7CF}"/>
              </a:ext>
            </a:extLst>
          </p:cNvPr>
          <p:cNvSpPr>
            <a:spLocks noGrp="1"/>
          </p:cNvSpPr>
          <p:nvPr>
            <p:ph type="title"/>
          </p:nvPr>
        </p:nvSpPr>
        <p:spPr/>
        <p:txBody>
          <a:bodyPr>
            <a:normAutofit/>
          </a:bodyPr>
          <a:lstStyle/>
          <a:p>
            <a:r>
              <a:rPr lang="id-ID" sz="5400" b="1" dirty="0">
                <a:latin typeface="rainyhearts" panose="02000603000000000000" pitchFamily="2" charset="0"/>
                <a:ea typeface="rainyhearts" panose="02000603000000000000" pitchFamily="2" charset="0"/>
              </a:rPr>
              <a:t>Analysis Indicator </a:t>
            </a:r>
          </a:p>
        </p:txBody>
      </p:sp>
      <p:sp>
        <p:nvSpPr>
          <p:cNvPr id="3" name="Content Placeholder 2">
            <a:extLst>
              <a:ext uri="{FF2B5EF4-FFF2-40B4-BE49-F238E27FC236}">
                <a16:creationId xmlns:a16="http://schemas.microsoft.com/office/drawing/2014/main" id="{1470D4CB-8903-4F21-8628-FE4C48642D53}"/>
              </a:ext>
            </a:extLst>
          </p:cNvPr>
          <p:cNvSpPr>
            <a:spLocks noGrp="1"/>
          </p:cNvSpPr>
          <p:nvPr>
            <p:ph idx="1"/>
          </p:nvPr>
        </p:nvSpPr>
        <p:spPr/>
        <p:txBody>
          <a:bodyPr/>
          <a:lstStyle/>
          <a:p>
            <a:pPr marL="0" indent="0" algn="just">
              <a:buNone/>
            </a:pPr>
            <a:r>
              <a:rPr lang="id-ID" b="1" dirty="0">
                <a:latin typeface="Candara" panose="020E0502030303020204" pitchFamily="34" charset="0"/>
              </a:rPr>
              <a:t>For july 2022 DataDNA Challenge - </a:t>
            </a:r>
            <a:r>
              <a:rPr lang="id-ID" dirty="0">
                <a:latin typeface="Candara" panose="020E0502030303020204" pitchFamily="34" charset="0"/>
              </a:rPr>
              <a:t>Onyx Data assignd us to analyzing pokemon data and make a Pokemon Dream Team based of 6 pokemon that inflict the most damage while remaining relatively impervious to any other pokemon</a:t>
            </a:r>
          </a:p>
        </p:txBody>
      </p:sp>
    </p:spTree>
    <p:extLst>
      <p:ext uri="{BB962C8B-B14F-4D97-AF65-F5344CB8AC3E}">
        <p14:creationId xmlns:p14="http://schemas.microsoft.com/office/powerpoint/2010/main" val="351660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D393-B799-4101-A11C-1CA536DC1005}"/>
              </a:ext>
            </a:extLst>
          </p:cNvPr>
          <p:cNvSpPr>
            <a:spLocks noGrp="1"/>
          </p:cNvSpPr>
          <p:nvPr>
            <p:ph type="title"/>
          </p:nvPr>
        </p:nvSpPr>
        <p:spPr>
          <a:xfrm>
            <a:off x="838200" y="40536"/>
            <a:ext cx="10515600" cy="1325563"/>
          </a:xfrm>
        </p:spPr>
        <p:txBody>
          <a:bodyPr>
            <a:normAutofit/>
          </a:bodyPr>
          <a:lstStyle/>
          <a:p>
            <a:r>
              <a:rPr lang="id-ID" sz="5400" b="1" dirty="0">
                <a:latin typeface="rainyhearts" panose="02000603000000000000" pitchFamily="2" charset="0"/>
                <a:ea typeface="rainyhearts" panose="02000603000000000000" pitchFamily="2" charset="0"/>
              </a:rPr>
              <a:t>Data Set</a:t>
            </a:r>
          </a:p>
        </p:txBody>
      </p:sp>
      <p:sp>
        <p:nvSpPr>
          <p:cNvPr id="3" name="Content Placeholder 2">
            <a:extLst>
              <a:ext uri="{FF2B5EF4-FFF2-40B4-BE49-F238E27FC236}">
                <a16:creationId xmlns:a16="http://schemas.microsoft.com/office/drawing/2014/main" id="{38551AEE-893D-4453-A2F3-9627821B2767}"/>
              </a:ext>
            </a:extLst>
          </p:cNvPr>
          <p:cNvSpPr>
            <a:spLocks noGrp="1"/>
          </p:cNvSpPr>
          <p:nvPr>
            <p:ph idx="1"/>
          </p:nvPr>
        </p:nvSpPr>
        <p:spPr>
          <a:xfrm>
            <a:off x="838200" y="1064712"/>
            <a:ext cx="10515600" cy="5577388"/>
          </a:xfrm>
        </p:spPr>
        <p:txBody>
          <a:bodyPr>
            <a:normAutofit lnSpcReduction="10000"/>
          </a:bodyPr>
          <a:lstStyle/>
          <a:p>
            <a:pPr>
              <a:lnSpc>
                <a:spcPct val="120000"/>
              </a:lnSpc>
              <a:spcBef>
                <a:spcPts val="0"/>
              </a:spcBef>
            </a:pPr>
            <a:r>
              <a:rPr lang="en-US" sz="1400" b="1" dirty="0">
                <a:latin typeface="Candara" panose="020E0502030303020204" pitchFamily="34" charset="0"/>
              </a:rPr>
              <a:t>Name</a:t>
            </a:r>
            <a:r>
              <a:rPr lang="en-US" sz="1400" dirty="0">
                <a:latin typeface="Candara" panose="020E0502030303020204" pitchFamily="34" charset="0"/>
              </a:rPr>
              <a:t>: the </a:t>
            </a:r>
            <a:r>
              <a:rPr lang="en-US" sz="1400" dirty="0" err="1">
                <a:latin typeface="Candara" panose="020E0502030303020204" pitchFamily="34" charset="0"/>
              </a:rPr>
              <a:t>english</a:t>
            </a:r>
            <a:r>
              <a:rPr lang="en-US" sz="1400" dirty="0">
                <a:latin typeface="Candara" panose="020E0502030303020204" pitchFamily="34" charset="0"/>
              </a:rPr>
              <a:t> name of the </a:t>
            </a:r>
            <a:r>
              <a:rPr lang="en-US" sz="1400" dirty="0" err="1">
                <a:latin typeface="Candara" panose="020E0502030303020204" pitchFamily="34" charset="0"/>
              </a:rPr>
              <a:t>pokemon</a:t>
            </a:r>
            <a:endParaRPr lang="en-US" sz="1400" dirty="0">
              <a:latin typeface="Candara" panose="020E0502030303020204" pitchFamily="34" charset="0"/>
            </a:endParaRPr>
          </a:p>
          <a:p>
            <a:pPr>
              <a:lnSpc>
                <a:spcPct val="120000"/>
              </a:lnSpc>
              <a:spcBef>
                <a:spcPts val="0"/>
              </a:spcBef>
            </a:pPr>
            <a:r>
              <a:rPr lang="en-US" sz="1400" b="1" dirty="0" err="1">
                <a:latin typeface="Candara" panose="020E0502030303020204" pitchFamily="34" charset="0"/>
              </a:rPr>
              <a:t>Japanese_name</a:t>
            </a:r>
            <a:r>
              <a:rPr lang="en-US" sz="1400" dirty="0">
                <a:latin typeface="Candara" panose="020E0502030303020204" pitchFamily="34" charset="0"/>
              </a:rPr>
              <a:t>: the original </a:t>
            </a:r>
            <a:r>
              <a:rPr lang="en-US" sz="1400" dirty="0" err="1">
                <a:latin typeface="Candara" panose="020E0502030303020204" pitchFamily="34" charset="0"/>
              </a:rPr>
              <a:t>japanese</a:t>
            </a:r>
            <a:r>
              <a:rPr lang="en-US" sz="1400" dirty="0">
                <a:latin typeface="Candara" panose="020E0502030303020204" pitchFamily="34" charset="0"/>
              </a:rPr>
              <a:t> name of the </a:t>
            </a:r>
            <a:r>
              <a:rPr lang="en-US" sz="1400" dirty="0" err="1">
                <a:latin typeface="Candara" panose="020E0502030303020204" pitchFamily="34" charset="0"/>
              </a:rPr>
              <a:t>pokemon</a:t>
            </a:r>
            <a:endParaRPr lang="en-US" sz="1400" dirty="0">
              <a:latin typeface="Candara" panose="020E0502030303020204" pitchFamily="34" charset="0"/>
            </a:endParaRPr>
          </a:p>
          <a:p>
            <a:pPr>
              <a:lnSpc>
                <a:spcPct val="120000"/>
              </a:lnSpc>
              <a:spcBef>
                <a:spcPts val="0"/>
              </a:spcBef>
            </a:pPr>
            <a:r>
              <a:rPr lang="en-US" sz="1400" b="1" dirty="0" err="1">
                <a:latin typeface="Candara" panose="020E0502030303020204" pitchFamily="34" charset="0"/>
              </a:rPr>
              <a:t>Pokedex_number</a:t>
            </a:r>
            <a:r>
              <a:rPr lang="en-US" sz="1400" dirty="0">
                <a:latin typeface="Candara" panose="020E0502030303020204" pitchFamily="34" charset="0"/>
              </a:rPr>
              <a:t>: the entry number of the </a:t>
            </a:r>
            <a:r>
              <a:rPr lang="en-US" sz="1400" dirty="0" err="1">
                <a:latin typeface="Candara" panose="020E0502030303020204" pitchFamily="34" charset="0"/>
              </a:rPr>
              <a:t>pokemon</a:t>
            </a:r>
            <a:r>
              <a:rPr lang="en-US" sz="1400" dirty="0">
                <a:latin typeface="Candara" panose="020E0502030303020204" pitchFamily="34" charset="0"/>
              </a:rPr>
              <a:t> in the national </a:t>
            </a:r>
            <a:r>
              <a:rPr lang="en-US" sz="1400" dirty="0" err="1">
                <a:latin typeface="Candara" panose="020E0502030303020204" pitchFamily="34" charset="0"/>
              </a:rPr>
              <a:t>pokedex</a:t>
            </a:r>
            <a:endParaRPr lang="en-US" sz="1400" dirty="0">
              <a:latin typeface="Candara" panose="020E0502030303020204" pitchFamily="34" charset="0"/>
            </a:endParaRPr>
          </a:p>
          <a:p>
            <a:pPr>
              <a:lnSpc>
                <a:spcPct val="120000"/>
              </a:lnSpc>
              <a:spcBef>
                <a:spcPts val="0"/>
              </a:spcBef>
            </a:pPr>
            <a:r>
              <a:rPr lang="en-US" sz="1400" b="1" dirty="0" err="1">
                <a:latin typeface="Candara" panose="020E0502030303020204" pitchFamily="34" charset="0"/>
              </a:rPr>
              <a:t>Percentage_male</a:t>
            </a:r>
            <a:r>
              <a:rPr lang="en-US" sz="1400" dirty="0">
                <a:latin typeface="Candara" panose="020E0502030303020204" pitchFamily="34" charset="0"/>
              </a:rPr>
              <a:t>: the percentage of the species that are male. Blank if the </a:t>
            </a:r>
            <a:r>
              <a:rPr lang="en-US" sz="1400" dirty="0" err="1">
                <a:latin typeface="Candara" panose="020E0502030303020204" pitchFamily="34" charset="0"/>
              </a:rPr>
              <a:t>pokemon</a:t>
            </a:r>
            <a:r>
              <a:rPr lang="en-US" sz="1400" dirty="0">
                <a:latin typeface="Candara" panose="020E0502030303020204" pitchFamily="34" charset="0"/>
              </a:rPr>
              <a:t> is genderless.</a:t>
            </a:r>
          </a:p>
          <a:p>
            <a:pPr>
              <a:lnSpc>
                <a:spcPct val="120000"/>
              </a:lnSpc>
              <a:spcBef>
                <a:spcPts val="0"/>
              </a:spcBef>
            </a:pPr>
            <a:r>
              <a:rPr lang="en-US" sz="1400" b="1" dirty="0">
                <a:latin typeface="Candara" panose="020E0502030303020204" pitchFamily="34" charset="0"/>
              </a:rPr>
              <a:t>Type1</a:t>
            </a:r>
            <a:r>
              <a:rPr lang="en-US" sz="1400" dirty="0">
                <a:latin typeface="Candara" panose="020E0502030303020204" pitchFamily="34" charset="0"/>
              </a:rPr>
              <a:t>: the primary type of the </a:t>
            </a:r>
            <a:r>
              <a:rPr lang="en-US" sz="1400" dirty="0" err="1">
                <a:latin typeface="Candara" panose="020E0502030303020204" pitchFamily="34" charset="0"/>
              </a:rPr>
              <a:t>pokemon</a:t>
            </a:r>
            <a:endParaRPr lang="en-US" sz="1400" dirty="0">
              <a:latin typeface="Candara" panose="020E0502030303020204" pitchFamily="34" charset="0"/>
            </a:endParaRPr>
          </a:p>
          <a:p>
            <a:pPr>
              <a:lnSpc>
                <a:spcPct val="120000"/>
              </a:lnSpc>
              <a:spcBef>
                <a:spcPts val="0"/>
              </a:spcBef>
            </a:pPr>
            <a:r>
              <a:rPr lang="en-US" sz="1400" b="1" dirty="0">
                <a:latin typeface="Candara" panose="020E0502030303020204" pitchFamily="34" charset="0"/>
              </a:rPr>
              <a:t>Type2</a:t>
            </a:r>
            <a:r>
              <a:rPr lang="en-US" sz="1400" dirty="0">
                <a:latin typeface="Candara" panose="020E0502030303020204" pitchFamily="34" charset="0"/>
              </a:rPr>
              <a:t>: the secondary type of the </a:t>
            </a:r>
            <a:r>
              <a:rPr lang="en-US" sz="1400" dirty="0" err="1">
                <a:latin typeface="Candara" panose="020E0502030303020204" pitchFamily="34" charset="0"/>
              </a:rPr>
              <a:t>pokemon</a:t>
            </a:r>
            <a:endParaRPr lang="en-US" sz="1400" dirty="0">
              <a:latin typeface="Candara" panose="020E0502030303020204" pitchFamily="34" charset="0"/>
            </a:endParaRPr>
          </a:p>
          <a:p>
            <a:pPr>
              <a:lnSpc>
                <a:spcPct val="120000"/>
              </a:lnSpc>
              <a:spcBef>
                <a:spcPts val="0"/>
              </a:spcBef>
            </a:pPr>
            <a:r>
              <a:rPr lang="en-US" sz="1400" b="1" dirty="0">
                <a:latin typeface="Candara" panose="020E0502030303020204" pitchFamily="34" charset="0"/>
              </a:rPr>
              <a:t>Classification</a:t>
            </a:r>
            <a:r>
              <a:rPr lang="en-US" sz="1400" dirty="0">
                <a:latin typeface="Candara" panose="020E0502030303020204" pitchFamily="34" charset="0"/>
              </a:rPr>
              <a:t>: the classification of the </a:t>
            </a:r>
            <a:r>
              <a:rPr lang="en-US" sz="1400" dirty="0" err="1">
                <a:latin typeface="Candara" panose="020E0502030303020204" pitchFamily="34" charset="0"/>
              </a:rPr>
              <a:t>pokemon</a:t>
            </a:r>
            <a:r>
              <a:rPr lang="en-US" sz="1400" dirty="0">
                <a:latin typeface="Candara" panose="020E0502030303020204" pitchFamily="34" charset="0"/>
              </a:rPr>
              <a:t> as described by the sun and moon </a:t>
            </a:r>
            <a:r>
              <a:rPr lang="en-US" sz="1400" dirty="0" err="1">
                <a:latin typeface="Candara" panose="020E0502030303020204" pitchFamily="34" charset="0"/>
              </a:rPr>
              <a:t>pokedex</a:t>
            </a:r>
            <a:endParaRPr lang="en-US" sz="1400" dirty="0">
              <a:latin typeface="Candara" panose="020E0502030303020204" pitchFamily="34" charset="0"/>
            </a:endParaRPr>
          </a:p>
          <a:p>
            <a:pPr>
              <a:lnSpc>
                <a:spcPct val="120000"/>
              </a:lnSpc>
              <a:spcBef>
                <a:spcPts val="0"/>
              </a:spcBef>
            </a:pPr>
            <a:r>
              <a:rPr lang="en-US" sz="1400" b="1" dirty="0" err="1">
                <a:latin typeface="Candara" panose="020E0502030303020204" pitchFamily="34" charset="0"/>
              </a:rPr>
              <a:t>Height_m</a:t>
            </a:r>
            <a:r>
              <a:rPr lang="en-US" sz="1400" dirty="0">
                <a:latin typeface="Candara" panose="020E0502030303020204" pitchFamily="34" charset="0"/>
              </a:rPr>
              <a:t>: height of the </a:t>
            </a:r>
            <a:r>
              <a:rPr lang="en-US" sz="1400" dirty="0" err="1">
                <a:latin typeface="Candara" panose="020E0502030303020204" pitchFamily="34" charset="0"/>
              </a:rPr>
              <a:t>pokemon</a:t>
            </a:r>
            <a:r>
              <a:rPr lang="en-US" sz="1400" dirty="0">
                <a:latin typeface="Candara" panose="020E0502030303020204" pitchFamily="34" charset="0"/>
              </a:rPr>
              <a:t> in </a:t>
            </a:r>
            <a:r>
              <a:rPr lang="en-US" sz="1400" dirty="0" err="1">
                <a:latin typeface="Candara" panose="020E0502030303020204" pitchFamily="34" charset="0"/>
              </a:rPr>
              <a:t>metres</a:t>
            </a:r>
            <a:endParaRPr lang="en-US" sz="1400" dirty="0">
              <a:latin typeface="Candara" panose="020E0502030303020204" pitchFamily="34" charset="0"/>
            </a:endParaRPr>
          </a:p>
          <a:p>
            <a:pPr>
              <a:lnSpc>
                <a:spcPct val="120000"/>
              </a:lnSpc>
              <a:spcBef>
                <a:spcPts val="0"/>
              </a:spcBef>
            </a:pPr>
            <a:r>
              <a:rPr lang="en-US" sz="1400" b="1" dirty="0" err="1">
                <a:latin typeface="Candara" panose="020E0502030303020204" pitchFamily="34" charset="0"/>
              </a:rPr>
              <a:t>Weight_kg</a:t>
            </a:r>
            <a:r>
              <a:rPr lang="en-US" sz="1400" dirty="0">
                <a:latin typeface="Candara" panose="020E0502030303020204" pitchFamily="34" charset="0"/>
              </a:rPr>
              <a:t>: the weight of the </a:t>
            </a:r>
            <a:r>
              <a:rPr lang="en-US" sz="1400" dirty="0" err="1">
                <a:latin typeface="Candara" panose="020E0502030303020204" pitchFamily="34" charset="0"/>
              </a:rPr>
              <a:t>pokemon</a:t>
            </a:r>
            <a:r>
              <a:rPr lang="en-US" sz="1400" dirty="0">
                <a:latin typeface="Candara" panose="020E0502030303020204" pitchFamily="34" charset="0"/>
              </a:rPr>
              <a:t> in kilograms</a:t>
            </a:r>
          </a:p>
          <a:p>
            <a:pPr>
              <a:lnSpc>
                <a:spcPct val="120000"/>
              </a:lnSpc>
              <a:spcBef>
                <a:spcPts val="0"/>
              </a:spcBef>
            </a:pPr>
            <a:r>
              <a:rPr lang="en-US" sz="1400" b="1" dirty="0" err="1">
                <a:latin typeface="Candara" panose="020E0502030303020204" pitchFamily="34" charset="0"/>
              </a:rPr>
              <a:t>Capture_rate</a:t>
            </a:r>
            <a:r>
              <a:rPr lang="en-US" sz="1400" dirty="0">
                <a:latin typeface="Candara" panose="020E0502030303020204" pitchFamily="34" charset="0"/>
              </a:rPr>
              <a:t>: capture rate of the </a:t>
            </a:r>
            <a:r>
              <a:rPr lang="en-US" sz="1400" dirty="0" err="1">
                <a:latin typeface="Candara" panose="020E0502030303020204" pitchFamily="34" charset="0"/>
              </a:rPr>
              <a:t>pokemon</a:t>
            </a:r>
            <a:endParaRPr lang="en-US" sz="1400" dirty="0">
              <a:latin typeface="Candara" panose="020E0502030303020204" pitchFamily="34" charset="0"/>
            </a:endParaRPr>
          </a:p>
          <a:p>
            <a:pPr>
              <a:lnSpc>
                <a:spcPct val="120000"/>
              </a:lnSpc>
              <a:spcBef>
                <a:spcPts val="0"/>
              </a:spcBef>
            </a:pPr>
            <a:r>
              <a:rPr lang="en-US" sz="1400" b="1" dirty="0" err="1">
                <a:latin typeface="Candara" panose="020E0502030303020204" pitchFamily="34" charset="0"/>
              </a:rPr>
              <a:t>Base_egg_steps</a:t>
            </a:r>
            <a:r>
              <a:rPr lang="en-US" sz="1400" dirty="0">
                <a:latin typeface="Candara" panose="020E0502030303020204" pitchFamily="34" charset="0"/>
              </a:rPr>
              <a:t>: the number of steps required to hatch an egg of the </a:t>
            </a:r>
            <a:r>
              <a:rPr lang="en-US" sz="1400" dirty="0" err="1">
                <a:latin typeface="Candara" panose="020E0502030303020204" pitchFamily="34" charset="0"/>
              </a:rPr>
              <a:t>pokemon</a:t>
            </a:r>
            <a:endParaRPr lang="en-US" sz="1400" dirty="0">
              <a:latin typeface="Candara" panose="020E0502030303020204" pitchFamily="34" charset="0"/>
            </a:endParaRPr>
          </a:p>
          <a:p>
            <a:pPr>
              <a:lnSpc>
                <a:spcPct val="120000"/>
              </a:lnSpc>
              <a:spcBef>
                <a:spcPts val="0"/>
              </a:spcBef>
            </a:pPr>
            <a:r>
              <a:rPr lang="en-US" sz="1400" b="1" dirty="0">
                <a:latin typeface="Candara" panose="020E0502030303020204" pitchFamily="34" charset="0"/>
              </a:rPr>
              <a:t>Abilities</a:t>
            </a:r>
            <a:r>
              <a:rPr lang="en-US" sz="1400" dirty="0">
                <a:latin typeface="Candara" panose="020E0502030303020204" pitchFamily="34" charset="0"/>
              </a:rPr>
              <a:t>: A </a:t>
            </a:r>
            <a:r>
              <a:rPr lang="en-US" sz="1400" dirty="0" err="1">
                <a:latin typeface="Candara" panose="020E0502030303020204" pitchFamily="34" charset="0"/>
              </a:rPr>
              <a:t>stringified</a:t>
            </a:r>
            <a:r>
              <a:rPr lang="en-US" sz="1400" dirty="0">
                <a:latin typeface="Candara" panose="020E0502030303020204" pitchFamily="34" charset="0"/>
              </a:rPr>
              <a:t> list of abilities that the </a:t>
            </a:r>
            <a:r>
              <a:rPr lang="en-US" sz="1400" dirty="0" err="1">
                <a:latin typeface="Candara" panose="020E0502030303020204" pitchFamily="34" charset="0"/>
              </a:rPr>
              <a:t>pokemon</a:t>
            </a:r>
            <a:r>
              <a:rPr lang="en-US" sz="1400" dirty="0">
                <a:latin typeface="Candara" panose="020E0502030303020204" pitchFamily="34" charset="0"/>
              </a:rPr>
              <a:t> is capable of having</a:t>
            </a:r>
          </a:p>
          <a:p>
            <a:pPr>
              <a:lnSpc>
                <a:spcPct val="120000"/>
              </a:lnSpc>
              <a:spcBef>
                <a:spcPts val="0"/>
              </a:spcBef>
            </a:pPr>
            <a:r>
              <a:rPr lang="en-US" sz="1400" b="1" dirty="0" err="1">
                <a:latin typeface="Candara" panose="020E0502030303020204" pitchFamily="34" charset="0"/>
              </a:rPr>
              <a:t>Experience_growth</a:t>
            </a:r>
            <a:r>
              <a:rPr lang="en-US" sz="1400" dirty="0">
                <a:latin typeface="Candara" panose="020E0502030303020204" pitchFamily="34" charset="0"/>
              </a:rPr>
              <a:t>: the experience growth of the </a:t>
            </a:r>
            <a:r>
              <a:rPr lang="en-US" sz="1400" dirty="0" err="1">
                <a:latin typeface="Candara" panose="020E0502030303020204" pitchFamily="34" charset="0"/>
              </a:rPr>
              <a:t>pokemon</a:t>
            </a:r>
            <a:endParaRPr lang="en-US" sz="1400" dirty="0">
              <a:latin typeface="Candara" panose="020E0502030303020204" pitchFamily="34" charset="0"/>
            </a:endParaRPr>
          </a:p>
          <a:p>
            <a:pPr>
              <a:lnSpc>
                <a:spcPct val="120000"/>
              </a:lnSpc>
              <a:spcBef>
                <a:spcPts val="0"/>
              </a:spcBef>
            </a:pPr>
            <a:r>
              <a:rPr lang="en-US" sz="1400" b="1" dirty="0" err="1">
                <a:latin typeface="Candara" panose="020E0502030303020204" pitchFamily="34" charset="0"/>
              </a:rPr>
              <a:t>Base_happiness</a:t>
            </a:r>
            <a:r>
              <a:rPr lang="en-US" sz="1400" dirty="0">
                <a:latin typeface="Candara" panose="020E0502030303020204" pitchFamily="34" charset="0"/>
              </a:rPr>
              <a:t>: base happiness of the </a:t>
            </a:r>
            <a:r>
              <a:rPr lang="en-US" sz="1400" dirty="0" err="1">
                <a:latin typeface="Candara" panose="020E0502030303020204" pitchFamily="34" charset="0"/>
              </a:rPr>
              <a:t>pokemon</a:t>
            </a:r>
            <a:endParaRPr lang="en-US" sz="1400" dirty="0">
              <a:latin typeface="Candara" panose="020E0502030303020204" pitchFamily="34" charset="0"/>
            </a:endParaRPr>
          </a:p>
          <a:p>
            <a:pPr>
              <a:lnSpc>
                <a:spcPct val="120000"/>
              </a:lnSpc>
              <a:spcBef>
                <a:spcPts val="0"/>
              </a:spcBef>
            </a:pPr>
            <a:r>
              <a:rPr lang="en-US" sz="1400" b="1" dirty="0">
                <a:latin typeface="Candara" panose="020E0502030303020204" pitchFamily="34" charset="0"/>
              </a:rPr>
              <a:t>Against_?</a:t>
            </a:r>
            <a:r>
              <a:rPr lang="en-US" sz="1400" dirty="0">
                <a:latin typeface="Candara" panose="020E0502030303020204" pitchFamily="34" charset="0"/>
              </a:rPr>
              <a:t>: Eighteen features that denote the amount of damage taken against an attack of a particular type</a:t>
            </a:r>
          </a:p>
          <a:p>
            <a:pPr>
              <a:lnSpc>
                <a:spcPct val="120000"/>
              </a:lnSpc>
              <a:spcBef>
                <a:spcPts val="0"/>
              </a:spcBef>
            </a:pPr>
            <a:r>
              <a:rPr lang="en-US" sz="1400" b="1" dirty="0">
                <a:latin typeface="Candara" panose="020E0502030303020204" pitchFamily="34" charset="0"/>
              </a:rPr>
              <a:t>Hp</a:t>
            </a:r>
            <a:r>
              <a:rPr lang="id-ID" sz="1400" b="1" dirty="0">
                <a:latin typeface="Candara" panose="020E0502030303020204" pitchFamily="34" charset="0"/>
              </a:rPr>
              <a:t>(Hit Point)</a:t>
            </a:r>
            <a:r>
              <a:rPr lang="en-US" sz="1400" dirty="0">
                <a:latin typeface="Candara" panose="020E0502030303020204" pitchFamily="34" charset="0"/>
              </a:rPr>
              <a:t>: the base HP of the </a:t>
            </a:r>
            <a:r>
              <a:rPr lang="en-US" sz="1400" dirty="0" err="1">
                <a:latin typeface="Candara" panose="020E0502030303020204" pitchFamily="34" charset="0"/>
              </a:rPr>
              <a:t>pokemon</a:t>
            </a:r>
            <a:endParaRPr lang="en-US" sz="1400" dirty="0">
              <a:latin typeface="Candara" panose="020E0502030303020204" pitchFamily="34" charset="0"/>
            </a:endParaRPr>
          </a:p>
          <a:p>
            <a:pPr>
              <a:lnSpc>
                <a:spcPct val="120000"/>
              </a:lnSpc>
              <a:spcBef>
                <a:spcPts val="0"/>
              </a:spcBef>
            </a:pPr>
            <a:r>
              <a:rPr lang="en-US" sz="1400" b="1" dirty="0">
                <a:latin typeface="Candara" panose="020E0502030303020204" pitchFamily="34" charset="0"/>
              </a:rPr>
              <a:t>Attack:</a:t>
            </a:r>
            <a:r>
              <a:rPr lang="en-US" sz="1400" dirty="0">
                <a:latin typeface="Candara" panose="020E0502030303020204" pitchFamily="34" charset="0"/>
              </a:rPr>
              <a:t> the base attack of the </a:t>
            </a:r>
            <a:r>
              <a:rPr lang="en-US" sz="1400" dirty="0" err="1">
                <a:latin typeface="Candara" panose="020E0502030303020204" pitchFamily="34" charset="0"/>
              </a:rPr>
              <a:t>pokemon</a:t>
            </a:r>
            <a:endParaRPr lang="en-US" sz="1400" dirty="0">
              <a:latin typeface="Candara" panose="020E0502030303020204" pitchFamily="34" charset="0"/>
            </a:endParaRPr>
          </a:p>
          <a:p>
            <a:pPr>
              <a:lnSpc>
                <a:spcPct val="120000"/>
              </a:lnSpc>
              <a:spcBef>
                <a:spcPts val="0"/>
              </a:spcBef>
            </a:pPr>
            <a:r>
              <a:rPr lang="en-US" sz="1400" b="1" dirty="0">
                <a:latin typeface="Candara" panose="020E0502030303020204" pitchFamily="34" charset="0"/>
              </a:rPr>
              <a:t>Defense</a:t>
            </a:r>
            <a:r>
              <a:rPr lang="en-US" sz="1400" dirty="0">
                <a:latin typeface="Candara" panose="020E0502030303020204" pitchFamily="34" charset="0"/>
              </a:rPr>
              <a:t>: the base defense of the </a:t>
            </a:r>
            <a:r>
              <a:rPr lang="en-US" sz="1400" dirty="0" err="1">
                <a:latin typeface="Candara" panose="020E0502030303020204" pitchFamily="34" charset="0"/>
              </a:rPr>
              <a:t>pokemon</a:t>
            </a:r>
            <a:endParaRPr lang="en-US" sz="1400" dirty="0">
              <a:latin typeface="Candara" panose="020E0502030303020204" pitchFamily="34" charset="0"/>
            </a:endParaRPr>
          </a:p>
          <a:p>
            <a:pPr>
              <a:lnSpc>
                <a:spcPct val="120000"/>
              </a:lnSpc>
              <a:spcBef>
                <a:spcPts val="0"/>
              </a:spcBef>
            </a:pPr>
            <a:r>
              <a:rPr lang="en-US" sz="1400" b="1" dirty="0" err="1">
                <a:latin typeface="Candara" panose="020E0502030303020204" pitchFamily="34" charset="0"/>
              </a:rPr>
              <a:t>Sp_attack</a:t>
            </a:r>
            <a:r>
              <a:rPr lang="id-ID" sz="1400" b="1" dirty="0">
                <a:latin typeface="Candara" panose="020E0502030303020204" pitchFamily="34" charset="0"/>
              </a:rPr>
              <a:t>(Special Attack)</a:t>
            </a:r>
            <a:r>
              <a:rPr lang="en-US" sz="1400" dirty="0">
                <a:latin typeface="Candara" panose="020E0502030303020204" pitchFamily="34" charset="0"/>
              </a:rPr>
              <a:t>: the base special attack of the </a:t>
            </a:r>
            <a:r>
              <a:rPr lang="en-US" sz="1400" dirty="0" err="1">
                <a:latin typeface="Candara" panose="020E0502030303020204" pitchFamily="34" charset="0"/>
              </a:rPr>
              <a:t>pokemon</a:t>
            </a:r>
            <a:endParaRPr lang="en-US" sz="1400" dirty="0">
              <a:latin typeface="Candara" panose="020E0502030303020204" pitchFamily="34" charset="0"/>
            </a:endParaRPr>
          </a:p>
          <a:p>
            <a:pPr>
              <a:lnSpc>
                <a:spcPct val="120000"/>
              </a:lnSpc>
              <a:spcBef>
                <a:spcPts val="0"/>
              </a:spcBef>
            </a:pPr>
            <a:r>
              <a:rPr lang="en-US" sz="1400" b="1" dirty="0" err="1">
                <a:latin typeface="Candara" panose="020E0502030303020204" pitchFamily="34" charset="0"/>
              </a:rPr>
              <a:t>Sp_defense</a:t>
            </a:r>
            <a:r>
              <a:rPr lang="id-ID" sz="1400" b="1" dirty="0">
                <a:latin typeface="Candara" panose="020E0502030303020204" pitchFamily="34" charset="0"/>
              </a:rPr>
              <a:t>(Special Defense)</a:t>
            </a:r>
            <a:r>
              <a:rPr lang="en-US" sz="1400" dirty="0">
                <a:latin typeface="Candara" panose="020E0502030303020204" pitchFamily="34" charset="0"/>
              </a:rPr>
              <a:t>: the base special defense of the </a:t>
            </a:r>
            <a:r>
              <a:rPr lang="en-US" sz="1400" dirty="0" err="1">
                <a:latin typeface="Candara" panose="020E0502030303020204" pitchFamily="34" charset="0"/>
              </a:rPr>
              <a:t>pokemon</a:t>
            </a:r>
            <a:endParaRPr lang="en-US" sz="1400" dirty="0">
              <a:latin typeface="Candara" panose="020E0502030303020204" pitchFamily="34" charset="0"/>
            </a:endParaRPr>
          </a:p>
          <a:p>
            <a:pPr>
              <a:lnSpc>
                <a:spcPct val="120000"/>
              </a:lnSpc>
              <a:spcBef>
                <a:spcPts val="0"/>
              </a:spcBef>
            </a:pPr>
            <a:r>
              <a:rPr lang="en-US" sz="1400" b="1" dirty="0">
                <a:latin typeface="Candara" panose="020E0502030303020204" pitchFamily="34" charset="0"/>
              </a:rPr>
              <a:t>Speed</a:t>
            </a:r>
            <a:r>
              <a:rPr lang="en-US" sz="1400" dirty="0">
                <a:latin typeface="Candara" panose="020E0502030303020204" pitchFamily="34" charset="0"/>
              </a:rPr>
              <a:t>: the base speed of the </a:t>
            </a:r>
            <a:r>
              <a:rPr lang="en-US" sz="1400" dirty="0" err="1">
                <a:latin typeface="Candara" panose="020E0502030303020204" pitchFamily="34" charset="0"/>
              </a:rPr>
              <a:t>pokemon</a:t>
            </a:r>
            <a:endParaRPr lang="en-US" sz="1400" dirty="0">
              <a:latin typeface="Candara" panose="020E0502030303020204" pitchFamily="34" charset="0"/>
            </a:endParaRPr>
          </a:p>
          <a:p>
            <a:pPr>
              <a:lnSpc>
                <a:spcPct val="120000"/>
              </a:lnSpc>
              <a:spcBef>
                <a:spcPts val="0"/>
              </a:spcBef>
            </a:pPr>
            <a:r>
              <a:rPr lang="en-US" sz="1400" b="1" dirty="0">
                <a:latin typeface="Candara" panose="020E0502030303020204" pitchFamily="34" charset="0"/>
              </a:rPr>
              <a:t>Generation</a:t>
            </a:r>
            <a:r>
              <a:rPr lang="en-US" sz="1400" dirty="0">
                <a:latin typeface="Candara" panose="020E0502030303020204" pitchFamily="34" charset="0"/>
              </a:rPr>
              <a:t>: the numbered generation which the </a:t>
            </a:r>
            <a:r>
              <a:rPr lang="en-US" sz="1400" dirty="0" err="1">
                <a:latin typeface="Candara" panose="020E0502030303020204" pitchFamily="34" charset="0"/>
              </a:rPr>
              <a:t>pokemon</a:t>
            </a:r>
            <a:r>
              <a:rPr lang="en-US" sz="1400" dirty="0">
                <a:latin typeface="Candara" panose="020E0502030303020204" pitchFamily="34" charset="0"/>
              </a:rPr>
              <a:t> was first introduced</a:t>
            </a:r>
          </a:p>
          <a:p>
            <a:pPr>
              <a:lnSpc>
                <a:spcPct val="120000"/>
              </a:lnSpc>
              <a:spcBef>
                <a:spcPts val="0"/>
              </a:spcBef>
            </a:pPr>
            <a:r>
              <a:rPr lang="en-US" sz="1400" b="1" dirty="0">
                <a:latin typeface="Candara" panose="020E0502030303020204" pitchFamily="34" charset="0"/>
              </a:rPr>
              <a:t>Is</a:t>
            </a:r>
            <a:r>
              <a:rPr lang="id-ID" sz="1400" b="1" dirty="0">
                <a:latin typeface="Candara" panose="020E0502030303020204" pitchFamily="34" charset="0"/>
              </a:rPr>
              <a:t>_</a:t>
            </a:r>
            <a:r>
              <a:rPr lang="en-US" sz="1400" b="1" dirty="0">
                <a:latin typeface="Candara" panose="020E0502030303020204" pitchFamily="34" charset="0"/>
              </a:rPr>
              <a:t>legendary</a:t>
            </a:r>
            <a:r>
              <a:rPr lang="en-US" sz="1400" dirty="0">
                <a:latin typeface="Candara" panose="020E0502030303020204" pitchFamily="34" charset="0"/>
              </a:rPr>
              <a:t>: denotes if the </a:t>
            </a:r>
            <a:r>
              <a:rPr lang="en-US" sz="1400" dirty="0" err="1">
                <a:latin typeface="Candara" panose="020E0502030303020204" pitchFamily="34" charset="0"/>
              </a:rPr>
              <a:t>pokemon</a:t>
            </a:r>
            <a:r>
              <a:rPr lang="en-US" sz="1400" dirty="0">
                <a:latin typeface="Candara" panose="020E0502030303020204" pitchFamily="34" charset="0"/>
              </a:rPr>
              <a:t> is </a:t>
            </a:r>
            <a:r>
              <a:rPr lang="id-ID" sz="1400" dirty="0">
                <a:latin typeface="Candara" panose="020E0502030303020204" pitchFamily="34" charset="0"/>
              </a:rPr>
              <a:t>legendary</a:t>
            </a:r>
          </a:p>
        </p:txBody>
      </p:sp>
    </p:spTree>
    <p:extLst>
      <p:ext uri="{BB962C8B-B14F-4D97-AF65-F5344CB8AC3E}">
        <p14:creationId xmlns:p14="http://schemas.microsoft.com/office/powerpoint/2010/main" val="1634914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D710-39AE-4A2B-9F65-9B82DF100C42}"/>
              </a:ext>
            </a:extLst>
          </p:cNvPr>
          <p:cNvSpPr>
            <a:spLocks noGrp="1"/>
          </p:cNvSpPr>
          <p:nvPr>
            <p:ph type="title"/>
          </p:nvPr>
        </p:nvSpPr>
        <p:spPr/>
        <p:txBody>
          <a:bodyPr>
            <a:normAutofit/>
          </a:bodyPr>
          <a:lstStyle/>
          <a:p>
            <a:r>
              <a:rPr lang="id-ID" sz="5400" b="1" dirty="0">
                <a:latin typeface="rainyhearts" panose="02000603000000000000" pitchFamily="2" charset="0"/>
                <a:ea typeface="rainyhearts" panose="02000603000000000000" pitchFamily="2" charset="0"/>
              </a:rPr>
              <a:t>Detail on Stats</a:t>
            </a:r>
          </a:p>
        </p:txBody>
      </p:sp>
      <p:sp>
        <p:nvSpPr>
          <p:cNvPr id="3" name="Content Placeholder 2">
            <a:extLst>
              <a:ext uri="{FF2B5EF4-FFF2-40B4-BE49-F238E27FC236}">
                <a16:creationId xmlns:a16="http://schemas.microsoft.com/office/drawing/2014/main" id="{E65695EE-A386-47CB-806A-0F70DDC2952A}"/>
              </a:ext>
            </a:extLst>
          </p:cNvPr>
          <p:cNvSpPr>
            <a:spLocks noGrp="1"/>
          </p:cNvSpPr>
          <p:nvPr>
            <p:ph idx="1"/>
          </p:nvPr>
        </p:nvSpPr>
        <p:spPr/>
        <p:txBody>
          <a:bodyPr>
            <a:normAutofit fontScale="92500" lnSpcReduction="10000"/>
          </a:bodyPr>
          <a:lstStyle/>
          <a:p>
            <a:pPr marL="0" indent="0">
              <a:buNone/>
            </a:pPr>
            <a:r>
              <a:rPr lang="id-ID" b="1" dirty="0">
                <a:latin typeface="Candara" panose="020E0502030303020204" pitchFamily="34" charset="0"/>
              </a:rPr>
              <a:t>HP (Hit Point) </a:t>
            </a:r>
            <a:r>
              <a:rPr lang="id-ID" dirty="0">
                <a:latin typeface="Candara" panose="020E0502030303020204" pitchFamily="34" charset="0"/>
              </a:rPr>
              <a:t>- </a:t>
            </a:r>
            <a:r>
              <a:rPr lang="en-US" dirty="0">
                <a:latin typeface="Candara" panose="020E0502030303020204" pitchFamily="34" charset="0"/>
              </a:rPr>
              <a:t> determines how much damage a Pokémon can receive. When a Pokémon's HP is completely down to 0, the Pokémon will </a:t>
            </a:r>
            <a:r>
              <a:rPr lang="id-ID" dirty="0">
                <a:latin typeface="Candara" panose="020E0502030303020204" pitchFamily="34" charset="0"/>
              </a:rPr>
              <a:t>faint</a:t>
            </a:r>
            <a:r>
              <a:rPr lang="en-US" dirty="0">
                <a:latin typeface="Candara" panose="020E0502030303020204" pitchFamily="34" charset="0"/>
              </a:rPr>
              <a:t>. </a:t>
            </a:r>
            <a:endParaRPr lang="id-ID" dirty="0">
              <a:latin typeface="Candara" panose="020E0502030303020204" pitchFamily="34" charset="0"/>
            </a:endParaRPr>
          </a:p>
          <a:p>
            <a:pPr marL="0" indent="0">
              <a:buNone/>
            </a:pPr>
            <a:r>
              <a:rPr lang="id-ID" b="1" dirty="0">
                <a:latin typeface="Candara" panose="020E0502030303020204" pitchFamily="34" charset="0"/>
              </a:rPr>
              <a:t>Attack</a:t>
            </a:r>
            <a:r>
              <a:rPr lang="id-ID" dirty="0">
                <a:latin typeface="Candara" panose="020E0502030303020204" pitchFamily="34" charset="0"/>
              </a:rPr>
              <a:t> - </a:t>
            </a:r>
            <a:r>
              <a:rPr lang="en-US" dirty="0">
                <a:latin typeface="Candara" panose="020E0502030303020204" pitchFamily="34" charset="0"/>
              </a:rPr>
              <a:t>determines how much damage a Pokémon will cause to the opponent while using a </a:t>
            </a:r>
            <a:r>
              <a:rPr lang="id-ID" dirty="0">
                <a:latin typeface="Candara" panose="020E0502030303020204" pitchFamily="34" charset="0"/>
              </a:rPr>
              <a:t>physical</a:t>
            </a:r>
            <a:r>
              <a:rPr lang="en-US" dirty="0">
                <a:latin typeface="Candara" panose="020E0502030303020204" pitchFamily="34" charset="0"/>
              </a:rPr>
              <a:t> move.</a:t>
            </a:r>
            <a:endParaRPr lang="id-ID" dirty="0">
              <a:latin typeface="Candara" panose="020E0502030303020204" pitchFamily="34" charset="0"/>
            </a:endParaRPr>
          </a:p>
          <a:p>
            <a:pPr marL="0" indent="0">
              <a:buNone/>
            </a:pPr>
            <a:r>
              <a:rPr lang="id-ID" b="1" dirty="0">
                <a:latin typeface="Candara" panose="020E0502030303020204" pitchFamily="34" charset="0"/>
              </a:rPr>
              <a:t>Defense</a:t>
            </a:r>
            <a:r>
              <a:rPr lang="id-ID" dirty="0">
                <a:latin typeface="Candara" panose="020E0502030303020204" pitchFamily="34" charset="0"/>
              </a:rPr>
              <a:t> - </a:t>
            </a:r>
            <a:r>
              <a:rPr lang="en-US" dirty="0">
                <a:latin typeface="Candara" panose="020E0502030303020204" pitchFamily="34" charset="0"/>
              </a:rPr>
              <a:t>determines how much damage a Pokémon will resist when hit by a </a:t>
            </a:r>
            <a:r>
              <a:rPr lang="id-ID" dirty="0">
                <a:latin typeface="Candara" panose="020E0502030303020204" pitchFamily="34" charset="0"/>
              </a:rPr>
              <a:t> physical </a:t>
            </a:r>
            <a:r>
              <a:rPr lang="en-US" dirty="0">
                <a:latin typeface="Candara" panose="020E0502030303020204" pitchFamily="34" charset="0"/>
              </a:rPr>
              <a:t> move.</a:t>
            </a:r>
            <a:endParaRPr lang="id-ID" dirty="0">
              <a:latin typeface="Candara" panose="020E0502030303020204" pitchFamily="34" charset="0"/>
            </a:endParaRPr>
          </a:p>
          <a:p>
            <a:pPr marL="0" indent="0">
              <a:buNone/>
            </a:pPr>
            <a:r>
              <a:rPr lang="id-ID" b="1" dirty="0">
                <a:latin typeface="Candara" panose="020E0502030303020204" pitchFamily="34" charset="0"/>
              </a:rPr>
              <a:t>Special Attack </a:t>
            </a:r>
            <a:r>
              <a:rPr lang="id-ID" dirty="0">
                <a:latin typeface="Candara" panose="020E0502030303020204" pitchFamily="34" charset="0"/>
              </a:rPr>
              <a:t>- </a:t>
            </a:r>
            <a:r>
              <a:rPr lang="en-US" dirty="0">
                <a:latin typeface="Candara" panose="020E0502030303020204" pitchFamily="34" charset="0"/>
              </a:rPr>
              <a:t>determines how much damage a Pokémon can cause while using a </a:t>
            </a:r>
            <a:r>
              <a:rPr lang="id-ID" dirty="0">
                <a:latin typeface="Candara" panose="020E0502030303020204" pitchFamily="34" charset="0"/>
              </a:rPr>
              <a:t>special</a:t>
            </a:r>
            <a:r>
              <a:rPr lang="en-US" dirty="0">
                <a:latin typeface="Candara" panose="020E0502030303020204" pitchFamily="34" charset="0"/>
              </a:rPr>
              <a:t> move. </a:t>
            </a:r>
            <a:endParaRPr lang="id-ID" dirty="0">
              <a:latin typeface="Candara" panose="020E0502030303020204" pitchFamily="34" charset="0"/>
            </a:endParaRPr>
          </a:p>
          <a:p>
            <a:pPr marL="0" indent="0">
              <a:buNone/>
            </a:pPr>
            <a:r>
              <a:rPr lang="id-ID" b="1" dirty="0">
                <a:latin typeface="Candara" panose="020E0502030303020204" pitchFamily="34" charset="0"/>
              </a:rPr>
              <a:t>Special Defense </a:t>
            </a:r>
            <a:r>
              <a:rPr lang="id-ID" dirty="0">
                <a:latin typeface="Candara" panose="020E0502030303020204" pitchFamily="34" charset="0"/>
              </a:rPr>
              <a:t>- </a:t>
            </a:r>
            <a:r>
              <a:rPr lang="en-US" dirty="0">
                <a:latin typeface="Candara" panose="020E0502030303020204" pitchFamily="34" charset="0"/>
              </a:rPr>
              <a:t>determines how much damage a Pokémon will resist when hit by a </a:t>
            </a:r>
            <a:r>
              <a:rPr lang="id-ID" dirty="0">
                <a:latin typeface="Candara" panose="020E0502030303020204" pitchFamily="34" charset="0"/>
              </a:rPr>
              <a:t> special </a:t>
            </a:r>
            <a:r>
              <a:rPr lang="en-US" dirty="0">
                <a:latin typeface="Candara" panose="020E0502030303020204" pitchFamily="34" charset="0"/>
              </a:rPr>
              <a:t> move. </a:t>
            </a:r>
            <a:endParaRPr lang="id-ID" dirty="0">
              <a:latin typeface="Candara" panose="020E0502030303020204" pitchFamily="34" charset="0"/>
            </a:endParaRPr>
          </a:p>
          <a:p>
            <a:pPr marL="0" indent="0">
              <a:buNone/>
            </a:pPr>
            <a:r>
              <a:rPr lang="id-ID" b="1" dirty="0">
                <a:latin typeface="Candara" panose="020E0502030303020204" pitchFamily="34" charset="0"/>
              </a:rPr>
              <a:t>Speed</a:t>
            </a:r>
            <a:r>
              <a:rPr lang="id-ID" dirty="0">
                <a:latin typeface="Candara" panose="020E0502030303020204" pitchFamily="34" charset="0"/>
              </a:rPr>
              <a:t> - </a:t>
            </a:r>
            <a:r>
              <a:rPr lang="en-US" dirty="0">
                <a:latin typeface="Candara" panose="020E0502030303020204" pitchFamily="34" charset="0"/>
              </a:rPr>
              <a:t>determines which Pokémon will act first during battle</a:t>
            </a:r>
            <a:endParaRPr lang="id-ID" dirty="0">
              <a:latin typeface="Candara" panose="020E0502030303020204" pitchFamily="34" charset="0"/>
            </a:endParaRPr>
          </a:p>
          <a:p>
            <a:pPr marL="0" indent="0">
              <a:buNone/>
            </a:pPr>
            <a:endParaRPr lang="id-ID" dirty="0">
              <a:latin typeface="Candara" panose="020E0502030303020204" pitchFamily="34" charset="0"/>
            </a:endParaRPr>
          </a:p>
        </p:txBody>
      </p:sp>
    </p:spTree>
    <p:extLst>
      <p:ext uri="{BB962C8B-B14F-4D97-AF65-F5344CB8AC3E}">
        <p14:creationId xmlns:p14="http://schemas.microsoft.com/office/powerpoint/2010/main" val="385454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163D4-F651-4242-AE30-20CE171B8401}"/>
              </a:ext>
            </a:extLst>
          </p:cNvPr>
          <p:cNvSpPr>
            <a:spLocks noGrp="1"/>
          </p:cNvSpPr>
          <p:nvPr>
            <p:ph type="title"/>
          </p:nvPr>
        </p:nvSpPr>
        <p:spPr>
          <a:xfrm>
            <a:off x="162838" y="1089763"/>
            <a:ext cx="4772418" cy="889349"/>
          </a:xfrm>
        </p:spPr>
        <p:txBody>
          <a:bodyPr>
            <a:noAutofit/>
          </a:bodyPr>
          <a:lstStyle/>
          <a:p>
            <a:pPr algn="ctr"/>
            <a:r>
              <a:rPr lang="id-ID" b="1" dirty="0">
                <a:latin typeface="rainyhearts" panose="02000603000000000000" pitchFamily="2" charset="0"/>
                <a:ea typeface="rainyhearts" panose="02000603000000000000" pitchFamily="2" charset="0"/>
              </a:rPr>
              <a:t>Is Legendary Pokemon Better Then Normal Pokemon?</a:t>
            </a:r>
          </a:p>
        </p:txBody>
      </p:sp>
      <p:sp>
        <p:nvSpPr>
          <p:cNvPr id="4" name="Text Placeholder 3">
            <a:extLst>
              <a:ext uri="{FF2B5EF4-FFF2-40B4-BE49-F238E27FC236}">
                <a16:creationId xmlns:a16="http://schemas.microsoft.com/office/drawing/2014/main" id="{4D5590CE-C1BB-456B-8DEC-9852B97EA4E6}"/>
              </a:ext>
            </a:extLst>
          </p:cNvPr>
          <p:cNvSpPr>
            <a:spLocks noGrp="1"/>
          </p:cNvSpPr>
          <p:nvPr>
            <p:ph type="body" sz="half" idx="2"/>
          </p:nvPr>
        </p:nvSpPr>
        <p:spPr>
          <a:xfrm>
            <a:off x="262156" y="2119339"/>
            <a:ext cx="4471791" cy="3486615"/>
          </a:xfrm>
        </p:spPr>
        <p:txBody>
          <a:bodyPr>
            <a:normAutofit/>
          </a:bodyPr>
          <a:lstStyle/>
          <a:p>
            <a:pPr algn="just"/>
            <a:r>
              <a:rPr lang="id-ID" sz="2400" dirty="0">
                <a:latin typeface="Candara" panose="020E0502030303020204" pitchFamily="34" charset="0"/>
              </a:rPr>
              <a:t>First analysis – for this Chart you’ll know that legendary pokemon has better avarage stats then normal pokemon. But you can’t always depend on rarity for choosing pokemon for your team so it’s better for you to choose a pokemon that suits for your team</a:t>
            </a:r>
          </a:p>
          <a:p>
            <a:pPr algn="just"/>
            <a:endParaRPr lang="id-ID" sz="2400" dirty="0">
              <a:latin typeface="Candara" panose="020E0502030303020204" pitchFamily="34" charset="0"/>
            </a:endParaRPr>
          </a:p>
        </p:txBody>
      </p:sp>
      <p:pic>
        <p:nvPicPr>
          <p:cNvPr id="9" name="Picture 8">
            <a:extLst>
              <a:ext uri="{FF2B5EF4-FFF2-40B4-BE49-F238E27FC236}">
                <a16:creationId xmlns:a16="http://schemas.microsoft.com/office/drawing/2014/main" id="{EA3F791D-ECC9-4419-A0D9-B0299482A983}"/>
              </a:ext>
            </a:extLst>
          </p:cNvPr>
          <p:cNvPicPr>
            <a:picLocks noChangeAspect="1"/>
          </p:cNvPicPr>
          <p:nvPr/>
        </p:nvPicPr>
        <p:blipFill>
          <a:blip r:embed="rId2"/>
          <a:stretch>
            <a:fillRect/>
          </a:stretch>
        </p:blipFill>
        <p:spPr>
          <a:xfrm>
            <a:off x="5461348" y="1089763"/>
            <a:ext cx="5764581" cy="4571502"/>
          </a:xfrm>
          <a:prstGeom prst="rect">
            <a:avLst/>
          </a:prstGeom>
        </p:spPr>
      </p:pic>
    </p:spTree>
    <p:extLst>
      <p:ext uri="{BB962C8B-B14F-4D97-AF65-F5344CB8AC3E}">
        <p14:creationId xmlns:p14="http://schemas.microsoft.com/office/powerpoint/2010/main" val="708353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163D4-F651-4242-AE30-20CE171B8401}"/>
              </a:ext>
            </a:extLst>
          </p:cNvPr>
          <p:cNvSpPr>
            <a:spLocks noGrp="1"/>
          </p:cNvSpPr>
          <p:nvPr>
            <p:ph type="title"/>
          </p:nvPr>
        </p:nvSpPr>
        <p:spPr>
          <a:xfrm>
            <a:off x="513567" y="1089763"/>
            <a:ext cx="3945699" cy="889349"/>
          </a:xfrm>
        </p:spPr>
        <p:txBody>
          <a:bodyPr>
            <a:noAutofit/>
          </a:bodyPr>
          <a:lstStyle/>
          <a:p>
            <a:pPr algn="ctr"/>
            <a:r>
              <a:rPr lang="id-ID" b="1" dirty="0">
                <a:latin typeface="rainyhearts" panose="02000603000000000000" pitchFamily="2" charset="0"/>
                <a:ea typeface="rainyhearts" panose="02000603000000000000" pitchFamily="2" charset="0"/>
              </a:rPr>
              <a:t>Which Generation has The Better Stats?</a:t>
            </a:r>
          </a:p>
        </p:txBody>
      </p:sp>
      <p:sp>
        <p:nvSpPr>
          <p:cNvPr id="4" name="Text Placeholder 3">
            <a:extLst>
              <a:ext uri="{FF2B5EF4-FFF2-40B4-BE49-F238E27FC236}">
                <a16:creationId xmlns:a16="http://schemas.microsoft.com/office/drawing/2014/main" id="{4D5590CE-C1BB-456B-8DEC-9852B97EA4E6}"/>
              </a:ext>
            </a:extLst>
          </p:cNvPr>
          <p:cNvSpPr>
            <a:spLocks noGrp="1"/>
          </p:cNvSpPr>
          <p:nvPr>
            <p:ph type="body" sz="half" idx="2"/>
          </p:nvPr>
        </p:nvSpPr>
        <p:spPr>
          <a:xfrm>
            <a:off x="262156" y="2119339"/>
            <a:ext cx="4471791" cy="3486615"/>
          </a:xfrm>
        </p:spPr>
        <p:txBody>
          <a:bodyPr>
            <a:normAutofit/>
          </a:bodyPr>
          <a:lstStyle/>
          <a:p>
            <a:pPr algn="just"/>
            <a:r>
              <a:rPr lang="id-ID" sz="2400" dirty="0">
                <a:latin typeface="Candara" panose="020E0502030303020204" pitchFamily="34" charset="0"/>
              </a:rPr>
              <a:t>Second analysis – From this Line Chart, describe each stats fluktuate for each gen. Here you can see that gen 7 has better attack stats, if you want more balance stats you can consider to choose from gen 4</a:t>
            </a:r>
          </a:p>
        </p:txBody>
      </p:sp>
      <p:pic>
        <p:nvPicPr>
          <p:cNvPr id="8" name="Picture 7">
            <a:extLst>
              <a:ext uri="{FF2B5EF4-FFF2-40B4-BE49-F238E27FC236}">
                <a16:creationId xmlns:a16="http://schemas.microsoft.com/office/drawing/2014/main" id="{BB75CFFC-7B5A-413C-8495-9501DC86973A}"/>
              </a:ext>
            </a:extLst>
          </p:cNvPr>
          <p:cNvPicPr>
            <a:picLocks noChangeAspect="1"/>
          </p:cNvPicPr>
          <p:nvPr/>
        </p:nvPicPr>
        <p:blipFill>
          <a:blip r:embed="rId2"/>
          <a:stretch>
            <a:fillRect/>
          </a:stretch>
        </p:blipFill>
        <p:spPr>
          <a:xfrm>
            <a:off x="5088140" y="1534437"/>
            <a:ext cx="6590293" cy="3638812"/>
          </a:xfrm>
          <a:prstGeom prst="rect">
            <a:avLst/>
          </a:prstGeom>
        </p:spPr>
      </p:pic>
    </p:spTree>
    <p:extLst>
      <p:ext uri="{BB962C8B-B14F-4D97-AF65-F5344CB8AC3E}">
        <p14:creationId xmlns:p14="http://schemas.microsoft.com/office/powerpoint/2010/main" val="2672910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163D4-F651-4242-AE30-20CE171B8401}"/>
              </a:ext>
            </a:extLst>
          </p:cNvPr>
          <p:cNvSpPr>
            <a:spLocks noGrp="1"/>
          </p:cNvSpPr>
          <p:nvPr>
            <p:ph type="title"/>
          </p:nvPr>
        </p:nvSpPr>
        <p:spPr>
          <a:xfrm>
            <a:off x="513567" y="1089763"/>
            <a:ext cx="3945699" cy="889349"/>
          </a:xfrm>
        </p:spPr>
        <p:txBody>
          <a:bodyPr>
            <a:noAutofit/>
          </a:bodyPr>
          <a:lstStyle/>
          <a:p>
            <a:pPr algn="ctr"/>
            <a:r>
              <a:rPr lang="id-ID" b="1" dirty="0">
                <a:latin typeface="rainyhearts" panose="02000603000000000000" pitchFamily="2" charset="0"/>
                <a:ea typeface="rainyhearts" panose="02000603000000000000" pitchFamily="2" charset="0"/>
              </a:rPr>
              <a:t>Best Pokemon For </a:t>
            </a:r>
            <a:br>
              <a:rPr lang="id-ID" b="1" dirty="0">
                <a:latin typeface="rainyhearts" panose="02000603000000000000" pitchFamily="2" charset="0"/>
                <a:ea typeface="rainyhearts" panose="02000603000000000000" pitchFamily="2" charset="0"/>
              </a:rPr>
            </a:br>
            <a:r>
              <a:rPr lang="id-ID" b="1" dirty="0">
                <a:latin typeface="rainyhearts" panose="02000603000000000000" pitchFamily="2" charset="0"/>
                <a:ea typeface="rainyhearts" panose="02000603000000000000" pitchFamily="2" charset="0"/>
              </a:rPr>
              <a:t>Each Stats</a:t>
            </a:r>
          </a:p>
        </p:txBody>
      </p:sp>
      <p:sp>
        <p:nvSpPr>
          <p:cNvPr id="3" name="Picture Placeholder 2">
            <a:extLst>
              <a:ext uri="{FF2B5EF4-FFF2-40B4-BE49-F238E27FC236}">
                <a16:creationId xmlns:a16="http://schemas.microsoft.com/office/drawing/2014/main" id="{E8EF53BF-2D05-4D20-92B1-EBD17E9916E7}"/>
              </a:ext>
            </a:extLst>
          </p:cNvPr>
          <p:cNvSpPr>
            <a:spLocks noGrp="1"/>
          </p:cNvSpPr>
          <p:nvPr>
            <p:ph type="pic" idx="1"/>
          </p:nvPr>
        </p:nvSpPr>
        <p:spPr/>
      </p:sp>
      <p:sp>
        <p:nvSpPr>
          <p:cNvPr id="4" name="Text Placeholder 3">
            <a:extLst>
              <a:ext uri="{FF2B5EF4-FFF2-40B4-BE49-F238E27FC236}">
                <a16:creationId xmlns:a16="http://schemas.microsoft.com/office/drawing/2014/main" id="{4D5590CE-C1BB-456B-8DEC-9852B97EA4E6}"/>
              </a:ext>
            </a:extLst>
          </p:cNvPr>
          <p:cNvSpPr>
            <a:spLocks noGrp="1"/>
          </p:cNvSpPr>
          <p:nvPr>
            <p:ph type="body" sz="half" idx="2"/>
          </p:nvPr>
        </p:nvSpPr>
        <p:spPr>
          <a:xfrm>
            <a:off x="262156" y="2119339"/>
            <a:ext cx="4471791" cy="3486615"/>
          </a:xfrm>
        </p:spPr>
        <p:txBody>
          <a:bodyPr>
            <a:normAutofit/>
          </a:bodyPr>
          <a:lstStyle/>
          <a:p>
            <a:pPr algn="just"/>
            <a:r>
              <a:rPr lang="id-ID" sz="2400" dirty="0">
                <a:latin typeface="Candara" panose="020E0502030303020204" pitchFamily="34" charset="0"/>
              </a:rPr>
              <a:t>Third analysis – in order to make a dream team you must know the best pokemon from each stats. So that you can determine a role for each pokemon, and how you can make better use for every pokemon you choose as the part of your dream team</a:t>
            </a:r>
          </a:p>
        </p:txBody>
      </p:sp>
      <p:pic>
        <p:nvPicPr>
          <p:cNvPr id="6" name="Picture 5">
            <a:extLst>
              <a:ext uri="{FF2B5EF4-FFF2-40B4-BE49-F238E27FC236}">
                <a16:creationId xmlns:a16="http://schemas.microsoft.com/office/drawing/2014/main" id="{10F7F54C-57C5-45C6-818A-17B43641F3AC}"/>
              </a:ext>
            </a:extLst>
          </p:cNvPr>
          <p:cNvPicPr>
            <a:picLocks noChangeAspect="1"/>
          </p:cNvPicPr>
          <p:nvPr/>
        </p:nvPicPr>
        <p:blipFill>
          <a:blip r:embed="rId2"/>
          <a:stretch>
            <a:fillRect/>
          </a:stretch>
        </p:blipFill>
        <p:spPr>
          <a:xfrm>
            <a:off x="5127626" y="906889"/>
            <a:ext cx="6283324" cy="5034695"/>
          </a:xfrm>
          <a:prstGeom prst="rect">
            <a:avLst/>
          </a:prstGeom>
        </p:spPr>
      </p:pic>
    </p:spTree>
    <p:extLst>
      <p:ext uri="{BB962C8B-B14F-4D97-AF65-F5344CB8AC3E}">
        <p14:creationId xmlns:p14="http://schemas.microsoft.com/office/powerpoint/2010/main" val="3705926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163D4-F651-4242-AE30-20CE171B8401}"/>
              </a:ext>
            </a:extLst>
          </p:cNvPr>
          <p:cNvSpPr>
            <a:spLocks noGrp="1"/>
          </p:cNvSpPr>
          <p:nvPr>
            <p:ph type="title"/>
          </p:nvPr>
        </p:nvSpPr>
        <p:spPr>
          <a:xfrm>
            <a:off x="513567" y="1089763"/>
            <a:ext cx="3945699" cy="889349"/>
          </a:xfrm>
        </p:spPr>
        <p:txBody>
          <a:bodyPr>
            <a:noAutofit/>
          </a:bodyPr>
          <a:lstStyle/>
          <a:p>
            <a:pPr algn="ctr"/>
            <a:r>
              <a:rPr lang="id-ID" b="1" dirty="0">
                <a:latin typeface="rainyhearts" panose="02000603000000000000" pitchFamily="2" charset="0"/>
                <a:ea typeface="rainyhearts" panose="02000603000000000000" pitchFamily="2" charset="0"/>
              </a:rPr>
              <a:t>How Can We Choose Pokemon Base on Type?</a:t>
            </a:r>
          </a:p>
        </p:txBody>
      </p:sp>
      <p:sp>
        <p:nvSpPr>
          <p:cNvPr id="3" name="Picture Placeholder 2">
            <a:extLst>
              <a:ext uri="{FF2B5EF4-FFF2-40B4-BE49-F238E27FC236}">
                <a16:creationId xmlns:a16="http://schemas.microsoft.com/office/drawing/2014/main" id="{E8EF53BF-2D05-4D20-92B1-EBD17E9916E7}"/>
              </a:ext>
            </a:extLst>
          </p:cNvPr>
          <p:cNvSpPr>
            <a:spLocks noGrp="1"/>
          </p:cNvSpPr>
          <p:nvPr>
            <p:ph type="pic" idx="1"/>
          </p:nvPr>
        </p:nvSpPr>
        <p:spPr/>
      </p:sp>
      <p:sp>
        <p:nvSpPr>
          <p:cNvPr id="4" name="Text Placeholder 3">
            <a:extLst>
              <a:ext uri="{FF2B5EF4-FFF2-40B4-BE49-F238E27FC236}">
                <a16:creationId xmlns:a16="http://schemas.microsoft.com/office/drawing/2014/main" id="{4D5590CE-C1BB-456B-8DEC-9852B97EA4E6}"/>
              </a:ext>
            </a:extLst>
          </p:cNvPr>
          <p:cNvSpPr>
            <a:spLocks noGrp="1"/>
          </p:cNvSpPr>
          <p:nvPr>
            <p:ph type="body" sz="half" idx="2"/>
          </p:nvPr>
        </p:nvSpPr>
        <p:spPr>
          <a:xfrm>
            <a:off x="262156" y="2119339"/>
            <a:ext cx="4471791" cy="4231357"/>
          </a:xfrm>
        </p:spPr>
        <p:txBody>
          <a:bodyPr>
            <a:normAutofit/>
          </a:bodyPr>
          <a:lstStyle/>
          <a:p>
            <a:pPr algn="just"/>
            <a:r>
              <a:rPr lang="id-ID" sz="2400" dirty="0">
                <a:latin typeface="Candara" panose="020E0502030303020204" pitchFamily="34" charset="0"/>
              </a:rPr>
              <a:t>Forth analysis – not just the stats but you also want to know each type of pokemon. If you want attacker pokemon make sure the pokemon inflict more “very effective” for certain type, but for durable or tank pokemon you must avoid those “very effective” as much as possible. Such as Normal type pokemon has very balance weakness and strength </a:t>
            </a:r>
          </a:p>
        </p:txBody>
      </p:sp>
      <p:pic>
        <p:nvPicPr>
          <p:cNvPr id="11" name="Picture 10">
            <a:extLst>
              <a:ext uri="{FF2B5EF4-FFF2-40B4-BE49-F238E27FC236}">
                <a16:creationId xmlns:a16="http://schemas.microsoft.com/office/drawing/2014/main" id="{2A2DAEE7-3F93-4E45-AC70-199DCCF0561B}"/>
              </a:ext>
            </a:extLst>
          </p:cNvPr>
          <p:cNvPicPr>
            <a:picLocks noChangeAspect="1"/>
          </p:cNvPicPr>
          <p:nvPr/>
        </p:nvPicPr>
        <p:blipFill>
          <a:blip r:embed="rId2"/>
          <a:stretch>
            <a:fillRect/>
          </a:stretch>
        </p:blipFill>
        <p:spPr>
          <a:xfrm>
            <a:off x="5054992" y="802166"/>
            <a:ext cx="6428592" cy="5424792"/>
          </a:xfrm>
          <a:prstGeom prst="rect">
            <a:avLst/>
          </a:prstGeom>
        </p:spPr>
      </p:pic>
    </p:spTree>
    <p:extLst>
      <p:ext uri="{BB962C8B-B14F-4D97-AF65-F5344CB8AC3E}">
        <p14:creationId xmlns:p14="http://schemas.microsoft.com/office/powerpoint/2010/main" val="1363539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1251</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Candara</vt:lpstr>
      <vt:lpstr>rainyhearts</vt:lpstr>
      <vt:lpstr>Office Theme</vt:lpstr>
      <vt:lpstr>Made with Power BI</vt:lpstr>
      <vt:lpstr>Intro </vt:lpstr>
      <vt:lpstr>Analysis Indicator </vt:lpstr>
      <vt:lpstr>Data Set</vt:lpstr>
      <vt:lpstr>Detail on Stats</vt:lpstr>
      <vt:lpstr>Is Legendary Pokemon Better Then Normal Pokemon?</vt:lpstr>
      <vt:lpstr>Which Generation has The Better Stats?</vt:lpstr>
      <vt:lpstr>Best Pokemon For  Each Stats</vt:lpstr>
      <vt:lpstr>How Can We Choose Pokemon Base on Type?</vt:lpstr>
      <vt:lpstr>PowerPoint Presentation</vt:lpstr>
      <vt:lpstr>PowerPoint Presentation</vt:lpstr>
      <vt:lpstr>Conclusion And Suggestion</vt:lpstr>
      <vt:lpstr>PowerPoint Presentation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Khalid Wiraguna</dc:creator>
  <cp:lastModifiedBy>Khalid Wiraguna</cp:lastModifiedBy>
  <cp:revision>34</cp:revision>
  <dcterms:created xsi:type="dcterms:W3CDTF">2022-07-29T07:29:41Z</dcterms:created>
  <dcterms:modified xsi:type="dcterms:W3CDTF">2022-07-30T10:58:46Z</dcterms:modified>
</cp:coreProperties>
</file>