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75ea93076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775ea93076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75ea930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75ea930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8c389bb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8c389bb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75ea930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75ea930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75ea9307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75ea9307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8c389bb2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8c389bb2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75ea9307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75ea9307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75ea9307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75ea9307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ctrTitle"/>
          </p:nvPr>
        </p:nvSpPr>
        <p:spPr>
          <a:xfrm>
            <a:off x="311704" y="744575"/>
            <a:ext cx="41916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311700" y="2655650"/>
            <a:ext cx="41916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"/>
              <a:buNone/>
              <a:defRPr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3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1" name="Google Shape;151;p3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2" name="Google Shape;152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3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9" name="Google Shape;159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ctrTitle"/>
          </p:nvPr>
        </p:nvSpPr>
        <p:spPr>
          <a:xfrm>
            <a:off x="311704" y="744575"/>
            <a:ext cx="41916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lang="en" sz="5000"/>
              <a:t>PulangPegi</a:t>
            </a:r>
            <a:endParaRPr sz="5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179" name="Google Shape;179;p38"/>
          <p:cNvSpPr txBox="1"/>
          <p:nvPr>
            <p:ph idx="1" type="subTitle"/>
          </p:nvPr>
        </p:nvSpPr>
        <p:spPr>
          <a:xfrm>
            <a:off x="311700" y="2655650"/>
            <a:ext cx="41916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" sz="1500"/>
              <a:t>Anan Agrani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" sz="1500"/>
              <a:t>Augita Dewabrata</a:t>
            </a:r>
            <a:endParaRPr b="1"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1500"/>
              <a:t>Aulia Gita Pratiwi</a:t>
            </a:r>
            <a:endParaRPr b="1"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" sz="1500"/>
              <a:t>Dhyana Rara Ayu Gandini</a:t>
            </a:r>
            <a:endParaRPr b="1"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" sz="1500"/>
              <a:t>Fitrah Alamsyah</a:t>
            </a:r>
            <a:endParaRPr b="1"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b="1" lang="en" sz="1500"/>
              <a:t>Khalid Atthariq Wiraguna Aseran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Descriptive Statistics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311700" y="646375"/>
            <a:ext cx="8520600" cy="4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Apakah ada kolom dengan tipe data kurang sesuai, atau nama kolom dan isinya kurang sesuai?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00">
                <a:solidFill>
                  <a:schemeClr val="dk1"/>
                </a:solidFill>
              </a:rPr>
              <a:t>Tidak ada, semua data sudah sesuai</a:t>
            </a:r>
            <a:endParaRPr b="1" sz="1500">
              <a:solidFill>
                <a:schemeClr val="dk1"/>
              </a:solidFill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 sz="1500">
                <a:solidFill>
                  <a:schemeClr val="lt1"/>
                </a:solidFill>
              </a:rPr>
              <a:t>axs</a:t>
            </a:r>
            <a:endParaRPr b="1" sz="1500">
              <a:solidFill>
                <a:schemeClr val="lt1"/>
              </a:solidFill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Apakah ada kolom yang memiliki nilai kosong? Jika ada, apa saja?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00">
                <a:solidFill>
                  <a:schemeClr val="dk1"/>
                </a:solidFill>
              </a:rPr>
              <a:t>Terdapat 4 kolom yang memiliki missing value</a:t>
            </a:r>
            <a:r>
              <a:rPr lang="en" sz="1500">
                <a:solidFill>
                  <a:schemeClr val="dk1"/>
                </a:solidFill>
              </a:rPr>
              <a:t> atau nilai kosong yaitu :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500">
                <a:solidFill>
                  <a:schemeClr val="dk1"/>
                </a:solidFill>
              </a:rPr>
              <a:t>`Children`</a:t>
            </a:r>
            <a:r>
              <a:rPr lang="en" sz="1500">
                <a:solidFill>
                  <a:schemeClr val="dk1"/>
                </a:solidFill>
              </a:rPr>
              <a:t> : 4 baris atau 0.003%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500">
                <a:solidFill>
                  <a:schemeClr val="dk1"/>
                </a:solidFill>
              </a:rPr>
              <a:t>`Country`</a:t>
            </a:r>
            <a:r>
              <a:rPr lang="en" sz="1500">
                <a:solidFill>
                  <a:schemeClr val="dk1"/>
                </a:solidFill>
              </a:rPr>
              <a:t> : 488 baris atau  0.409%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500">
                <a:solidFill>
                  <a:schemeClr val="dk1"/>
                </a:solidFill>
              </a:rPr>
              <a:t>`Agent`</a:t>
            </a:r>
            <a:r>
              <a:rPr lang="en" sz="1500">
                <a:solidFill>
                  <a:schemeClr val="dk1"/>
                </a:solidFill>
              </a:rPr>
              <a:t> : 16.340 baris atau  13.686 %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500">
                <a:solidFill>
                  <a:schemeClr val="dk1"/>
                </a:solidFill>
              </a:rPr>
              <a:t>`Company`</a:t>
            </a:r>
            <a:r>
              <a:rPr lang="en" sz="1500">
                <a:solidFill>
                  <a:schemeClr val="dk1"/>
                </a:solidFill>
              </a:rPr>
              <a:t> : 112.593 baris atau 94.307%</a:t>
            </a:r>
            <a:endParaRPr sz="1500">
              <a:solidFill>
                <a:schemeClr val="dk1"/>
              </a:solidFill>
            </a:endParaRPr>
          </a:p>
          <a:p>
            <a:pPr indent="-316706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■"/>
            </a:pPr>
            <a:r>
              <a:rPr b="1" lang="en" sz="1500">
                <a:solidFill>
                  <a:schemeClr val="lt1"/>
                </a:solidFill>
              </a:rPr>
              <a:t>axs</a:t>
            </a:r>
            <a:endParaRPr sz="1500">
              <a:solidFill>
                <a:schemeClr val="lt1"/>
              </a:solidFill>
            </a:endParaRPr>
          </a:p>
          <a:p>
            <a:pPr indent="-31670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Apakah ada kolom yang memiliki nilai summary agak aneh? 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Yang aneh dari </a:t>
            </a:r>
            <a:r>
              <a:rPr i="1" lang="en" sz="1500">
                <a:solidFill>
                  <a:schemeClr val="dk1"/>
                </a:solidFill>
              </a:rPr>
              <a:t>summary statistics</a:t>
            </a:r>
            <a:r>
              <a:rPr lang="en" sz="1500">
                <a:solidFill>
                  <a:schemeClr val="dk1"/>
                </a:solidFill>
              </a:rPr>
              <a:t> dataset Hotel Booking adalah :</a:t>
            </a:r>
            <a:endParaRPr b="1" sz="1500">
              <a:solidFill>
                <a:schemeClr val="dk1"/>
              </a:solidFill>
            </a:endParaRPr>
          </a:p>
          <a:p>
            <a:pPr indent="-316706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Nilai minimal `adult` 0</a:t>
            </a:r>
            <a:r>
              <a:rPr lang="en" sz="1500">
                <a:solidFill>
                  <a:schemeClr val="dk1"/>
                </a:solidFill>
              </a:rPr>
              <a:t>, tidak mungkin babies/children check in sendiri tanpa adanya orang yang lebih dewasa</a:t>
            </a:r>
            <a:endParaRPr sz="1500">
              <a:solidFill>
                <a:schemeClr val="dk1"/>
              </a:solidFill>
            </a:endParaRPr>
          </a:p>
          <a:p>
            <a:pPr indent="-316706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Nilai minimal `adr` negatif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Univariate Analysis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311700" y="86395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9073750" cy="450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0"/>
          <p:cNvSpPr/>
          <p:nvPr/>
        </p:nvSpPr>
        <p:spPr>
          <a:xfrm>
            <a:off x="8024700" y="2929200"/>
            <a:ext cx="1119300" cy="193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Semua kolom kecuali kolom `agent` dan `company` memiliki outlier </a:t>
            </a:r>
            <a:r>
              <a:rPr lang="en" sz="1000">
                <a:solidFill>
                  <a:schemeClr val="dk1"/>
                </a:solidFill>
              </a:rPr>
              <a:t>maka </a:t>
            </a:r>
            <a:r>
              <a:rPr b="1" lang="en" sz="1000">
                <a:solidFill>
                  <a:schemeClr val="dk1"/>
                </a:solidFill>
              </a:rPr>
              <a:t>akan dilakukan proses penghapusan outlier</a:t>
            </a:r>
            <a:endParaRPr b="1"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Univariate Analysis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200" name="Google Shape;200;p41"/>
          <p:cNvSpPr txBox="1"/>
          <p:nvPr>
            <p:ph idx="1" type="body"/>
          </p:nvPr>
        </p:nvSpPr>
        <p:spPr>
          <a:xfrm>
            <a:off x="311700" y="86395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2" name="Google Shape;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9101974" cy="452254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1"/>
          <p:cNvSpPr/>
          <p:nvPr/>
        </p:nvSpPr>
        <p:spPr>
          <a:xfrm>
            <a:off x="7982675" y="2879325"/>
            <a:ext cx="1119300" cy="193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Semua kolom </a:t>
            </a:r>
            <a:r>
              <a:rPr b="1" lang="en" sz="1000">
                <a:solidFill>
                  <a:schemeClr val="dk1"/>
                </a:solidFill>
              </a:rPr>
              <a:t>bernilai </a:t>
            </a:r>
            <a:r>
              <a:rPr b="1" i="1" lang="en" sz="1000">
                <a:solidFill>
                  <a:schemeClr val="dk1"/>
                </a:solidFill>
              </a:rPr>
              <a:t>negatif skewed</a:t>
            </a:r>
            <a:r>
              <a:rPr lang="en" sz="1000">
                <a:solidFill>
                  <a:schemeClr val="dk1"/>
                </a:solidFill>
              </a:rPr>
              <a:t>, maka </a:t>
            </a:r>
            <a:r>
              <a:rPr b="1" lang="en" sz="1000">
                <a:solidFill>
                  <a:schemeClr val="dk1"/>
                </a:solidFill>
              </a:rPr>
              <a:t>perlu dilakukan normalisasi agar distribusinya menjadi normal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Multivariate Analysis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38" y="560525"/>
            <a:ext cx="8150180" cy="45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Multivariate Analysis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311700" y="674975"/>
            <a:ext cx="85206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" sz="1350">
                <a:solidFill>
                  <a:schemeClr val="dk1"/>
                </a:solidFill>
              </a:rPr>
              <a:t>Bagaimana korelasi antara masing-masing feature dan label. Kira-kira feature mana saja yang paling relevan dan harus dipertahankan?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b="1" lang="en" sz="1350">
                <a:solidFill>
                  <a:schemeClr val="dk1"/>
                </a:solidFill>
              </a:rPr>
              <a:t>Semua data relevan, sehingga tidak ada data yang di drop kecuali kolom yang membuat </a:t>
            </a:r>
            <a:r>
              <a:rPr b="1" i="1" lang="en" sz="1350">
                <a:solidFill>
                  <a:schemeClr val="dk1"/>
                </a:solidFill>
              </a:rPr>
              <a:t>multicollinearity</a:t>
            </a:r>
            <a:endParaRPr b="1" i="1" sz="1350">
              <a:solidFill>
                <a:schemeClr val="dk1"/>
              </a:solidFill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○"/>
            </a:pPr>
            <a:r>
              <a:rPr b="1" i="1" lang="en" sz="1350">
                <a:solidFill>
                  <a:schemeClr val="lt1"/>
                </a:solidFill>
              </a:rPr>
              <a:t>asx</a:t>
            </a:r>
            <a:endParaRPr b="1" i="1" sz="1350">
              <a:solidFill>
                <a:schemeClr val="lt1"/>
              </a:solidFill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" sz="1350">
                <a:solidFill>
                  <a:schemeClr val="dk1"/>
                </a:solidFill>
              </a:rPr>
              <a:t>Bagaimana korelasi antar-feature, apakah ada pola yang menarik? Apa yang perlu dilakukan terhadap feature itu?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b="1" lang="en" sz="1350">
                <a:solidFill>
                  <a:schemeClr val="dk1"/>
                </a:solidFill>
              </a:rPr>
              <a:t>Terdapat beberapa kolom yang menyebabkan </a:t>
            </a:r>
            <a:r>
              <a:rPr b="1" i="1" lang="en" sz="1350">
                <a:solidFill>
                  <a:schemeClr val="dk1"/>
                </a:solidFill>
              </a:rPr>
              <a:t>multicollinearity, </a:t>
            </a:r>
            <a:r>
              <a:rPr b="1" lang="en" sz="1350">
                <a:solidFill>
                  <a:schemeClr val="dk1"/>
                </a:solidFill>
              </a:rPr>
              <a:t>yaitu:</a:t>
            </a:r>
            <a:endParaRPr b="1" sz="1350">
              <a:solidFill>
                <a:schemeClr val="dk1"/>
              </a:solidFill>
            </a:endParaRPr>
          </a:p>
          <a:p>
            <a:pPr indent="-314325" lvl="2" marL="1200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" sz="1350">
                <a:solidFill>
                  <a:schemeClr val="dk1"/>
                </a:solidFill>
              </a:rPr>
              <a:t>Kolom `stays_in_week_nights` dan `stays_in_weekend-nights` yang memiliki nilai korelasi 0,5 yang menyebabkan </a:t>
            </a:r>
            <a:r>
              <a:rPr i="1" lang="en" sz="1350">
                <a:solidFill>
                  <a:schemeClr val="dk1"/>
                </a:solidFill>
              </a:rPr>
              <a:t>multicollinearity</a:t>
            </a:r>
            <a:r>
              <a:rPr lang="en" sz="1350">
                <a:solidFill>
                  <a:schemeClr val="dk1"/>
                </a:solidFill>
              </a:rPr>
              <a:t>, sehingga salah satu dari kolom akan di drop</a:t>
            </a:r>
            <a:endParaRPr sz="1350">
              <a:solidFill>
                <a:schemeClr val="dk1"/>
              </a:solidFill>
            </a:endParaRPr>
          </a:p>
          <a:p>
            <a:pPr indent="-314325" lvl="2" marL="1200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" sz="1350">
                <a:solidFill>
                  <a:schemeClr val="dk1"/>
                </a:solidFill>
              </a:rPr>
              <a:t>Kolom `arrival_date_year` dan `arrival_date_week_number` yang memiliki nilai korelasi -0,54 yang menyebabkan </a:t>
            </a:r>
            <a:r>
              <a:rPr i="1" lang="en" sz="1350">
                <a:solidFill>
                  <a:schemeClr val="dk1"/>
                </a:solidFill>
              </a:rPr>
              <a:t>multicollinearity</a:t>
            </a:r>
            <a:r>
              <a:rPr lang="en" sz="1350">
                <a:solidFill>
                  <a:schemeClr val="dk1"/>
                </a:solidFill>
              </a:rPr>
              <a:t>, sehingga salah satu dari kolom akan di drop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Char char="○"/>
            </a:pPr>
            <a:r>
              <a:rPr b="1" lang="en" sz="1350">
                <a:solidFill>
                  <a:schemeClr val="lt1"/>
                </a:solidFill>
              </a:rPr>
              <a:t>asx</a:t>
            </a:r>
            <a:endParaRPr b="1" sz="1350">
              <a:solidFill>
                <a:schemeClr val="lt1"/>
              </a:solidFill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n" sz="1350">
                <a:solidFill>
                  <a:schemeClr val="dk1"/>
                </a:solidFill>
              </a:rPr>
              <a:t>Tuliskan juga jika memang tidak ada feature yang saling berkorelasi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b="1" lang="en" sz="1350">
                <a:solidFill>
                  <a:schemeClr val="dk1"/>
                </a:solidFill>
              </a:rPr>
              <a:t>Semua kolom memiliki korelasi satu sama lain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217" name="Google Shape;217;p43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Business Insight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598075"/>
            <a:ext cx="8520600" cy="4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Selain EDA, lakukan juga beberapa analisis dan visualisasi untuk menemukan suatu business insight. 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Kolom </a:t>
            </a:r>
            <a:r>
              <a:rPr b="1" lang="en" sz="1250">
                <a:solidFill>
                  <a:schemeClr val="dk1"/>
                </a:solidFill>
              </a:rPr>
              <a:t>`children` dan `country` yang memiliki </a:t>
            </a:r>
            <a:r>
              <a:rPr b="1" i="1" lang="en" sz="1250">
                <a:solidFill>
                  <a:schemeClr val="dk1"/>
                </a:solidFill>
              </a:rPr>
              <a:t>missing value</a:t>
            </a:r>
            <a:r>
              <a:rPr b="1" lang="en" sz="1250">
                <a:solidFill>
                  <a:schemeClr val="dk1"/>
                </a:solidFill>
              </a:rPr>
              <a:t> akan diisi dengan nilai modus</a:t>
            </a:r>
            <a:endParaRPr b="1"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Kolom </a:t>
            </a:r>
            <a:r>
              <a:rPr b="1" lang="en" sz="1250">
                <a:solidFill>
                  <a:schemeClr val="dk1"/>
                </a:solidFill>
              </a:rPr>
              <a:t>`agent` dan `company`</a:t>
            </a:r>
            <a:r>
              <a:rPr lang="en" sz="1250">
                <a:solidFill>
                  <a:schemeClr val="dk1"/>
                </a:solidFill>
              </a:rPr>
              <a:t> akan dimaksimalkan dengan </a:t>
            </a:r>
            <a:r>
              <a:rPr b="1" lang="en" sz="1250">
                <a:solidFill>
                  <a:schemeClr val="dk1"/>
                </a:solidFill>
              </a:rPr>
              <a:t>membuat fitur baru yang dapat menyimpulkan pelanggan tersebut memakai travel agent &amp; company atau booking sendiri.</a:t>
            </a:r>
            <a:endParaRPr b="1"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Kolom </a:t>
            </a:r>
            <a:r>
              <a:rPr b="1" lang="en" sz="1250">
                <a:solidFill>
                  <a:schemeClr val="dk1"/>
                </a:solidFill>
              </a:rPr>
              <a:t>`is_canceled` punya korelasi yang kuat dengan kolom `lead_time`</a:t>
            </a:r>
            <a:endParaRPr b="1"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Char char="○"/>
            </a:pPr>
            <a:r>
              <a:rPr b="1" lang="en" sz="1250">
                <a:solidFill>
                  <a:schemeClr val="lt1"/>
                </a:solidFill>
              </a:rPr>
              <a:t>asx</a:t>
            </a:r>
            <a:endParaRPr b="1" sz="1250">
              <a:solidFill>
                <a:schemeClr val="lt1"/>
              </a:solidFill>
            </a:endParaRPr>
          </a:p>
          <a:p>
            <a:pPr indent="-3079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" sz="1250">
                <a:solidFill>
                  <a:schemeClr val="dk1"/>
                </a:solidFill>
              </a:rPr>
              <a:t>Tuliskan minimal 3 insight, dan berdasarkan insight tersebut jelaskan rekomendasinya untuk bisnis.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Data dari </a:t>
            </a:r>
            <a:r>
              <a:rPr b="1" lang="en" sz="1250">
                <a:solidFill>
                  <a:schemeClr val="dk1"/>
                </a:solidFill>
              </a:rPr>
              <a:t>kolom `agent` dan `company` dapat digunakan untuk melakukan kerjasama antara pihak hotel, agent dan company</a:t>
            </a:r>
            <a:r>
              <a:rPr lang="en" sz="1250">
                <a:solidFill>
                  <a:schemeClr val="dk1"/>
                </a:solidFill>
              </a:rPr>
              <a:t> agar dapat memaksimalkan revenue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Data </a:t>
            </a:r>
            <a:r>
              <a:rPr b="1" lang="en" sz="1250">
                <a:solidFill>
                  <a:schemeClr val="dk1"/>
                </a:solidFill>
              </a:rPr>
              <a:t>`stays_in_week_nights` memiliki banyak pelanggan yang menginap pada saat weekdays</a:t>
            </a:r>
            <a:r>
              <a:rPr lang="en" sz="1250">
                <a:solidFill>
                  <a:schemeClr val="dk1"/>
                </a:solidFill>
              </a:rPr>
              <a:t> daripada pelanggan yang menginap pada saat weekend, </a:t>
            </a:r>
            <a:r>
              <a:rPr b="1" lang="en" sz="1250">
                <a:solidFill>
                  <a:schemeClr val="dk1"/>
                </a:solidFill>
              </a:rPr>
              <a:t>sehingga pihak hotel dapat memberikan peningkatan pelayanan seperti, </a:t>
            </a:r>
            <a:r>
              <a:rPr b="1" i="1" lang="en" sz="1250">
                <a:solidFill>
                  <a:schemeClr val="dk1"/>
                </a:solidFill>
              </a:rPr>
              <a:t>free snack on meeting room</a:t>
            </a:r>
            <a:r>
              <a:rPr b="1" lang="en" sz="1250">
                <a:solidFill>
                  <a:schemeClr val="dk1"/>
                </a:solidFill>
              </a:rPr>
              <a:t> atau </a:t>
            </a:r>
            <a:r>
              <a:rPr b="1" i="1" lang="en" sz="1250">
                <a:solidFill>
                  <a:schemeClr val="dk1"/>
                </a:solidFill>
              </a:rPr>
              <a:t>early check-in</a:t>
            </a:r>
            <a:r>
              <a:rPr b="1" lang="en" sz="1250">
                <a:solidFill>
                  <a:schemeClr val="dk1"/>
                </a:solidFill>
              </a:rPr>
              <a:t> </a:t>
            </a:r>
            <a:r>
              <a:rPr lang="en" sz="1250">
                <a:solidFill>
                  <a:schemeClr val="dk1"/>
                </a:solidFill>
              </a:rPr>
              <a:t> agar pelanggan yang datang pada saat weekdays terus melakukan repeat-booking</a:t>
            </a:r>
            <a:endParaRPr sz="1250">
              <a:solidFill>
                <a:schemeClr val="dk1"/>
              </a:solidFill>
            </a:endParaRPr>
          </a:p>
          <a:p>
            <a:pPr indent="-30797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</a:pPr>
            <a:r>
              <a:rPr lang="en" sz="1250">
                <a:solidFill>
                  <a:schemeClr val="dk1"/>
                </a:solidFill>
              </a:rPr>
              <a:t>Data </a:t>
            </a:r>
            <a:r>
              <a:rPr b="1" lang="en" sz="1250">
                <a:solidFill>
                  <a:schemeClr val="dk1"/>
                </a:solidFill>
              </a:rPr>
              <a:t>`stays_in_weekend_nights` dapat menjadi tinjauan agar pihak hotel dapat meningkatkan branding awareness</a:t>
            </a:r>
            <a:r>
              <a:rPr lang="en" sz="1250">
                <a:solidFill>
                  <a:schemeClr val="dk1"/>
                </a:solidFill>
              </a:rPr>
              <a:t> sehingga pelanggan akan lebih aware terhadap brand hotel kemudian hotel akan mendapatkan lebih banyak revenue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Git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311700" y="863950"/>
            <a:ext cx="8520600" cy="3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Buat Repository Git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Upload file notebook atau file pengerjaan lainnya pada repository tersebut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