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3"/>
  </p:handoutMasterIdLst>
  <p:sldIdLst>
    <p:sldId id="256" r:id="rId3"/>
    <p:sldId id="257" r:id="rId5"/>
    <p:sldId id="289" r:id="rId6"/>
    <p:sldId id="286" r:id="rId7"/>
    <p:sldId id="290" r:id="rId8"/>
    <p:sldId id="287" r:id="rId9"/>
    <p:sldId id="291" r:id="rId10"/>
    <p:sldId id="292" r:id="rId11"/>
    <p:sldId id="293" r:id="rId12"/>
    <p:sldId id="294" r:id="rId13"/>
    <p:sldId id="295" r:id="rId14"/>
    <p:sldId id="296" r:id="rId15"/>
    <p:sldId id="288" r:id="rId16"/>
    <p:sldId id="301" r:id="rId17"/>
    <p:sldId id="300" r:id="rId18"/>
    <p:sldId id="302" r:id="rId19"/>
    <p:sldId id="303" r:id="rId20"/>
    <p:sldId id="304"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39AC43-D900-481C-B767-1755559E3D5D}">
          <p14:sldIdLst>
            <p14:sldId id="256"/>
            <p14:sldId id="257"/>
            <p14:sldId id="289"/>
            <p14:sldId id="286"/>
          </p14:sldIdLst>
        </p14:section>
        <p14:section name="Untitled Section" id="{7BE5D7C9-0938-49BB-B0DE-B5BF58934ACD}">
          <p14:sldIdLst>
            <p14:sldId id="290"/>
            <p14:sldId id="287"/>
          </p14:sldIdLst>
        </p14:section>
        <p14:section name="Untitled Section" id="{2F8556AC-D22A-4435-B305-A6EF4FC4769E}">
          <p14:sldIdLst>
            <p14:sldId id="291"/>
            <p14:sldId id="292"/>
            <p14:sldId id="293"/>
            <p14:sldId id="294"/>
            <p14:sldId id="295"/>
            <p14:sldId id="296"/>
            <p14:sldId id="288"/>
            <p14:sldId id="301"/>
            <p14:sldId id="300"/>
            <p14:sldId id="302"/>
            <p14:sldId id="303"/>
            <p14:sldId id="304"/>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p:scale>
          <a:sx n="66" d="100"/>
          <a:sy n="66" d="100"/>
        </p:scale>
        <p:origin x="32" y="-8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endParaRPr lang="en-US" dirty="0"/>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Content Placeholder 3"/>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able Placeholder 7"/>
          <p:cNvSpPr>
            <a:spLocks noGrp="1"/>
          </p:cNvSpPr>
          <p:nvPr>
            <p:ph type="tbl" sz="quarter" idx="14" hasCustomPrompt="1"/>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endParaRPr lang="en-US" dirty="0"/>
          </a:p>
        </p:txBody>
      </p:sp>
      <p:sp>
        <p:nvSpPr>
          <p:cNvPr id="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grpSp>
        <p:nvGrpSpPr>
          <p:cNvPr id="14" name="Group 13"/>
          <p:cNvGrpSpPr/>
          <p:nvPr userDrawn="1"/>
        </p:nvGrpSpPr>
        <p:grpSpPr>
          <a:xfrm>
            <a:off x="0" y="0"/>
            <a:ext cx="2327564" cy="1505528"/>
            <a:chOff x="0" y="0"/>
            <a:chExt cx="2238376" cy="3105150"/>
          </a:xfrm>
        </p:grpSpPr>
        <p:cxnSp>
          <p:nvCxnSpPr>
            <p:cNvPr id="15" name="Straight Connector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Text Placeholder 2"/>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4" name="Content Placeholder 3"/>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7" name="Content Placeholder 3"/>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pic>
        <p:nvPicPr>
          <p:cNvPr id="13" name="Graphic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p:cNvGrpSpPr/>
          <p:nvPr userDrawn="1"/>
        </p:nvGrpSpPr>
        <p:grpSpPr>
          <a:xfrm>
            <a:off x="0" y="0"/>
            <a:ext cx="2590800" cy="1027906"/>
            <a:chOff x="0" y="0"/>
            <a:chExt cx="2590800" cy="1027906"/>
          </a:xfrm>
        </p:grpSpPr>
        <p:cxnSp>
          <p:nvCxnSpPr>
            <p:cNvPr id="11" name="Straight Connector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8" name="Table Placeholder 7"/>
          <p:cNvSpPr>
            <a:spLocks noGrp="1"/>
          </p:cNvSpPr>
          <p:nvPr>
            <p:ph type="tbl" sz="quarter" idx="14" hasCustomPrompt="1"/>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endParaRPr lang="en-US" dirty="0"/>
          </a:p>
        </p:txBody>
      </p:sp>
      <p:sp>
        <p:nvSpPr>
          <p:cNvPr id="7"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endParaRPr lang="en-US" dirty="0"/>
          </a:p>
        </p:txBody>
      </p:sp>
      <p:sp>
        <p:nvSpPr>
          <p:cNvPr id="3" name="Subtitle 2"/>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endParaRPr lang="en-US" dirty="0"/>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endParaRPr lang="en-US" dirty="0"/>
          </a:p>
        </p:txBody>
      </p:sp>
      <p:sp>
        <p:nvSpPr>
          <p:cNvPr id="3" name="Content Placeholder 2"/>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endParaRPr lang="en-US" dirty="0"/>
          </a:p>
        </p:txBody>
      </p:sp>
      <p:sp>
        <p:nvSpPr>
          <p:cNvPr id="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endParaRPr lang="en-US" dirty="0"/>
          </a:p>
        </p:txBody>
      </p:sp>
      <p:grpSp>
        <p:nvGrpSpPr>
          <p:cNvPr id="4" name="Group 3"/>
          <p:cNvGrpSpPr/>
          <p:nvPr userDrawn="1"/>
        </p:nvGrpSpPr>
        <p:grpSpPr>
          <a:xfrm>
            <a:off x="0" y="0"/>
            <a:ext cx="6557818" cy="6858000"/>
            <a:chOff x="0" y="0"/>
            <a:chExt cx="4762501" cy="5186363"/>
          </a:xfrm>
        </p:grpSpPr>
        <p:cxnSp>
          <p:nvCxnSpPr>
            <p:cNvPr id="5" name="Straight Connector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endParaRPr lang="en-US" dirty="0"/>
          </a:p>
        </p:txBody>
      </p:sp>
      <p:cxnSp>
        <p:nvCxnSpPr>
          <p:cNvPr id="7" name="Straight Connector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Content Placeholder 3"/>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grpSp>
        <p:nvGrpSpPr>
          <p:cNvPr id="9" name="Group 8"/>
          <p:cNvGrpSpPr/>
          <p:nvPr userDrawn="1"/>
        </p:nvGrpSpPr>
        <p:grpSpPr>
          <a:xfrm>
            <a:off x="9096374" y="-25401"/>
            <a:ext cx="3095625" cy="6883401"/>
            <a:chOff x="9096375" y="-25401"/>
            <a:chExt cx="3095625" cy="6883401"/>
          </a:xfrm>
        </p:grpSpPr>
        <p:cxnSp>
          <p:nvCxnSpPr>
            <p:cNvPr id="10" name="Straight Connector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endParaRPr lang="en-US" dirty="0"/>
          </a:p>
        </p:txBody>
      </p:sp>
      <p:sp>
        <p:nvSpPr>
          <p:cNvPr id="1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endParaRPr lang="en-US" dirty="0"/>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Title 1"/>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Text Placeholder 2"/>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7" name="Content Placeholder 3"/>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9" name="Content Placeholder 3"/>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Footer Placeholder 4"/>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endParaRPr lang="en-US" dirty="0"/>
          </a:p>
        </p:txBody>
      </p:sp>
      <p:sp>
        <p:nvSpPr>
          <p:cNvPr id="14"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grpSp>
        <p:nvGrpSpPr>
          <p:cNvPr id="10" name="Group 9"/>
          <p:cNvGrpSpPr/>
          <p:nvPr userDrawn="1"/>
        </p:nvGrpSpPr>
        <p:grpSpPr>
          <a:xfrm>
            <a:off x="4429817" y="0"/>
            <a:ext cx="7762183" cy="2754814"/>
            <a:chOff x="7334250" y="0"/>
            <a:chExt cx="4857750" cy="1724025"/>
          </a:xfrm>
        </p:grpSpPr>
        <p:cxnSp>
          <p:nvCxnSpPr>
            <p:cNvPr id="11" name="Straight Connector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5" name="Content Placeholder 3"/>
          <p:cNvSpPr>
            <a:spLocks noGrp="1"/>
          </p:cNvSpPr>
          <p:nvPr>
            <p:ph sz="half" idx="15" hasCustomPrompt="1"/>
          </p:nvPr>
        </p:nvSpPr>
        <p:spPr>
          <a:xfrm>
            <a:off x="1341120" y="3392035"/>
            <a:ext cx="2722880" cy="2907164"/>
          </a:xfrm>
        </p:spPr>
        <p:txBody>
          <a:bodyPr tIns="0">
            <a:normAutofit/>
          </a:bodyPr>
          <a:lstStyle>
            <a:lvl1pPr marL="283210" indent="-283210">
              <a:lnSpc>
                <a:spcPct val="100000"/>
              </a:lnSpc>
              <a:buFont typeface="+mj-lt"/>
              <a:buAutoNum type="arabicPeriod"/>
              <a:defRPr sz="1800" b="0" spc="50" baseline="0"/>
            </a:lvl1pPr>
            <a:lvl2pPr marL="567055" indent="-342900">
              <a:lnSpc>
                <a:spcPct val="100000"/>
              </a:lnSpc>
              <a:spcBef>
                <a:spcPts val="1000"/>
              </a:spcBef>
              <a:buFont typeface="+mj-lt"/>
              <a:buAutoNum type="alphaLcPeriod"/>
              <a:defRPr sz="1800" spc="50" baseline="0"/>
            </a:lvl2pPr>
            <a:lvl3pPr marL="850265" indent="-342900">
              <a:lnSpc>
                <a:spcPct val="100000"/>
              </a:lnSpc>
              <a:spcBef>
                <a:spcPts val="1000"/>
              </a:spcBef>
              <a:buFont typeface="+mj-lt"/>
              <a:buAutoNum type="arabicParenR"/>
              <a:defRPr sz="1800" spc="50" baseline="0"/>
            </a:lvl3pPr>
            <a:lvl4pPr marL="1042670"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7" name="Text Placeholder 2"/>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3" name="Content Placeholder 3"/>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Footer Placeholder 4"/>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endParaRPr lang="en-US" dirty="0"/>
          </a:p>
        </p:txBody>
      </p:sp>
      <p:sp>
        <p:nvSpPr>
          <p:cNvPr id="20"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13"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endParaRPr lang="en-US" dirty="0"/>
          </a:p>
        </p:txBody>
      </p:sp>
      <p:sp>
        <p:nvSpPr>
          <p:cNvPr id="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
        <p:nvSpPr>
          <p:cNvPr id="8" name="Content Placeholder 3"/>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46240" y="622300"/>
            <a:ext cx="4637405" cy="5908040"/>
          </a:xfrm>
        </p:spPr>
        <p:txBody>
          <a:bodyPr anchor="ctr">
            <a:normAutofit/>
          </a:bodyPr>
          <a:lstStyle/>
          <a:p>
            <a:r>
              <a:rPr lang="en-US" b="1">
                <a:effectLst/>
              </a:rPr>
              <a:t> AVIATION STRATEGY AND RISK EVASION</a:t>
            </a:r>
            <a:br>
              <a:rPr lang="en-US" b="0">
                <a:effectLst/>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6" y="-9109"/>
            <a:ext cx="9953308" cy="1021521"/>
          </a:xfrm>
        </p:spPr>
        <p:txBody>
          <a:bodyPr anchor="b">
            <a:normAutofit/>
          </a:bodyPr>
          <a:lstStyle/>
          <a:p>
            <a:r>
              <a:rPr lang="en-US" b="1" dirty="0">
                <a:effectLst/>
              </a:rPr>
              <a:t>4.Phase of Flight Risk Analysis</a:t>
            </a:r>
            <a:br>
              <a:rPr lang="en-US" b="0" dirty="0">
                <a:effectLst/>
              </a:rPr>
            </a:br>
            <a:endParaRPr lang="en-US" dirty="0"/>
          </a:p>
        </p:txBody>
      </p:sp>
      <p:sp>
        <p:nvSpPr>
          <p:cNvPr id="14" name="Text Placeholder 2"/>
          <p:cNvSpPr>
            <a:spLocks noGrp="1"/>
          </p:cNvSpPr>
          <p:nvPr>
            <p:ph type="body" idx="1"/>
          </p:nvPr>
        </p:nvSpPr>
        <p:spPr>
          <a:xfrm>
            <a:off x="1341120" y="2960877"/>
            <a:ext cx="2722880" cy="351284"/>
          </a:xfrm>
        </p:spPr>
        <p:txBody>
          <a:bodyPr/>
          <a:lstStyle/>
          <a:p>
            <a:endParaRPr lang="en-US"/>
          </a:p>
        </p:txBody>
      </p:sp>
      <p:sp>
        <p:nvSpPr>
          <p:cNvPr id="4" name="Content Placeholder 3"/>
          <p:cNvSpPr>
            <a:spLocks noGrp="1"/>
          </p:cNvSpPr>
          <p:nvPr>
            <p:ph sz="half" idx="14"/>
          </p:nvPr>
        </p:nvSpPr>
        <p:spPr>
          <a:xfrm>
            <a:off x="7591425" y="726440"/>
            <a:ext cx="4600575" cy="5568315"/>
          </a:xfrm>
        </p:spPr>
        <p:txBody>
          <a:bodyPr>
            <a:normAutofit/>
          </a:bodyPr>
          <a:lstStyle/>
          <a:p>
            <a:pPr marL="0" indent="0">
              <a:buNone/>
            </a:pPr>
            <a:r>
              <a:rPr lang="en-US" b="1" dirty="0"/>
              <a:t>Risk Assessment by Flight Phase</a:t>
            </a:r>
            <a:r>
              <a:rPr lang="en-US" dirty="0"/>
              <a:t>:</a:t>
            </a:r>
            <a:endParaRPr lang="en-US" dirty="0"/>
          </a:p>
          <a:p>
            <a:pPr>
              <a:buFont typeface="Arial" panose="020B0604020202020204" pitchFamily="34" charset="0"/>
              <a:buChar char="•"/>
            </a:pPr>
            <a:r>
              <a:rPr lang="en-US" dirty="0"/>
              <a:t>Analysis of the graph showing the Count of Aircraft Incidents by Broad Phase of Flight and Damage Type reveals that the landing and takeoff phases pose the highest risk.</a:t>
            </a:r>
            <a:endParaRPr lang="en-US" dirty="0"/>
          </a:p>
          <a:p>
            <a:endParaRPr lang="en-US" dirty="0"/>
          </a:p>
        </p:txBody>
      </p:sp>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pic>
        <p:nvPicPr>
          <p:cNvPr id="5" name="Content Placeholder 4" descr="Heatmap of Aircraft Incidents by Broad.phase.of.flight and Damage Type"/>
          <p:cNvPicPr>
            <a:picLocks noChangeAspect="1"/>
          </p:cNvPicPr>
          <p:nvPr>
            <p:ph sz="half" idx="15"/>
          </p:nvPr>
        </p:nvPicPr>
        <p:blipFill>
          <a:blip r:embed="rId1"/>
          <a:stretch>
            <a:fillRect/>
          </a:stretch>
        </p:blipFill>
        <p:spPr>
          <a:xfrm>
            <a:off x="-685800" y="726440"/>
            <a:ext cx="8277225" cy="5132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7" y="54892"/>
            <a:ext cx="9953308" cy="1007818"/>
          </a:xfrm>
        </p:spPr>
        <p:txBody>
          <a:bodyPr anchor="b">
            <a:normAutofit/>
          </a:bodyPr>
          <a:lstStyle/>
          <a:p>
            <a:r>
              <a:rPr lang="en-US" b="1" dirty="0">
                <a:effectLst/>
              </a:rPr>
              <a:t>5.Weather Condition Analysis</a:t>
            </a:r>
            <a:br>
              <a:rPr lang="en-US" b="0" dirty="0">
                <a:effectLst/>
              </a:rPr>
            </a:br>
            <a:endParaRPr lang="en-US" dirty="0"/>
          </a:p>
        </p:txBody>
      </p:sp>
      <p:sp>
        <p:nvSpPr>
          <p:cNvPr id="4" name="Content Placeholder 3"/>
          <p:cNvSpPr>
            <a:spLocks noGrp="1"/>
          </p:cNvSpPr>
          <p:nvPr>
            <p:ph sz="half" idx="15"/>
          </p:nvPr>
        </p:nvSpPr>
        <p:spPr>
          <a:xfrm>
            <a:off x="217998" y="740203"/>
            <a:ext cx="2722880" cy="2907164"/>
          </a:xfrm>
        </p:spPr>
        <p:txBody>
          <a:bodyPr>
            <a:normAutofit/>
          </a:bodyPr>
          <a:lstStyle/>
          <a:p>
            <a:pPr marL="0" indent="0">
              <a:buNone/>
            </a:pPr>
            <a:r>
              <a:rPr lang="en-US" b="1" dirty="0">
                <a:effectLst/>
              </a:rPr>
              <a:t>The graph of Count of Aircraft Incidents by Weather Condition and Damage Type highlights that Visual Meteorological Conditions (VMC) are associated with the highest number of incidents. </a:t>
            </a:r>
            <a:endParaRPr lang="en-US" b="0" dirty="0">
              <a:effectLst/>
            </a:endParaRPr>
          </a:p>
          <a:p>
            <a:endParaRPr lang="en-US" dirty="0"/>
          </a:p>
        </p:txBody>
      </p:sp>
      <p:pic>
        <p:nvPicPr>
          <p:cNvPr id="9" name="Content Placeholder 8" descr="A graph with blue and green squares&#10;&#10;Description automatically generated"/>
          <p:cNvPicPr>
            <a:picLocks noGrp="1" noChangeAspect="1"/>
          </p:cNvPicPr>
          <p:nvPr>
            <p:ph sz="half" idx="14"/>
          </p:nvPr>
        </p:nvPicPr>
        <p:blipFill>
          <a:blip r:embed="rId1"/>
          <a:srcRect t="10849" r="1" b="1"/>
          <a:stretch>
            <a:fillRect/>
          </a:stretch>
        </p:blipFill>
        <p:spPr>
          <a:xfrm>
            <a:off x="2940878" y="1133061"/>
            <a:ext cx="7972287" cy="5223287"/>
          </a:xfrm>
          <a:noFill/>
        </p:spPr>
      </p:pic>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53308" cy="858731"/>
          </a:xfrm>
        </p:spPr>
        <p:txBody>
          <a:bodyPr anchor="b">
            <a:normAutofit fontScale="90000"/>
          </a:bodyPr>
          <a:lstStyle/>
          <a:p>
            <a:r>
              <a:rPr lang="en-US" dirty="0"/>
              <a:t>6.</a:t>
            </a:r>
            <a:r>
              <a:rPr lang="en-US" b="1" dirty="0">
                <a:effectLst/>
              </a:rPr>
              <a:t> Human Risk Analysis</a:t>
            </a:r>
            <a:br>
              <a:rPr lang="en-US" b="0" dirty="0">
                <a:effectLst/>
              </a:rPr>
            </a:br>
            <a:endParaRPr lang="en-US" dirty="0"/>
          </a:p>
        </p:txBody>
      </p:sp>
      <p:sp>
        <p:nvSpPr>
          <p:cNvPr id="4" name="Content Placeholder 3"/>
          <p:cNvSpPr>
            <a:spLocks noGrp="1"/>
          </p:cNvSpPr>
          <p:nvPr>
            <p:ph sz="half" idx="15"/>
          </p:nvPr>
        </p:nvSpPr>
        <p:spPr>
          <a:xfrm>
            <a:off x="257755" y="521836"/>
            <a:ext cx="3727836" cy="5123590"/>
          </a:xfrm>
        </p:spPr>
        <p:txBody>
          <a:bodyPr>
            <a:normAutofit/>
          </a:bodyPr>
          <a:lstStyle/>
          <a:p>
            <a:pPr marL="0" indent="0">
              <a:lnSpc>
                <a:spcPct val="90000"/>
              </a:lnSpc>
              <a:buNone/>
            </a:pPr>
            <a:r>
              <a:rPr lang="en-US" dirty="0"/>
              <a:t>The analysis of the graphs reveals that airplanes have the highest number of injured people. However, they also account for the highest number of uninjured individuals. This duality indicates that while airplanes are involved in more incidents, a significant proportion of these incidents result in no injuries.</a:t>
            </a:r>
            <a:endParaRPr lang="en-US" dirty="0"/>
          </a:p>
        </p:txBody>
      </p:sp>
      <p:pic>
        <p:nvPicPr>
          <p:cNvPr id="9" name="Content Placeholder 8" descr="A graph of different sizes and colors&#10;&#10;Description automatically generated with medium confidence"/>
          <p:cNvPicPr>
            <a:picLocks noGrp="1" noChangeAspect="1"/>
          </p:cNvPicPr>
          <p:nvPr>
            <p:ph sz="half" idx="14"/>
          </p:nvPr>
        </p:nvPicPr>
        <p:blipFill>
          <a:blip r:embed="rId1"/>
          <a:stretch>
            <a:fillRect/>
          </a:stretch>
        </p:blipFill>
        <p:spPr>
          <a:xfrm>
            <a:off x="4253948" y="109331"/>
            <a:ext cx="7812155" cy="6247018"/>
          </a:xfrm>
          <a:noFill/>
        </p:spPr>
      </p:pic>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5110" y="824865"/>
            <a:ext cx="11558905" cy="3039110"/>
          </a:xfrm>
        </p:spPr>
        <p:txBody>
          <a:bodyPr anchor="b">
            <a:normAutofit/>
          </a:bodyPr>
          <a:lstStyle/>
          <a:p>
            <a:r>
              <a:rPr lang="en-US" sz="3200" dirty="0"/>
              <a:t>Concrete Business Aviation </a:t>
            </a:r>
            <a:r>
              <a:rPr lang="en-US" sz="3100" dirty="0"/>
              <a:t>Recommendations</a:t>
            </a:r>
            <a:endParaRPr lang="en-US" sz="3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91350" y="406400"/>
            <a:ext cx="4179570" cy="3826510"/>
          </a:xfrm>
        </p:spPr>
        <p:txBody>
          <a:bodyPr anchor="b">
            <a:normAutofit/>
          </a:bodyPr>
          <a:lstStyle/>
          <a:p>
            <a:r>
              <a:rPr lang="en-US" sz="2800" dirty="0"/>
              <a:t>Based on the thorough analysis of the aviation data, here are the strategic recommendations:</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Rectangle 3"/>
          <p:cNvSpPr>
            <a:spLocks noGrp="1" noChangeArrowheads="1"/>
          </p:cNvSpPr>
          <p:nvPr>
            <p:ph type="ctrTitle"/>
          </p:nvPr>
        </p:nvSpPr>
        <p:spPr bwMode="auto">
          <a:xfrm>
            <a:off x="0" y="-170180"/>
            <a:ext cx="12376150" cy="646874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1.Initial Focus on Lightweight Crafts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Start operations with lightweight aircraft such as gliders, ultralights, and powered parachutes. These types have shown lower incident rates, providing a safer entry into the market.</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2.Gradual Expansion</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Once safe and efficient operations are established with lightweight crafts, gradually expand to larger aircraft. This phased approach allows for building expertise and managing risks effectively.</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3.Continual Risk Assessment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Implement ongoing monitoring and risk assessment strategies to identify and mitigate potential hazards. This helps maintain high safety standards and supports informed decision-making.</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4.Training and Safety Protocols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Invest in comprehensive training programs for pilots and crew, focusing on the unique challenges associated with different aircraft types and phases of flight.</a:t>
            </a: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pPr>
            <a:endParaRPr kumimoji="0" lang="en-US" altLang="en-US" sz="900" b="0" i="0" u="none" strike="noStrike" cap="none" normalizeH="0" baseline="0" dirty="0">
              <a:ln>
                <a:noFill/>
              </a:ln>
              <a:effectLst/>
            </a:endParaRPr>
          </a:p>
        </p:txBody>
      </p:sp>
      <p:sp>
        <p:nvSpPr>
          <p:cNvPr id="4" name="Slide Number Placeholder 3" hidden="1"/>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1"/>
          <p:cNvSpPr>
            <a:spLocks noGrp="1" noChangeArrowheads="1"/>
          </p:cNvSpPr>
          <p:nvPr>
            <p:ph type="ctrTitle"/>
          </p:nvPr>
        </p:nvSpPr>
        <p:spPr bwMode="auto">
          <a:xfrm>
            <a:off x="215900" y="913765"/>
            <a:ext cx="11659870" cy="441833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5.Future Plane Investments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If the company decides to invest in planes in the future, avoid those with reciprocating engines due to higher accident rates. </a:t>
            </a:r>
            <a:r>
              <a:rPr kumimoji="0" lang="en-US" altLang="en-US" sz="1600" b="0" i="0" u="none" strike="noStrike" cap="none" normalizeH="0" baseline="0" dirty="0" err="1">
                <a:ln>
                  <a:noFill/>
                </a:ln>
                <a:effectLst/>
              </a:rPr>
              <a:t>Opt</a:t>
            </a:r>
            <a:r>
              <a:rPr kumimoji="0" lang="en-US" altLang="en-US" sz="1600" b="0" i="0" u="none" strike="noStrike" cap="none" normalizeH="0" baseline="0" dirty="0">
                <a:ln>
                  <a:noFill/>
                </a:ln>
                <a:effectLst/>
              </a:rPr>
              <a:t> for aircraft with safer engine types to mitigate risks.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6.Optimal Seasonal Operations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1" i="0" u="none" strike="noStrike" cap="none" normalizeH="0" baseline="0" dirty="0">
                <a:ln>
                  <a:noFill/>
                </a:ln>
                <a:effectLst/>
              </a:rPr>
              <a:t>Light Aircraft</a:t>
            </a:r>
            <a:r>
              <a:rPr kumimoji="0" lang="en-US" altLang="en-US" sz="1600" b="0" i="0" u="none" strike="noStrike" cap="none" normalizeH="0" baseline="0" dirty="0">
                <a:ln>
                  <a:noFill/>
                </a:ln>
                <a:effectLst/>
              </a:rPr>
              <a:t>: Focus operations in autumn for reduced risk and favorable conditions.</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1" i="0" u="none" strike="noStrike" cap="none" normalizeH="0" baseline="0" dirty="0">
                <a:ln>
                  <a:noFill/>
                </a:ln>
                <a:effectLst/>
              </a:rPr>
              <a:t>Planes</a:t>
            </a:r>
            <a:r>
              <a:rPr kumimoji="0" lang="en-US" altLang="en-US" sz="1600" b="0" i="0" u="none" strike="noStrike" cap="none" normalizeH="0" baseline="0" dirty="0">
                <a:ln>
                  <a:noFill/>
                </a:ln>
                <a:effectLst/>
              </a:rPr>
              <a:t>: Prioritize winter operations for enhanced safety and minimized risk of incidents.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7.Seasonal Risk Management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Implement stricter safety protocols and monitoring during summer months to mitigate the increased risk of incidents.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8.Recommended Locations for Startups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Consider Atlanta, Las Vegas, and San Antonio for startups due to their relatively low incident rates. These locations offer safer operational environments, crucial for minimizing risks and ensuring smooth operations.</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pPr>
            <a:endParaRPr kumimoji="0" lang="en-US" altLang="en-US" sz="900" b="0" i="0" u="none" strike="noStrike" cap="none" normalizeH="0" baseline="0" dirty="0">
              <a:ln>
                <a:noFill/>
              </a:ln>
              <a:effectLst/>
            </a:endParaRPr>
          </a:p>
        </p:txBody>
      </p:sp>
      <p:sp>
        <p:nvSpPr>
          <p:cNvPr id="4" name="Slide Number Placeholder 3" hidden="1"/>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1"/>
          <p:cNvSpPr>
            <a:spLocks noGrp="1" noChangeArrowheads="1"/>
          </p:cNvSpPr>
          <p:nvPr>
            <p:ph type="ctrTitle"/>
          </p:nvPr>
        </p:nvSpPr>
        <p:spPr bwMode="auto">
          <a:xfrm>
            <a:off x="120015" y="606425"/>
            <a:ext cx="12039600" cy="521843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9.Airport Path Condition</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Conduct thorough and regular assessments of airport runways and taxiways to ensure optimal condition. This includes checking for potential hazards, ensuring proper maintenance, and implementing safety measures.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10.Skilled Pilot Recruitment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Prioritize the recruitment and training of pilots who have proven expertise in handling takeoff and landing maneuvers. Implement advanced training programs and continuous skill enhancement sessions.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11.Enhanced Safety Protocols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Develop and enforce stringent safety protocols specifically for the takeoff and landing phases. Include procedural checklists, advanced simulation training, and real-time monitoring systems to detect and respond to potential issues quickly.</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12Avoid VMC for Lightweight Aircraft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Strategically plan flight operations to avoid Visual Meteorological Conditions (VMC), especially when operating lightweight crafts. Consider alternative weather conditions for safer flights.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13Training and Preparedness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Ensure pilots and crew are well-trained to handle various weather conditions. Place special emphasis on managing flights in non-VMC conditions to enhance overall safety.</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pPr>
            <a:endParaRPr kumimoji="0" lang="en-US" altLang="en-US" sz="900" b="0" i="0" u="none" strike="noStrike" cap="none" normalizeH="0" baseline="0" dirty="0">
              <a:ln>
                <a:noFill/>
              </a:ln>
              <a:effectLst/>
            </a:endParaRPr>
          </a:p>
        </p:txBody>
      </p:sp>
      <p:sp>
        <p:nvSpPr>
          <p:cNvPr id="4" name="Slide Number Placeholder 3" hidden="1"/>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365" y="487680"/>
            <a:ext cx="11751310" cy="4763770"/>
          </a:xfrm>
        </p:spPr>
        <p:txBody>
          <a:bodyPr anchor="b">
            <a:normAutofit/>
          </a:bodyPr>
          <a:lstStyle/>
          <a:p>
            <a:r>
              <a:rPr lang="en-US" sz="2000" b="1" dirty="0"/>
              <a:t>conclusion</a:t>
            </a:r>
            <a:br>
              <a:rPr lang="en-US" sz="2000" b="1" dirty="0"/>
            </a:br>
            <a:r>
              <a:rPr lang="en-US" sz="2000" dirty="0"/>
              <a:t>Thank you for your time and attention. Your support and collaboration are key to our success as we venture into the aviation industry.</a:t>
            </a:r>
            <a:br>
              <a:rPr lang="en-US" sz="2000" dirty="0"/>
            </a:br>
            <a:br>
              <a:rPr lang="en-US" sz="2000" dirty="0"/>
            </a:br>
            <a:r>
              <a:rPr lang="en-US" sz="2000" b="1" dirty="0"/>
              <a:t>Next Phase</a:t>
            </a:r>
            <a:br>
              <a:rPr lang="en-US" sz="2000" b="1" dirty="0"/>
            </a:br>
            <a:r>
              <a:rPr lang="en-US" sz="2000" dirty="0"/>
              <a:t>As we move forward, our next step is to gather a dataset that includes specific locations and revenue details. This data will help us further refine our analysis and develop more targeted strategies for growth and efficiency.</a:t>
            </a:r>
            <a:br>
              <a:rPr lang="en-US" sz="1400" dirty="0"/>
            </a:b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615736"/>
            <a:ext cx="4179570" cy="1524735"/>
          </a:xfrm>
        </p:spPr>
        <p:txBody>
          <a:bodyPr/>
          <a:lstStyle/>
          <a:p>
            <a:r>
              <a:rPr lang="en-US" dirty="0"/>
              <a:t>THANK YOU</a:t>
            </a:r>
            <a:endParaRPr lang="en-US" dirty="0"/>
          </a:p>
        </p:txBody>
      </p:sp>
      <p:sp>
        <p:nvSpPr>
          <p:cNvPr id="3" name="Subtitle 2"/>
          <p:cNvSpPr>
            <a:spLocks noGrp="1"/>
          </p:cNvSpPr>
          <p:nvPr>
            <p:ph type="subTitle" idx="1"/>
          </p:nvPr>
        </p:nvSpPr>
        <p:spPr>
          <a:xfrm>
            <a:off x="4267200" y="3238103"/>
            <a:ext cx="4179570" cy="2850181"/>
          </a:xfrm>
        </p:spPr>
        <p:txBody>
          <a:bodyPr>
            <a:noAutofit/>
          </a:bodyPr>
          <a:lstStyle/>
          <a:p>
            <a:r>
              <a:rPr lang="en-US" dirty="0"/>
              <a:t>Khalif Kahin</a:t>
            </a:r>
            <a:endParaRPr lang="en-US" dirty="0"/>
          </a:p>
          <a:p>
            <a:r>
              <a:rPr lang="en-US" dirty="0"/>
              <a:t>Phone:0722582570</a:t>
            </a:r>
            <a:endParaRPr lang="en-US" dirty="0"/>
          </a:p>
          <a:p>
            <a:r>
              <a:rPr lang="en-US" dirty="0"/>
              <a:t>Email:khalifkahin@gmail.com</a:t>
            </a:r>
            <a:endParaRPr lang="en-US" dirty="0"/>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115" y="1671955"/>
            <a:ext cx="11075670" cy="1509395"/>
          </a:xfrm>
        </p:spPr>
        <p:txBody>
          <a:bodyPr anchor="b">
            <a:normAutofit/>
          </a:bodyPr>
          <a:lstStyle/>
          <a:p>
            <a:r>
              <a:rPr lang="en-US" sz="2400" b="1" err="1"/>
              <a:t>INTRODUCTION</a:t>
            </a:r>
            <a:r>
              <a:rPr lang="en-US" sz="2400" err="1"/>
              <a:t>:</a:t>
            </a:r>
            <a:r>
              <a:rPr lang="en-US" sz="2400" err="1">
                <a:effectLst/>
              </a:rPr>
              <a:t>aviation-business-strategy-and-risk-evasion</a:t>
            </a:r>
            <a:r>
              <a:rPr lang="en-US" sz="2400">
                <a:effectLst/>
              </a:rPr>
              <a:t>-</a:t>
            </a:r>
            <a:br>
              <a:rPr lang="en-US" sz="2400" b="0">
                <a:effectLst/>
              </a:rPr>
            </a:br>
            <a:endParaRPr lang="en-US" sz="2400"/>
          </a:p>
        </p:txBody>
      </p:sp>
      <p:sp>
        <p:nvSpPr>
          <p:cNvPr id="5" name="Slide Number Placeholder 5"/>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
        <p:nvSpPr>
          <p:cNvPr id="3" name="Content Placeholder 2"/>
          <p:cNvSpPr>
            <a:spLocks noGrp="1"/>
          </p:cNvSpPr>
          <p:nvPr>
            <p:ph sz="half" idx="14"/>
          </p:nvPr>
        </p:nvSpPr>
        <p:spPr>
          <a:xfrm>
            <a:off x="614680" y="3660775"/>
            <a:ext cx="10746740" cy="2696210"/>
          </a:xfrm>
        </p:spPr>
        <p:txBody>
          <a:bodyPr>
            <a:normAutofit/>
          </a:bodyPr>
          <a:lstStyle/>
          <a:p>
            <a:pPr>
              <a:lnSpc>
                <a:spcPct val="90000"/>
              </a:lnSpc>
            </a:pPr>
            <a:r>
              <a:rPr lang="en-US" sz="1500"/>
              <a:t>This project embarks on a comprehensive analysis of the Aviation Accident Database &amp; Synopses, spanning six decades from 1963 to 2023. By leveraging this extensive dataset, our goal is to extract valuable business insights that will strategically guide our company’s entry into the aviation industry, thereby diversifying our portfolio. This in-depth analysis will not only uncover trends and patterns in aviation safety but also identify promising opportunities for innovation and growth within the sector, positioning us for success in the dynamic world of aviation.</a:t>
            </a:r>
            <a:endParaRPr lang="en-US"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5745" y="487680"/>
            <a:ext cx="10925175" cy="3376930"/>
          </a:xfrm>
        </p:spPr>
        <p:txBody>
          <a:bodyPr anchor="b">
            <a:normAutofit/>
          </a:bodyPr>
          <a:lstStyle/>
          <a:p>
            <a:r>
              <a:rPr lang="en-US" kern="1200" cap="all" spc="150" baseline="0" dirty="0"/>
              <a:t>MAIN 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p:nvPr>
        </p:nvSpPr>
        <p:spPr>
          <a:xfrm>
            <a:off x="-635" y="29845"/>
            <a:ext cx="9562465" cy="1525270"/>
          </a:xfrm>
        </p:spPr>
        <p:txBody>
          <a:bodyPr vert="horz" lIns="91440" tIns="45720" rIns="91440" bIns="45720" rtlCol="0" anchor="b">
            <a:normAutofit/>
          </a:bodyPr>
          <a:lstStyle/>
          <a:p>
            <a:r>
              <a:rPr lang="en-US" sz="1100" kern="1200" cap="all" spc="150" baseline="0" dirty="0">
                <a:latin typeface="+mj-lt"/>
                <a:ea typeface="+mj-ea"/>
                <a:cs typeface="+mj-cs"/>
              </a:rPr>
              <a:t>The primary aim of this project is to leverage historical data from the Aviation Accident Database &amp; Synopses, covering the period from 1963 to 2023, to derive strategic business insights. These insights will guide our company's entry into the aviation industry, ensuring informed decision-making and risk management. The specific objectives of this analysis are:</a:t>
            </a:r>
            <a:endParaRPr lang="en-US" sz="1100" kern="1200" cap="all" spc="150" baseline="0" dirty="0">
              <a:latin typeface="+mj-lt"/>
              <a:ea typeface="+mj-ea"/>
              <a:cs typeface="+mj-cs"/>
            </a:endParaRPr>
          </a:p>
          <a:p>
            <a:endParaRPr lang="en-US" sz="1100" kern="1200" cap="all" spc="150" baseline="0" dirty="0">
              <a:latin typeface="+mj-lt"/>
              <a:ea typeface="+mj-ea"/>
              <a:cs typeface="+mj-cs"/>
            </a:endParaRPr>
          </a:p>
        </p:txBody>
      </p:sp>
      <p:sp>
        <p:nvSpPr>
          <p:cNvPr id="4" name="Slide Number Placeholder 3"/>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fld>
            <a:endParaRPr lang="en-US"/>
          </a:p>
        </p:txBody>
      </p:sp>
      <p:sp>
        <p:nvSpPr>
          <p:cNvPr id="5" name="Rectangle 1"/>
          <p:cNvSpPr>
            <a:spLocks noChangeArrowheads="1"/>
          </p:cNvSpPr>
          <p:nvPr/>
        </p:nvSpPr>
        <p:spPr bwMode="auto">
          <a:xfrm>
            <a:off x="-635" y="1698625"/>
            <a:ext cx="12150090" cy="50234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rtlCol="0" anchorCtr="0" compatLnSpc="1">
            <a:normAutofit fontScale="87500" lnSpcReduction="10000"/>
          </a:bodyPr>
          <a:lstStyle/>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1.Identify the Optimal Aircraft Type:</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Determine the best aircraft type for </a:t>
            </a:r>
            <a:r>
              <a:rPr lang="en-US" altLang="en-US" sz="1500" b="0" spc="50" dirty="0"/>
              <a:t>the</a:t>
            </a:r>
            <a:r>
              <a:rPr kumimoji="0" lang="en-US" altLang="en-US" sz="1500" b="0" i="0" u="none" strike="noStrike" cap="none" spc="50" normalizeH="0" dirty="0">
                <a:ln>
                  <a:noFill/>
                </a:ln>
                <a:effectLst/>
              </a:rPr>
              <a:t> company to invest in, based on safety records, operational efficiency, and profitability.</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2.Seasonal Risk Assessment:</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Analyze seasonal variations in aviation incidents to identify the safest and most favorable seasons for operational activities.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3Optimal Location for Operations: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Evaluate different geographical locations to pinpoint the best overall location for establishing operations, considering incident rates and        operational conditions.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4Phase of Flight Risk Analysis: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Assess the risk associated with different phases of flight to identify the most hazardous phases and develop strategies to mitigate these  risks.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5Weather Condition Analysis: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Ascertain the ideal weather conditions for safe operations and understand how different weather scenarios impact aviation safety.</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6Human Risk Evaluation:</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Determine which aircraft types pose the greatest risk to human life, guiding safety measures and investment decisions.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7Business Recommendations: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Formulate actionable business recommendations based on the comprehensive analysis to support the company’s strategic planning and growth in the aviation sector.</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endParaRPr kumimoji="0" lang="en-US" altLang="en-US" sz="500" b="0" i="0" u="none" strike="noStrike" cap="none" spc="50" normalizeH="0" dirty="0">
              <a:ln>
                <a:noFill/>
              </a:ln>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05025" y="487680"/>
            <a:ext cx="6021070" cy="3408680"/>
          </a:xfrm>
        </p:spPr>
        <p:txBody>
          <a:bodyPr anchor="b">
            <a:normAutofit/>
          </a:bodyPr>
          <a:lstStyle/>
          <a:p>
            <a:r>
              <a:rPr lang="en-US" kern="1200" cap="all" spc="150" baseline="0" dirty="0"/>
              <a:t>Data ANALYSIS:</a:t>
            </a:r>
            <a:br>
              <a:rPr lang="en-US" kern="1200" cap="all" spc="150" baseline="0"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p:nvPr>
        </p:nvSpPr>
        <p:spPr>
          <a:xfrm>
            <a:off x="2504440" y="104140"/>
            <a:ext cx="6957695" cy="1204595"/>
          </a:xfrm>
        </p:spPr>
        <p:txBody>
          <a:bodyPr vert="horz" lIns="91440" tIns="45720" rIns="91440" bIns="45720" rtlCol="0" anchor="b">
            <a:normAutofit fontScale="90000"/>
          </a:bodyPr>
          <a:lstStyle/>
          <a:p>
            <a:r>
              <a:rPr lang="en-US" sz="2200" b="1" kern="1200" cap="all" spc="150" baseline="0" dirty="0">
                <a:latin typeface="+mj-lt"/>
                <a:ea typeface="+mj-ea"/>
                <a:cs typeface="+mj-cs"/>
              </a:rPr>
              <a:t>This were the methods used while cleaning and </a:t>
            </a:r>
            <a:r>
              <a:rPr lang="en-US" sz="2200" b="1" kern="1200" cap="all" spc="150" baseline="0" dirty="0" err="1">
                <a:latin typeface="+mj-lt"/>
                <a:ea typeface="+mj-ea"/>
                <a:cs typeface="+mj-cs"/>
              </a:rPr>
              <a:t>analysing</a:t>
            </a:r>
            <a:r>
              <a:rPr lang="en-US" sz="2200" b="1" kern="1200" cap="all" spc="150" baseline="0" dirty="0">
                <a:latin typeface="+mj-lt"/>
                <a:ea typeface="+mj-ea"/>
                <a:cs typeface="+mj-cs"/>
              </a:rPr>
              <a:t> the data in order to give clean accurate insights:</a:t>
            </a:r>
            <a:endParaRPr lang="en-US" sz="2200" b="1" kern="1200" cap="all" spc="150" baseline="0" dirty="0">
              <a:latin typeface="+mj-lt"/>
              <a:ea typeface="+mj-ea"/>
              <a:cs typeface="+mj-cs"/>
            </a:endParaRPr>
          </a:p>
        </p:txBody>
      </p:sp>
      <p:sp>
        <p:nvSpPr>
          <p:cNvPr id="4" name="Slide Number Placeholder 3"/>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fld>
            <a:endParaRPr lang="en-US"/>
          </a:p>
        </p:txBody>
      </p:sp>
      <p:sp>
        <p:nvSpPr>
          <p:cNvPr id="5" name="Rectangle 1"/>
          <p:cNvSpPr>
            <a:spLocks noChangeArrowheads="1"/>
          </p:cNvSpPr>
          <p:nvPr/>
        </p:nvSpPr>
        <p:spPr bwMode="auto">
          <a:xfrm>
            <a:off x="175260" y="1535430"/>
            <a:ext cx="12205970" cy="4820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rtlCol="0" anchorCtr="0" compatLnSpc="1">
            <a:normAutofit/>
          </a:bodyPr>
          <a:lstStyle/>
          <a:p>
            <a:pPr marR="0" lvl="0" fontAlgn="base">
              <a:lnSpc>
                <a:spcPct val="90000"/>
              </a:lnSpc>
              <a:spcBef>
                <a:spcPts val="1000"/>
              </a:spcBef>
              <a:spcAft>
                <a:spcPct val="0"/>
              </a:spcAft>
              <a:buClrTx/>
              <a:buSzTx/>
              <a:buFont typeface="Arial" panose="020B0604020202020204" pitchFamily="34" charset="0"/>
            </a:pPr>
            <a:r>
              <a:rPr kumimoji="0" lang="en-US" altLang="en-US" sz="1200" b="0" i="0" u="none" strike="noStrike" cap="none" spc="50" normalizeH="0" dirty="0">
                <a:ln>
                  <a:noFill/>
                </a:ln>
                <a:effectLst/>
              </a:rPr>
              <a:t>1.Data Cleaning: </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Removed unnecessary columns and handled missing values to ensure a clean and workable dataset.</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Standardized data formats and categorized information where necessary.</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200" b="0" i="0" u="none" strike="noStrike" cap="none" spc="50" normalizeH="0" dirty="0">
                <a:ln>
                  <a:noFill/>
                </a:ln>
                <a:effectLst/>
              </a:rPr>
              <a:t>2.Feature Selection:</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Selected relevant features that provide meaningful insights for the analysis, dropping irrelevant columns.</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Conducted correlation analysis to identify relationships between variables.</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lang="en-US" altLang="en-US" sz="1200" b="0" spc="50" dirty="0"/>
              <a:t>3</a:t>
            </a:r>
            <a:r>
              <a:rPr kumimoji="0" lang="en-US" altLang="en-US" sz="1200" b="0" i="0" u="none" strike="noStrike" cap="none" spc="50" normalizeH="0" dirty="0">
                <a:ln>
                  <a:noFill/>
                </a:ln>
                <a:effectLst/>
              </a:rPr>
              <a:t>.Aggregation and Grouping:</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Grouped data by relevant categories (e.g., Aircraft Type, Season, Location) to facilitate targeted analysis.</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Reclassified categories and aggregated data to align with specific business objectives.</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lang="en-US" altLang="en-US" sz="1200" b="0" spc="50" dirty="0"/>
              <a:t>4</a:t>
            </a:r>
            <a:r>
              <a:rPr kumimoji="0" lang="en-US" altLang="en-US" sz="1200" b="0" i="0" u="none" strike="noStrike" cap="none" spc="50" normalizeH="0" dirty="0">
                <a:ln>
                  <a:noFill/>
                </a:ln>
                <a:effectLst/>
              </a:rPr>
              <a:t>.Visualization Techniques:</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Utilized visualization tools such as bar charts, line charts, heatmaps, and scatter plots to represent data visually.</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Generated visualizations to identify patterns, trends, and outliers, supporting data-driven conclusions.</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endParaRPr kumimoji="0" lang="en-US" altLang="en-US" sz="600" b="0" i="0" u="none" strike="noStrike" cap="none" spc="50" normalizeH="0" dirty="0">
              <a:ln>
                <a:noFill/>
              </a:ln>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5982"/>
            <a:ext cx="9953308" cy="391199"/>
          </a:xfrm>
        </p:spPr>
        <p:txBody>
          <a:bodyPr anchor="ctr">
            <a:normAutofit fontScale="90000"/>
          </a:bodyPr>
          <a:lstStyle/>
          <a:p>
            <a:r>
              <a:rPr lang="en-US" dirty="0"/>
              <a:t>1.</a:t>
            </a:r>
            <a:r>
              <a:rPr lang="en-US" b="1" dirty="0">
                <a:solidFill>
                  <a:srgbClr val="569CD6"/>
                </a:solidFill>
                <a:effectLst/>
                <a:latin typeface="Consolas" panose="020B0609020204030204" pitchFamily="49" charset="0"/>
              </a:rPr>
              <a:t> </a:t>
            </a:r>
            <a:r>
              <a:rPr lang="en-US" b="1" dirty="0">
                <a:effectLst/>
                <a:latin typeface="Consolas" panose="020B0609020204030204" pitchFamily="49" charset="0"/>
              </a:rPr>
              <a:t>Aircraft Type analysis</a:t>
            </a:r>
            <a:br>
              <a:rPr lang="en-US" b="0" dirty="0">
                <a:solidFill>
                  <a:srgbClr val="CCCCCC"/>
                </a:solidFill>
                <a:effectLst/>
                <a:latin typeface="Consolas" panose="020B0609020204030204" pitchFamily="49" charset="0"/>
              </a:rPr>
            </a:br>
            <a:br>
              <a:rPr lang="en-US" dirty="0"/>
            </a:br>
            <a:br>
              <a:rPr lang="en-US" dirty="0"/>
            </a:br>
            <a:endParaRPr lang="en-US" dirty="0"/>
          </a:p>
        </p:txBody>
      </p:sp>
      <p:sp>
        <p:nvSpPr>
          <p:cNvPr id="17" name="Content Placeholder 16"/>
          <p:cNvSpPr>
            <a:spLocks noGrp="1"/>
          </p:cNvSpPr>
          <p:nvPr>
            <p:ph sz="half" idx="15"/>
          </p:nvPr>
        </p:nvSpPr>
        <p:spPr>
          <a:xfrm>
            <a:off x="159027" y="655983"/>
            <a:ext cx="4701208" cy="5700365"/>
          </a:xfrm>
        </p:spPr>
        <p:txBody>
          <a:bodyPr>
            <a:normAutofit/>
          </a:bodyPr>
          <a:lstStyle/>
          <a:p>
            <a:r>
              <a:rPr lang="en-US" dirty="0"/>
              <a:t>The graphs illustrate the count of incidents by aircraft category and engine type. Key takeaways include:</a:t>
            </a:r>
            <a:endParaRPr lang="en-US" dirty="0"/>
          </a:p>
          <a:p>
            <a:pPr>
              <a:buFont typeface="Arial" panose="020B0604020202020204" pitchFamily="34" charset="0"/>
              <a:buChar char="•"/>
            </a:pPr>
            <a:r>
              <a:rPr lang="en-US" b="1" dirty="0"/>
              <a:t>Airplane Incident Frequency</a:t>
            </a:r>
            <a:r>
              <a:rPr lang="en-US" dirty="0"/>
              <a:t>:</a:t>
            </a:r>
            <a:endParaRPr lang="en-US" dirty="0"/>
          </a:p>
          <a:p>
            <a:pPr marL="742950" lvl="1" indent="-285750">
              <a:buFont typeface="Arial" panose="020B0604020202020204" pitchFamily="34" charset="0"/>
              <a:buChar char="•"/>
            </a:pPr>
            <a:r>
              <a:rPr lang="en-US" dirty="0"/>
              <a:t>Airplanes are more prone to accidents compared to other types of aircraft.</a:t>
            </a:r>
            <a:endParaRPr lang="en-US" dirty="0"/>
          </a:p>
          <a:p>
            <a:pPr>
              <a:buFont typeface="Arial" panose="020B0604020202020204" pitchFamily="34" charset="0"/>
              <a:buChar char="•"/>
            </a:pPr>
            <a:r>
              <a:rPr lang="en-US" b="1" dirty="0"/>
              <a:t>Engine Type Risk</a:t>
            </a:r>
            <a:r>
              <a:rPr lang="en-US" dirty="0"/>
              <a:t>:</a:t>
            </a:r>
            <a:endParaRPr lang="en-US" dirty="0"/>
          </a:p>
          <a:p>
            <a:pPr marL="742950" lvl="1" indent="-285750">
              <a:buFont typeface="Arial" panose="020B0604020202020204" pitchFamily="34" charset="0"/>
              <a:buChar char="•"/>
            </a:pPr>
            <a:r>
              <a:rPr lang="en-US" dirty="0"/>
              <a:t>Aircraft equipped with reciprocating engines show a higher inclination towards incidents, highlighting a significant risk factor for these engine types.</a:t>
            </a:r>
            <a:endParaRPr lang="en-US" dirty="0"/>
          </a:p>
          <a:p>
            <a:pPr marL="0" indent="0">
              <a:buNone/>
            </a:pPr>
            <a:endParaRPr lang="en-US" dirty="0"/>
          </a:p>
        </p:txBody>
      </p:sp>
      <p:pic>
        <p:nvPicPr>
          <p:cNvPr id="10" name="Content Placeholder 9" descr="A graph of aircraft damage&#10;&#10;Description automatically generated"/>
          <p:cNvPicPr>
            <a:picLocks noGrp="1" noChangeAspect="1"/>
          </p:cNvPicPr>
          <p:nvPr>
            <p:ph sz="half" idx="14"/>
          </p:nvPr>
        </p:nvPicPr>
        <p:blipFill>
          <a:blip r:embed="rId1"/>
          <a:stretch>
            <a:fillRect/>
          </a:stretch>
        </p:blipFill>
        <p:spPr>
          <a:xfrm>
            <a:off x="5778005" y="407554"/>
            <a:ext cx="5943541" cy="3156960"/>
          </a:xfrm>
        </p:spPr>
      </p:pic>
      <p:sp>
        <p:nvSpPr>
          <p:cNvPr id="4" name="Slide Number Placeholder 3"/>
          <p:cNvSpPr>
            <a:spLocks noGrp="1"/>
          </p:cNvSpPr>
          <p:nvPr>
            <p:ph type="sldNum" sz="quarter" idx="13"/>
          </p:nvPr>
        </p:nvSpPr>
        <p:spPr/>
        <p:txBody>
          <a:bodyPr anchor="ctr">
            <a:normAutofit/>
          </a:bodyPr>
          <a:lstStyle/>
          <a:p>
            <a:pPr>
              <a:spcAft>
                <a:spcPts val="600"/>
              </a:spcAft>
            </a:pPr>
            <a:fld id="{A49DFD55-3C28-40EF-9E31-A92D2E4017FF}" type="slidenum">
              <a:rPr lang="en-US" smtClean="0"/>
            </a:fld>
            <a:endParaRPr lang="en-US"/>
          </a:p>
        </p:txBody>
      </p:sp>
      <p:pic>
        <p:nvPicPr>
          <p:cNvPr id="12" name="Picture 11" descr="A graph of aircraft accidents&#10;&#10;Description automatically generated with medium confidence"/>
          <p:cNvPicPr>
            <a:picLocks noChangeAspect="1"/>
          </p:cNvPicPr>
          <p:nvPr/>
        </p:nvPicPr>
        <p:blipFill>
          <a:blip r:embed="rId2"/>
          <a:stretch>
            <a:fillRect/>
          </a:stretch>
        </p:blipFill>
        <p:spPr>
          <a:xfrm>
            <a:off x="5895518" y="3701040"/>
            <a:ext cx="5708517" cy="3156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482"/>
            <a:ext cx="9953308" cy="924339"/>
          </a:xfrm>
        </p:spPr>
        <p:txBody>
          <a:bodyPr anchor="b">
            <a:normAutofit/>
          </a:bodyPr>
          <a:lstStyle/>
          <a:p>
            <a:r>
              <a:rPr lang="en-US" dirty="0"/>
              <a:t>2.</a:t>
            </a:r>
            <a:r>
              <a:rPr lang="en-US" b="1" dirty="0">
                <a:effectLst/>
              </a:rPr>
              <a:t> Seasonal Analysis</a:t>
            </a:r>
            <a:br>
              <a:rPr lang="en-US" b="0" dirty="0">
                <a:effectLst/>
              </a:rPr>
            </a:br>
            <a:endParaRPr lang="en-US" dirty="0"/>
          </a:p>
        </p:txBody>
      </p:sp>
      <p:pic>
        <p:nvPicPr>
          <p:cNvPr id="10" name="Content Placeholder 9" descr="A graph with blue and orange bars&#10;&#10;Description automatically generated"/>
          <p:cNvPicPr>
            <a:picLocks noGrp="1" noChangeAspect="1"/>
          </p:cNvPicPr>
          <p:nvPr>
            <p:ph sz="half" idx="15"/>
          </p:nvPr>
        </p:nvPicPr>
        <p:blipFill>
          <a:blip r:embed="rId1"/>
          <a:stretch>
            <a:fillRect/>
          </a:stretch>
        </p:blipFill>
        <p:spPr>
          <a:xfrm>
            <a:off x="5082872" y="39483"/>
            <a:ext cx="7109127" cy="6490526"/>
          </a:xfrm>
          <a:noFill/>
        </p:spPr>
      </p:pic>
      <p:sp>
        <p:nvSpPr>
          <p:cNvPr id="8" name="Rectangle 1"/>
          <p:cNvSpPr>
            <a:spLocks noGrp="1" noChangeArrowheads="1"/>
          </p:cNvSpPr>
          <p:nvPr>
            <p:ph sz="half" idx="14"/>
          </p:nvPr>
        </p:nvSpPr>
        <p:spPr bwMode="auto">
          <a:xfrm>
            <a:off x="262395" y="777054"/>
            <a:ext cx="4558083" cy="314076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rmAutofit/>
          </a:bodyPr>
          <a:lstStyle/>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1" i="0" u="none" strike="noStrike" cap="none" normalizeH="0" baseline="0" dirty="0">
                <a:ln>
                  <a:noFill/>
                </a:ln>
                <a:effectLst/>
              </a:rPr>
              <a:t>Aircraft Incidents by Season</a:t>
            </a:r>
            <a:r>
              <a:rPr kumimoji="0" lang="en-US" altLang="en-US" sz="1500" b="0" i="0" u="none" strike="noStrike" cap="none" normalizeH="0" baseline="0" dirty="0">
                <a:ln>
                  <a:noFill/>
                </a:ln>
                <a:effectLst/>
              </a:rPr>
              <a:t>:</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0" i="0" u="none" strike="noStrike" cap="none" normalizeH="0" baseline="0" dirty="0">
                <a:ln>
                  <a:noFill/>
                </a:ln>
                <a:effectLst/>
              </a:rPr>
              <a:t>The number of planes destroyed remains relatively constant across all seasons, indicating that certain types of damage are not heavily influenced by seasonal variations.</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1" i="0" u="none" strike="noStrike" cap="none" normalizeH="0" baseline="0" dirty="0">
                <a:ln>
                  <a:noFill/>
                </a:ln>
                <a:effectLst/>
              </a:rPr>
              <a:t>Increased Risk in Summer</a:t>
            </a:r>
            <a:r>
              <a:rPr kumimoji="0" lang="en-US" altLang="en-US" sz="1500" b="0" i="0" u="none" strike="noStrike" cap="none" normalizeH="0" baseline="0" dirty="0">
                <a:ln>
                  <a:noFill/>
                </a:ln>
                <a:effectLst/>
              </a:rPr>
              <a:t>:</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0" i="0" u="none" strike="noStrike" cap="none" normalizeH="0" baseline="0" dirty="0">
                <a:ln>
                  <a:noFill/>
                </a:ln>
                <a:effectLst/>
              </a:rPr>
              <a:t>There is a notable increase in incidents during the summer, suggesting that flying conditions or operational factors in this season may contribute to higher risk.</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1" i="0" u="none" strike="noStrike" cap="none" normalizeH="0" baseline="0" dirty="0">
                <a:ln>
                  <a:noFill/>
                </a:ln>
                <a:effectLst/>
              </a:rPr>
              <a:t>Winter Operations for Planes</a:t>
            </a:r>
            <a:r>
              <a:rPr kumimoji="0" lang="en-US" altLang="en-US" sz="1500" b="0" i="0" u="none" strike="noStrike" cap="none" normalizeH="0" baseline="0" dirty="0">
                <a:ln>
                  <a:noFill/>
                </a:ln>
                <a:effectLst/>
              </a:rPr>
              <a:t>:</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0" i="0" u="none" strike="noStrike" cap="none" normalizeH="0" baseline="0" dirty="0">
                <a:ln>
                  <a:noFill/>
                </a:ln>
                <a:effectLst/>
              </a:rPr>
              <a:t>Lower incident rates during winter.</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pPr>
            <a:endParaRPr kumimoji="0" lang="en-US" altLang="en-US" sz="1500" b="0" i="0" u="none" strike="noStrike" cap="none" normalizeH="0" baseline="0" dirty="0">
              <a:ln>
                <a:noFill/>
              </a:ln>
              <a:effectLst/>
            </a:endParaRPr>
          </a:p>
        </p:txBody>
      </p:sp>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53308" cy="913562"/>
          </a:xfrm>
        </p:spPr>
        <p:txBody>
          <a:bodyPr anchor="b">
            <a:normAutofit/>
          </a:bodyPr>
          <a:lstStyle/>
          <a:p>
            <a:r>
              <a:rPr lang="en-US" b="1" dirty="0">
                <a:effectLst/>
              </a:rPr>
              <a:t>3.Location Analysis</a:t>
            </a:r>
            <a:br>
              <a:rPr lang="en-US" b="0" dirty="0">
                <a:effectLst/>
              </a:rPr>
            </a:br>
            <a:endParaRPr lang="en-US" dirty="0"/>
          </a:p>
        </p:txBody>
      </p:sp>
      <p:sp>
        <p:nvSpPr>
          <p:cNvPr id="4" name="Content Placeholder 3"/>
          <p:cNvSpPr>
            <a:spLocks noGrp="1"/>
          </p:cNvSpPr>
          <p:nvPr>
            <p:ph sz="half" idx="15"/>
          </p:nvPr>
        </p:nvSpPr>
        <p:spPr>
          <a:xfrm>
            <a:off x="139148" y="546652"/>
            <a:ext cx="3924852" cy="5752547"/>
          </a:xfrm>
        </p:spPr>
        <p:txBody>
          <a:bodyPr>
            <a:normAutofit/>
          </a:bodyPr>
          <a:lstStyle/>
          <a:p>
            <a:pPr marL="0" indent="0">
              <a:lnSpc>
                <a:spcPct val="90000"/>
              </a:lnSpc>
              <a:buNone/>
            </a:pPr>
            <a:r>
              <a:rPr lang="en-US" sz="1500" b="1" dirty="0">
                <a:effectLst/>
              </a:rPr>
              <a:t>Based on the graph of Count of Aircraft Incidents by Location and Damage Type for the top 10 airports, I identified the top 3 locations with incident counts below 40:</a:t>
            </a:r>
            <a:endParaRPr lang="en-US" sz="1500" b="0" dirty="0">
              <a:effectLst/>
            </a:endParaRPr>
          </a:p>
          <a:p>
            <a:pPr marL="0" indent="0">
              <a:lnSpc>
                <a:spcPct val="90000"/>
              </a:lnSpc>
              <a:buNone/>
            </a:pPr>
            <a:r>
              <a:rPr lang="en-US" sz="1500" b="1" dirty="0"/>
              <a:t>.</a:t>
            </a:r>
            <a:r>
              <a:rPr lang="en-US" sz="1500" b="1" dirty="0">
                <a:effectLst/>
              </a:rPr>
              <a:t>Atlanta</a:t>
            </a:r>
            <a:endParaRPr lang="en-US" sz="1500" b="0" dirty="0">
              <a:effectLst/>
            </a:endParaRPr>
          </a:p>
          <a:p>
            <a:pPr marL="0" indent="0">
              <a:lnSpc>
                <a:spcPct val="90000"/>
              </a:lnSpc>
              <a:buNone/>
            </a:pPr>
            <a:r>
              <a:rPr lang="en-US" sz="1500" b="1" dirty="0">
                <a:effectLst/>
              </a:rPr>
              <a:t>.las Vegas</a:t>
            </a:r>
            <a:endParaRPr lang="en-US" sz="1500" dirty="0"/>
          </a:p>
          <a:p>
            <a:pPr marL="0" indent="0">
              <a:lnSpc>
                <a:spcPct val="90000"/>
              </a:lnSpc>
              <a:buNone/>
            </a:pPr>
            <a:r>
              <a:rPr lang="en-US" sz="1500" b="1" dirty="0"/>
              <a:t>.</a:t>
            </a:r>
            <a:r>
              <a:rPr lang="en-US" sz="1500" b="1" dirty="0">
                <a:effectLst/>
              </a:rPr>
              <a:t>San Antonio</a:t>
            </a:r>
            <a:endParaRPr lang="en-US" sz="1500" b="0" dirty="0">
              <a:effectLst/>
            </a:endParaRPr>
          </a:p>
          <a:p>
            <a:pPr>
              <a:lnSpc>
                <a:spcPct val="90000"/>
              </a:lnSpc>
            </a:pPr>
            <a:endParaRPr lang="en-US" sz="1500" dirty="0"/>
          </a:p>
        </p:txBody>
      </p:sp>
      <p:pic>
        <p:nvPicPr>
          <p:cNvPr id="9" name="Content Placeholder 8" descr="A graph of different colored bars&#10;&#10;Description automatically generated"/>
          <p:cNvPicPr>
            <a:picLocks noGrp="1" noChangeAspect="1"/>
          </p:cNvPicPr>
          <p:nvPr>
            <p:ph sz="half" idx="14"/>
          </p:nvPr>
        </p:nvPicPr>
        <p:blipFill>
          <a:blip r:embed="rId1"/>
          <a:stretch>
            <a:fillRect/>
          </a:stretch>
        </p:blipFill>
        <p:spPr>
          <a:xfrm>
            <a:off x="4203148" y="136526"/>
            <a:ext cx="7849704" cy="6219823"/>
          </a:xfrm>
          <a:noFill/>
        </p:spPr>
      </p:pic>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datastoreItem>
</file>

<file path=customXml/itemProps2.xml><?xml version="1.0" encoding="utf-8"?>
<ds:datastoreItem xmlns:ds="http://schemas.openxmlformats.org/officeDocument/2006/customXml" ds:itemID="{49168DCE-134F-4610-A6AA-88CEBE8D71D2}">
  <ds:schemaRefs/>
</ds:datastoreItem>
</file>

<file path=customXml/itemProps3.xml><?xml version="1.0" encoding="utf-8"?>
<ds:datastoreItem xmlns:ds="http://schemas.openxmlformats.org/officeDocument/2006/customXml" ds:itemID="{CABF691C-888B-4061-8A6F-D5CE84A0254B}">
  <ds:schemaRefs/>
</ds:datastoreItem>
</file>

<file path=docProps/app.xml><?xml version="1.0" encoding="utf-8"?>
<Properties xmlns="http://schemas.openxmlformats.org/officeDocument/2006/extended-properties" xmlns:vt="http://schemas.openxmlformats.org/officeDocument/2006/docPropsVTypes">
  <Template>{97281FC8-ECF9-4CB5-9F76-88BDDF94A8A5}tf67328976_win32</Template>
  <TotalTime>0</TotalTime>
  <Words>8540</Words>
  <Application>WPS Presentation</Application>
  <PresentationFormat>Widescreen</PresentationFormat>
  <Paragraphs>158</Paragraphs>
  <Slides>19</Slides>
  <Notes>3</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Consolas</vt:lpstr>
      <vt:lpstr>Tenorite</vt:lpstr>
      <vt:lpstr>Segoe Print</vt:lpstr>
      <vt:lpstr>Microsoft YaHei</vt:lpstr>
      <vt:lpstr>Arial Unicode MS</vt:lpstr>
      <vt:lpstr>Calibri</vt:lpstr>
      <vt:lpstr>Custom</vt:lpstr>
      <vt:lpstr> AVIATION STRATEGY AND RISK EVASION </vt:lpstr>
      <vt:lpstr>INTRODUCTION:aviation-business-strategy-and-risk-evasion- </vt:lpstr>
      <vt:lpstr>MAIN OBJECTIVES:</vt:lpstr>
      <vt:lpstr>The primary aim of this project is to leverage historical data from the Aviation Accident Database &amp; Synopses, covering the period from 1963 to 2023, to derive strategic business insights. These insights will guide our company's entry into the aviation industry, ensuring informed decision-making and risk management. The specific objectives of this analysis are:</vt:lpstr>
      <vt:lpstr>Data ANALYSIS: </vt:lpstr>
      <vt:lpstr>This were the methods used while cleaning and analysing the data in order to give clean accurate insights:</vt:lpstr>
      <vt:lpstr>1. Aircraft Type analysis   </vt:lpstr>
      <vt:lpstr>2. Seasonal Analysis </vt:lpstr>
      <vt:lpstr>3.Location Analysis </vt:lpstr>
      <vt:lpstr>4.Phase of Flight Risk Analysis </vt:lpstr>
      <vt:lpstr>5.Weather Condition Analysis </vt:lpstr>
      <vt:lpstr>6. Human Risk Analysis </vt:lpstr>
      <vt:lpstr>Concrete Business Aviation Recommendations</vt:lpstr>
      <vt:lpstr>Based on the thorough analysis of the aviation data, here are the strategic recommendations:</vt:lpstr>
      <vt:lpstr>Invest in comprehensive training programs for pilots and crew, focusing on the unique challenges associated with different aircraft types and phases of flight.     </vt:lpstr>
      <vt:lpstr>Consider Atlanta, Las Vegas, and San Antonio for startups due to their relatively low incident rates. These locations offer safer operational environments, crucial for minimizing risks and ensuring smooth operations.</vt:lpstr>
      <vt:lpstr>Ensure pilots and crew are well-trained to handle various weather conditions. Place special emphasis on managing flights in non-VMC conditions to enhance overall safety.</vt:lpstr>
      <vt:lpstr>conclusion Thank you for your time and attention. Your support and collaboration are key to our success as we venture into the aviation industry.  Next Phase As we move forward, our next step is to gather a dataset that includes specific locations and revenue details. This data will help us further refine our analysis and develop more targeted strategies for growth and efficiency.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 J</dc:creator>
  <cp:lastModifiedBy>Khalif Kahin</cp:lastModifiedBy>
  <cp:revision>6</cp:revision>
  <dcterms:created xsi:type="dcterms:W3CDTF">2024-12-01T11:32:00Z</dcterms:created>
  <dcterms:modified xsi:type="dcterms:W3CDTF">2025-07-01T12:10:37Z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83D018D5D7AE4AF4BF935EF7EC3341D0_12</vt:lpwstr>
  </property>
  <property fmtid="{D5CDD505-2E9C-101B-9397-08002B2CF9AE}" pid="5" name="KSOProductBuildVer">
    <vt:lpwstr>1033-12.2.0.21546</vt:lpwstr>
  </property>
</Properties>
</file>