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omments/modernComment_10A_7FFF0B6E.xml" ContentType="application/vnd.ms-powerpoint.comments+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65" r:id="rId3"/>
    <p:sldId id="266" r:id="rId4"/>
    <p:sldId id="267" r:id="rId5"/>
    <p:sldId id="257" r:id="rId6"/>
    <p:sldId id="258" r:id="rId7"/>
    <p:sldId id="259" r:id="rId8"/>
    <p:sldId id="264" r:id="rId9"/>
    <p:sldId id="261" r:id="rId10"/>
    <p:sldId id="262" r:id="rId11"/>
    <p:sldId id="269" r:id="rId12"/>
    <p:sldId id="268" r:id="rId13"/>
    <p:sldId id="263" r:id="rId14"/>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4726D23-71F3-D0A2-CF76-612A2278A3F8}" name="El khlife Messoud" initials="EM" userId="0d3cb4b701f4903e"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7D98C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0E200C5-B905-BFFC-FC3B-8566F9FBB40F}" v="446" dt="2025-04-01T17:43:55.540"/>
    <p1510:client id="{78638900-1794-84AB-12F4-8986850FF871}" v="46" dt="2025-04-02T08:47:55.104"/>
    <p1510:client id="{7B9BEC8C-C5D1-6FC0-7A1A-A5DDDF5AFAE5}" v="168" dt="2025-03-31T12:34:24.713"/>
    <p1510:client id="{BDC80DD6-2B5F-B325-6A93-2C59E7F94508}" v="176" dt="2025-04-02T11:07:18.396"/>
    <p1510:client id="{C76D7EB2-5A62-8D0F-7D67-535B7E1D2B8A}" v="56" dt="2025-03-31T13:10:13.219"/>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5758FB7-9AC5-4552-8A53-C91805E547FA}" styleName="Style à thème 1 - Accentuation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Style à thème 2 - Accentuation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0A15C55-8517-42AA-B614-E9B94910E393}" styleName="Style moyen 2 - Accentuation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3B4B98B0-60AC-42C2-AFA5-B58CD77FA1E5}" styleName="Style léger 1 - Accentuation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9" autoAdjust="0"/>
    <p:restoredTop sz="94660"/>
  </p:normalViewPr>
  <p:slideViewPr>
    <p:cSldViewPr snapToGrid="0">
      <p:cViewPr varScale="1">
        <p:scale>
          <a:sx n="61" d="100"/>
          <a:sy n="61" d="100"/>
        </p:scale>
        <p:origin x="84" y="3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omments/modernComment_10A_7FFF0B6E.xml><?xml version="1.0" encoding="utf-8"?>
<p188:cmLst xmlns:a="http://schemas.openxmlformats.org/drawingml/2006/main" xmlns:r="http://schemas.openxmlformats.org/officeDocument/2006/relationships" xmlns:p188="http://schemas.microsoft.com/office/powerpoint/2018/8/main">
  <p188:cm id="{E98EF558-C881-41C2-84AB-7B31D4DE26F5}" authorId="{B4726D23-71F3-D0A2-CF76-612A2278A3F8}" created="2025-04-01T17:15:50.379">
    <ac:deMkLst xmlns:ac="http://schemas.microsoft.com/office/drawing/2013/main/command">
      <pc:docMk xmlns:pc="http://schemas.microsoft.com/office/powerpoint/2013/main/command"/>
      <pc:sldMk xmlns:pc="http://schemas.microsoft.com/office/powerpoint/2013/main/command" cId="2147421038" sldId="266"/>
      <ac:graphicFrameMk id="2" creationId="{CB4BD06F-827F-546D-7262-A368DC7E10C5}"/>
    </ac:deMkLst>
    <p188:txBody>
      <a:bodyPr/>
      <a:lstStyle/>
      <a:p>
        <a:r>
          <a:rPr lang="fr-FR"/>
          <a:t>Je dois traduire en français </a:t>
        </a:r>
      </a:p>
    </p188:txBody>
  </p188:cm>
</p188:cmLst>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485A18D-FA78-456E-BE56-572E1F430192}"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E3C2AA29-AE6C-4205-9FB4-059173423331}">
      <dgm:prSet/>
      <dgm:spPr/>
      <dgm:t>
        <a:bodyPr/>
        <a:lstStyle/>
        <a:p>
          <a:pPr>
            <a:lnSpc>
              <a:spcPct val="100000"/>
            </a:lnSpc>
          </a:pPr>
          <a:r>
            <a:rPr lang="fr-FR" b="1" dirty="0" err="1"/>
            <a:t>Analysis</a:t>
          </a:r>
          <a:r>
            <a:rPr lang="fr-FR" b="1" dirty="0"/>
            <a:t> objectives:</a:t>
          </a:r>
          <a:endParaRPr lang="en-US" dirty="0"/>
        </a:p>
      </dgm:t>
    </dgm:pt>
    <dgm:pt modelId="{2D481777-E54B-4572-8CB3-0DF54587C93D}" type="parTrans" cxnId="{AF49B9BA-9358-41BB-8448-7507801CEBD3}">
      <dgm:prSet/>
      <dgm:spPr/>
      <dgm:t>
        <a:bodyPr/>
        <a:lstStyle/>
        <a:p>
          <a:endParaRPr lang="en-US"/>
        </a:p>
      </dgm:t>
    </dgm:pt>
    <dgm:pt modelId="{EB15D54D-6221-4A8D-B9FB-CE8B567EA83C}" type="sibTrans" cxnId="{AF49B9BA-9358-41BB-8448-7507801CEBD3}">
      <dgm:prSet/>
      <dgm:spPr/>
      <dgm:t>
        <a:bodyPr/>
        <a:lstStyle/>
        <a:p>
          <a:endParaRPr lang="en-US"/>
        </a:p>
      </dgm:t>
    </dgm:pt>
    <dgm:pt modelId="{777F37B7-D07A-4BE4-B8E8-1A2D8949680A}">
      <dgm:prSet/>
      <dgm:spPr/>
      <dgm:t>
        <a:bodyPr/>
        <a:lstStyle/>
        <a:p>
          <a:pPr>
            <a:lnSpc>
              <a:spcPct val="100000"/>
            </a:lnSpc>
          </a:pPr>
          <a:r>
            <a:rPr lang="fr-FR" b="1" dirty="0" err="1"/>
            <a:t>Study</a:t>
          </a:r>
          <a:r>
            <a:rPr lang="fr-FR" b="1" dirty="0"/>
            <a:t> bike usage by user type</a:t>
          </a:r>
          <a:endParaRPr lang="en-US" dirty="0"/>
        </a:p>
      </dgm:t>
    </dgm:pt>
    <dgm:pt modelId="{B50C7578-2FC2-48C8-A4C2-EEB53E6491B2}" type="parTrans" cxnId="{997D5E3F-2214-46C4-BCB1-C39120E05431}">
      <dgm:prSet/>
      <dgm:spPr/>
      <dgm:t>
        <a:bodyPr/>
        <a:lstStyle/>
        <a:p>
          <a:endParaRPr lang="en-US"/>
        </a:p>
      </dgm:t>
    </dgm:pt>
    <dgm:pt modelId="{D33E2BE6-6A06-4788-9F0A-EFF9623C617F}" type="sibTrans" cxnId="{997D5E3F-2214-46C4-BCB1-C39120E05431}">
      <dgm:prSet/>
      <dgm:spPr/>
      <dgm:t>
        <a:bodyPr/>
        <a:lstStyle/>
        <a:p>
          <a:endParaRPr lang="en-US"/>
        </a:p>
      </dgm:t>
    </dgm:pt>
    <dgm:pt modelId="{E8B00F8D-BF33-493C-B396-DB4EE9F142F3}">
      <dgm:prSet/>
      <dgm:spPr/>
      <dgm:t>
        <a:bodyPr/>
        <a:lstStyle/>
        <a:p>
          <a:pPr>
            <a:lnSpc>
              <a:spcPct val="100000"/>
            </a:lnSpc>
          </a:pPr>
          <a:r>
            <a:rPr lang="fr-FR" b="1" dirty="0" err="1"/>
            <a:t>Measure</a:t>
          </a:r>
          <a:r>
            <a:rPr lang="fr-FR" b="1" dirty="0"/>
            <a:t> the impact of </a:t>
          </a:r>
          <a:r>
            <a:rPr lang="fr-FR" b="1" dirty="0" err="1"/>
            <a:t>temperature</a:t>
          </a:r>
          <a:r>
            <a:rPr lang="fr-FR" b="1" dirty="0"/>
            <a:t> and </a:t>
          </a:r>
          <a:r>
            <a:rPr lang="fr-FR" b="1" dirty="0" err="1"/>
            <a:t>precipitation</a:t>
          </a:r>
          <a:endParaRPr lang="en-US" dirty="0" err="1"/>
        </a:p>
      </dgm:t>
    </dgm:pt>
    <dgm:pt modelId="{0DF545F4-5465-4E3F-B7E1-8ACA9B7BB015}" type="parTrans" cxnId="{53F905F2-CA33-45CD-BE05-6885508E4E06}">
      <dgm:prSet/>
      <dgm:spPr/>
      <dgm:t>
        <a:bodyPr/>
        <a:lstStyle/>
        <a:p>
          <a:endParaRPr lang="en-US"/>
        </a:p>
      </dgm:t>
    </dgm:pt>
    <dgm:pt modelId="{98E16826-5E62-4594-900D-9BF716676560}" type="sibTrans" cxnId="{53F905F2-CA33-45CD-BE05-6885508E4E06}">
      <dgm:prSet/>
      <dgm:spPr/>
      <dgm:t>
        <a:bodyPr/>
        <a:lstStyle/>
        <a:p>
          <a:endParaRPr lang="en-US"/>
        </a:p>
      </dgm:t>
    </dgm:pt>
    <dgm:pt modelId="{0F3D07F7-AD3E-43A9-9684-6E93772A0D19}">
      <dgm:prSet/>
      <dgm:spPr/>
      <dgm:t>
        <a:bodyPr/>
        <a:lstStyle/>
        <a:p>
          <a:pPr>
            <a:lnSpc>
              <a:spcPct val="100000"/>
            </a:lnSpc>
          </a:pPr>
          <a:r>
            <a:rPr lang="fr-FR" b="1" dirty="0" err="1"/>
            <a:t>Identify</a:t>
          </a:r>
          <a:r>
            <a:rPr lang="fr-FR" b="1" dirty="0"/>
            <a:t> </a:t>
          </a:r>
          <a:r>
            <a:rPr lang="fr-FR" b="1" dirty="0" err="1"/>
            <a:t>seasonal</a:t>
          </a:r>
          <a:r>
            <a:rPr lang="fr-FR" b="1" dirty="0"/>
            <a:t> </a:t>
          </a:r>
          <a:r>
            <a:rPr lang="fr-FR" b="1" dirty="0" err="1"/>
            <a:t>effects</a:t>
          </a:r>
          <a:r>
            <a:rPr lang="fr-FR" b="1" dirty="0"/>
            <a:t> on trip volume</a:t>
          </a:r>
          <a:endParaRPr lang="en-US" dirty="0"/>
        </a:p>
      </dgm:t>
    </dgm:pt>
    <dgm:pt modelId="{E4724EB6-194C-40AC-B86D-12CAAEE3A1F6}" type="parTrans" cxnId="{61FEEBAB-BFD7-434C-A6ED-EB7EC1FA1E48}">
      <dgm:prSet/>
      <dgm:spPr/>
      <dgm:t>
        <a:bodyPr/>
        <a:lstStyle/>
        <a:p>
          <a:endParaRPr lang="en-US"/>
        </a:p>
      </dgm:t>
    </dgm:pt>
    <dgm:pt modelId="{C18E0D50-E459-43C3-82AE-10B0DF17A6A0}" type="sibTrans" cxnId="{61FEEBAB-BFD7-434C-A6ED-EB7EC1FA1E48}">
      <dgm:prSet/>
      <dgm:spPr/>
      <dgm:t>
        <a:bodyPr/>
        <a:lstStyle/>
        <a:p>
          <a:endParaRPr lang="en-US"/>
        </a:p>
      </dgm:t>
    </dgm:pt>
    <dgm:pt modelId="{0BD717A7-CAAA-4238-B360-F0D76267668D}">
      <dgm:prSet/>
      <dgm:spPr/>
      <dgm:t>
        <a:bodyPr/>
        <a:lstStyle/>
        <a:p>
          <a:pPr>
            <a:lnSpc>
              <a:spcPct val="100000"/>
            </a:lnSpc>
          </a:pPr>
          <a:r>
            <a:rPr lang="fr-FR" b="1" dirty="0" err="1"/>
            <a:t>Detect</a:t>
          </a:r>
          <a:r>
            <a:rPr lang="fr-FR" b="1" dirty="0"/>
            <a:t> high-</a:t>
          </a:r>
          <a:r>
            <a:rPr lang="fr-FR" b="1" dirty="0" err="1"/>
            <a:t>activity</a:t>
          </a:r>
          <a:r>
            <a:rPr lang="fr-FR" b="1" dirty="0"/>
            <a:t> zones</a:t>
          </a:r>
          <a:endParaRPr lang="en-US" dirty="0"/>
        </a:p>
      </dgm:t>
    </dgm:pt>
    <dgm:pt modelId="{30FAEBB1-BE56-4736-96A2-57C5BB191CD7}" type="parTrans" cxnId="{6F1D6C6A-4FEF-4075-AFBC-3211C8BAB5E5}">
      <dgm:prSet/>
      <dgm:spPr/>
      <dgm:t>
        <a:bodyPr/>
        <a:lstStyle/>
        <a:p>
          <a:endParaRPr lang="en-US"/>
        </a:p>
      </dgm:t>
    </dgm:pt>
    <dgm:pt modelId="{FE3CF133-74D7-4E91-BC4C-E32A01712CAF}" type="sibTrans" cxnId="{6F1D6C6A-4FEF-4075-AFBC-3211C8BAB5E5}">
      <dgm:prSet/>
      <dgm:spPr/>
      <dgm:t>
        <a:bodyPr/>
        <a:lstStyle/>
        <a:p>
          <a:endParaRPr lang="en-US"/>
        </a:p>
      </dgm:t>
    </dgm:pt>
    <dgm:pt modelId="{BBA251F7-0133-44B1-8973-21D9664FBCB2}" type="pres">
      <dgm:prSet presAssocID="{C485A18D-FA78-456E-BE56-572E1F430192}" presName="root" presStyleCnt="0">
        <dgm:presLayoutVars>
          <dgm:dir/>
          <dgm:resizeHandles val="exact"/>
        </dgm:presLayoutVars>
      </dgm:prSet>
      <dgm:spPr/>
    </dgm:pt>
    <dgm:pt modelId="{49B4DE3A-585A-4885-821E-31E7571FDC57}" type="pres">
      <dgm:prSet presAssocID="{E3C2AA29-AE6C-4205-9FB4-059173423331}" presName="compNode" presStyleCnt="0"/>
      <dgm:spPr/>
    </dgm:pt>
    <dgm:pt modelId="{56CC1260-F7D5-401D-B1E9-B06476EBD881}" type="pres">
      <dgm:prSet presAssocID="{E3C2AA29-AE6C-4205-9FB4-059173423331}" presName="bgRect" presStyleLbl="bgShp" presStyleIdx="0" presStyleCnt="5"/>
      <dgm:spPr/>
    </dgm:pt>
    <dgm:pt modelId="{4CCC0DBB-DA02-4D69-BD57-30827A01D23A}" type="pres">
      <dgm:prSet presAssocID="{E3C2AA29-AE6C-4205-9FB4-059173423331}"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uzzle"/>
        </a:ext>
      </dgm:extLst>
    </dgm:pt>
    <dgm:pt modelId="{0B174DFC-5A85-4F92-8265-3ECCF7CDAD96}" type="pres">
      <dgm:prSet presAssocID="{E3C2AA29-AE6C-4205-9FB4-059173423331}" presName="spaceRect" presStyleCnt="0"/>
      <dgm:spPr/>
    </dgm:pt>
    <dgm:pt modelId="{174BAADF-6291-4EEC-857C-0738D2B7DE6D}" type="pres">
      <dgm:prSet presAssocID="{E3C2AA29-AE6C-4205-9FB4-059173423331}" presName="parTx" presStyleLbl="revTx" presStyleIdx="0" presStyleCnt="5">
        <dgm:presLayoutVars>
          <dgm:chMax val="0"/>
          <dgm:chPref val="0"/>
        </dgm:presLayoutVars>
      </dgm:prSet>
      <dgm:spPr/>
    </dgm:pt>
    <dgm:pt modelId="{94B64649-A135-41A2-9D32-DF2C19AB46EB}" type="pres">
      <dgm:prSet presAssocID="{EB15D54D-6221-4A8D-B9FB-CE8B567EA83C}" presName="sibTrans" presStyleCnt="0"/>
      <dgm:spPr/>
    </dgm:pt>
    <dgm:pt modelId="{76D8C5F1-08EB-4DF4-9965-83F3F52A1B94}" type="pres">
      <dgm:prSet presAssocID="{777F37B7-D07A-4BE4-B8E8-1A2D8949680A}" presName="compNode" presStyleCnt="0"/>
      <dgm:spPr/>
    </dgm:pt>
    <dgm:pt modelId="{F3EB4C96-6B80-43EB-89C5-DB89BCC18E4A}" type="pres">
      <dgm:prSet presAssocID="{777F37B7-D07A-4BE4-B8E8-1A2D8949680A}" presName="bgRect" presStyleLbl="bgShp" presStyleIdx="1" presStyleCnt="5"/>
      <dgm:spPr/>
    </dgm:pt>
    <dgm:pt modelId="{B2AFA47C-95CC-4CB2-81CD-9165938DAF8E}" type="pres">
      <dgm:prSet presAssocID="{777F37B7-D07A-4BE4-B8E8-1A2D8949680A}"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yclisme"/>
        </a:ext>
      </dgm:extLst>
    </dgm:pt>
    <dgm:pt modelId="{B5850A4D-7D6D-4996-82B3-4109D975B471}" type="pres">
      <dgm:prSet presAssocID="{777F37B7-D07A-4BE4-B8E8-1A2D8949680A}" presName="spaceRect" presStyleCnt="0"/>
      <dgm:spPr/>
    </dgm:pt>
    <dgm:pt modelId="{26A35876-9EC5-4F0E-9D95-FCE1CF5D74AC}" type="pres">
      <dgm:prSet presAssocID="{777F37B7-D07A-4BE4-B8E8-1A2D8949680A}" presName="parTx" presStyleLbl="revTx" presStyleIdx="1" presStyleCnt="5">
        <dgm:presLayoutVars>
          <dgm:chMax val="0"/>
          <dgm:chPref val="0"/>
        </dgm:presLayoutVars>
      </dgm:prSet>
      <dgm:spPr/>
    </dgm:pt>
    <dgm:pt modelId="{9BA396CA-9FA5-4B7F-A06D-046BD258D33B}" type="pres">
      <dgm:prSet presAssocID="{D33E2BE6-6A06-4788-9F0A-EFF9623C617F}" presName="sibTrans" presStyleCnt="0"/>
      <dgm:spPr/>
    </dgm:pt>
    <dgm:pt modelId="{5844E1C1-0EA5-4DB5-B49E-7504908A6222}" type="pres">
      <dgm:prSet presAssocID="{E8B00F8D-BF33-493C-B396-DB4EE9F142F3}" presName="compNode" presStyleCnt="0"/>
      <dgm:spPr/>
    </dgm:pt>
    <dgm:pt modelId="{EABF12E2-4FD7-495F-ACD2-E95AA76F4506}" type="pres">
      <dgm:prSet presAssocID="{E8B00F8D-BF33-493C-B396-DB4EE9F142F3}" presName="bgRect" presStyleLbl="bgShp" presStyleIdx="2" presStyleCnt="5"/>
      <dgm:spPr/>
    </dgm:pt>
    <dgm:pt modelId="{99F75BA1-ACE4-4699-B6E6-3AC84B818834}" type="pres">
      <dgm:prSet presAssocID="{E8B00F8D-BF33-493C-B396-DB4EE9F142F3}"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Thermomètre"/>
        </a:ext>
      </dgm:extLst>
    </dgm:pt>
    <dgm:pt modelId="{A35612F0-11B4-496E-80D7-82B9F835876D}" type="pres">
      <dgm:prSet presAssocID="{E8B00F8D-BF33-493C-B396-DB4EE9F142F3}" presName="spaceRect" presStyleCnt="0"/>
      <dgm:spPr/>
    </dgm:pt>
    <dgm:pt modelId="{BEB5FE72-5306-4C65-BBA2-A16432ACB4C5}" type="pres">
      <dgm:prSet presAssocID="{E8B00F8D-BF33-493C-B396-DB4EE9F142F3}" presName="parTx" presStyleLbl="revTx" presStyleIdx="2" presStyleCnt="5">
        <dgm:presLayoutVars>
          <dgm:chMax val="0"/>
          <dgm:chPref val="0"/>
        </dgm:presLayoutVars>
      </dgm:prSet>
      <dgm:spPr/>
    </dgm:pt>
    <dgm:pt modelId="{CC4AA939-E68F-45D6-A2ED-3CFC7E2D1F95}" type="pres">
      <dgm:prSet presAssocID="{98E16826-5E62-4594-900D-9BF716676560}" presName="sibTrans" presStyleCnt="0"/>
      <dgm:spPr/>
    </dgm:pt>
    <dgm:pt modelId="{D9485ECA-50C4-4038-9E24-CAB6943EADD0}" type="pres">
      <dgm:prSet presAssocID="{0F3D07F7-AD3E-43A9-9684-6E93772A0D19}" presName="compNode" presStyleCnt="0"/>
      <dgm:spPr/>
    </dgm:pt>
    <dgm:pt modelId="{A7B0B344-A4A9-45F9-A44B-9912C949574C}" type="pres">
      <dgm:prSet presAssocID="{0F3D07F7-AD3E-43A9-9684-6E93772A0D19}" presName="bgRect" presStyleLbl="bgShp" presStyleIdx="3" presStyleCnt="5"/>
      <dgm:spPr/>
    </dgm:pt>
    <dgm:pt modelId="{85BA7EF2-CE0A-42BD-A3FA-3C642E68FE70}" type="pres">
      <dgm:prSet presAssocID="{0F3D07F7-AD3E-43A9-9684-6E93772A0D19}"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Avion"/>
        </a:ext>
      </dgm:extLst>
    </dgm:pt>
    <dgm:pt modelId="{DB0E98F3-FE86-4C5D-9BCA-A8065BA12B0F}" type="pres">
      <dgm:prSet presAssocID="{0F3D07F7-AD3E-43A9-9684-6E93772A0D19}" presName="spaceRect" presStyleCnt="0"/>
      <dgm:spPr/>
    </dgm:pt>
    <dgm:pt modelId="{423F73B7-1E5A-4A78-BE34-89F57D529129}" type="pres">
      <dgm:prSet presAssocID="{0F3D07F7-AD3E-43A9-9684-6E93772A0D19}" presName="parTx" presStyleLbl="revTx" presStyleIdx="3" presStyleCnt="5">
        <dgm:presLayoutVars>
          <dgm:chMax val="0"/>
          <dgm:chPref val="0"/>
        </dgm:presLayoutVars>
      </dgm:prSet>
      <dgm:spPr/>
    </dgm:pt>
    <dgm:pt modelId="{49054A62-2C78-428B-9462-85115CB3B92D}" type="pres">
      <dgm:prSet presAssocID="{C18E0D50-E459-43C3-82AE-10B0DF17A6A0}" presName="sibTrans" presStyleCnt="0"/>
      <dgm:spPr/>
    </dgm:pt>
    <dgm:pt modelId="{739D8E7A-E9A6-43AA-A774-D7515CD83844}" type="pres">
      <dgm:prSet presAssocID="{0BD717A7-CAAA-4238-B360-F0D76267668D}" presName="compNode" presStyleCnt="0"/>
      <dgm:spPr/>
    </dgm:pt>
    <dgm:pt modelId="{225C76C7-65C9-4619-A2E3-9DE99D491427}" type="pres">
      <dgm:prSet presAssocID="{0BD717A7-CAAA-4238-B360-F0D76267668D}" presName="bgRect" presStyleLbl="bgShp" presStyleIdx="4" presStyleCnt="5"/>
      <dgm:spPr/>
    </dgm:pt>
    <dgm:pt modelId="{69F990B7-E1AA-46E2-9840-96659451E94D}" type="pres">
      <dgm:prSet presAssocID="{0BD717A7-CAAA-4238-B360-F0D76267668D}"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Security Camera"/>
        </a:ext>
      </dgm:extLst>
    </dgm:pt>
    <dgm:pt modelId="{6AD04EF1-6628-4A30-965A-E847A027A8F0}" type="pres">
      <dgm:prSet presAssocID="{0BD717A7-CAAA-4238-B360-F0D76267668D}" presName="spaceRect" presStyleCnt="0"/>
      <dgm:spPr/>
    </dgm:pt>
    <dgm:pt modelId="{EC22BE87-FCC7-4D0F-8AC1-38A9559AF1DB}" type="pres">
      <dgm:prSet presAssocID="{0BD717A7-CAAA-4238-B360-F0D76267668D}" presName="parTx" presStyleLbl="revTx" presStyleIdx="4" presStyleCnt="5">
        <dgm:presLayoutVars>
          <dgm:chMax val="0"/>
          <dgm:chPref val="0"/>
        </dgm:presLayoutVars>
      </dgm:prSet>
      <dgm:spPr/>
    </dgm:pt>
  </dgm:ptLst>
  <dgm:cxnLst>
    <dgm:cxn modelId="{45B2C70E-5232-499B-8F72-7D189F0C2623}" type="presOf" srcId="{0F3D07F7-AD3E-43A9-9684-6E93772A0D19}" destId="{423F73B7-1E5A-4A78-BE34-89F57D529129}" srcOrd="0" destOrd="0" presId="urn:microsoft.com/office/officeart/2018/2/layout/IconVerticalSolidList"/>
    <dgm:cxn modelId="{E1349E20-08A0-44B7-9C7C-9409CA74CAA2}" type="presOf" srcId="{0BD717A7-CAAA-4238-B360-F0D76267668D}" destId="{EC22BE87-FCC7-4D0F-8AC1-38A9559AF1DB}" srcOrd="0" destOrd="0" presId="urn:microsoft.com/office/officeart/2018/2/layout/IconVerticalSolidList"/>
    <dgm:cxn modelId="{83CF7322-E149-4453-8D19-62A54798116C}" type="presOf" srcId="{E3C2AA29-AE6C-4205-9FB4-059173423331}" destId="{174BAADF-6291-4EEC-857C-0738D2B7DE6D}" srcOrd="0" destOrd="0" presId="urn:microsoft.com/office/officeart/2018/2/layout/IconVerticalSolidList"/>
    <dgm:cxn modelId="{997D5E3F-2214-46C4-BCB1-C39120E05431}" srcId="{C485A18D-FA78-456E-BE56-572E1F430192}" destId="{777F37B7-D07A-4BE4-B8E8-1A2D8949680A}" srcOrd="1" destOrd="0" parTransId="{B50C7578-2FC2-48C8-A4C2-EEB53E6491B2}" sibTransId="{D33E2BE6-6A06-4788-9F0A-EFF9623C617F}"/>
    <dgm:cxn modelId="{E9A72F40-BE79-414E-A5D3-78F069B13371}" type="presOf" srcId="{C485A18D-FA78-456E-BE56-572E1F430192}" destId="{BBA251F7-0133-44B1-8973-21D9664FBCB2}" srcOrd="0" destOrd="0" presId="urn:microsoft.com/office/officeart/2018/2/layout/IconVerticalSolidList"/>
    <dgm:cxn modelId="{894A9A62-68A6-4879-836A-21977F1D2D29}" type="presOf" srcId="{777F37B7-D07A-4BE4-B8E8-1A2D8949680A}" destId="{26A35876-9EC5-4F0E-9D95-FCE1CF5D74AC}" srcOrd="0" destOrd="0" presId="urn:microsoft.com/office/officeart/2018/2/layout/IconVerticalSolidList"/>
    <dgm:cxn modelId="{6F1D6C6A-4FEF-4075-AFBC-3211C8BAB5E5}" srcId="{C485A18D-FA78-456E-BE56-572E1F430192}" destId="{0BD717A7-CAAA-4238-B360-F0D76267668D}" srcOrd="4" destOrd="0" parTransId="{30FAEBB1-BE56-4736-96A2-57C5BB191CD7}" sibTransId="{FE3CF133-74D7-4E91-BC4C-E32A01712CAF}"/>
    <dgm:cxn modelId="{83731992-5484-40CB-ABFD-948AAA6CA82F}" type="presOf" srcId="{E8B00F8D-BF33-493C-B396-DB4EE9F142F3}" destId="{BEB5FE72-5306-4C65-BBA2-A16432ACB4C5}" srcOrd="0" destOrd="0" presId="urn:microsoft.com/office/officeart/2018/2/layout/IconVerticalSolidList"/>
    <dgm:cxn modelId="{61FEEBAB-BFD7-434C-A6ED-EB7EC1FA1E48}" srcId="{C485A18D-FA78-456E-BE56-572E1F430192}" destId="{0F3D07F7-AD3E-43A9-9684-6E93772A0D19}" srcOrd="3" destOrd="0" parTransId="{E4724EB6-194C-40AC-B86D-12CAAEE3A1F6}" sibTransId="{C18E0D50-E459-43C3-82AE-10B0DF17A6A0}"/>
    <dgm:cxn modelId="{AF49B9BA-9358-41BB-8448-7507801CEBD3}" srcId="{C485A18D-FA78-456E-BE56-572E1F430192}" destId="{E3C2AA29-AE6C-4205-9FB4-059173423331}" srcOrd="0" destOrd="0" parTransId="{2D481777-E54B-4572-8CB3-0DF54587C93D}" sibTransId="{EB15D54D-6221-4A8D-B9FB-CE8B567EA83C}"/>
    <dgm:cxn modelId="{53F905F2-CA33-45CD-BE05-6885508E4E06}" srcId="{C485A18D-FA78-456E-BE56-572E1F430192}" destId="{E8B00F8D-BF33-493C-B396-DB4EE9F142F3}" srcOrd="2" destOrd="0" parTransId="{0DF545F4-5465-4E3F-B7E1-8ACA9B7BB015}" sibTransId="{98E16826-5E62-4594-900D-9BF716676560}"/>
    <dgm:cxn modelId="{7239F089-1255-4A2B-844A-F91338EE35D0}" type="presParOf" srcId="{BBA251F7-0133-44B1-8973-21D9664FBCB2}" destId="{49B4DE3A-585A-4885-821E-31E7571FDC57}" srcOrd="0" destOrd="0" presId="urn:microsoft.com/office/officeart/2018/2/layout/IconVerticalSolidList"/>
    <dgm:cxn modelId="{DDBBB5B0-4B81-4AEB-96B9-B6738F6C1B4D}" type="presParOf" srcId="{49B4DE3A-585A-4885-821E-31E7571FDC57}" destId="{56CC1260-F7D5-401D-B1E9-B06476EBD881}" srcOrd="0" destOrd="0" presId="urn:microsoft.com/office/officeart/2018/2/layout/IconVerticalSolidList"/>
    <dgm:cxn modelId="{5A7BC078-E6E4-4D57-90C4-8BE8BBE57F28}" type="presParOf" srcId="{49B4DE3A-585A-4885-821E-31E7571FDC57}" destId="{4CCC0DBB-DA02-4D69-BD57-30827A01D23A}" srcOrd="1" destOrd="0" presId="urn:microsoft.com/office/officeart/2018/2/layout/IconVerticalSolidList"/>
    <dgm:cxn modelId="{D9E31827-8043-432C-9532-21C4C8AAF3EE}" type="presParOf" srcId="{49B4DE3A-585A-4885-821E-31E7571FDC57}" destId="{0B174DFC-5A85-4F92-8265-3ECCF7CDAD96}" srcOrd="2" destOrd="0" presId="urn:microsoft.com/office/officeart/2018/2/layout/IconVerticalSolidList"/>
    <dgm:cxn modelId="{BE78FDB5-FF1A-4D0D-A3CB-DF5DE478D513}" type="presParOf" srcId="{49B4DE3A-585A-4885-821E-31E7571FDC57}" destId="{174BAADF-6291-4EEC-857C-0738D2B7DE6D}" srcOrd="3" destOrd="0" presId="urn:microsoft.com/office/officeart/2018/2/layout/IconVerticalSolidList"/>
    <dgm:cxn modelId="{3AE5E113-E7D4-4D10-AA8B-840871EC1466}" type="presParOf" srcId="{BBA251F7-0133-44B1-8973-21D9664FBCB2}" destId="{94B64649-A135-41A2-9D32-DF2C19AB46EB}" srcOrd="1" destOrd="0" presId="urn:microsoft.com/office/officeart/2018/2/layout/IconVerticalSolidList"/>
    <dgm:cxn modelId="{D764BEFD-299F-4AF9-BA01-0A904924E64C}" type="presParOf" srcId="{BBA251F7-0133-44B1-8973-21D9664FBCB2}" destId="{76D8C5F1-08EB-4DF4-9965-83F3F52A1B94}" srcOrd="2" destOrd="0" presId="urn:microsoft.com/office/officeart/2018/2/layout/IconVerticalSolidList"/>
    <dgm:cxn modelId="{E97CFD04-7C5A-4A52-9D8C-FE712971CEE4}" type="presParOf" srcId="{76D8C5F1-08EB-4DF4-9965-83F3F52A1B94}" destId="{F3EB4C96-6B80-43EB-89C5-DB89BCC18E4A}" srcOrd="0" destOrd="0" presId="urn:microsoft.com/office/officeart/2018/2/layout/IconVerticalSolidList"/>
    <dgm:cxn modelId="{57BEDCF2-8C24-4524-846C-C23A5E4E85D5}" type="presParOf" srcId="{76D8C5F1-08EB-4DF4-9965-83F3F52A1B94}" destId="{B2AFA47C-95CC-4CB2-81CD-9165938DAF8E}" srcOrd="1" destOrd="0" presId="urn:microsoft.com/office/officeart/2018/2/layout/IconVerticalSolidList"/>
    <dgm:cxn modelId="{5F1CF3CF-3924-4C7E-8EE3-453E699A5937}" type="presParOf" srcId="{76D8C5F1-08EB-4DF4-9965-83F3F52A1B94}" destId="{B5850A4D-7D6D-4996-82B3-4109D975B471}" srcOrd="2" destOrd="0" presId="urn:microsoft.com/office/officeart/2018/2/layout/IconVerticalSolidList"/>
    <dgm:cxn modelId="{7D078D28-69B8-4612-8F01-236E29F8083E}" type="presParOf" srcId="{76D8C5F1-08EB-4DF4-9965-83F3F52A1B94}" destId="{26A35876-9EC5-4F0E-9D95-FCE1CF5D74AC}" srcOrd="3" destOrd="0" presId="urn:microsoft.com/office/officeart/2018/2/layout/IconVerticalSolidList"/>
    <dgm:cxn modelId="{B9295AF8-4921-41CC-9DE7-589ACA808920}" type="presParOf" srcId="{BBA251F7-0133-44B1-8973-21D9664FBCB2}" destId="{9BA396CA-9FA5-4B7F-A06D-046BD258D33B}" srcOrd="3" destOrd="0" presId="urn:microsoft.com/office/officeart/2018/2/layout/IconVerticalSolidList"/>
    <dgm:cxn modelId="{8DC782D4-5D83-4F87-98B8-EFAE3C81BE1B}" type="presParOf" srcId="{BBA251F7-0133-44B1-8973-21D9664FBCB2}" destId="{5844E1C1-0EA5-4DB5-B49E-7504908A6222}" srcOrd="4" destOrd="0" presId="urn:microsoft.com/office/officeart/2018/2/layout/IconVerticalSolidList"/>
    <dgm:cxn modelId="{E2EA6D99-4B4C-4597-BD42-C88563A0FE57}" type="presParOf" srcId="{5844E1C1-0EA5-4DB5-B49E-7504908A6222}" destId="{EABF12E2-4FD7-495F-ACD2-E95AA76F4506}" srcOrd="0" destOrd="0" presId="urn:microsoft.com/office/officeart/2018/2/layout/IconVerticalSolidList"/>
    <dgm:cxn modelId="{87321A3A-FE24-4CC3-9EE5-DB22767DE277}" type="presParOf" srcId="{5844E1C1-0EA5-4DB5-B49E-7504908A6222}" destId="{99F75BA1-ACE4-4699-B6E6-3AC84B818834}" srcOrd="1" destOrd="0" presId="urn:microsoft.com/office/officeart/2018/2/layout/IconVerticalSolidList"/>
    <dgm:cxn modelId="{8E9278BA-3BCE-43DB-994A-56F7B2B79578}" type="presParOf" srcId="{5844E1C1-0EA5-4DB5-B49E-7504908A6222}" destId="{A35612F0-11B4-496E-80D7-82B9F835876D}" srcOrd="2" destOrd="0" presId="urn:microsoft.com/office/officeart/2018/2/layout/IconVerticalSolidList"/>
    <dgm:cxn modelId="{A46F84EF-1C20-4602-9FC9-73E40787D142}" type="presParOf" srcId="{5844E1C1-0EA5-4DB5-B49E-7504908A6222}" destId="{BEB5FE72-5306-4C65-BBA2-A16432ACB4C5}" srcOrd="3" destOrd="0" presId="urn:microsoft.com/office/officeart/2018/2/layout/IconVerticalSolidList"/>
    <dgm:cxn modelId="{900BC939-7A71-4117-B683-70B92D408846}" type="presParOf" srcId="{BBA251F7-0133-44B1-8973-21D9664FBCB2}" destId="{CC4AA939-E68F-45D6-A2ED-3CFC7E2D1F95}" srcOrd="5" destOrd="0" presId="urn:microsoft.com/office/officeart/2018/2/layout/IconVerticalSolidList"/>
    <dgm:cxn modelId="{DDD1A53F-CCA9-413A-ABF4-6468C91D75C8}" type="presParOf" srcId="{BBA251F7-0133-44B1-8973-21D9664FBCB2}" destId="{D9485ECA-50C4-4038-9E24-CAB6943EADD0}" srcOrd="6" destOrd="0" presId="urn:microsoft.com/office/officeart/2018/2/layout/IconVerticalSolidList"/>
    <dgm:cxn modelId="{E627E111-B501-46AC-853A-583B18F45095}" type="presParOf" srcId="{D9485ECA-50C4-4038-9E24-CAB6943EADD0}" destId="{A7B0B344-A4A9-45F9-A44B-9912C949574C}" srcOrd="0" destOrd="0" presId="urn:microsoft.com/office/officeart/2018/2/layout/IconVerticalSolidList"/>
    <dgm:cxn modelId="{C7357F9E-BB2F-412F-B8FB-2408385607FD}" type="presParOf" srcId="{D9485ECA-50C4-4038-9E24-CAB6943EADD0}" destId="{85BA7EF2-CE0A-42BD-A3FA-3C642E68FE70}" srcOrd="1" destOrd="0" presId="urn:microsoft.com/office/officeart/2018/2/layout/IconVerticalSolidList"/>
    <dgm:cxn modelId="{52DC42DC-A8E9-46EC-B646-1CFFD6DA85FC}" type="presParOf" srcId="{D9485ECA-50C4-4038-9E24-CAB6943EADD0}" destId="{DB0E98F3-FE86-4C5D-9BCA-A8065BA12B0F}" srcOrd="2" destOrd="0" presId="urn:microsoft.com/office/officeart/2018/2/layout/IconVerticalSolidList"/>
    <dgm:cxn modelId="{E14A9144-2005-4D35-934D-FEF65B12E36D}" type="presParOf" srcId="{D9485ECA-50C4-4038-9E24-CAB6943EADD0}" destId="{423F73B7-1E5A-4A78-BE34-89F57D529129}" srcOrd="3" destOrd="0" presId="urn:microsoft.com/office/officeart/2018/2/layout/IconVerticalSolidList"/>
    <dgm:cxn modelId="{85A7CFAE-8671-4687-BE04-E80531F08E1C}" type="presParOf" srcId="{BBA251F7-0133-44B1-8973-21D9664FBCB2}" destId="{49054A62-2C78-428B-9462-85115CB3B92D}" srcOrd="7" destOrd="0" presId="urn:microsoft.com/office/officeart/2018/2/layout/IconVerticalSolidList"/>
    <dgm:cxn modelId="{B5038EB0-627A-4A09-996F-E73810080CFE}" type="presParOf" srcId="{BBA251F7-0133-44B1-8973-21D9664FBCB2}" destId="{739D8E7A-E9A6-43AA-A774-D7515CD83844}" srcOrd="8" destOrd="0" presId="urn:microsoft.com/office/officeart/2018/2/layout/IconVerticalSolidList"/>
    <dgm:cxn modelId="{B2E6B8FB-53F0-49C9-A08C-B4D7349D4787}" type="presParOf" srcId="{739D8E7A-E9A6-43AA-A774-D7515CD83844}" destId="{225C76C7-65C9-4619-A2E3-9DE99D491427}" srcOrd="0" destOrd="0" presId="urn:microsoft.com/office/officeart/2018/2/layout/IconVerticalSolidList"/>
    <dgm:cxn modelId="{A070C431-A6E5-4D23-8308-BF95EF79F31F}" type="presParOf" srcId="{739D8E7A-E9A6-43AA-A774-D7515CD83844}" destId="{69F990B7-E1AA-46E2-9840-96659451E94D}" srcOrd="1" destOrd="0" presId="urn:microsoft.com/office/officeart/2018/2/layout/IconVerticalSolidList"/>
    <dgm:cxn modelId="{B4DC8EC8-C213-4DC0-8982-6E22FECCD33F}" type="presParOf" srcId="{739D8E7A-E9A6-43AA-A774-D7515CD83844}" destId="{6AD04EF1-6628-4A30-965A-E847A027A8F0}" srcOrd="2" destOrd="0" presId="urn:microsoft.com/office/officeart/2018/2/layout/IconVerticalSolidList"/>
    <dgm:cxn modelId="{2C77C078-E457-4783-81B2-8347DF480138}" type="presParOf" srcId="{739D8E7A-E9A6-43AA-A774-D7515CD83844}" destId="{EC22BE87-FCC7-4D0F-8AC1-38A9559AF1DB}"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4491EB2-5225-4528-BE3B-A1B4C8C3AF4B}"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1B11A394-7222-4C74-9C44-2613C01F1A62}">
      <dgm:prSet/>
      <dgm:spPr/>
      <dgm:t>
        <a:bodyPr/>
        <a:lstStyle/>
        <a:p>
          <a:r>
            <a:rPr lang="fr-FR" b="1"/>
            <a:t>User Behavior</a:t>
          </a:r>
          <a:endParaRPr lang="en-US"/>
        </a:p>
      </dgm:t>
    </dgm:pt>
    <dgm:pt modelId="{3AAEE523-E87D-480A-8E2E-034368E93834}" type="parTrans" cxnId="{79A7E1B6-21FC-4EAE-8F81-F8DF3D241AA8}">
      <dgm:prSet/>
      <dgm:spPr/>
      <dgm:t>
        <a:bodyPr/>
        <a:lstStyle/>
        <a:p>
          <a:endParaRPr lang="en-US"/>
        </a:p>
      </dgm:t>
    </dgm:pt>
    <dgm:pt modelId="{B4CA2628-0800-4105-8F89-AC2625B03284}" type="sibTrans" cxnId="{79A7E1B6-21FC-4EAE-8F81-F8DF3D241AA8}">
      <dgm:prSet/>
      <dgm:spPr/>
      <dgm:t>
        <a:bodyPr/>
        <a:lstStyle/>
        <a:p>
          <a:endParaRPr lang="en-US"/>
        </a:p>
      </dgm:t>
    </dgm:pt>
    <dgm:pt modelId="{D2FC53E2-2267-4499-85C7-C34B8718199F}">
      <dgm:prSet/>
      <dgm:spPr/>
      <dgm:t>
        <a:bodyPr/>
        <a:lstStyle/>
        <a:p>
          <a:r>
            <a:rPr lang="fr-FR"/>
            <a:t>Most riders are </a:t>
          </a:r>
          <a:r>
            <a:rPr lang="fr-FR" b="1"/>
            <a:t>subscribers</a:t>
          </a:r>
          <a:r>
            <a:rPr lang="fr-FR"/>
            <a:t>.</a:t>
          </a:r>
          <a:endParaRPr lang="en-US"/>
        </a:p>
      </dgm:t>
    </dgm:pt>
    <dgm:pt modelId="{A2D742F7-F758-4AB0-883B-8C310B1B8A61}" type="parTrans" cxnId="{4FA3F5BA-A4D9-4040-A9BC-77B4C6DACC8B}">
      <dgm:prSet/>
      <dgm:spPr/>
      <dgm:t>
        <a:bodyPr/>
        <a:lstStyle/>
        <a:p>
          <a:endParaRPr lang="en-US"/>
        </a:p>
      </dgm:t>
    </dgm:pt>
    <dgm:pt modelId="{88696FF3-05EE-4280-9B4A-57D4CE63498F}" type="sibTrans" cxnId="{4FA3F5BA-A4D9-4040-A9BC-77B4C6DACC8B}">
      <dgm:prSet/>
      <dgm:spPr/>
      <dgm:t>
        <a:bodyPr/>
        <a:lstStyle/>
        <a:p>
          <a:endParaRPr lang="en-US"/>
        </a:p>
      </dgm:t>
    </dgm:pt>
    <dgm:pt modelId="{C905EE7D-A106-41F9-887C-462D4F1FC795}">
      <dgm:prSet/>
      <dgm:spPr/>
      <dgm:t>
        <a:bodyPr/>
        <a:lstStyle/>
        <a:p>
          <a:r>
            <a:rPr lang="fr-FR"/>
            <a:t>Their usage </a:t>
          </a:r>
          <a:r>
            <a:rPr lang="fr-FR" b="1"/>
            <a:t>increases significantly from May to September</a:t>
          </a:r>
          <a:r>
            <a:rPr lang="fr-FR"/>
            <a:t>, peaking in </a:t>
          </a:r>
          <a:r>
            <a:rPr lang="fr-FR" b="1"/>
            <a:t>July</a:t>
          </a:r>
          <a:r>
            <a:rPr lang="fr-FR"/>
            <a:t>, then </a:t>
          </a:r>
          <a:r>
            <a:rPr lang="fr-FR" b="1"/>
            <a:t>drops sharply in winter</a:t>
          </a:r>
          <a:r>
            <a:rPr lang="fr-FR"/>
            <a:t> (November to February).</a:t>
          </a:r>
          <a:endParaRPr lang="en-US"/>
        </a:p>
      </dgm:t>
    </dgm:pt>
    <dgm:pt modelId="{6FE3DF84-36E3-4357-9BBC-41DEC00244EA}" type="parTrans" cxnId="{9316B90A-0B53-404B-9174-3AF63DE7B8C0}">
      <dgm:prSet/>
      <dgm:spPr/>
      <dgm:t>
        <a:bodyPr/>
        <a:lstStyle/>
        <a:p>
          <a:endParaRPr lang="en-US"/>
        </a:p>
      </dgm:t>
    </dgm:pt>
    <dgm:pt modelId="{21CC23F3-315B-4519-AC71-A12BCC914BBB}" type="sibTrans" cxnId="{9316B90A-0B53-404B-9174-3AF63DE7B8C0}">
      <dgm:prSet/>
      <dgm:spPr/>
      <dgm:t>
        <a:bodyPr/>
        <a:lstStyle/>
        <a:p>
          <a:endParaRPr lang="en-US"/>
        </a:p>
      </dgm:t>
    </dgm:pt>
    <dgm:pt modelId="{A05E6A97-12FB-484D-B61F-79405BB4CA13}">
      <dgm:prSet/>
      <dgm:spPr/>
      <dgm:t>
        <a:bodyPr/>
        <a:lstStyle/>
        <a:p>
          <a:r>
            <a:rPr lang="fr-FR" b="1"/>
            <a:t>Non-subscribers follow the same seasonal trend</a:t>
          </a:r>
          <a:r>
            <a:rPr lang="fr-FR"/>
            <a:t>, but with fewer trips.</a:t>
          </a:r>
          <a:endParaRPr lang="en-US"/>
        </a:p>
      </dgm:t>
    </dgm:pt>
    <dgm:pt modelId="{A7890BC8-447D-412E-8CA3-9538920969D4}" type="parTrans" cxnId="{FB48A803-3330-485E-A3B7-6E5461268CEF}">
      <dgm:prSet/>
      <dgm:spPr/>
      <dgm:t>
        <a:bodyPr/>
        <a:lstStyle/>
        <a:p>
          <a:endParaRPr lang="en-US"/>
        </a:p>
      </dgm:t>
    </dgm:pt>
    <dgm:pt modelId="{BBE66E2A-E348-4713-8FFE-70A5EB58168A}" type="sibTrans" cxnId="{FB48A803-3330-485E-A3B7-6E5461268CEF}">
      <dgm:prSet/>
      <dgm:spPr/>
      <dgm:t>
        <a:bodyPr/>
        <a:lstStyle/>
        <a:p>
          <a:endParaRPr lang="en-US"/>
        </a:p>
      </dgm:t>
    </dgm:pt>
    <dgm:pt modelId="{E6520BEB-71FB-4552-BA97-24E836C365F6}">
      <dgm:prSet/>
      <dgm:spPr/>
      <dgm:t>
        <a:bodyPr/>
        <a:lstStyle/>
        <a:p>
          <a:r>
            <a:rPr lang="en-US"/>
            <a:t>️</a:t>
          </a:r>
          <a:r>
            <a:rPr lang="fr-FR" b="1"/>
            <a:t> Weather Impact</a:t>
          </a:r>
          <a:endParaRPr lang="en-US"/>
        </a:p>
      </dgm:t>
    </dgm:pt>
    <dgm:pt modelId="{259167BB-5DF1-4722-8403-08B8D7D900DE}" type="parTrans" cxnId="{5E45D420-E79E-4E51-9A11-86DA1E60C621}">
      <dgm:prSet/>
      <dgm:spPr/>
      <dgm:t>
        <a:bodyPr/>
        <a:lstStyle/>
        <a:p>
          <a:endParaRPr lang="en-US"/>
        </a:p>
      </dgm:t>
    </dgm:pt>
    <dgm:pt modelId="{73FE8358-34C8-4FB6-99E0-7401C5C8E273}" type="sibTrans" cxnId="{5E45D420-E79E-4E51-9A11-86DA1E60C621}">
      <dgm:prSet/>
      <dgm:spPr/>
      <dgm:t>
        <a:bodyPr/>
        <a:lstStyle/>
        <a:p>
          <a:endParaRPr lang="en-US"/>
        </a:p>
      </dgm:t>
    </dgm:pt>
    <dgm:pt modelId="{3428DDA0-0D94-41E4-9812-28BEDDDEABCC}">
      <dgm:prSet/>
      <dgm:spPr/>
      <dgm:t>
        <a:bodyPr/>
        <a:lstStyle/>
        <a:p>
          <a:r>
            <a:rPr lang="fr-FR" b="1"/>
            <a:t>Higher temperatures</a:t>
          </a:r>
          <a:r>
            <a:rPr lang="fr-FR"/>
            <a:t> lead to more bike usage.</a:t>
          </a:r>
          <a:endParaRPr lang="en-US"/>
        </a:p>
      </dgm:t>
    </dgm:pt>
    <dgm:pt modelId="{BEEC1F78-20EF-480B-846E-FEC47309DA69}" type="parTrans" cxnId="{B53EC6DC-F86C-463F-9C6A-975B2264192D}">
      <dgm:prSet/>
      <dgm:spPr/>
      <dgm:t>
        <a:bodyPr/>
        <a:lstStyle/>
        <a:p>
          <a:endParaRPr lang="en-US"/>
        </a:p>
      </dgm:t>
    </dgm:pt>
    <dgm:pt modelId="{5FF9C844-0A81-4DB8-8B81-D02B49ED7B30}" type="sibTrans" cxnId="{B53EC6DC-F86C-463F-9C6A-975B2264192D}">
      <dgm:prSet/>
      <dgm:spPr/>
      <dgm:t>
        <a:bodyPr/>
        <a:lstStyle/>
        <a:p>
          <a:endParaRPr lang="en-US"/>
        </a:p>
      </dgm:t>
    </dgm:pt>
    <dgm:pt modelId="{CD0A209E-0E18-44DA-9666-2DE9C664889C}">
      <dgm:prSet/>
      <dgm:spPr/>
      <dgm:t>
        <a:bodyPr/>
        <a:lstStyle/>
        <a:p>
          <a:r>
            <a:rPr lang="fr-FR" b="1"/>
            <a:t>Rainy days</a:t>
          </a:r>
          <a:r>
            <a:rPr lang="fr-FR"/>
            <a:t> result in a significant drop in trip volume.</a:t>
          </a:r>
          <a:endParaRPr lang="en-US"/>
        </a:p>
      </dgm:t>
    </dgm:pt>
    <dgm:pt modelId="{7C42CB3C-0297-4845-94B5-DB773FCDB966}" type="parTrans" cxnId="{00064F9B-CEC6-4DE2-AEA5-991C8F83EF09}">
      <dgm:prSet/>
      <dgm:spPr/>
      <dgm:t>
        <a:bodyPr/>
        <a:lstStyle/>
        <a:p>
          <a:endParaRPr lang="en-US"/>
        </a:p>
      </dgm:t>
    </dgm:pt>
    <dgm:pt modelId="{8EEF1CFB-572F-4B32-BAFF-65B2C9ED4DA6}" type="sibTrans" cxnId="{00064F9B-CEC6-4DE2-AEA5-991C8F83EF09}">
      <dgm:prSet/>
      <dgm:spPr/>
      <dgm:t>
        <a:bodyPr/>
        <a:lstStyle/>
        <a:p>
          <a:endParaRPr lang="en-US"/>
        </a:p>
      </dgm:t>
    </dgm:pt>
    <dgm:pt modelId="{B4A89BE7-968A-4EA8-A8C1-396577DEDBE9}">
      <dgm:prSet/>
      <dgm:spPr/>
      <dgm:t>
        <a:bodyPr/>
        <a:lstStyle/>
        <a:p>
          <a:r>
            <a:rPr lang="fr-FR" b="1"/>
            <a:t>Geographic Insights</a:t>
          </a:r>
          <a:endParaRPr lang="en-US"/>
        </a:p>
      </dgm:t>
    </dgm:pt>
    <dgm:pt modelId="{2E6FE374-5E7A-494E-AEE2-F9643AAE7F18}" type="parTrans" cxnId="{72D636D6-DA96-4FAC-A2B7-9ED88BCFBF4D}">
      <dgm:prSet/>
      <dgm:spPr/>
      <dgm:t>
        <a:bodyPr/>
        <a:lstStyle/>
        <a:p>
          <a:endParaRPr lang="en-US"/>
        </a:p>
      </dgm:t>
    </dgm:pt>
    <dgm:pt modelId="{F1C5172C-D746-4695-8DAD-890C2403B551}" type="sibTrans" cxnId="{72D636D6-DA96-4FAC-A2B7-9ED88BCFBF4D}">
      <dgm:prSet/>
      <dgm:spPr/>
      <dgm:t>
        <a:bodyPr/>
        <a:lstStyle/>
        <a:p>
          <a:endParaRPr lang="en-US"/>
        </a:p>
      </dgm:t>
    </dgm:pt>
    <dgm:pt modelId="{50D9F2B9-29B4-4594-8C09-1DB2FF04EA18}">
      <dgm:prSet/>
      <dgm:spPr/>
      <dgm:t>
        <a:bodyPr/>
        <a:lstStyle/>
        <a:p>
          <a:r>
            <a:rPr lang="fr-FR" b="1"/>
            <a:t>Certain zones</a:t>
          </a:r>
          <a:r>
            <a:rPr lang="fr-FR"/>
            <a:t>, especially </a:t>
          </a:r>
          <a:r>
            <a:rPr lang="fr-FR" i="1"/>
            <a:t>Lower East Side</a:t>
          </a:r>
          <a:r>
            <a:rPr lang="fr-FR"/>
            <a:t> and </a:t>
          </a:r>
          <a:r>
            <a:rPr lang="fr-FR" i="1"/>
            <a:t>Chelsea &amp; Clinton</a:t>
          </a:r>
          <a:r>
            <a:rPr lang="fr-FR"/>
            <a:t>, show the </a:t>
          </a:r>
          <a:r>
            <a:rPr lang="fr-FR" b="1"/>
            <a:t>highest cycling activity</a:t>
          </a:r>
          <a:r>
            <a:rPr lang="fr-FR"/>
            <a:t>.</a:t>
          </a:r>
          <a:endParaRPr lang="en-US"/>
        </a:p>
      </dgm:t>
    </dgm:pt>
    <dgm:pt modelId="{CC813CF1-E472-47CC-8D88-BFBADEC3C1C7}" type="parTrans" cxnId="{67DC6227-5682-4A86-A96A-E84DCD24DFE1}">
      <dgm:prSet/>
      <dgm:spPr/>
      <dgm:t>
        <a:bodyPr/>
        <a:lstStyle/>
        <a:p>
          <a:endParaRPr lang="en-US"/>
        </a:p>
      </dgm:t>
    </dgm:pt>
    <dgm:pt modelId="{2A34B6B3-4041-49F5-85A3-576085588CAB}" type="sibTrans" cxnId="{67DC6227-5682-4A86-A96A-E84DCD24DFE1}">
      <dgm:prSet/>
      <dgm:spPr/>
      <dgm:t>
        <a:bodyPr/>
        <a:lstStyle/>
        <a:p>
          <a:endParaRPr lang="en-US"/>
        </a:p>
      </dgm:t>
    </dgm:pt>
    <dgm:pt modelId="{5FE41E4C-FAA1-4686-8EA3-F03D427EA457}">
      <dgm:prSet/>
      <dgm:spPr/>
      <dgm:t>
        <a:bodyPr/>
        <a:lstStyle/>
        <a:p>
          <a:r>
            <a:rPr lang="fr-FR"/>
            <a:t>These are key areas for strategic infrastructure investment.</a:t>
          </a:r>
          <a:endParaRPr lang="en-US"/>
        </a:p>
      </dgm:t>
    </dgm:pt>
    <dgm:pt modelId="{952D3569-747A-4F0A-9508-3D5898D1D0AD}" type="parTrans" cxnId="{67D48882-838A-441F-9F9E-4E018C620548}">
      <dgm:prSet/>
      <dgm:spPr/>
      <dgm:t>
        <a:bodyPr/>
        <a:lstStyle/>
        <a:p>
          <a:endParaRPr lang="en-US"/>
        </a:p>
      </dgm:t>
    </dgm:pt>
    <dgm:pt modelId="{94C8D429-B639-4AA7-A2F7-81039CED0451}" type="sibTrans" cxnId="{67D48882-838A-441F-9F9E-4E018C620548}">
      <dgm:prSet/>
      <dgm:spPr/>
      <dgm:t>
        <a:bodyPr/>
        <a:lstStyle/>
        <a:p>
          <a:endParaRPr lang="en-US"/>
        </a:p>
      </dgm:t>
    </dgm:pt>
    <dgm:pt modelId="{36F5C0C7-C550-4640-B969-AA1D772BBF06}" type="pres">
      <dgm:prSet presAssocID="{14491EB2-5225-4528-BE3B-A1B4C8C3AF4B}" presName="linear" presStyleCnt="0">
        <dgm:presLayoutVars>
          <dgm:animLvl val="lvl"/>
          <dgm:resizeHandles val="exact"/>
        </dgm:presLayoutVars>
      </dgm:prSet>
      <dgm:spPr/>
    </dgm:pt>
    <dgm:pt modelId="{44772410-7FF9-4BCE-8DD2-B180945AC2C0}" type="pres">
      <dgm:prSet presAssocID="{1B11A394-7222-4C74-9C44-2613C01F1A62}" presName="parentText" presStyleLbl="node1" presStyleIdx="0" presStyleCnt="3">
        <dgm:presLayoutVars>
          <dgm:chMax val="0"/>
          <dgm:bulletEnabled val="1"/>
        </dgm:presLayoutVars>
      </dgm:prSet>
      <dgm:spPr/>
    </dgm:pt>
    <dgm:pt modelId="{D95C9DE5-87F3-4C51-BC90-40AAAE1BDEAA}" type="pres">
      <dgm:prSet presAssocID="{1B11A394-7222-4C74-9C44-2613C01F1A62}" presName="childText" presStyleLbl="revTx" presStyleIdx="0" presStyleCnt="3">
        <dgm:presLayoutVars>
          <dgm:bulletEnabled val="1"/>
        </dgm:presLayoutVars>
      </dgm:prSet>
      <dgm:spPr/>
    </dgm:pt>
    <dgm:pt modelId="{E3D8AFCB-C345-4F68-868E-163429EAC1F4}" type="pres">
      <dgm:prSet presAssocID="{E6520BEB-71FB-4552-BA97-24E836C365F6}" presName="parentText" presStyleLbl="node1" presStyleIdx="1" presStyleCnt="3">
        <dgm:presLayoutVars>
          <dgm:chMax val="0"/>
          <dgm:bulletEnabled val="1"/>
        </dgm:presLayoutVars>
      </dgm:prSet>
      <dgm:spPr/>
    </dgm:pt>
    <dgm:pt modelId="{A688980F-1242-46E3-A3C8-A7435EF6A199}" type="pres">
      <dgm:prSet presAssocID="{E6520BEB-71FB-4552-BA97-24E836C365F6}" presName="childText" presStyleLbl="revTx" presStyleIdx="1" presStyleCnt="3">
        <dgm:presLayoutVars>
          <dgm:bulletEnabled val="1"/>
        </dgm:presLayoutVars>
      </dgm:prSet>
      <dgm:spPr/>
    </dgm:pt>
    <dgm:pt modelId="{32B17274-2F4D-494A-99B6-C188121B917D}" type="pres">
      <dgm:prSet presAssocID="{B4A89BE7-968A-4EA8-A8C1-396577DEDBE9}" presName="parentText" presStyleLbl="node1" presStyleIdx="2" presStyleCnt="3">
        <dgm:presLayoutVars>
          <dgm:chMax val="0"/>
          <dgm:bulletEnabled val="1"/>
        </dgm:presLayoutVars>
      </dgm:prSet>
      <dgm:spPr/>
    </dgm:pt>
    <dgm:pt modelId="{B32D8EB6-811B-43D0-B9AD-6E8B6C32E9A6}" type="pres">
      <dgm:prSet presAssocID="{B4A89BE7-968A-4EA8-A8C1-396577DEDBE9}" presName="childText" presStyleLbl="revTx" presStyleIdx="2" presStyleCnt="3">
        <dgm:presLayoutVars>
          <dgm:bulletEnabled val="1"/>
        </dgm:presLayoutVars>
      </dgm:prSet>
      <dgm:spPr/>
    </dgm:pt>
  </dgm:ptLst>
  <dgm:cxnLst>
    <dgm:cxn modelId="{FB48A803-3330-485E-A3B7-6E5461268CEF}" srcId="{1B11A394-7222-4C74-9C44-2613C01F1A62}" destId="{A05E6A97-12FB-484D-B61F-79405BB4CA13}" srcOrd="2" destOrd="0" parTransId="{A7890BC8-447D-412E-8CA3-9538920969D4}" sibTransId="{BBE66E2A-E348-4713-8FFE-70A5EB58168A}"/>
    <dgm:cxn modelId="{E53EDB08-D9CC-4D06-93AD-A1A774F967C9}" type="presOf" srcId="{D2FC53E2-2267-4499-85C7-C34B8718199F}" destId="{D95C9DE5-87F3-4C51-BC90-40AAAE1BDEAA}" srcOrd="0" destOrd="0" presId="urn:microsoft.com/office/officeart/2005/8/layout/vList2"/>
    <dgm:cxn modelId="{9316B90A-0B53-404B-9174-3AF63DE7B8C0}" srcId="{1B11A394-7222-4C74-9C44-2613C01F1A62}" destId="{C905EE7D-A106-41F9-887C-462D4F1FC795}" srcOrd="1" destOrd="0" parTransId="{6FE3DF84-36E3-4357-9BBC-41DEC00244EA}" sibTransId="{21CC23F3-315B-4519-AC71-A12BCC914BBB}"/>
    <dgm:cxn modelId="{387C2E14-EBA0-4B51-BA3F-AB10A7CCC64F}" type="presOf" srcId="{A05E6A97-12FB-484D-B61F-79405BB4CA13}" destId="{D95C9DE5-87F3-4C51-BC90-40AAAE1BDEAA}" srcOrd="0" destOrd="2" presId="urn:microsoft.com/office/officeart/2005/8/layout/vList2"/>
    <dgm:cxn modelId="{5E45D420-E79E-4E51-9A11-86DA1E60C621}" srcId="{14491EB2-5225-4528-BE3B-A1B4C8C3AF4B}" destId="{E6520BEB-71FB-4552-BA97-24E836C365F6}" srcOrd="1" destOrd="0" parTransId="{259167BB-5DF1-4722-8403-08B8D7D900DE}" sibTransId="{73FE8358-34C8-4FB6-99E0-7401C5C8E273}"/>
    <dgm:cxn modelId="{67DC6227-5682-4A86-A96A-E84DCD24DFE1}" srcId="{B4A89BE7-968A-4EA8-A8C1-396577DEDBE9}" destId="{50D9F2B9-29B4-4594-8C09-1DB2FF04EA18}" srcOrd="0" destOrd="0" parTransId="{CC813CF1-E472-47CC-8D88-BFBADEC3C1C7}" sibTransId="{2A34B6B3-4041-49F5-85A3-576085588CAB}"/>
    <dgm:cxn modelId="{AC2D062A-88A3-4ECF-B5DF-390A57F73C60}" type="presOf" srcId="{E6520BEB-71FB-4552-BA97-24E836C365F6}" destId="{E3D8AFCB-C345-4F68-868E-163429EAC1F4}" srcOrd="0" destOrd="0" presId="urn:microsoft.com/office/officeart/2005/8/layout/vList2"/>
    <dgm:cxn modelId="{11B64C48-73F5-4F59-84C6-4263E7A08183}" type="presOf" srcId="{14491EB2-5225-4528-BE3B-A1B4C8C3AF4B}" destId="{36F5C0C7-C550-4640-B969-AA1D772BBF06}" srcOrd="0" destOrd="0" presId="urn:microsoft.com/office/officeart/2005/8/layout/vList2"/>
    <dgm:cxn modelId="{25707D48-1290-4142-867B-CF7FC08F3737}" type="presOf" srcId="{C905EE7D-A106-41F9-887C-462D4F1FC795}" destId="{D95C9DE5-87F3-4C51-BC90-40AAAE1BDEAA}" srcOrd="0" destOrd="1" presId="urn:microsoft.com/office/officeart/2005/8/layout/vList2"/>
    <dgm:cxn modelId="{67D48882-838A-441F-9F9E-4E018C620548}" srcId="{B4A89BE7-968A-4EA8-A8C1-396577DEDBE9}" destId="{5FE41E4C-FAA1-4686-8EA3-F03D427EA457}" srcOrd="1" destOrd="0" parTransId="{952D3569-747A-4F0A-9508-3D5898D1D0AD}" sibTransId="{94C8D429-B639-4AA7-A2F7-81039CED0451}"/>
    <dgm:cxn modelId="{8580CF93-BC7E-437D-89ED-ACA938A3138C}" type="presOf" srcId="{3428DDA0-0D94-41E4-9812-28BEDDDEABCC}" destId="{A688980F-1242-46E3-A3C8-A7435EF6A199}" srcOrd="0" destOrd="0" presId="urn:microsoft.com/office/officeart/2005/8/layout/vList2"/>
    <dgm:cxn modelId="{00064F9B-CEC6-4DE2-AEA5-991C8F83EF09}" srcId="{E6520BEB-71FB-4552-BA97-24E836C365F6}" destId="{CD0A209E-0E18-44DA-9666-2DE9C664889C}" srcOrd="1" destOrd="0" parTransId="{7C42CB3C-0297-4845-94B5-DB773FCDB966}" sibTransId="{8EEF1CFB-572F-4B32-BAFF-65B2C9ED4DA6}"/>
    <dgm:cxn modelId="{378B0FA5-D5D0-48BB-A986-7334E5345330}" type="presOf" srcId="{CD0A209E-0E18-44DA-9666-2DE9C664889C}" destId="{A688980F-1242-46E3-A3C8-A7435EF6A199}" srcOrd="0" destOrd="1" presId="urn:microsoft.com/office/officeart/2005/8/layout/vList2"/>
    <dgm:cxn modelId="{04F1EEA5-6DDE-436E-832E-E840179EE5E1}" type="presOf" srcId="{5FE41E4C-FAA1-4686-8EA3-F03D427EA457}" destId="{B32D8EB6-811B-43D0-B9AD-6E8B6C32E9A6}" srcOrd="0" destOrd="1" presId="urn:microsoft.com/office/officeart/2005/8/layout/vList2"/>
    <dgm:cxn modelId="{79A7E1B6-21FC-4EAE-8F81-F8DF3D241AA8}" srcId="{14491EB2-5225-4528-BE3B-A1B4C8C3AF4B}" destId="{1B11A394-7222-4C74-9C44-2613C01F1A62}" srcOrd="0" destOrd="0" parTransId="{3AAEE523-E87D-480A-8E2E-034368E93834}" sibTransId="{B4CA2628-0800-4105-8F89-AC2625B03284}"/>
    <dgm:cxn modelId="{22545CB9-6D25-4721-826E-766DA363F8F8}" type="presOf" srcId="{50D9F2B9-29B4-4594-8C09-1DB2FF04EA18}" destId="{B32D8EB6-811B-43D0-B9AD-6E8B6C32E9A6}" srcOrd="0" destOrd="0" presId="urn:microsoft.com/office/officeart/2005/8/layout/vList2"/>
    <dgm:cxn modelId="{4FA3F5BA-A4D9-4040-A9BC-77B4C6DACC8B}" srcId="{1B11A394-7222-4C74-9C44-2613C01F1A62}" destId="{D2FC53E2-2267-4499-85C7-C34B8718199F}" srcOrd="0" destOrd="0" parTransId="{A2D742F7-F758-4AB0-883B-8C310B1B8A61}" sibTransId="{88696FF3-05EE-4280-9B4A-57D4CE63498F}"/>
    <dgm:cxn modelId="{9BD8BFC8-75FA-4464-9780-DA924D13B1AB}" type="presOf" srcId="{1B11A394-7222-4C74-9C44-2613C01F1A62}" destId="{44772410-7FF9-4BCE-8DD2-B180945AC2C0}" srcOrd="0" destOrd="0" presId="urn:microsoft.com/office/officeart/2005/8/layout/vList2"/>
    <dgm:cxn modelId="{72D636D6-DA96-4FAC-A2B7-9ED88BCFBF4D}" srcId="{14491EB2-5225-4528-BE3B-A1B4C8C3AF4B}" destId="{B4A89BE7-968A-4EA8-A8C1-396577DEDBE9}" srcOrd="2" destOrd="0" parTransId="{2E6FE374-5E7A-494E-AEE2-F9643AAE7F18}" sibTransId="{F1C5172C-D746-4695-8DAD-890C2403B551}"/>
    <dgm:cxn modelId="{B53EC6DC-F86C-463F-9C6A-975B2264192D}" srcId="{E6520BEB-71FB-4552-BA97-24E836C365F6}" destId="{3428DDA0-0D94-41E4-9812-28BEDDDEABCC}" srcOrd="0" destOrd="0" parTransId="{BEEC1F78-20EF-480B-846E-FEC47309DA69}" sibTransId="{5FF9C844-0A81-4DB8-8B81-D02B49ED7B30}"/>
    <dgm:cxn modelId="{6CB9D9DC-FA11-426A-8C38-868D95BE4300}" type="presOf" srcId="{B4A89BE7-968A-4EA8-A8C1-396577DEDBE9}" destId="{32B17274-2F4D-494A-99B6-C188121B917D}" srcOrd="0" destOrd="0" presId="urn:microsoft.com/office/officeart/2005/8/layout/vList2"/>
    <dgm:cxn modelId="{AA363B16-5386-4567-86A0-B9E6495B45A8}" type="presParOf" srcId="{36F5C0C7-C550-4640-B969-AA1D772BBF06}" destId="{44772410-7FF9-4BCE-8DD2-B180945AC2C0}" srcOrd="0" destOrd="0" presId="urn:microsoft.com/office/officeart/2005/8/layout/vList2"/>
    <dgm:cxn modelId="{4883439A-C9B2-4DE3-8803-8D74EBD4C001}" type="presParOf" srcId="{36F5C0C7-C550-4640-B969-AA1D772BBF06}" destId="{D95C9DE5-87F3-4C51-BC90-40AAAE1BDEAA}" srcOrd="1" destOrd="0" presId="urn:microsoft.com/office/officeart/2005/8/layout/vList2"/>
    <dgm:cxn modelId="{F955A015-6309-4B02-8C8E-3563EB359958}" type="presParOf" srcId="{36F5C0C7-C550-4640-B969-AA1D772BBF06}" destId="{E3D8AFCB-C345-4F68-868E-163429EAC1F4}" srcOrd="2" destOrd="0" presId="urn:microsoft.com/office/officeart/2005/8/layout/vList2"/>
    <dgm:cxn modelId="{32FF56EE-2742-4F5E-9AEE-BACE83CC7059}" type="presParOf" srcId="{36F5C0C7-C550-4640-B969-AA1D772BBF06}" destId="{A688980F-1242-46E3-A3C8-A7435EF6A199}" srcOrd="3" destOrd="0" presId="urn:microsoft.com/office/officeart/2005/8/layout/vList2"/>
    <dgm:cxn modelId="{AF521357-4A11-4D1E-9A7A-E966B3CEDAD0}" type="presParOf" srcId="{36F5C0C7-C550-4640-B969-AA1D772BBF06}" destId="{32B17274-2F4D-494A-99B6-C188121B917D}" srcOrd="4" destOrd="0" presId="urn:microsoft.com/office/officeart/2005/8/layout/vList2"/>
    <dgm:cxn modelId="{DA89C103-B0F8-4083-AA7F-699D15705EF4}" type="presParOf" srcId="{36F5C0C7-C550-4640-B969-AA1D772BBF06}" destId="{B32D8EB6-811B-43D0-B9AD-6E8B6C32E9A6}"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90B91B8-8522-48C1-A8A5-DB78F6B3C1A8}"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38EBD2D2-69AF-486C-A77F-0A58554E45B5}">
      <dgm:prSet/>
      <dgm:spPr/>
      <dgm:t>
        <a:bodyPr/>
        <a:lstStyle/>
        <a:p>
          <a:r>
            <a:rPr lang="en-US" b="1"/>
            <a:t>Launch promotions in April and maintain them throughout the summer season (May to September).</a:t>
          </a:r>
          <a:endParaRPr lang="en-US"/>
        </a:p>
      </dgm:t>
    </dgm:pt>
    <dgm:pt modelId="{C35EE39F-BFB6-4FCC-BB76-82B8C5B42503}" type="parTrans" cxnId="{215EAC5D-0BB4-49AC-8A6E-2FD04F4120E8}">
      <dgm:prSet/>
      <dgm:spPr/>
      <dgm:t>
        <a:bodyPr/>
        <a:lstStyle/>
        <a:p>
          <a:endParaRPr lang="en-US"/>
        </a:p>
      </dgm:t>
    </dgm:pt>
    <dgm:pt modelId="{E738E58B-7E7A-47B0-B3CB-3EE26F5A5E47}" type="sibTrans" cxnId="{215EAC5D-0BB4-49AC-8A6E-2FD04F4120E8}">
      <dgm:prSet/>
      <dgm:spPr/>
      <dgm:t>
        <a:bodyPr/>
        <a:lstStyle/>
        <a:p>
          <a:endParaRPr lang="en-US"/>
        </a:p>
      </dgm:t>
    </dgm:pt>
    <dgm:pt modelId="{9CFD5DC0-0EF0-4BB8-8774-18B204D26A08}">
      <dgm:prSet/>
      <dgm:spPr/>
      <dgm:t>
        <a:bodyPr/>
        <a:lstStyle/>
        <a:p>
          <a:r>
            <a:rPr lang="en-US" b="1"/>
            <a:t>Offer discounts or rain-friendly gear on rainy days to encourage continued usage.</a:t>
          </a:r>
          <a:endParaRPr lang="en-US"/>
        </a:p>
      </dgm:t>
    </dgm:pt>
    <dgm:pt modelId="{7B479A21-96FE-436D-BF3B-58E8CF189F33}" type="parTrans" cxnId="{BABB4D37-F9D1-4642-9323-25805D36BDB9}">
      <dgm:prSet/>
      <dgm:spPr/>
      <dgm:t>
        <a:bodyPr/>
        <a:lstStyle/>
        <a:p>
          <a:endParaRPr lang="en-US"/>
        </a:p>
      </dgm:t>
    </dgm:pt>
    <dgm:pt modelId="{E45C7E82-313D-4634-8A2D-CD91E1D512D1}" type="sibTrans" cxnId="{BABB4D37-F9D1-4642-9323-25805D36BDB9}">
      <dgm:prSet/>
      <dgm:spPr/>
      <dgm:t>
        <a:bodyPr/>
        <a:lstStyle/>
        <a:p>
          <a:endParaRPr lang="en-US"/>
        </a:p>
      </dgm:t>
    </dgm:pt>
    <dgm:pt modelId="{6D3074A5-7DE2-4A51-8808-ADD1B4921856}">
      <dgm:prSet/>
      <dgm:spPr/>
      <dgm:t>
        <a:bodyPr/>
        <a:lstStyle/>
        <a:p>
          <a:r>
            <a:rPr lang="en-US" b="1"/>
            <a:t>Continuously reinforce stations in high-demand areas with more bikes during summer.</a:t>
          </a:r>
          <a:endParaRPr lang="en-US"/>
        </a:p>
      </dgm:t>
    </dgm:pt>
    <dgm:pt modelId="{54AAB734-C4AA-46AF-86E6-91D520A23915}" type="parTrans" cxnId="{E9596343-EC53-4A11-8D36-7B4D5181F5F1}">
      <dgm:prSet/>
      <dgm:spPr/>
      <dgm:t>
        <a:bodyPr/>
        <a:lstStyle/>
        <a:p>
          <a:endParaRPr lang="en-US"/>
        </a:p>
      </dgm:t>
    </dgm:pt>
    <dgm:pt modelId="{8195949E-01FD-4634-8A28-AF91D49DF7B1}" type="sibTrans" cxnId="{E9596343-EC53-4A11-8D36-7B4D5181F5F1}">
      <dgm:prSet/>
      <dgm:spPr/>
      <dgm:t>
        <a:bodyPr/>
        <a:lstStyle/>
        <a:p>
          <a:endParaRPr lang="en-US"/>
        </a:p>
      </dgm:t>
    </dgm:pt>
    <dgm:pt modelId="{C6C59348-EFE6-40C5-9B0A-E2E8CC8BA307}">
      <dgm:prSet/>
      <dgm:spPr/>
      <dgm:t>
        <a:bodyPr/>
        <a:lstStyle/>
        <a:p>
          <a:r>
            <a:rPr lang="en-US" b="1"/>
            <a:t>Maintain targeted offers to convert casual riders into subscribers throughout the high season (May to September).</a:t>
          </a:r>
          <a:endParaRPr lang="en-US"/>
        </a:p>
      </dgm:t>
    </dgm:pt>
    <dgm:pt modelId="{49CC31EF-F86D-4627-A46E-D17EA158F047}" type="parTrans" cxnId="{A32D5397-7348-4529-8A8B-116CFCB48FD6}">
      <dgm:prSet/>
      <dgm:spPr/>
      <dgm:t>
        <a:bodyPr/>
        <a:lstStyle/>
        <a:p>
          <a:endParaRPr lang="en-US"/>
        </a:p>
      </dgm:t>
    </dgm:pt>
    <dgm:pt modelId="{54E77247-DEB5-455E-9473-C80B6D04141D}" type="sibTrans" cxnId="{A32D5397-7348-4529-8A8B-116CFCB48FD6}">
      <dgm:prSet/>
      <dgm:spPr/>
      <dgm:t>
        <a:bodyPr/>
        <a:lstStyle/>
        <a:p>
          <a:endParaRPr lang="en-US"/>
        </a:p>
      </dgm:t>
    </dgm:pt>
    <dgm:pt modelId="{6477B36A-B767-458D-83D8-96BB0F9C2EBB}" type="pres">
      <dgm:prSet presAssocID="{690B91B8-8522-48C1-A8A5-DB78F6B3C1A8}" presName="linear" presStyleCnt="0">
        <dgm:presLayoutVars>
          <dgm:animLvl val="lvl"/>
          <dgm:resizeHandles val="exact"/>
        </dgm:presLayoutVars>
      </dgm:prSet>
      <dgm:spPr/>
    </dgm:pt>
    <dgm:pt modelId="{B9B5ABBE-AFD2-4CEB-B721-CD34F2DF1E8E}" type="pres">
      <dgm:prSet presAssocID="{38EBD2D2-69AF-486C-A77F-0A58554E45B5}" presName="parentText" presStyleLbl="node1" presStyleIdx="0" presStyleCnt="4">
        <dgm:presLayoutVars>
          <dgm:chMax val="0"/>
          <dgm:bulletEnabled val="1"/>
        </dgm:presLayoutVars>
      </dgm:prSet>
      <dgm:spPr/>
    </dgm:pt>
    <dgm:pt modelId="{5ECA39B8-F3AA-4FE4-8756-F27544F66A1F}" type="pres">
      <dgm:prSet presAssocID="{E738E58B-7E7A-47B0-B3CB-3EE26F5A5E47}" presName="spacer" presStyleCnt="0"/>
      <dgm:spPr/>
    </dgm:pt>
    <dgm:pt modelId="{3D6C873A-90E6-435A-8F7F-5959F9931112}" type="pres">
      <dgm:prSet presAssocID="{9CFD5DC0-0EF0-4BB8-8774-18B204D26A08}" presName="parentText" presStyleLbl="node1" presStyleIdx="1" presStyleCnt="4">
        <dgm:presLayoutVars>
          <dgm:chMax val="0"/>
          <dgm:bulletEnabled val="1"/>
        </dgm:presLayoutVars>
      </dgm:prSet>
      <dgm:spPr/>
    </dgm:pt>
    <dgm:pt modelId="{F5BC529F-533F-4CA3-9292-169D34F96924}" type="pres">
      <dgm:prSet presAssocID="{E45C7E82-313D-4634-8A2D-CD91E1D512D1}" presName="spacer" presStyleCnt="0"/>
      <dgm:spPr/>
    </dgm:pt>
    <dgm:pt modelId="{EBF8494A-28A6-44E5-866E-E7083E0458E8}" type="pres">
      <dgm:prSet presAssocID="{6D3074A5-7DE2-4A51-8808-ADD1B4921856}" presName="parentText" presStyleLbl="node1" presStyleIdx="2" presStyleCnt="4">
        <dgm:presLayoutVars>
          <dgm:chMax val="0"/>
          <dgm:bulletEnabled val="1"/>
        </dgm:presLayoutVars>
      </dgm:prSet>
      <dgm:spPr/>
    </dgm:pt>
    <dgm:pt modelId="{9C8BA7F6-43C8-49D7-A367-8DEA90BCE3F7}" type="pres">
      <dgm:prSet presAssocID="{8195949E-01FD-4634-8A28-AF91D49DF7B1}" presName="spacer" presStyleCnt="0"/>
      <dgm:spPr/>
    </dgm:pt>
    <dgm:pt modelId="{0278D926-12FE-42F1-B817-F764477BA430}" type="pres">
      <dgm:prSet presAssocID="{C6C59348-EFE6-40C5-9B0A-E2E8CC8BA307}" presName="parentText" presStyleLbl="node1" presStyleIdx="3" presStyleCnt="4">
        <dgm:presLayoutVars>
          <dgm:chMax val="0"/>
          <dgm:bulletEnabled val="1"/>
        </dgm:presLayoutVars>
      </dgm:prSet>
      <dgm:spPr/>
    </dgm:pt>
  </dgm:ptLst>
  <dgm:cxnLst>
    <dgm:cxn modelId="{BF5D071F-83FA-48D0-9DD3-1CA5E711D673}" type="presOf" srcId="{6D3074A5-7DE2-4A51-8808-ADD1B4921856}" destId="{EBF8494A-28A6-44E5-866E-E7083E0458E8}" srcOrd="0" destOrd="0" presId="urn:microsoft.com/office/officeart/2005/8/layout/vList2"/>
    <dgm:cxn modelId="{BABB4D37-F9D1-4642-9323-25805D36BDB9}" srcId="{690B91B8-8522-48C1-A8A5-DB78F6B3C1A8}" destId="{9CFD5DC0-0EF0-4BB8-8774-18B204D26A08}" srcOrd="1" destOrd="0" parTransId="{7B479A21-96FE-436D-BF3B-58E8CF189F33}" sibTransId="{E45C7E82-313D-4634-8A2D-CD91E1D512D1}"/>
    <dgm:cxn modelId="{215EAC5D-0BB4-49AC-8A6E-2FD04F4120E8}" srcId="{690B91B8-8522-48C1-A8A5-DB78F6B3C1A8}" destId="{38EBD2D2-69AF-486C-A77F-0A58554E45B5}" srcOrd="0" destOrd="0" parTransId="{C35EE39F-BFB6-4FCC-BB76-82B8C5B42503}" sibTransId="{E738E58B-7E7A-47B0-B3CB-3EE26F5A5E47}"/>
    <dgm:cxn modelId="{E9596343-EC53-4A11-8D36-7B4D5181F5F1}" srcId="{690B91B8-8522-48C1-A8A5-DB78F6B3C1A8}" destId="{6D3074A5-7DE2-4A51-8808-ADD1B4921856}" srcOrd="2" destOrd="0" parTransId="{54AAB734-C4AA-46AF-86E6-91D520A23915}" sibTransId="{8195949E-01FD-4634-8A28-AF91D49DF7B1}"/>
    <dgm:cxn modelId="{D7AD9C6B-3831-4102-A445-29F42ECC2CA2}" type="presOf" srcId="{38EBD2D2-69AF-486C-A77F-0A58554E45B5}" destId="{B9B5ABBE-AFD2-4CEB-B721-CD34F2DF1E8E}" srcOrd="0" destOrd="0" presId="urn:microsoft.com/office/officeart/2005/8/layout/vList2"/>
    <dgm:cxn modelId="{A82B4A8B-6973-4ED6-B744-7D3D04846933}" type="presOf" srcId="{9CFD5DC0-0EF0-4BB8-8774-18B204D26A08}" destId="{3D6C873A-90E6-435A-8F7F-5959F9931112}" srcOrd="0" destOrd="0" presId="urn:microsoft.com/office/officeart/2005/8/layout/vList2"/>
    <dgm:cxn modelId="{545DB796-8307-4D77-A16C-A3B8F20D03E6}" type="presOf" srcId="{690B91B8-8522-48C1-A8A5-DB78F6B3C1A8}" destId="{6477B36A-B767-458D-83D8-96BB0F9C2EBB}" srcOrd="0" destOrd="0" presId="urn:microsoft.com/office/officeart/2005/8/layout/vList2"/>
    <dgm:cxn modelId="{A32D5397-7348-4529-8A8B-116CFCB48FD6}" srcId="{690B91B8-8522-48C1-A8A5-DB78F6B3C1A8}" destId="{C6C59348-EFE6-40C5-9B0A-E2E8CC8BA307}" srcOrd="3" destOrd="0" parTransId="{49CC31EF-F86D-4627-A46E-D17EA158F047}" sibTransId="{54E77247-DEB5-455E-9473-C80B6D04141D}"/>
    <dgm:cxn modelId="{95834CC3-BE86-4A94-B27F-23CC78B12246}" type="presOf" srcId="{C6C59348-EFE6-40C5-9B0A-E2E8CC8BA307}" destId="{0278D926-12FE-42F1-B817-F764477BA430}" srcOrd="0" destOrd="0" presId="urn:microsoft.com/office/officeart/2005/8/layout/vList2"/>
    <dgm:cxn modelId="{071DE629-A4B6-43FD-9F9D-ABB38723FCA0}" type="presParOf" srcId="{6477B36A-B767-458D-83D8-96BB0F9C2EBB}" destId="{B9B5ABBE-AFD2-4CEB-B721-CD34F2DF1E8E}" srcOrd="0" destOrd="0" presId="urn:microsoft.com/office/officeart/2005/8/layout/vList2"/>
    <dgm:cxn modelId="{9ECCE61F-5EA9-4737-9147-FD99338EB952}" type="presParOf" srcId="{6477B36A-B767-458D-83D8-96BB0F9C2EBB}" destId="{5ECA39B8-F3AA-4FE4-8756-F27544F66A1F}" srcOrd="1" destOrd="0" presId="urn:microsoft.com/office/officeart/2005/8/layout/vList2"/>
    <dgm:cxn modelId="{1F93FD33-7831-467F-B264-44724976B116}" type="presParOf" srcId="{6477B36A-B767-458D-83D8-96BB0F9C2EBB}" destId="{3D6C873A-90E6-435A-8F7F-5959F9931112}" srcOrd="2" destOrd="0" presId="urn:microsoft.com/office/officeart/2005/8/layout/vList2"/>
    <dgm:cxn modelId="{1E297B07-CE17-409A-884D-EAF76697D8B3}" type="presParOf" srcId="{6477B36A-B767-458D-83D8-96BB0F9C2EBB}" destId="{F5BC529F-533F-4CA3-9292-169D34F96924}" srcOrd="3" destOrd="0" presId="urn:microsoft.com/office/officeart/2005/8/layout/vList2"/>
    <dgm:cxn modelId="{4D094141-08A9-450C-AAC1-DB6BACAC51D1}" type="presParOf" srcId="{6477B36A-B767-458D-83D8-96BB0F9C2EBB}" destId="{EBF8494A-28A6-44E5-866E-E7083E0458E8}" srcOrd="4" destOrd="0" presId="urn:microsoft.com/office/officeart/2005/8/layout/vList2"/>
    <dgm:cxn modelId="{47358E16-35F9-4A4B-BE69-B50B8797DC2A}" type="presParOf" srcId="{6477B36A-B767-458D-83D8-96BB0F9C2EBB}" destId="{9C8BA7F6-43C8-49D7-A367-8DEA90BCE3F7}" srcOrd="5" destOrd="0" presId="urn:microsoft.com/office/officeart/2005/8/layout/vList2"/>
    <dgm:cxn modelId="{C33D8172-1B93-451E-A2EF-3B45704EF90E}" type="presParOf" srcId="{6477B36A-B767-458D-83D8-96BB0F9C2EBB}" destId="{0278D926-12FE-42F1-B817-F764477BA430}"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CC1260-F7D5-401D-B1E9-B06476EBD881}">
      <dsp:nvSpPr>
        <dsp:cNvPr id="0" name=""/>
        <dsp:cNvSpPr/>
      </dsp:nvSpPr>
      <dsp:spPr>
        <a:xfrm>
          <a:off x="0" y="1544"/>
          <a:ext cx="12189262" cy="32887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CCC0DBB-DA02-4D69-BD57-30827A01D23A}">
      <dsp:nvSpPr>
        <dsp:cNvPr id="0" name=""/>
        <dsp:cNvSpPr/>
      </dsp:nvSpPr>
      <dsp:spPr>
        <a:xfrm>
          <a:off x="99485" y="75541"/>
          <a:ext cx="180882" cy="18088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74BAADF-6291-4EEC-857C-0738D2B7DE6D}">
      <dsp:nvSpPr>
        <dsp:cNvPr id="0" name=""/>
        <dsp:cNvSpPr/>
      </dsp:nvSpPr>
      <dsp:spPr>
        <a:xfrm>
          <a:off x="379852" y="1544"/>
          <a:ext cx="11809409" cy="3288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806" tIns="34806" rIns="34806" bIns="34806" numCol="1" spcCol="1270" anchor="ctr" anchorCtr="0">
          <a:noAutofit/>
        </a:bodyPr>
        <a:lstStyle/>
        <a:p>
          <a:pPr marL="0" lvl="0" indent="0" algn="l" defTabSz="711200">
            <a:lnSpc>
              <a:spcPct val="100000"/>
            </a:lnSpc>
            <a:spcBef>
              <a:spcPct val="0"/>
            </a:spcBef>
            <a:spcAft>
              <a:spcPct val="35000"/>
            </a:spcAft>
            <a:buNone/>
          </a:pPr>
          <a:r>
            <a:rPr lang="fr-FR" sz="1600" b="1" kern="1200" dirty="0" err="1"/>
            <a:t>Analysis</a:t>
          </a:r>
          <a:r>
            <a:rPr lang="fr-FR" sz="1600" b="1" kern="1200" dirty="0"/>
            <a:t> objectives:</a:t>
          </a:r>
          <a:endParaRPr lang="en-US" sz="1600" kern="1200" dirty="0"/>
        </a:p>
      </dsp:txBody>
      <dsp:txXfrm>
        <a:off x="379852" y="1544"/>
        <a:ext cx="11809409" cy="328876"/>
      </dsp:txXfrm>
    </dsp:sp>
    <dsp:sp modelId="{F3EB4C96-6B80-43EB-89C5-DB89BCC18E4A}">
      <dsp:nvSpPr>
        <dsp:cNvPr id="0" name=""/>
        <dsp:cNvSpPr/>
      </dsp:nvSpPr>
      <dsp:spPr>
        <a:xfrm>
          <a:off x="0" y="412639"/>
          <a:ext cx="12189262" cy="32887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2AFA47C-95CC-4CB2-81CD-9165938DAF8E}">
      <dsp:nvSpPr>
        <dsp:cNvPr id="0" name=""/>
        <dsp:cNvSpPr/>
      </dsp:nvSpPr>
      <dsp:spPr>
        <a:xfrm>
          <a:off x="99485" y="486637"/>
          <a:ext cx="180882" cy="18088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6A35876-9EC5-4F0E-9D95-FCE1CF5D74AC}">
      <dsp:nvSpPr>
        <dsp:cNvPr id="0" name=""/>
        <dsp:cNvSpPr/>
      </dsp:nvSpPr>
      <dsp:spPr>
        <a:xfrm>
          <a:off x="379852" y="412639"/>
          <a:ext cx="11809409" cy="3288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806" tIns="34806" rIns="34806" bIns="34806" numCol="1" spcCol="1270" anchor="ctr" anchorCtr="0">
          <a:noAutofit/>
        </a:bodyPr>
        <a:lstStyle/>
        <a:p>
          <a:pPr marL="0" lvl="0" indent="0" algn="l" defTabSz="711200">
            <a:lnSpc>
              <a:spcPct val="100000"/>
            </a:lnSpc>
            <a:spcBef>
              <a:spcPct val="0"/>
            </a:spcBef>
            <a:spcAft>
              <a:spcPct val="35000"/>
            </a:spcAft>
            <a:buNone/>
          </a:pPr>
          <a:r>
            <a:rPr lang="fr-FR" sz="1600" b="1" kern="1200" dirty="0" err="1"/>
            <a:t>Study</a:t>
          </a:r>
          <a:r>
            <a:rPr lang="fr-FR" sz="1600" b="1" kern="1200" dirty="0"/>
            <a:t> bike usage by user type</a:t>
          </a:r>
          <a:endParaRPr lang="en-US" sz="1600" kern="1200" dirty="0"/>
        </a:p>
      </dsp:txBody>
      <dsp:txXfrm>
        <a:off x="379852" y="412639"/>
        <a:ext cx="11809409" cy="328876"/>
      </dsp:txXfrm>
    </dsp:sp>
    <dsp:sp modelId="{EABF12E2-4FD7-495F-ACD2-E95AA76F4506}">
      <dsp:nvSpPr>
        <dsp:cNvPr id="0" name=""/>
        <dsp:cNvSpPr/>
      </dsp:nvSpPr>
      <dsp:spPr>
        <a:xfrm>
          <a:off x="0" y="823735"/>
          <a:ext cx="12189262" cy="32887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9F75BA1-ACE4-4699-B6E6-3AC84B818834}">
      <dsp:nvSpPr>
        <dsp:cNvPr id="0" name=""/>
        <dsp:cNvSpPr/>
      </dsp:nvSpPr>
      <dsp:spPr>
        <a:xfrm>
          <a:off x="99485" y="897732"/>
          <a:ext cx="180882" cy="18088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EB5FE72-5306-4C65-BBA2-A16432ACB4C5}">
      <dsp:nvSpPr>
        <dsp:cNvPr id="0" name=""/>
        <dsp:cNvSpPr/>
      </dsp:nvSpPr>
      <dsp:spPr>
        <a:xfrm>
          <a:off x="379852" y="823735"/>
          <a:ext cx="11809409" cy="3288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806" tIns="34806" rIns="34806" bIns="34806" numCol="1" spcCol="1270" anchor="ctr" anchorCtr="0">
          <a:noAutofit/>
        </a:bodyPr>
        <a:lstStyle/>
        <a:p>
          <a:pPr marL="0" lvl="0" indent="0" algn="l" defTabSz="711200">
            <a:lnSpc>
              <a:spcPct val="100000"/>
            </a:lnSpc>
            <a:spcBef>
              <a:spcPct val="0"/>
            </a:spcBef>
            <a:spcAft>
              <a:spcPct val="35000"/>
            </a:spcAft>
            <a:buNone/>
          </a:pPr>
          <a:r>
            <a:rPr lang="fr-FR" sz="1600" b="1" kern="1200" dirty="0" err="1"/>
            <a:t>Measure</a:t>
          </a:r>
          <a:r>
            <a:rPr lang="fr-FR" sz="1600" b="1" kern="1200" dirty="0"/>
            <a:t> the impact of </a:t>
          </a:r>
          <a:r>
            <a:rPr lang="fr-FR" sz="1600" b="1" kern="1200" dirty="0" err="1"/>
            <a:t>temperature</a:t>
          </a:r>
          <a:r>
            <a:rPr lang="fr-FR" sz="1600" b="1" kern="1200" dirty="0"/>
            <a:t> and </a:t>
          </a:r>
          <a:r>
            <a:rPr lang="fr-FR" sz="1600" b="1" kern="1200" dirty="0" err="1"/>
            <a:t>precipitation</a:t>
          </a:r>
          <a:endParaRPr lang="en-US" sz="1600" kern="1200" dirty="0" err="1"/>
        </a:p>
      </dsp:txBody>
      <dsp:txXfrm>
        <a:off x="379852" y="823735"/>
        <a:ext cx="11809409" cy="328876"/>
      </dsp:txXfrm>
    </dsp:sp>
    <dsp:sp modelId="{A7B0B344-A4A9-45F9-A44B-9912C949574C}">
      <dsp:nvSpPr>
        <dsp:cNvPr id="0" name=""/>
        <dsp:cNvSpPr/>
      </dsp:nvSpPr>
      <dsp:spPr>
        <a:xfrm>
          <a:off x="0" y="1234831"/>
          <a:ext cx="12189262" cy="32887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5BA7EF2-CE0A-42BD-A3FA-3C642E68FE70}">
      <dsp:nvSpPr>
        <dsp:cNvPr id="0" name=""/>
        <dsp:cNvSpPr/>
      </dsp:nvSpPr>
      <dsp:spPr>
        <a:xfrm>
          <a:off x="99485" y="1308828"/>
          <a:ext cx="180882" cy="18088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23F73B7-1E5A-4A78-BE34-89F57D529129}">
      <dsp:nvSpPr>
        <dsp:cNvPr id="0" name=""/>
        <dsp:cNvSpPr/>
      </dsp:nvSpPr>
      <dsp:spPr>
        <a:xfrm>
          <a:off x="379852" y="1234831"/>
          <a:ext cx="11809409" cy="3288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806" tIns="34806" rIns="34806" bIns="34806" numCol="1" spcCol="1270" anchor="ctr" anchorCtr="0">
          <a:noAutofit/>
        </a:bodyPr>
        <a:lstStyle/>
        <a:p>
          <a:pPr marL="0" lvl="0" indent="0" algn="l" defTabSz="711200">
            <a:lnSpc>
              <a:spcPct val="100000"/>
            </a:lnSpc>
            <a:spcBef>
              <a:spcPct val="0"/>
            </a:spcBef>
            <a:spcAft>
              <a:spcPct val="35000"/>
            </a:spcAft>
            <a:buNone/>
          </a:pPr>
          <a:r>
            <a:rPr lang="fr-FR" sz="1600" b="1" kern="1200" dirty="0" err="1"/>
            <a:t>Identify</a:t>
          </a:r>
          <a:r>
            <a:rPr lang="fr-FR" sz="1600" b="1" kern="1200" dirty="0"/>
            <a:t> </a:t>
          </a:r>
          <a:r>
            <a:rPr lang="fr-FR" sz="1600" b="1" kern="1200" dirty="0" err="1"/>
            <a:t>seasonal</a:t>
          </a:r>
          <a:r>
            <a:rPr lang="fr-FR" sz="1600" b="1" kern="1200" dirty="0"/>
            <a:t> </a:t>
          </a:r>
          <a:r>
            <a:rPr lang="fr-FR" sz="1600" b="1" kern="1200" dirty="0" err="1"/>
            <a:t>effects</a:t>
          </a:r>
          <a:r>
            <a:rPr lang="fr-FR" sz="1600" b="1" kern="1200" dirty="0"/>
            <a:t> on trip volume</a:t>
          </a:r>
          <a:endParaRPr lang="en-US" sz="1600" kern="1200" dirty="0"/>
        </a:p>
      </dsp:txBody>
      <dsp:txXfrm>
        <a:off x="379852" y="1234831"/>
        <a:ext cx="11809409" cy="328876"/>
      </dsp:txXfrm>
    </dsp:sp>
    <dsp:sp modelId="{225C76C7-65C9-4619-A2E3-9DE99D491427}">
      <dsp:nvSpPr>
        <dsp:cNvPr id="0" name=""/>
        <dsp:cNvSpPr/>
      </dsp:nvSpPr>
      <dsp:spPr>
        <a:xfrm>
          <a:off x="0" y="1645927"/>
          <a:ext cx="12189262" cy="32887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9F990B7-E1AA-46E2-9840-96659451E94D}">
      <dsp:nvSpPr>
        <dsp:cNvPr id="0" name=""/>
        <dsp:cNvSpPr/>
      </dsp:nvSpPr>
      <dsp:spPr>
        <a:xfrm>
          <a:off x="99485" y="1719924"/>
          <a:ext cx="180882" cy="18088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C22BE87-FCC7-4D0F-8AC1-38A9559AF1DB}">
      <dsp:nvSpPr>
        <dsp:cNvPr id="0" name=""/>
        <dsp:cNvSpPr/>
      </dsp:nvSpPr>
      <dsp:spPr>
        <a:xfrm>
          <a:off x="379852" y="1645927"/>
          <a:ext cx="11809409" cy="3288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806" tIns="34806" rIns="34806" bIns="34806" numCol="1" spcCol="1270" anchor="ctr" anchorCtr="0">
          <a:noAutofit/>
        </a:bodyPr>
        <a:lstStyle/>
        <a:p>
          <a:pPr marL="0" lvl="0" indent="0" algn="l" defTabSz="711200">
            <a:lnSpc>
              <a:spcPct val="100000"/>
            </a:lnSpc>
            <a:spcBef>
              <a:spcPct val="0"/>
            </a:spcBef>
            <a:spcAft>
              <a:spcPct val="35000"/>
            </a:spcAft>
            <a:buNone/>
          </a:pPr>
          <a:r>
            <a:rPr lang="fr-FR" sz="1600" b="1" kern="1200" dirty="0" err="1"/>
            <a:t>Detect</a:t>
          </a:r>
          <a:r>
            <a:rPr lang="fr-FR" sz="1600" b="1" kern="1200" dirty="0"/>
            <a:t> high-</a:t>
          </a:r>
          <a:r>
            <a:rPr lang="fr-FR" sz="1600" b="1" kern="1200" dirty="0" err="1"/>
            <a:t>activity</a:t>
          </a:r>
          <a:r>
            <a:rPr lang="fr-FR" sz="1600" b="1" kern="1200" dirty="0"/>
            <a:t> zones</a:t>
          </a:r>
          <a:endParaRPr lang="en-US" sz="1600" kern="1200" dirty="0"/>
        </a:p>
      </dsp:txBody>
      <dsp:txXfrm>
        <a:off x="379852" y="1645927"/>
        <a:ext cx="11809409" cy="32887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772410-7FF9-4BCE-8DD2-B180945AC2C0}">
      <dsp:nvSpPr>
        <dsp:cNvPr id="0" name=""/>
        <dsp:cNvSpPr/>
      </dsp:nvSpPr>
      <dsp:spPr>
        <a:xfrm>
          <a:off x="0" y="90623"/>
          <a:ext cx="6245265" cy="589679"/>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fr-FR" sz="2400" b="1" kern="1200"/>
            <a:t>User Behavior</a:t>
          </a:r>
          <a:endParaRPr lang="en-US" sz="2400" kern="1200"/>
        </a:p>
      </dsp:txBody>
      <dsp:txXfrm>
        <a:off x="28786" y="119409"/>
        <a:ext cx="6187693" cy="532107"/>
      </dsp:txXfrm>
    </dsp:sp>
    <dsp:sp modelId="{D95C9DE5-87F3-4C51-BC90-40AAAE1BDEAA}">
      <dsp:nvSpPr>
        <dsp:cNvPr id="0" name=""/>
        <dsp:cNvSpPr/>
      </dsp:nvSpPr>
      <dsp:spPr>
        <a:xfrm>
          <a:off x="0" y="680303"/>
          <a:ext cx="6245265" cy="1788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287"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fr-FR" sz="1900" kern="1200"/>
            <a:t>Most riders are </a:t>
          </a:r>
          <a:r>
            <a:rPr lang="fr-FR" sz="1900" b="1" kern="1200"/>
            <a:t>subscribers</a:t>
          </a:r>
          <a:r>
            <a:rPr lang="fr-FR" sz="1900" kern="1200"/>
            <a:t>.</a:t>
          </a:r>
          <a:endParaRPr lang="en-US" sz="1900" kern="1200"/>
        </a:p>
        <a:p>
          <a:pPr marL="171450" lvl="1" indent="-171450" algn="l" defTabSz="844550">
            <a:lnSpc>
              <a:spcPct val="90000"/>
            </a:lnSpc>
            <a:spcBef>
              <a:spcPct val="0"/>
            </a:spcBef>
            <a:spcAft>
              <a:spcPct val="20000"/>
            </a:spcAft>
            <a:buChar char="•"/>
          </a:pPr>
          <a:r>
            <a:rPr lang="fr-FR" sz="1900" kern="1200"/>
            <a:t>Their usage </a:t>
          </a:r>
          <a:r>
            <a:rPr lang="fr-FR" sz="1900" b="1" kern="1200"/>
            <a:t>increases significantly from May to September</a:t>
          </a:r>
          <a:r>
            <a:rPr lang="fr-FR" sz="1900" kern="1200"/>
            <a:t>, peaking in </a:t>
          </a:r>
          <a:r>
            <a:rPr lang="fr-FR" sz="1900" b="1" kern="1200"/>
            <a:t>July</a:t>
          </a:r>
          <a:r>
            <a:rPr lang="fr-FR" sz="1900" kern="1200"/>
            <a:t>, then </a:t>
          </a:r>
          <a:r>
            <a:rPr lang="fr-FR" sz="1900" b="1" kern="1200"/>
            <a:t>drops sharply in winter</a:t>
          </a:r>
          <a:r>
            <a:rPr lang="fr-FR" sz="1900" kern="1200"/>
            <a:t> (November to February).</a:t>
          </a:r>
          <a:endParaRPr lang="en-US" sz="1900" kern="1200"/>
        </a:p>
        <a:p>
          <a:pPr marL="171450" lvl="1" indent="-171450" algn="l" defTabSz="844550">
            <a:lnSpc>
              <a:spcPct val="90000"/>
            </a:lnSpc>
            <a:spcBef>
              <a:spcPct val="0"/>
            </a:spcBef>
            <a:spcAft>
              <a:spcPct val="20000"/>
            </a:spcAft>
            <a:buChar char="•"/>
          </a:pPr>
          <a:r>
            <a:rPr lang="fr-FR" sz="1900" b="1" kern="1200"/>
            <a:t>Non-subscribers follow the same seasonal trend</a:t>
          </a:r>
          <a:r>
            <a:rPr lang="fr-FR" sz="1900" kern="1200"/>
            <a:t>, but with fewer trips.</a:t>
          </a:r>
          <a:endParaRPr lang="en-US" sz="1900" kern="1200"/>
        </a:p>
      </dsp:txBody>
      <dsp:txXfrm>
        <a:off x="0" y="680303"/>
        <a:ext cx="6245265" cy="1788480"/>
      </dsp:txXfrm>
    </dsp:sp>
    <dsp:sp modelId="{E3D8AFCB-C345-4F68-868E-163429EAC1F4}">
      <dsp:nvSpPr>
        <dsp:cNvPr id="0" name=""/>
        <dsp:cNvSpPr/>
      </dsp:nvSpPr>
      <dsp:spPr>
        <a:xfrm>
          <a:off x="0" y="2468783"/>
          <a:ext cx="6245265" cy="589679"/>
        </a:xfrm>
        <a:prstGeom prst="roundRect">
          <a:avLst/>
        </a:prstGeom>
        <a:solidFill>
          <a:schemeClr val="accent2">
            <a:hueOff val="3221807"/>
            <a:satOff val="-9246"/>
            <a:lumOff val="-14805"/>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a:t>
          </a:r>
          <a:r>
            <a:rPr lang="fr-FR" sz="2400" b="1" kern="1200"/>
            <a:t> Weather Impact</a:t>
          </a:r>
          <a:endParaRPr lang="en-US" sz="2400" kern="1200"/>
        </a:p>
      </dsp:txBody>
      <dsp:txXfrm>
        <a:off x="28786" y="2497569"/>
        <a:ext cx="6187693" cy="532107"/>
      </dsp:txXfrm>
    </dsp:sp>
    <dsp:sp modelId="{A688980F-1242-46E3-A3C8-A7435EF6A199}">
      <dsp:nvSpPr>
        <dsp:cNvPr id="0" name=""/>
        <dsp:cNvSpPr/>
      </dsp:nvSpPr>
      <dsp:spPr>
        <a:xfrm>
          <a:off x="0" y="3058463"/>
          <a:ext cx="6245265" cy="6582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287"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fr-FR" sz="1900" b="1" kern="1200"/>
            <a:t>Higher temperatures</a:t>
          </a:r>
          <a:r>
            <a:rPr lang="fr-FR" sz="1900" kern="1200"/>
            <a:t> lead to more bike usage.</a:t>
          </a:r>
          <a:endParaRPr lang="en-US" sz="1900" kern="1200"/>
        </a:p>
        <a:p>
          <a:pPr marL="171450" lvl="1" indent="-171450" algn="l" defTabSz="844550">
            <a:lnSpc>
              <a:spcPct val="90000"/>
            </a:lnSpc>
            <a:spcBef>
              <a:spcPct val="0"/>
            </a:spcBef>
            <a:spcAft>
              <a:spcPct val="20000"/>
            </a:spcAft>
            <a:buChar char="•"/>
          </a:pPr>
          <a:r>
            <a:rPr lang="fr-FR" sz="1900" b="1" kern="1200"/>
            <a:t>Rainy days</a:t>
          </a:r>
          <a:r>
            <a:rPr lang="fr-FR" sz="1900" kern="1200"/>
            <a:t> result in a significant drop in trip volume.</a:t>
          </a:r>
          <a:endParaRPr lang="en-US" sz="1900" kern="1200"/>
        </a:p>
      </dsp:txBody>
      <dsp:txXfrm>
        <a:off x="0" y="3058463"/>
        <a:ext cx="6245265" cy="658260"/>
      </dsp:txXfrm>
    </dsp:sp>
    <dsp:sp modelId="{32B17274-2F4D-494A-99B6-C188121B917D}">
      <dsp:nvSpPr>
        <dsp:cNvPr id="0" name=""/>
        <dsp:cNvSpPr/>
      </dsp:nvSpPr>
      <dsp:spPr>
        <a:xfrm>
          <a:off x="0" y="3716723"/>
          <a:ext cx="6245265" cy="589679"/>
        </a:xfrm>
        <a:prstGeom prst="roundRect">
          <a:avLst/>
        </a:prstGeom>
        <a:solidFill>
          <a:schemeClr val="accent2">
            <a:hueOff val="6443614"/>
            <a:satOff val="-18493"/>
            <a:lumOff val="-2960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fr-FR" sz="2400" b="1" kern="1200"/>
            <a:t>Geographic Insights</a:t>
          </a:r>
          <a:endParaRPr lang="en-US" sz="2400" kern="1200"/>
        </a:p>
      </dsp:txBody>
      <dsp:txXfrm>
        <a:off x="28786" y="3745509"/>
        <a:ext cx="6187693" cy="532107"/>
      </dsp:txXfrm>
    </dsp:sp>
    <dsp:sp modelId="{B32D8EB6-811B-43D0-B9AD-6E8B6C32E9A6}">
      <dsp:nvSpPr>
        <dsp:cNvPr id="0" name=""/>
        <dsp:cNvSpPr/>
      </dsp:nvSpPr>
      <dsp:spPr>
        <a:xfrm>
          <a:off x="0" y="4306403"/>
          <a:ext cx="6245265" cy="1192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287"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fr-FR" sz="1900" b="1" kern="1200"/>
            <a:t>Certain zones</a:t>
          </a:r>
          <a:r>
            <a:rPr lang="fr-FR" sz="1900" kern="1200"/>
            <a:t>, especially </a:t>
          </a:r>
          <a:r>
            <a:rPr lang="fr-FR" sz="1900" i="1" kern="1200"/>
            <a:t>Lower East Side</a:t>
          </a:r>
          <a:r>
            <a:rPr lang="fr-FR" sz="1900" kern="1200"/>
            <a:t> and </a:t>
          </a:r>
          <a:r>
            <a:rPr lang="fr-FR" sz="1900" i="1" kern="1200"/>
            <a:t>Chelsea &amp; Clinton</a:t>
          </a:r>
          <a:r>
            <a:rPr lang="fr-FR" sz="1900" kern="1200"/>
            <a:t>, show the </a:t>
          </a:r>
          <a:r>
            <a:rPr lang="fr-FR" sz="1900" b="1" kern="1200"/>
            <a:t>highest cycling activity</a:t>
          </a:r>
          <a:r>
            <a:rPr lang="fr-FR" sz="1900" kern="1200"/>
            <a:t>.</a:t>
          </a:r>
          <a:endParaRPr lang="en-US" sz="1900" kern="1200"/>
        </a:p>
        <a:p>
          <a:pPr marL="171450" lvl="1" indent="-171450" algn="l" defTabSz="844550">
            <a:lnSpc>
              <a:spcPct val="90000"/>
            </a:lnSpc>
            <a:spcBef>
              <a:spcPct val="0"/>
            </a:spcBef>
            <a:spcAft>
              <a:spcPct val="20000"/>
            </a:spcAft>
            <a:buChar char="•"/>
          </a:pPr>
          <a:r>
            <a:rPr lang="fr-FR" sz="1900" kern="1200"/>
            <a:t>These are key areas for strategic infrastructure investment.</a:t>
          </a:r>
          <a:endParaRPr lang="en-US" sz="1900" kern="1200"/>
        </a:p>
      </dsp:txBody>
      <dsp:txXfrm>
        <a:off x="0" y="4306403"/>
        <a:ext cx="6245265" cy="119232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B5ABBE-AFD2-4CEB-B721-CD34F2DF1E8E}">
      <dsp:nvSpPr>
        <dsp:cNvPr id="0" name=""/>
        <dsp:cNvSpPr/>
      </dsp:nvSpPr>
      <dsp:spPr>
        <a:xfrm>
          <a:off x="0" y="142125"/>
          <a:ext cx="7204582" cy="795600"/>
        </a:xfrm>
        <a:prstGeom prst="round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kern="1200"/>
            <a:t>Launch promotions in April and maintain them throughout the summer season (May to September).</a:t>
          </a:r>
          <a:endParaRPr lang="en-US" sz="2000" kern="1200"/>
        </a:p>
      </dsp:txBody>
      <dsp:txXfrm>
        <a:off x="38838" y="180963"/>
        <a:ext cx="7126906" cy="717924"/>
      </dsp:txXfrm>
    </dsp:sp>
    <dsp:sp modelId="{3D6C873A-90E6-435A-8F7F-5959F9931112}">
      <dsp:nvSpPr>
        <dsp:cNvPr id="0" name=""/>
        <dsp:cNvSpPr/>
      </dsp:nvSpPr>
      <dsp:spPr>
        <a:xfrm>
          <a:off x="0" y="995325"/>
          <a:ext cx="7204582" cy="795600"/>
        </a:xfrm>
        <a:prstGeom prst="roundRect">
          <a:avLst/>
        </a:prstGeom>
        <a:solidFill>
          <a:schemeClr val="accent5">
            <a:hueOff val="-4050717"/>
            <a:satOff val="-275"/>
            <a:lumOff val="654"/>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kern="1200"/>
            <a:t>Offer discounts or rain-friendly gear on rainy days to encourage continued usage.</a:t>
          </a:r>
          <a:endParaRPr lang="en-US" sz="2000" kern="1200"/>
        </a:p>
      </dsp:txBody>
      <dsp:txXfrm>
        <a:off x="38838" y="1034163"/>
        <a:ext cx="7126906" cy="717924"/>
      </dsp:txXfrm>
    </dsp:sp>
    <dsp:sp modelId="{EBF8494A-28A6-44E5-866E-E7083E0458E8}">
      <dsp:nvSpPr>
        <dsp:cNvPr id="0" name=""/>
        <dsp:cNvSpPr/>
      </dsp:nvSpPr>
      <dsp:spPr>
        <a:xfrm>
          <a:off x="0" y="1848525"/>
          <a:ext cx="7204582" cy="795600"/>
        </a:xfrm>
        <a:prstGeom prst="roundRect">
          <a:avLst/>
        </a:prstGeom>
        <a:solidFill>
          <a:schemeClr val="accent5">
            <a:hueOff val="-8101434"/>
            <a:satOff val="-551"/>
            <a:lumOff val="1307"/>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kern="1200"/>
            <a:t>Continuously reinforce stations in high-demand areas with more bikes during summer.</a:t>
          </a:r>
          <a:endParaRPr lang="en-US" sz="2000" kern="1200"/>
        </a:p>
      </dsp:txBody>
      <dsp:txXfrm>
        <a:off x="38838" y="1887363"/>
        <a:ext cx="7126906" cy="717924"/>
      </dsp:txXfrm>
    </dsp:sp>
    <dsp:sp modelId="{0278D926-12FE-42F1-B817-F764477BA430}">
      <dsp:nvSpPr>
        <dsp:cNvPr id="0" name=""/>
        <dsp:cNvSpPr/>
      </dsp:nvSpPr>
      <dsp:spPr>
        <a:xfrm>
          <a:off x="0" y="2701725"/>
          <a:ext cx="7204582" cy="795600"/>
        </a:xfrm>
        <a:prstGeom prst="roundRect">
          <a:avLst/>
        </a:prstGeom>
        <a:solidFill>
          <a:schemeClr val="accent5">
            <a:hueOff val="-12152150"/>
            <a:satOff val="-826"/>
            <a:lumOff val="196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kern="1200"/>
            <a:t>Maintain targeted offers to convert casual riders into subscribers throughout the high season (May to September).</a:t>
          </a:r>
          <a:endParaRPr lang="en-US" sz="2000" kern="1200"/>
        </a:p>
      </dsp:txBody>
      <dsp:txXfrm>
        <a:off x="38838" y="2740563"/>
        <a:ext cx="7126906" cy="71792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4/2/2025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‹N°›</a:t>
            </a:fld>
            <a:endParaRPr lang="en-US" dirty="0"/>
          </a:p>
        </p:txBody>
      </p:sp>
    </p:spTree>
    <p:extLst>
      <p:ext uri="{BB962C8B-B14F-4D97-AF65-F5344CB8AC3E}">
        <p14:creationId xmlns:p14="http://schemas.microsoft.com/office/powerpoint/2010/main" val="26468799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‹N°›</a:t>
            </a:fld>
            <a:endParaRPr lang="en-US" dirty="0"/>
          </a:p>
        </p:txBody>
      </p:sp>
    </p:spTree>
    <p:extLst>
      <p:ext uri="{BB962C8B-B14F-4D97-AF65-F5344CB8AC3E}">
        <p14:creationId xmlns:p14="http://schemas.microsoft.com/office/powerpoint/2010/main" val="23975902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‹N°›</a:t>
            </a:fld>
            <a:endParaRPr lang="en-US" dirty="0"/>
          </a:p>
        </p:txBody>
      </p:sp>
    </p:spTree>
    <p:extLst>
      <p:ext uri="{BB962C8B-B14F-4D97-AF65-F5344CB8AC3E}">
        <p14:creationId xmlns:p14="http://schemas.microsoft.com/office/powerpoint/2010/main" val="1662062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‹N°›</a:t>
            </a:fld>
            <a:endParaRPr lang="en-US" dirty="0"/>
          </a:p>
        </p:txBody>
      </p:sp>
    </p:spTree>
    <p:extLst>
      <p:ext uri="{BB962C8B-B14F-4D97-AF65-F5344CB8AC3E}">
        <p14:creationId xmlns:p14="http://schemas.microsoft.com/office/powerpoint/2010/main" val="22410135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4/2/2025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‹N°›</a:t>
            </a:fld>
            <a:endParaRPr lang="en-US" dirty="0"/>
          </a:p>
        </p:txBody>
      </p:sp>
    </p:spTree>
    <p:extLst>
      <p:ext uri="{BB962C8B-B14F-4D97-AF65-F5344CB8AC3E}">
        <p14:creationId xmlns:p14="http://schemas.microsoft.com/office/powerpoint/2010/main" val="4852099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4/2/2025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‹N°›</a:t>
            </a:fld>
            <a:endParaRPr lang="en-US" dirty="0"/>
          </a:p>
        </p:txBody>
      </p:sp>
    </p:spTree>
    <p:extLst>
      <p:ext uri="{BB962C8B-B14F-4D97-AF65-F5344CB8AC3E}">
        <p14:creationId xmlns:p14="http://schemas.microsoft.com/office/powerpoint/2010/main" val="29455110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4/2/2025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‹N°›</a:t>
            </a:fld>
            <a:endParaRPr lang="en-US" dirty="0"/>
          </a:p>
        </p:txBody>
      </p:sp>
    </p:spTree>
    <p:extLst>
      <p:ext uri="{BB962C8B-B14F-4D97-AF65-F5344CB8AC3E}">
        <p14:creationId xmlns:p14="http://schemas.microsoft.com/office/powerpoint/2010/main" val="39574817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4/2/2025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‹N°›</a:t>
            </a:fld>
            <a:endParaRPr lang="en-US" dirty="0"/>
          </a:p>
        </p:txBody>
      </p:sp>
    </p:spTree>
    <p:extLst>
      <p:ext uri="{BB962C8B-B14F-4D97-AF65-F5344CB8AC3E}">
        <p14:creationId xmlns:p14="http://schemas.microsoft.com/office/powerpoint/2010/main" val="7040359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4/2/2025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‹N°›</a:t>
            </a:fld>
            <a:endParaRPr lang="en-US" dirty="0"/>
          </a:p>
        </p:txBody>
      </p:sp>
    </p:spTree>
    <p:extLst>
      <p:ext uri="{BB962C8B-B14F-4D97-AF65-F5344CB8AC3E}">
        <p14:creationId xmlns:p14="http://schemas.microsoft.com/office/powerpoint/2010/main" val="6947566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4/2/2025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‹N°›</a:t>
            </a:fld>
            <a:endParaRPr lang="en-US" dirty="0"/>
          </a:p>
        </p:txBody>
      </p:sp>
    </p:spTree>
    <p:extLst>
      <p:ext uri="{BB962C8B-B14F-4D97-AF65-F5344CB8AC3E}">
        <p14:creationId xmlns:p14="http://schemas.microsoft.com/office/powerpoint/2010/main" val="24557702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4/2/2025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‹N°›</a:t>
            </a:fld>
            <a:endParaRPr lang="en-US" dirty="0"/>
          </a:p>
        </p:txBody>
      </p:sp>
    </p:spTree>
    <p:extLst>
      <p:ext uri="{BB962C8B-B14F-4D97-AF65-F5344CB8AC3E}">
        <p14:creationId xmlns:p14="http://schemas.microsoft.com/office/powerpoint/2010/main" val="22038427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764DE79-268F-4C1A-8933-263129D2AF90}" type="datetimeFigureOut">
              <a:rPr lang="en-US" dirty="0"/>
              <a:t>4/2/2025</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8F63A3B-78C7-47BE-AE5E-E10140E04643}" type="slidenum">
              <a:rPr lang="en-US" dirty="0"/>
              <a:t>‹N°›</a:t>
            </a:fld>
            <a:endParaRPr lang="en-US" dirty="0"/>
          </a:p>
        </p:txBody>
      </p:sp>
    </p:spTree>
    <p:extLst>
      <p:ext uri="{BB962C8B-B14F-4D97-AF65-F5344CB8AC3E}">
        <p14:creationId xmlns:p14="http://schemas.microsoft.com/office/powerpoint/2010/main" val="352588020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3.xml.rels><?xml version="1.0" encoding="UTF-8" standalone="yes"?>
<Relationships xmlns="http://schemas.openxmlformats.org/package/2006/relationships"><Relationship Id="rId3" Type="http://schemas.openxmlformats.org/officeDocument/2006/relationships/hyperlink" Target="https://public.tableau.com/app/profile/el.khlife.messoud/viz/UnderstandingUrbanMobilityThroughBITheNYCBikeCase/Dashboard1" TargetMode="External"/><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microsoft.com/office/2018/10/relationships/comments" Target="../comments/modernComment_10A_7FFF0B6E.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p:cNvSpPr>
            <a:spLocks noGrp="1"/>
          </p:cNvSpPr>
          <p:nvPr>
            <p:ph type="ctrTitle"/>
          </p:nvPr>
        </p:nvSpPr>
        <p:spPr>
          <a:xfrm>
            <a:off x="1524000" y="1293338"/>
            <a:ext cx="9144000" cy="3274592"/>
          </a:xfrm>
        </p:spPr>
        <p:txBody>
          <a:bodyPr anchor="ctr">
            <a:normAutofit/>
          </a:bodyPr>
          <a:lstStyle/>
          <a:p>
            <a:r>
              <a:rPr lang="fr-FR" sz="7200">
                <a:ea typeface="+mj-lt"/>
                <a:cs typeface="+mj-lt"/>
              </a:rPr>
              <a:t>Understanding Urban Mobility Through BI: The NYC Bike Case</a:t>
            </a:r>
            <a:endParaRPr lang="fr-FR" sz="7200"/>
          </a:p>
        </p:txBody>
      </p:sp>
      <p:sp>
        <p:nvSpPr>
          <p:cNvPr id="3" name="Sous-titre 2"/>
          <p:cNvSpPr>
            <a:spLocks noGrp="1"/>
          </p:cNvSpPr>
          <p:nvPr>
            <p:ph type="subTitle" idx="1"/>
          </p:nvPr>
        </p:nvSpPr>
        <p:spPr>
          <a:xfrm>
            <a:off x="1524000" y="5514052"/>
            <a:ext cx="9144000" cy="651910"/>
          </a:xfrm>
        </p:spPr>
        <p:txBody>
          <a:bodyPr anchor="ctr">
            <a:normAutofit/>
          </a:bodyPr>
          <a:lstStyle/>
          <a:p>
            <a:r>
              <a:rPr lang="fr-FR" sz="2000">
                <a:ea typeface="+mn-lt"/>
                <a:cs typeface="+mn-lt"/>
              </a:rPr>
              <a:t>A data-</a:t>
            </a:r>
            <a:r>
              <a:rPr lang="fr-FR" sz="2000" err="1">
                <a:ea typeface="+mn-lt"/>
                <a:cs typeface="+mn-lt"/>
              </a:rPr>
              <a:t>driven</a:t>
            </a:r>
            <a:r>
              <a:rPr lang="fr-FR" sz="2000">
                <a:ea typeface="+mn-lt"/>
                <a:cs typeface="+mn-lt"/>
              </a:rPr>
              <a:t> exploration of </a:t>
            </a:r>
            <a:r>
              <a:rPr lang="fr-FR" sz="2000" err="1">
                <a:ea typeface="+mn-lt"/>
                <a:cs typeface="+mn-lt"/>
              </a:rPr>
              <a:t>Citibike</a:t>
            </a:r>
            <a:r>
              <a:rPr lang="fr-FR" sz="2000">
                <a:ea typeface="+mn-lt"/>
                <a:cs typeface="+mn-lt"/>
              </a:rPr>
              <a:t> patterns, </a:t>
            </a:r>
            <a:r>
              <a:rPr lang="fr-FR" sz="2000" err="1">
                <a:ea typeface="+mn-lt"/>
                <a:cs typeface="+mn-lt"/>
              </a:rPr>
              <a:t>regional</a:t>
            </a:r>
            <a:r>
              <a:rPr lang="fr-FR" sz="2000">
                <a:ea typeface="+mn-lt"/>
                <a:cs typeface="+mn-lt"/>
              </a:rPr>
              <a:t> flow, and </a:t>
            </a:r>
            <a:r>
              <a:rPr lang="fr-FR" sz="2000" err="1">
                <a:ea typeface="+mn-lt"/>
                <a:cs typeface="+mn-lt"/>
              </a:rPr>
              <a:t>weather</a:t>
            </a:r>
            <a:r>
              <a:rPr lang="fr-FR" sz="2000">
                <a:ea typeface="+mn-lt"/>
                <a:cs typeface="+mn-lt"/>
              </a:rPr>
              <a:t> impact in New York City.</a:t>
            </a:r>
            <a:endParaRPr lang="fr-FR" sz="2000"/>
          </a:p>
        </p:txBody>
      </p:sp>
      <p:cxnSp>
        <p:nvCxnSpPr>
          <p:cNvPr id="13" name="Straight Connector 13">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40890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Image 1" descr="Une image contenant texte, capture d’écran, Police, nombre&#10;&#10;Le contenu généré par l’IA peut être incorrect.">
            <a:extLst>
              <a:ext uri="{FF2B5EF4-FFF2-40B4-BE49-F238E27FC236}">
                <a16:creationId xmlns:a16="http://schemas.microsoft.com/office/drawing/2014/main" id="{C7243781-EEAD-D895-FC37-ECC301B191B6}"/>
              </a:ext>
            </a:extLst>
          </p:cNvPr>
          <p:cNvPicPr>
            <a:picLocks noChangeAspect="1"/>
          </p:cNvPicPr>
          <p:nvPr/>
        </p:nvPicPr>
        <p:blipFill>
          <a:blip r:embed="rId2"/>
          <a:stretch>
            <a:fillRect/>
          </a:stretch>
        </p:blipFill>
        <p:spPr>
          <a:xfrm>
            <a:off x="959205" y="561224"/>
            <a:ext cx="10369645" cy="3473829"/>
          </a:xfrm>
          <a:prstGeom prst="rect">
            <a:avLst/>
          </a:prstGeom>
        </p:spPr>
      </p:pic>
      <p:sp>
        <p:nvSpPr>
          <p:cNvPr id="3" name="ZoneTexte 2">
            <a:extLst>
              <a:ext uri="{FF2B5EF4-FFF2-40B4-BE49-F238E27FC236}">
                <a16:creationId xmlns:a16="http://schemas.microsoft.com/office/drawing/2014/main" id="{655F9325-D5ED-B4E4-A673-CF63A746BDF6}"/>
              </a:ext>
            </a:extLst>
          </p:cNvPr>
          <p:cNvSpPr txBox="1"/>
          <p:nvPr/>
        </p:nvSpPr>
        <p:spPr>
          <a:xfrm>
            <a:off x="5162719" y="4883544"/>
            <a:ext cx="6586915" cy="1556907"/>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1700" dirty="0">
                <a:latin typeface="Aptos Display"/>
              </a:rPr>
              <a:t>This chart shows the ten neighborhoods with the highest number of bike trip departures over the year. Lower East Side and Chelsea and Clinton rank at the top, with a significantly higher volume of trips compared to other neighborhoods. This indicates strong cycling activity in these areas, likely due to their urban density, infrastructure, or overall attractiveness.</a:t>
            </a:r>
          </a:p>
        </p:txBody>
      </p:sp>
    </p:spTree>
    <p:extLst>
      <p:ext uri="{BB962C8B-B14F-4D97-AF65-F5344CB8AC3E}">
        <p14:creationId xmlns:p14="http://schemas.microsoft.com/office/powerpoint/2010/main" val="18365200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13"/>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4" name="ZoneTexte 3">
            <a:extLst>
              <a:ext uri="{FF2B5EF4-FFF2-40B4-BE49-F238E27FC236}">
                <a16:creationId xmlns:a16="http://schemas.microsoft.com/office/drawing/2014/main" id="{701B3FF3-78C5-34AA-9E16-A209C56C30FC}"/>
              </a:ext>
            </a:extLst>
          </p:cNvPr>
          <p:cNvSpPr txBox="1"/>
          <p:nvPr/>
        </p:nvSpPr>
        <p:spPr>
          <a:xfrm>
            <a:off x="479394" y="1070800"/>
            <a:ext cx="3939688" cy="5583126"/>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gn="r">
              <a:lnSpc>
                <a:spcPct val="90000"/>
              </a:lnSpc>
              <a:spcBef>
                <a:spcPct val="0"/>
              </a:spcBef>
              <a:spcAft>
                <a:spcPts val="600"/>
              </a:spcAft>
            </a:pPr>
            <a:r>
              <a:rPr lang="en-US" sz="8000" b="1" kern="1200" dirty="0">
                <a:solidFill>
                  <a:schemeClr val="tx1"/>
                </a:solidFill>
                <a:latin typeface="+mj-lt"/>
                <a:ea typeface="+mj-ea"/>
                <a:cs typeface="+mj-cs"/>
              </a:rPr>
              <a:t>Key Findings</a:t>
            </a:r>
          </a:p>
        </p:txBody>
      </p:sp>
      <p:cxnSp>
        <p:nvCxnSpPr>
          <p:cNvPr id="27" name="Straight Connector 11">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28" name="ZoneTexte 2">
            <a:extLst>
              <a:ext uri="{FF2B5EF4-FFF2-40B4-BE49-F238E27FC236}">
                <a16:creationId xmlns:a16="http://schemas.microsoft.com/office/drawing/2014/main" id="{9344E155-F8C4-03D2-2ECA-597A44A2211E}"/>
              </a:ext>
            </a:extLst>
          </p:cNvPr>
          <p:cNvGraphicFramePr/>
          <p:nvPr>
            <p:extLst>
              <p:ext uri="{D42A27DB-BD31-4B8C-83A1-F6EECF244321}">
                <p14:modId xmlns:p14="http://schemas.microsoft.com/office/powerpoint/2010/main" val="1275628200"/>
              </p:ext>
            </p:extLst>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438310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7" name="Rectangle 56">
            <a:extLst>
              <a:ext uri="{FF2B5EF4-FFF2-40B4-BE49-F238E27FC236}">
                <a16:creationId xmlns:a16="http://schemas.microsoft.com/office/drawing/2014/main" id="{9D80C9EF-3CC6-4ECC-9C2D-9D0396C96E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ZoneTexte 2">
            <a:extLst>
              <a:ext uri="{FF2B5EF4-FFF2-40B4-BE49-F238E27FC236}">
                <a16:creationId xmlns:a16="http://schemas.microsoft.com/office/drawing/2014/main" id="{ADA1369C-7420-A8B2-CCB2-3EF2B251C773}"/>
              </a:ext>
            </a:extLst>
          </p:cNvPr>
          <p:cNvSpPr txBox="1"/>
          <p:nvPr/>
        </p:nvSpPr>
        <p:spPr>
          <a:xfrm>
            <a:off x="795528" y="386930"/>
            <a:ext cx="10141799" cy="1300554"/>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nSpc>
                <a:spcPct val="90000"/>
              </a:lnSpc>
              <a:spcBef>
                <a:spcPct val="0"/>
              </a:spcBef>
              <a:spcAft>
                <a:spcPts val="600"/>
              </a:spcAft>
            </a:pPr>
            <a:r>
              <a:rPr lang="en-US" sz="4800" b="1">
                <a:latin typeface="+mj-lt"/>
                <a:ea typeface="+mj-ea"/>
                <a:cs typeface="+mj-cs"/>
              </a:rPr>
              <a:t>Strategic Recommendations </a:t>
            </a:r>
            <a:endParaRPr lang="en-US" sz="4800">
              <a:latin typeface="+mj-lt"/>
              <a:ea typeface="+mj-ea"/>
              <a:cs typeface="+mj-cs"/>
            </a:endParaRPr>
          </a:p>
        </p:txBody>
      </p:sp>
      <p:sp>
        <p:nvSpPr>
          <p:cNvPr id="56" name="Rectangle 55">
            <a:extLst>
              <a:ext uri="{FF2B5EF4-FFF2-40B4-BE49-F238E27FC236}">
                <a16:creationId xmlns:a16="http://schemas.microsoft.com/office/drawing/2014/main" id="{5DA32751-37A2-45C0-BE94-63D375E270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5A55FBCD-CD42-40F5-8A1B-3203F9CAEE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9" name="ZoneTexte 1">
            <a:extLst>
              <a:ext uri="{FF2B5EF4-FFF2-40B4-BE49-F238E27FC236}">
                <a16:creationId xmlns:a16="http://schemas.microsoft.com/office/drawing/2014/main" id="{67412CFF-9612-5998-264E-406505DBBD39}"/>
              </a:ext>
            </a:extLst>
          </p:cNvPr>
          <p:cNvGraphicFramePr/>
          <p:nvPr>
            <p:extLst>
              <p:ext uri="{D42A27DB-BD31-4B8C-83A1-F6EECF244321}">
                <p14:modId xmlns:p14="http://schemas.microsoft.com/office/powerpoint/2010/main" val="2337102945"/>
              </p:ext>
            </p:extLst>
          </p:nvPr>
        </p:nvGraphicFramePr>
        <p:xfrm>
          <a:off x="3719377" y="2599509"/>
          <a:ext cx="7204582" cy="3639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575996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675FFAD0-2409-47F2-980A-2CF4FFC69B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a:extLst>
              <a:ext uri="{FF2B5EF4-FFF2-40B4-BE49-F238E27FC236}">
                <a16:creationId xmlns:a16="http://schemas.microsoft.com/office/drawing/2014/main" id="{CBB2B1F0-0DD6-4744-9A46-7A344FB48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 name="Image 1" descr="Une image contenant texte, capture d’écran, diagramme, carte&#10;&#10;Le contenu généré par l’IA peut être incorrect.">
            <a:extLst>
              <a:ext uri="{FF2B5EF4-FFF2-40B4-BE49-F238E27FC236}">
                <a16:creationId xmlns:a16="http://schemas.microsoft.com/office/drawing/2014/main" id="{40A0816A-F151-844E-2210-740C372CB269}"/>
              </a:ext>
            </a:extLst>
          </p:cNvPr>
          <p:cNvPicPr>
            <a:picLocks noChangeAspect="1"/>
          </p:cNvPicPr>
          <p:nvPr/>
        </p:nvPicPr>
        <p:blipFill>
          <a:blip r:embed="rId2">
            <a:alphaModFix amt="35000"/>
          </a:blip>
          <a:srcRect l="4377" r="7178" b="-1"/>
          <a:stretch/>
        </p:blipFill>
        <p:spPr>
          <a:xfrm>
            <a:off x="20" y="1"/>
            <a:ext cx="12191980" cy="6858000"/>
          </a:xfrm>
          <a:prstGeom prst="rect">
            <a:avLst/>
          </a:prstGeom>
        </p:spPr>
      </p:pic>
      <p:sp>
        <p:nvSpPr>
          <p:cNvPr id="3" name="ZoneTexte 2">
            <a:extLst>
              <a:ext uri="{FF2B5EF4-FFF2-40B4-BE49-F238E27FC236}">
                <a16:creationId xmlns:a16="http://schemas.microsoft.com/office/drawing/2014/main" id="{EA739FB6-BA0E-DD12-839A-05329D53340F}"/>
              </a:ext>
            </a:extLst>
          </p:cNvPr>
          <p:cNvSpPr txBox="1"/>
          <p:nvPr/>
        </p:nvSpPr>
        <p:spPr>
          <a:xfrm>
            <a:off x="841248" y="426720"/>
            <a:ext cx="10506456" cy="1919141"/>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nSpc>
                <a:spcPct val="90000"/>
              </a:lnSpc>
              <a:spcBef>
                <a:spcPct val="0"/>
              </a:spcBef>
              <a:spcAft>
                <a:spcPts val="600"/>
              </a:spcAft>
            </a:pPr>
            <a:r>
              <a:rPr lang="en-US" sz="6000">
                <a:solidFill>
                  <a:srgbClr val="FFFFFF"/>
                </a:solidFill>
                <a:latin typeface="+mj-lt"/>
                <a:ea typeface="+mj-ea"/>
                <a:cs typeface="+mj-cs"/>
              </a:rPr>
              <a:t>Interactive Visualization</a:t>
            </a:r>
          </a:p>
        </p:txBody>
      </p:sp>
      <p:sp>
        <p:nvSpPr>
          <p:cNvPr id="28" name="Rectangle 27">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2899927"/>
            <a:ext cx="10451592" cy="18288"/>
          </a:xfrm>
          <a:prstGeom prst="rect">
            <a:avLst/>
          </a:prstGeom>
          <a:solidFill>
            <a:srgbClr val="FFFFFF"/>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Rectangle 28">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76031"/>
            <a:ext cx="1873457"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ZoneTexte 3">
            <a:extLst>
              <a:ext uri="{FF2B5EF4-FFF2-40B4-BE49-F238E27FC236}">
                <a16:creationId xmlns:a16="http://schemas.microsoft.com/office/drawing/2014/main" id="{FB8196F2-9CBC-2825-2671-9B2F32E7DC39}"/>
              </a:ext>
            </a:extLst>
          </p:cNvPr>
          <p:cNvSpPr txBox="1"/>
          <p:nvPr/>
        </p:nvSpPr>
        <p:spPr>
          <a:xfrm>
            <a:off x="866648" y="3413469"/>
            <a:ext cx="10446004" cy="1305486"/>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2200">
                <a:solidFill>
                  <a:srgbClr val="FFFFFF"/>
                </a:solidFill>
              </a:rPr>
              <a:t>To explore the data interactively,</a:t>
            </a:r>
            <a:br>
              <a:rPr lang="en-US" sz="2200">
                <a:solidFill>
                  <a:srgbClr val="FFFFFF"/>
                </a:solidFill>
              </a:rPr>
            </a:br>
            <a:r>
              <a:rPr lang="en-US" sz="2200">
                <a:solidFill>
                  <a:srgbClr val="FFFFFF"/>
                </a:solidFill>
              </a:rPr>
              <a:t> I invite you to view the </a:t>
            </a:r>
            <a:r>
              <a:rPr lang="en-US" sz="2200" b="1">
                <a:solidFill>
                  <a:srgbClr val="FFFFFF"/>
                </a:solidFill>
              </a:rPr>
              <a:t>dashboard related to this project on my Tableau Public profile</a:t>
            </a:r>
            <a:r>
              <a:rPr lang="en-US" sz="2200">
                <a:solidFill>
                  <a:srgbClr val="FFFFFF"/>
                </a:solidFill>
              </a:rPr>
              <a:t>.</a:t>
            </a:r>
          </a:p>
          <a:p>
            <a:pPr indent="-228600">
              <a:lnSpc>
                <a:spcPct val="90000"/>
              </a:lnSpc>
              <a:spcAft>
                <a:spcPts val="600"/>
              </a:spcAft>
              <a:buFont typeface="Arial" panose="020B0604020202020204" pitchFamily="34" charset="0"/>
              <a:buChar char="•"/>
            </a:pPr>
            <a:endParaRPr lang="en-US" sz="2200">
              <a:solidFill>
                <a:srgbClr val="FFFFFF"/>
              </a:solidFill>
            </a:endParaRPr>
          </a:p>
        </p:txBody>
      </p:sp>
      <p:sp>
        <p:nvSpPr>
          <p:cNvPr id="5" name="ZoneTexte 4">
            <a:extLst>
              <a:ext uri="{FF2B5EF4-FFF2-40B4-BE49-F238E27FC236}">
                <a16:creationId xmlns:a16="http://schemas.microsoft.com/office/drawing/2014/main" id="{2D3E2338-A785-DF39-1AF7-209A515FEFC7}"/>
              </a:ext>
            </a:extLst>
          </p:cNvPr>
          <p:cNvSpPr txBox="1"/>
          <p:nvPr/>
        </p:nvSpPr>
        <p:spPr>
          <a:xfrm>
            <a:off x="871100" y="5205821"/>
            <a:ext cx="873308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fr-FR" dirty="0">
                <a:ea typeface="+mn-lt"/>
                <a:cs typeface="+mn-lt"/>
                <a:hlinkClick r:id="rId3"/>
              </a:rPr>
              <a:t>https://public.tableau.com/app/profile/el.khlife.messoud/viz/UnderstandingUrbanMobilityThroughBITheNYCBikeCase/Dashboard1</a:t>
            </a:r>
            <a:endParaRPr lang="fr-FR" dirty="0"/>
          </a:p>
        </p:txBody>
      </p:sp>
      <p:sp>
        <p:nvSpPr>
          <p:cNvPr id="6" name="ZoneTexte 5">
            <a:extLst>
              <a:ext uri="{FF2B5EF4-FFF2-40B4-BE49-F238E27FC236}">
                <a16:creationId xmlns:a16="http://schemas.microsoft.com/office/drawing/2014/main" id="{1A103382-CBDF-406B-817C-0B4673C89F6F}"/>
              </a:ext>
            </a:extLst>
          </p:cNvPr>
          <p:cNvSpPr txBox="1"/>
          <p:nvPr/>
        </p:nvSpPr>
        <p:spPr>
          <a:xfrm>
            <a:off x="875595" y="4921361"/>
            <a:ext cx="130201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fr-FR" dirty="0"/>
              <a:t>Link:</a:t>
            </a:r>
          </a:p>
        </p:txBody>
      </p:sp>
    </p:spTree>
    <p:extLst>
      <p:ext uri="{BB962C8B-B14F-4D97-AF65-F5344CB8AC3E}">
        <p14:creationId xmlns:p14="http://schemas.microsoft.com/office/powerpoint/2010/main" val="31652313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fillRect t="-9000" b="-9000"/>
          </a:stretch>
        </a:blipFill>
        <a:effectLst/>
      </p:bgPr>
    </p:bg>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90A48755-3C25-F41F-0356-F44F3B25A569}"/>
              </a:ext>
            </a:extLst>
          </p:cNvPr>
          <p:cNvSpPr txBox="1"/>
          <p:nvPr/>
        </p:nvSpPr>
        <p:spPr>
          <a:xfrm>
            <a:off x="789734" y="2983442"/>
            <a:ext cx="4478992" cy="1138773"/>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600"/>
              </a:spcAft>
            </a:pPr>
            <a:endParaRPr lang="fr-FR" b="1" dirty="0">
              <a:latin typeface="Aptos Display"/>
            </a:endParaRPr>
          </a:p>
          <a:p>
            <a:pPr marL="285750" indent="-285750">
              <a:spcAft>
                <a:spcPts val="600"/>
              </a:spcAft>
              <a:buFont typeface="Arial"/>
              <a:buChar char="•"/>
            </a:pPr>
            <a:endParaRPr lang="en-US" sz="2200" dirty="0">
              <a:latin typeface="Aptos"/>
            </a:endParaRPr>
          </a:p>
          <a:p>
            <a:pPr>
              <a:spcAft>
                <a:spcPts val="600"/>
              </a:spcAft>
            </a:pPr>
            <a:endParaRPr lang="fr-FR">
              <a:latin typeface="Aptos Display"/>
            </a:endParaRPr>
          </a:p>
        </p:txBody>
      </p:sp>
      <p:sp>
        <p:nvSpPr>
          <p:cNvPr id="5" name="ZoneTexte 4">
            <a:extLst>
              <a:ext uri="{FF2B5EF4-FFF2-40B4-BE49-F238E27FC236}">
                <a16:creationId xmlns:a16="http://schemas.microsoft.com/office/drawing/2014/main" id="{3901ACD0-D4AB-170F-C765-F2AE29CF29A8}"/>
              </a:ext>
            </a:extLst>
          </p:cNvPr>
          <p:cNvSpPr txBox="1"/>
          <p:nvPr/>
        </p:nvSpPr>
        <p:spPr>
          <a:xfrm>
            <a:off x="0" y="488883"/>
            <a:ext cx="3690188" cy="3816429"/>
          </a:xfrm>
          <a:prstGeom prst="rect">
            <a:avLst/>
          </a:prstGeom>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200" b="1" dirty="0">
                <a:latin typeface="Aptos Display"/>
              </a:rPr>
              <a:t>This case study analyzes the behavior of bike users in New York City, both subscribers and casual riders.</a:t>
            </a:r>
            <a:br>
              <a:rPr lang="en-US" sz="2200" b="1" dirty="0">
                <a:latin typeface="Aptos Display"/>
              </a:rPr>
            </a:br>
            <a:r>
              <a:rPr lang="en-US" sz="2200" b="1" dirty="0">
                <a:latin typeface="Aptos Display"/>
              </a:rPr>
              <a:t> It examines the impact of weather (temperature, precipitation) and seasonal changes on usage intensity, as well as activity variations across different geographic zones.</a:t>
            </a:r>
            <a:endParaRPr lang="fr-FR" b="1" dirty="0">
              <a:latin typeface="Aptos Display"/>
            </a:endParaRPr>
          </a:p>
        </p:txBody>
      </p:sp>
      <p:graphicFrame>
        <p:nvGraphicFramePr>
          <p:cNvPr id="7" name="ZoneTexte 1">
            <a:extLst>
              <a:ext uri="{FF2B5EF4-FFF2-40B4-BE49-F238E27FC236}">
                <a16:creationId xmlns:a16="http://schemas.microsoft.com/office/drawing/2014/main" id="{030FE1D8-3262-FF88-8214-D3F9C3C51118}"/>
              </a:ext>
            </a:extLst>
          </p:cNvPr>
          <p:cNvGraphicFramePr/>
          <p:nvPr/>
        </p:nvGraphicFramePr>
        <p:xfrm>
          <a:off x="-343" y="4709559"/>
          <a:ext cx="12189262" cy="19763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472717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Freeform: Shape 16">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ZoneTexte 3">
            <a:extLst>
              <a:ext uri="{FF2B5EF4-FFF2-40B4-BE49-F238E27FC236}">
                <a16:creationId xmlns:a16="http://schemas.microsoft.com/office/drawing/2014/main" id="{E3F3CF69-AA39-950B-BEEF-87371A35A975}"/>
              </a:ext>
            </a:extLst>
          </p:cNvPr>
          <p:cNvSpPr txBox="1"/>
          <p:nvPr/>
        </p:nvSpPr>
        <p:spPr>
          <a:xfrm>
            <a:off x="660041" y="2767106"/>
            <a:ext cx="2880828" cy="3071906"/>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nSpc>
                <a:spcPct val="90000"/>
              </a:lnSpc>
              <a:spcBef>
                <a:spcPct val="0"/>
              </a:spcBef>
              <a:spcAft>
                <a:spcPts val="600"/>
              </a:spcAft>
            </a:pPr>
            <a:r>
              <a:rPr lang="en-US" sz="4000" b="1" kern="1200">
                <a:solidFill>
                  <a:srgbClr val="FFFFFF"/>
                </a:solidFill>
                <a:latin typeface="+mj-lt"/>
                <a:ea typeface="+mj-ea"/>
                <a:cs typeface="+mj-cs"/>
              </a:rPr>
              <a:t>Data Sources Overview</a:t>
            </a:r>
          </a:p>
        </p:txBody>
      </p:sp>
      <p:graphicFrame>
        <p:nvGraphicFramePr>
          <p:cNvPr id="2" name="Tableau 1">
            <a:extLst>
              <a:ext uri="{FF2B5EF4-FFF2-40B4-BE49-F238E27FC236}">
                <a16:creationId xmlns:a16="http://schemas.microsoft.com/office/drawing/2014/main" id="{CB4BD06F-827F-546D-7262-A368DC7E10C5}"/>
              </a:ext>
            </a:extLst>
          </p:cNvPr>
          <p:cNvGraphicFramePr>
            <a:graphicFrameLocks noGrp="1"/>
          </p:cNvGraphicFramePr>
          <p:nvPr>
            <p:extLst>
              <p:ext uri="{D42A27DB-BD31-4B8C-83A1-F6EECF244321}">
                <p14:modId xmlns:p14="http://schemas.microsoft.com/office/powerpoint/2010/main" val="2442855281"/>
              </p:ext>
            </p:extLst>
          </p:nvPr>
        </p:nvGraphicFramePr>
        <p:xfrm>
          <a:off x="4699019" y="467208"/>
          <a:ext cx="6832567" cy="5923586"/>
        </p:xfrm>
        <a:graphic>
          <a:graphicData uri="http://schemas.openxmlformats.org/drawingml/2006/table">
            <a:tbl>
              <a:tblPr firstRow="1" bandRow="1">
                <a:tableStyleId>{00A15C55-8517-42AA-B614-E9B94910E393}</a:tableStyleId>
              </a:tblPr>
              <a:tblGrid>
                <a:gridCol w="1580808">
                  <a:extLst>
                    <a:ext uri="{9D8B030D-6E8A-4147-A177-3AD203B41FA5}">
                      <a16:colId xmlns:a16="http://schemas.microsoft.com/office/drawing/2014/main" val="1715701655"/>
                    </a:ext>
                  </a:extLst>
                </a:gridCol>
                <a:gridCol w="2436793">
                  <a:extLst>
                    <a:ext uri="{9D8B030D-6E8A-4147-A177-3AD203B41FA5}">
                      <a16:colId xmlns:a16="http://schemas.microsoft.com/office/drawing/2014/main" val="3203855471"/>
                    </a:ext>
                  </a:extLst>
                </a:gridCol>
                <a:gridCol w="2814966">
                  <a:extLst>
                    <a:ext uri="{9D8B030D-6E8A-4147-A177-3AD203B41FA5}">
                      <a16:colId xmlns:a16="http://schemas.microsoft.com/office/drawing/2014/main" val="2431135616"/>
                    </a:ext>
                  </a:extLst>
                </a:gridCol>
              </a:tblGrid>
              <a:tr h="411360">
                <a:tc>
                  <a:txBody>
                    <a:bodyPr/>
                    <a:lstStyle/>
                    <a:p>
                      <a:pPr lvl="0">
                        <a:buNone/>
                      </a:pPr>
                      <a:r>
                        <a:rPr lang="fr-FR" sz="1800" u="none" strike="noStrike" noProof="0" err="1"/>
                        <a:t>Dataset</a:t>
                      </a:r>
                      <a:endParaRPr lang="fr-FR" sz="1800" err="1"/>
                    </a:p>
                  </a:txBody>
                  <a:tcPr marL="90968" marR="90968" marT="45485" marB="45485"/>
                </a:tc>
                <a:tc>
                  <a:txBody>
                    <a:bodyPr/>
                    <a:lstStyle/>
                    <a:p>
                      <a:pPr lvl="0">
                        <a:buNone/>
                      </a:pPr>
                      <a:r>
                        <a:rPr lang="fr-FR" sz="1800" u="none" strike="noStrike" noProof="0"/>
                        <a:t>Description</a:t>
                      </a:r>
                      <a:endParaRPr lang="fr-FR" sz="1800"/>
                    </a:p>
                  </a:txBody>
                  <a:tcPr marL="90968" marR="90968" marT="45485" marB="45485"/>
                </a:tc>
                <a:tc>
                  <a:txBody>
                    <a:bodyPr/>
                    <a:lstStyle/>
                    <a:p>
                      <a:pPr lvl="0">
                        <a:buNone/>
                      </a:pPr>
                      <a:r>
                        <a:rPr lang="fr-FR" sz="1800" u="none" strike="noStrike" noProof="0"/>
                        <a:t>Source</a:t>
                      </a:r>
                      <a:endParaRPr lang="fr-FR" sz="1800"/>
                    </a:p>
                  </a:txBody>
                  <a:tcPr marL="90968" marR="90968" marT="45485" marB="45485"/>
                </a:tc>
                <a:extLst>
                  <a:ext uri="{0D108BD9-81ED-4DB2-BD59-A6C34878D82A}">
                    <a16:rowId xmlns:a16="http://schemas.microsoft.com/office/drawing/2014/main" val="760559328"/>
                  </a:ext>
                </a:extLst>
              </a:tr>
              <a:tr h="1516156">
                <a:tc>
                  <a:txBody>
                    <a:bodyPr/>
                    <a:lstStyle/>
                    <a:p>
                      <a:pPr lvl="0">
                        <a:buNone/>
                      </a:pPr>
                      <a:r>
                        <a:rPr lang="fr-FR" sz="1800" u="none" strike="noStrike" noProof="0" err="1"/>
                        <a:t>citibike_trips</a:t>
                      </a:r>
                      <a:endParaRPr lang="fr-FR" sz="1800" err="1"/>
                    </a:p>
                  </a:txBody>
                  <a:tcPr marL="90968" marR="90968" marT="45485" marB="45485"/>
                </a:tc>
                <a:tc>
                  <a:txBody>
                    <a:bodyPr/>
                    <a:lstStyle/>
                    <a:p>
                      <a:pPr lvl="0">
                        <a:buNone/>
                      </a:pPr>
                      <a:r>
                        <a:rPr lang="fr-FR" sz="1800" u="none" strike="noStrike" noProof="0"/>
                        <a:t>Bike trip records </a:t>
                      </a:r>
                      <a:r>
                        <a:rPr lang="fr-FR" sz="1800" u="none" strike="noStrike" noProof="0" err="1"/>
                        <a:t>including</a:t>
                      </a:r>
                      <a:r>
                        <a:rPr lang="fr-FR" sz="1800" u="none" strike="noStrike" noProof="0"/>
                        <a:t> user type, duration, start/stop time, and station </a:t>
                      </a:r>
                      <a:r>
                        <a:rPr lang="fr-FR" sz="1800" u="none" strike="noStrike" noProof="0" err="1"/>
                        <a:t>coordinates</a:t>
                      </a:r>
                      <a:endParaRPr lang="fr-FR" sz="1800" err="1"/>
                    </a:p>
                  </a:txBody>
                  <a:tcPr marL="90968" marR="90968" marT="45485" marB="45485"/>
                </a:tc>
                <a:tc>
                  <a:txBody>
                    <a:bodyPr/>
                    <a:lstStyle/>
                    <a:p>
                      <a:pPr lvl="0">
                        <a:buNone/>
                      </a:pPr>
                      <a:r>
                        <a:rPr lang="fr-FR" sz="1800" u="none" strike="noStrike" noProof="0" err="1"/>
                        <a:t>bigquery</a:t>
                      </a:r>
                      <a:r>
                        <a:rPr lang="fr-FR" sz="1800" u="none" strike="noStrike" noProof="0"/>
                        <a:t>-public-</a:t>
                      </a:r>
                      <a:r>
                        <a:rPr lang="fr-FR" sz="1800" u="none" strike="noStrike" noProof="0" err="1"/>
                        <a:t>data.new_york_citibike</a:t>
                      </a:r>
                      <a:endParaRPr lang="fr-FR" sz="1800" err="1"/>
                    </a:p>
                  </a:txBody>
                  <a:tcPr marL="90968" marR="90968" marT="45485" marB="45485"/>
                </a:tc>
                <a:extLst>
                  <a:ext uri="{0D108BD9-81ED-4DB2-BD59-A6C34878D82A}">
                    <a16:rowId xmlns:a16="http://schemas.microsoft.com/office/drawing/2014/main" val="3803396169"/>
                  </a:ext>
                </a:extLst>
              </a:tr>
              <a:tr h="1516156">
                <a:tc>
                  <a:txBody>
                    <a:bodyPr/>
                    <a:lstStyle/>
                    <a:p>
                      <a:pPr lvl="0">
                        <a:buNone/>
                      </a:pPr>
                      <a:r>
                        <a:rPr lang="fr-FR" sz="1800" u="none" strike="noStrike" noProof="0" err="1"/>
                        <a:t>zip_codes</a:t>
                      </a:r>
                      <a:endParaRPr lang="fr-FR" sz="1800" err="1"/>
                    </a:p>
                  </a:txBody>
                  <a:tcPr marL="90968" marR="90968" marT="45485" marB="45485"/>
                </a:tc>
                <a:tc>
                  <a:txBody>
                    <a:bodyPr/>
                    <a:lstStyle/>
                    <a:p>
                      <a:pPr lvl="0">
                        <a:buNone/>
                      </a:pPr>
                      <a:r>
                        <a:rPr lang="fr-FR" sz="1800" u="none" strike="noStrike" noProof="0" err="1"/>
                        <a:t>Geospatial</a:t>
                      </a:r>
                      <a:r>
                        <a:rPr lang="fr-FR" sz="1800" u="none" strike="noStrike" noProof="0"/>
                        <a:t> </a:t>
                      </a:r>
                      <a:r>
                        <a:rPr lang="fr-FR" sz="1800" u="none" strike="noStrike" noProof="0" err="1"/>
                        <a:t>boundaries</a:t>
                      </a:r>
                      <a:r>
                        <a:rPr lang="fr-FR" sz="1800" u="none" strike="noStrike" noProof="0"/>
                        <a:t> </a:t>
                      </a:r>
                      <a:r>
                        <a:rPr lang="fr-FR" sz="1800" u="none" strike="noStrike" noProof="0" err="1"/>
                        <a:t>used</a:t>
                      </a:r>
                      <a:r>
                        <a:rPr lang="fr-FR" sz="1800" u="none" strike="noStrike" noProof="0"/>
                        <a:t> to </a:t>
                      </a:r>
                      <a:r>
                        <a:rPr lang="fr-FR" sz="1800" u="none" strike="noStrike" noProof="0" err="1"/>
                        <a:t>locate</a:t>
                      </a:r>
                      <a:r>
                        <a:rPr lang="fr-FR" sz="1800" u="none" strike="noStrike" noProof="0"/>
                        <a:t> start and end stations </a:t>
                      </a:r>
                      <a:r>
                        <a:rPr lang="fr-FR" sz="1800" u="none" strike="noStrike" noProof="0" err="1"/>
                        <a:t>within</a:t>
                      </a:r>
                      <a:r>
                        <a:rPr lang="fr-FR" sz="1800" u="none" strike="noStrike" noProof="0"/>
                        <a:t> ZIP code areas</a:t>
                      </a:r>
                      <a:endParaRPr lang="fr-FR" sz="1800"/>
                    </a:p>
                  </a:txBody>
                  <a:tcPr marL="90968" marR="90968" marT="45485" marB="45485"/>
                </a:tc>
                <a:tc>
                  <a:txBody>
                    <a:bodyPr/>
                    <a:lstStyle/>
                    <a:p>
                      <a:pPr lvl="0">
                        <a:buNone/>
                      </a:pPr>
                      <a:r>
                        <a:rPr lang="fr-FR" sz="1800" u="none" strike="noStrike" noProof="0" err="1"/>
                        <a:t>bigquery</a:t>
                      </a:r>
                      <a:r>
                        <a:rPr lang="fr-FR" sz="1800" u="none" strike="noStrike" noProof="0"/>
                        <a:t>-public-</a:t>
                      </a:r>
                      <a:r>
                        <a:rPr lang="fr-FR" sz="1800" u="none" strike="noStrike" noProof="0" err="1"/>
                        <a:t>data.geo_us_boundaries</a:t>
                      </a:r>
                      <a:endParaRPr lang="fr-FR" sz="1800" err="1"/>
                    </a:p>
                  </a:txBody>
                  <a:tcPr marL="90968" marR="90968" marT="45485" marB="45485"/>
                </a:tc>
                <a:extLst>
                  <a:ext uri="{0D108BD9-81ED-4DB2-BD59-A6C34878D82A}">
                    <a16:rowId xmlns:a16="http://schemas.microsoft.com/office/drawing/2014/main" val="2929566780"/>
                  </a:ext>
                </a:extLst>
              </a:tr>
              <a:tr h="1239957">
                <a:tc>
                  <a:txBody>
                    <a:bodyPr/>
                    <a:lstStyle/>
                    <a:p>
                      <a:pPr lvl="0">
                        <a:buNone/>
                      </a:pPr>
                      <a:r>
                        <a:rPr lang="fr-FR" sz="1800" u="none" strike="noStrike" noProof="0"/>
                        <a:t>gsod20*</a:t>
                      </a:r>
                      <a:endParaRPr lang="fr-FR" sz="1800"/>
                    </a:p>
                  </a:txBody>
                  <a:tcPr marL="90968" marR="90968" marT="45485" marB="45485"/>
                </a:tc>
                <a:tc>
                  <a:txBody>
                    <a:bodyPr/>
                    <a:lstStyle/>
                    <a:p>
                      <a:pPr lvl="0">
                        <a:buNone/>
                      </a:pPr>
                      <a:r>
                        <a:rPr lang="fr-FR" sz="1800" u="none" strike="noStrike" noProof="0"/>
                        <a:t>Daily </a:t>
                      </a:r>
                      <a:r>
                        <a:rPr lang="fr-FR" sz="1800" u="none" strike="noStrike" noProof="0" err="1"/>
                        <a:t>weather</a:t>
                      </a:r>
                      <a:r>
                        <a:rPr lang="fr-FR" sz="1800" u="none" strike="noStrike" noProof="0"/>
                        <a:t> data: </a:t>
                      </a:r>
                      <a:r>
                        <a:rPr lang="fr-FR" sz="1800" u="none" strike="noStrike" noProof="0" err="1"/>
                        <a:t>mean</a:t>
                      </a:r>
                      <a:r>
                        <a:rPr lang="fr-FR" sz="1800" u="none" strike="noStrike" noProof="0"/>
                        <a:t> </a:t>
                      </a:r>
                      <a:r>
                        <a:rPr lang="fr-FR" sz="1800" u="none" strike="noStrike" noProof="0" err="1"/>
                        <a:t>temperature</a:t>
                      </a:r>
                      <a:r>
                        <a:rPr lang="fr-FR" sz="1800" u="none" strike="noStrike" noProof="0"/>
                        <a:t>, </a:t>
                      </a:r>
                      <a:r>
                        <a:rPr lang="fr-FR" sz="1800" u="none" strike="noStrike" noProof="0" err="1"/>
                        <a:t>wind</a:t>
                      </a:r>
                      <a:r>
                        <a:rPr lang="fr-FR" sz="1800" u="none" strike="noStrike" noProof="0"/>
                        <a:t> speed, and </a:t>
                      </a:r>
                      <a:r>
                        <a:rPr lang="fr-FR" sz="1800" u="none" strike="noStrike" noProof="0" err="1"/>
                        <a:t>precipitation</a:t>
                      </a:r>
                      <a:endParaRPr lang="fr-FR" sz="1800" err="1"/>
                    </a:p>
                  </a:txBody>
                  <a:tcPr marL="90968" marR="90968" marT="45485" marB="45485"/>
                </a:tc>
                <a:tc>
                  <a:txBody>
                    <a:bodyPr/>
                    <a:lstStyle/>
                    <a:p>
                      <a:pPr lvl="0">
                        <a:buNone/>
                      </a:pPr>
                      <a:r>
                        <a:rPr lang="fr-FR" sz="1800" u="none" strike="noStrike" noProof="0" err="1"/>
                        <a:t>bigquery</a:t>
                      </a:r>
                      <a:r>
                        <a:rPr lang="fr-FR" sz="1800" u="none" strike="noStrike" noProof="0"/>
                        <a:t>-public-</a:t>
                      </a:r>
                      <a:r>
                        <a:rPr lang="fr-FR" sz="1800" u="none" strike="noStrike" noProof="0" err="1"/>
                        <a:t>data.noaa_gsod</a:t>
                      </a:r>
                      <a:endParaRPr lang="fr-FR" sz="1800" err="1"/>
                    </a:p>
                  </a:txBody>
                  <a:tcPr marL="90968" marR="90968" marT="45485" marB="45485"/>
                </a:tc>
                <a:extLst>
                  <a:ext uri="{0D108BD9-81ED-4DB2-BD59-A6C34878D82A}">
                    <a16:rowId xmlns:a16="http://schemas.microsoft.com/office/drawing/2014/main" val="4120349364"/>
                  </a:ext>
                </a:extLst>
              </a:tr>
              <a:tr h="1239957">
                <a:tc>
                  <a:txBody>
                    <a:bodyPr/>
                    <a:lstStyle/>
                    <a:p>
                      <a:pPr lvl="0">
                        <a:buNone/>
                      </a:pPr>
                      <a:r>
                        <a:rPr lang="fr-FR" sz="1800" u="none" strike="noStrike" noProof="0" err="1"/>
                        <a:t>codepostal</a:t>
                      </a:r>
                      <a:endParaRPr lang="fr-FR" sz="1800" err="1"/>
                    </a:p>
                  </a:txBody>
                  <a:tcPr marL="90968" marR="90968" marT="45485" marB="45485"/>
                </a:tc>
                <a:tc>
                  <a:txBody>
                    <a:bodyPr/>
                    <a:lstStyle/>
                    <a:p>
                      <a:pPr lvl="0">
                        <a:buNone/>
                      </a:pPr>
                      <a:r>
                        <a:rPr lang="fr-FR" sz="1800" u="none" strike="noStrike" noProof="0"/>
                        <a:t>Custom table mapping ZIP codes to boroughs and </a:t>
                      </a:r>
                      <a:r>
                        <a:rPr lang="fr-FR" sz="1800" u="none" strike="noStrike" noProof="0" err="1"/>
                        <a:t>neighborhoods</a:t>
                      </a:r>
                      <a:endParaRPr lang="fr-FR" sz="1800" err="1"/>
                    </a:p>
                  </a:txBody>
                  <a:tcPr marL="90968" marR="90968" marT="45485" marB="45485"/>
                </a:tc>
                <a:tc>
                  <a:txBody>
                    <a:bodyPr/>
                    <a:lstStyle/>
                    <a:p>
                      <a:pPr lvl="0">
                        <a:buNone/>
                      </a:pPr>
                      <a:r>
                        <a:rPr lang="fr-FR" sz="1800" u="none" strike="noStrike" noProof="0"/>
                        <a:t>my-project-trees-in-nyc-53016.cyclistic</a:t>
                      </a:r>
                      <a:endParaRPr lang="fr-FR" sz="1800"/>
                    </a:p>
                  </a:txBody>
                  <a:tcPr marL="90968" marR="90968" marT="45485" marB="45485"/>
                </a:tc>
                <a:extLst>
                  <a:ext uri="{0D108BD9-81ED-4DB2-BD59-A6C34878D82A}">
                    <a16:rowId xmlns:a16="http://schemas.microsoft.com/office/drawing/2014/main" val="1808435278"/>
                  </a:ext>
                </a:extLst>
              </a:tr>
            </a:tbl>
          </a:graphicData>
        </a:graphic>
      </p:graphicFrame>
    </p:spTree>
    <p:extLst>
      <p:ext uri="{BB962C8B-B14F-4D97-AF65-F5344CB8AC3E}">
        <p14:creationId xmlns:p14="http://schemas.microsoft.com/office/powerpoint/2010/main" val="2147421038"/>
      </p:ext>
    </p:extLst>
  </p:cSld>
  <p:clrMapOvr>
    <a:masterClrMapping/>
  </p:clrMapOvr>
  <p:extLst>
    <p:ext uri="{6950BFC3-D8DA-4A85-94F7-54DA5524770B}">
      <p188:commentRel xmlns:p188="http://schemas.microsoft.com/office/powerpoint/2018/8/main" r:id="rId2"/>
    </p:ext>
  </p:extLs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 name="Rectangle 6">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8">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Rectangle 15">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ZoneTexte 1">
            <a:extLst>
              <a:ext uri="{FF2B5EF4-FFF2-40B4-BE49-F238E27FC236}">
                <a16:creationId xmlns:a16="http://schemas.microsoft.com/office/drawing/2014/main" id="{674B0C0E-15EC-ECFF-76DA-75206C89B732}"/>
              </a:ext>
            </a:extLst>
          </p:cNvPr>
          <p:cNvSpPr txBox="1"/>
          <p:nvPr/>
        </p:nvSpPr>
        <p:spPr>
          <a:xfrm>
            <a:off x="4211545" y="725679"/>
            <a:ext cx="7154061" cy="3978506"/>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lnSpcReduction="10000"/>
          </a:bodyPr>
          <a:lstStyle/>
          <a:p>
            <a:pPr marL="57150">
              <a:lnSpc>
                <a:spcPct val="90000"/>
              </a:lnSpc>
              <a:spcAft>
                <a:spcPts val="600"/>
              </a:spcAft>
            </a:pPr>
            <a:endParaRPr lang="en-US" sz="2000"/>
          </a:p>
          <a:p>
            <a:pPr marL="400050" indent="-342900">
              <a:lnSpc>
                <a:spcPct val="90000"/>
              </a:lnSpc>
              <a:spcAft>
                <a:spcPts val="600"/>
              </a:spcAft>
              <a:buFont typeface="Arial"/>
              <a:buChar char="•"/>
            </a:pPr>
            <a:r>
              <a:rPr lang="en-US" sz="2000" dirty="0"/>
              <a:t>Geospatial joins between station coordinates and ZIP code boundaries</a:t>
            </a:r>
          </a:p>
          <a:p>
            <a:pPr marL="400050" indent="-342900">
              <a:lnSpc>
                <a:spcPct val="90000"/>
              </a:lnSpc>
              <a:spcAft>
                <a:spcPts val="600"/>
              </a:spcAft>
              <a:buFont typeface="Arial"/>
              <a:buChar char="•"/>
            </a:pPr>
            <a:r>
              <a:rPr lang="en-US" sz="2000" dirty="0"/>
              <a:t>Temporal join with weather data by matching trip date to weather date</a:t>
            </a:r>
          </a:p>
          <a:p>
            <a:pPr marL="400050" indent="-342900">
              <a:lnSpc>
                <a:spcPct val="90000"/>
              </a:lnSpc>
              <a:spcAft>
                <a:spcPts val="600"/>
              </a:spcAft>
              <a:buFont typeface="Arial"/>
              <a:buChar char="•"/>
            </a:pPr>
            <a:r>
              <a:rPr lang="en-US" sz="2000" dirty="0"/>
              <a:t>Added custom columns:</a:t>
            </a:r>
          </a:p>
          <a:p>
            <a:pPr marL="857250" lvl="1" indent="-342900">
              <a:lnSpc>
                <a:spcPct val="90000"/>
              </a:lnSpc>
              <a:spcAft>
                <a:spcPts val="600"/>
              </a:spcAft>
              <a:buFont typeface="Courier New"/>
              <a:buChar char="o"/>
            </a:pPr>
            <a:r>
              <a:rPr lang="en-US" sz="2000" err="1"/>
              <a:t>tripminutes</a:t>
            </a:r>
            <a:r>
              <a:rPr lang="en-US" sz="2000" dirty="0"/>
              <a:t>: rounded trip duration (10-minute intervals)</a:t>
            </a:r>
          </a:p>
          <a:p>
            <a:pPr marL="857250" lvl="1" indent="-342900">
              <a:lnSpc>
                <a:spcPct val="90000"/>
              </a:lnSpc>
              <a:spcAft>
                <a:spcPts val="600"/>
              </a:spcAft>
              <a:buFont typeface="Courier New"/>
              <a:buChar char="o"/>
            </a:pPr>
            <a:r>
              <a:rPr lang="en-US" sz="2000" dirty="0"/>
              <a:t>Number of trips : aggregated number of trips</a:t>
            </a:r>
          </a:p>
          <a:p>
            <a:pPr marL="857250" lvl="1" indent="-342900">
              <a:lnSpc>
                <a:spcPct val="90000"/>
              </a:lnSpc>
              <a:spcAft>
                <a:spcPts val="600"/>
              </a:spcAft>
              <a:buFont typeface="Courier New"/>
              <a:buChar char="o"/>
            </a:pPr>
            <a:r>
              <a:rPr lang="en-US" sz="2000" dirty="0"/>
              <a:t>Adjusted </a:t>
            </a:r>
            <a:r>
              <a:rPr lang="en-US" sz="2000" dirty="0" err="1"/>
              <a:t>start_day</a:t>
            </a:r>
            <a:r>
              <a:rPr lang="en-US" sz="2000" dirty="0"/>
              <a:t> and </a:t>
            </a:r>
            <a:r>
              <a:rPr lang="en-US" sz="2000" dirty="0" err="1"/>
              <a:t>stop_day</a:t>
            </a:r>
            <a:r>
              <a:rPr lang="en-US" sz="2000" dirty="0"/>
              <a:t> by +5 years for modern display</a:t>
            </a:r>
          </a:p>
          <a:p>
            <a:pPr marL="400050" indent="-342900">
              <a:lnSpc>
                <a:spcPct val="90000"/>
              </a:lnSpc>
              <a:spcAft>
                <a:spcPts val="600"/>
              </a:spcAft>
              <a:buFont typeface="Arial"/>
              <a:buChar char="•"/>
            </a:pPr>
            <a:r>
              <a:rPr lang="en-US" sz="2000" dirty="0"/>
              <a:t>Filtered data:</a:t>
            </a:r>
          </a:p>
          <a:p>
            <a:pPr marL="857250" lvl="1" indent="-342900">
              <a:lnSpc>
                <a:spcPct val="90000"/>
              </a:lnSpc>
              <a:spcAft>
                <a:spcPts val="600"/>
              </a:spcAft>
              <a:buFont typeface="Courier New"/>
              <a:buChar char="o"/>
            </a:pPr>
            <a:r>
              <a:rPr lang="en-US" sz="2000" dirty="0"/>
              <a:t>Weather station: New York Central Park (WBAN 94728)</a:t>
            </a:r>
          </a:p>
          <a:p>
            <a:pPr marL="342900" indent="-342900">
              <a:lnSpc>
                <a:spcPct val="90000"/>
              </a:lnSpc>
              <a:spcAft>
                <a:spcPts val="600"/>
              </a:spcAft>
              <a:buFont typeface="Arial"/>
              <a:buChar char="•"/>
            </a:pPr>
            <a:endParaRPr lang="en-US" sz="2000"/>
          </a:p>
        </p:txBody>
      </p:sp>
      <p:sp>
        <p:nvSpPr>
          <p:cNvPr id="3" name="ZoneTexte 2">
            <a:extLst>
              <a:ext uri="{FF2B5EF4-FFF2-40B4-BE49-F238E27FC236}">
                <a16:creationId xmlns:a16="http://schemas.microsoft.com/office/drawing/2014/main" id="{1EB8C341-E1D0-B7FE-7590-211127D325D2}"/>
              </a:ext>
            </a:extLst>
          </p:cNvPr>
          <p:cNvSpPr txBox="1"/>
          <p:nvPr/>
        </p:nvSpPr>
        <p:spPr>
          <a:xfrm>
            <a:off x="41403" y="358831"/>
            <a:ext cx="12117472" cy="369332"/>
          </a:xfrm>
          <a:prstGeom prst="rect">
            <a:avLst/>
          </a:prstGeom>
          <a:solidFill>
            <a:schemeClr val="tx2">
              <a:lumMod val="25000"/>
              <a:lumOff val="75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600"/>
              </a:spcAft>
            </a:pPr>
            <a:r>
              <a:rPr lang="fr-FR" b="1" dirty="0"/>
              <a:t>Data </a:t>
            </a:r>
            <a:r>
              <a:rPr lang="fr-FR" b="1" dirty="0" err="1"/>
              <a:t>Preparation</a:t>
            </a:r>
            <a:r>
              <a:rPr lang="fr-FR" b="1" dirty="0"/>
              <a:t> </a:t>
            </a:r>
            <a:r>
              <a:rPr lang="fr-FR" b="1" dirty="0" err="1"/>
              <a:t>Summary</a:t>
            </a:r>
            <a:endParaRPr lang="fr-FR" err="1"/>
          </a:p>
        </p:txBody>
      </p:sp>
      <p:sp>
        <p:nvSpPr>
          <p:cNvPr id="4" name="ZoneTexte 3">
            <a:extLst>
              <a:ext uri="{FF2B5EF4-FFF2-40B4-BE49-F238E27FC236}">
                <a16:creationId xmlns:a16="http://schemas.microsoft.com/office/drawing/2014/main" id="{8663F0E6-3CBA-66E7-6323-3BFA663C9F15}"/>
              </a:ext>
            </a:extLst>
          </p:cNvPr>
          <p:cNvSpPr txBox="1"/>
          <p:nvPr/>
        </p:nvSpPr>
        <p:spPr>
          <a:xfrm>
            <a:off x="276024" y="4844229"/>
            <a:ext cx="11317001" cy="1354217"/>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600"/>
              </a:spcAft>
            </a:pPr>
            <a:r>
              <a:rPr lang="fr-FR" b="1" dirty="0">
                <a:solidFill>
                  <a:srgbClr val="FF0000"/>
                </a:solidFill>
              </a:rPr>
              <a:t>Data </a:t>
            </a:r>
            <a:r>
              <a:rPr lang="fr-FR" b="1" err="1">
                <a:solidFill>
                  <a:srgbClr val="FF0000"/>
                </a:solidFill>
              </a:rPr>
              <a:t>Selection</a:t>
            </a:r>
            <a:r>
              <a:rPr lang="fr-FR" b="1" dirty="0">
                <a:solidFill>
                  <a:srgbClr val="FF0000"/>
                </a:solidFill>
              </a:rPr>
              <a:t> Note</a:t>
            </a:r>
            <a:endParaRPr lang="fr-FR">
              <a:solidFill>
                <a:srgbClr val="FF0000"/>
              </a:solidFill>
            </a:endParaRPr>
          </a:p>
          <a:p>
            <a:pPr>
              <a:spcAft>
                <a:spcPts val="600"/>
              </a:spcAft>
            </a:pPr>
            <a:r>
              <a:rPr lang="fr-FR" dirty="0">
                <a:ea typeface="+mn-lt"/>
                <a:cs typeface="+mn-lt"/>
              </a:rPr>
              <a:t>To </a:t>
            </a:r>
            <a:r>
              <a:rPr lang="fr-FR" dirty="0" err="1">
                <a:ea typeface="+mn-lt"/>
                <a:cs typeface="+mn-lt"/>
              </a:rPr>
              <a:t>ensure</a:t>
            </a:r>
            <a:r>
              <a:rPr lang="fr-FR" dirty="0">
                <a:ea typeface="+mn-lt"/>
                <a:cs typeface="+mn-lt"/>
              </a:rPr>
              <a:t> </a:t>
            </a:r>
            <a:r>
              <a:rPr lang="fr-FR" dirty="0" err="1">
                <a:ea typeface="+mn-lt"/>
                <a:cs typeface="+mn-lt"/>
              </a:rPr>
              <a:t>consistency</a:t>
            </a:r>
            <a:r>
              <a:rPr lang="fr-FR" dirty="0">
                <a:ea typeface="+mn-lt"/>
                <a:cs typeface="+mn-lt"/>
              </a:rPr>
              <a:t> and </a:t>
            </a:r>
            <a:r>
              <a:rPr lang="fr-FR" dirty="0" err="1">
                <a:ea typeface="+mn-lt"/>
                <a:cs typeface="+mn-lt"/>
              </a:rPr>
              <a:t>completeness</a:t>
            </a:r>
            <a:r>
              <a:rPr lang="fr-FR" dirty="0">
                <a:ea typeface="+mn-lt"/>
                <a:cs typeface="+mn-lt"/>
              </a:rPr>
              <a:t> in the </a:t>
            </a:r>
            <a:r>
              <a:rPr lang="fr-FR" dirty="0" err="1">
                <a:ea typeface="+mn-lt"/>
                <a:cs typeface="+mn-lt"/>
              </a:rPr>
              <a:t>analysis</a:t>
            </a:r>
            <a:r>
              <a:rPr lang="fr-FR" dirty="0">
                <a:ea typeface="+mn-lt"/>
                <a:cs typeface="+mn-lt"/>
              </a:rPr>
              <a:t>, </a:t>
            </a:r>
            <a:r>
              <a:rPr lang="fr-FR" dirty="0" err="1">
                <a:ea typeface="+mn-lt"/>
                <a:cs typeface="+mn-lt"/>
              </a:rPr>
              <a:t>only</a:t>
            </a:r>
            <a:r>
              <a:rPr lang="fr-FR" dirty="0">
                <a:ea typeface="+mn-lt"/>
                <a:cs typeface="+mn-lt"/>
              </a:rPr>
              <a:t> the </a:t>
            </a:r>
            <a:r>
              <a:rPr lang="fr-FR" dirty="0" err="1">
                <a:ea typeface="+mn-lt"/>
                <a:cs typeface="+mn-lt"/>
              </a:rPr>
              <a:t>years</a:t>
            </a:r>
            <a:r>
              <a:rPr lang="fr-FR" dirty="0">
                <a:ea typeface="+mn-lt"/>
                <a:cs typeface="+mn-lt"/>
              </a:rPr>
              <a:t> </a:t>
            </a:r>
            <a:r>
              <a:rPr lang="fr-FR" b="1" dirty="0">
                <a:ea typeface="+mn-lt"/>
                <a:cs typeface="+mn-lt"/>
              </a:rPr>
              <a:t>2019 and 2020</a:t>
            </a:r>
            <a:r>
              <a:rPr lang="fr-FR" dirty="0">
                <a:ea typeface="+mn-lt"/>
                <a:cs typeface="+mn-lt"/>
              </a:rPr>
              <a:t> </a:t>
            </a:r>
            <a:r>
              <a:rPr lang="fr-FR" dirty="0" err="1">
                <a:ea typeface="+mn-lt"/>
                <a:cs typeface="+mn-lt"/>
              </a:rPr>
              <a:t>were</a:t>
            </a:r>
            <a:r>
              <a:rPr lang="fr-FR" dirty="0">
                <a:ea typeface="+mn-lt"/>
                <a:cs typeface="+mn-lt"/>
              </a:rPr>
              <a:t> </a:t>
            </a:r>
            <a:r>
              <a:rPr lang="fr-FR" dirty="0" err="1">
                <a:ea typeface="+mn-lt"/>
                <a:cs typeface="+mn-lt"/>
              </a:rPr>
              <a:t>selected</a:t>
            </a:r>
            <a:r>
              <a:rPr lang="fr-FR" dirty="0">
                <a:ea typeface="+mn-lt"/>
                <a:cs typeface="+mn-lt"/>
              </a:rPr>
              <a:t>.</a:t>
            </a:r>
            <a:br>
              <a:rPr lang="fr-FR" dirty="0">
                <a:ea typeface="+mn-lt"/>
                <a:cs typeface="+mn-lt"/>
              </a:rPr>
            </a:br>
            <a:r>
              <a:rPr lang="fr-FR" dirty="0">
                <a:ea typeface="+mn-lt"/>
                <a:cs typeface="+mn-lt"/>
              </a:rPr>
              <a:t> </a:t>
            </a:r>
            <a:r>
              <a:rPr lang="fr-FR" dirty="0" err="1">
                <a:ea typeface="+mn-lt"/>
                <a:cs typeface="+mn-lt"/>
              </a:rPr>
              <a:t>These</a:t>
            </a:r>
            <a:r>
              <a:rPr lang="fr-FR" dirty="0">
                <a:ea typeface="+mn-lt"/>
                <a:cs typeface="+mn-lt"/>
              </a:rPr>
              <a:t> </a:t>
            </a:r>
            <a:r>
              <a:rPr lang="fr-FR" dirty="0" err="1">
                <a:ea typeface="+mn-lt"/>
                <a:cs typeface="+mn-lt"/>
              </a:rPr>
              <a:t>two</a:t>
            </a:r>
            <a:r>
              <a:rPr lang="fr-FR" dirty="0">
                <a:ea typeface="+mn-lt"/>
                <a:cs typeface="+mn-lt"/>
              </a:rPr>
              <a:t> </a:t>
            </a:r>
            <a:r>
              <a:rPr lang="fr-FR" dirty="0" err="1">
                <a:ea typeface="+mn-lt"/>
                <a:cs typeface="+mn-lt"/>
              </a:rPr>
              <a:t>years</a:t>
            </a:r>
            <a:r>
              <a:rPr lang="fr-FR" dirty="0">
                <a:ea typeface="+mn-lt"/>
                <a:cs typeface="+mn-lt"/>
              </a:rPr>
              <a:t> </a:t>
            </a:r>
            <a:r>
              <a:rPr lang="fr-FR" dirty="0" err="1">
                <a:ea typeface="+mn-lt"/>
                <a:cs typeface="+mn-lt"/>
              </a:rPr>
              <a:t>provide</a:t>
            </a:r>
            <a:r>
              <a:rPr lang="fr-FR" dirty="0">
                <a:ea typeface="+mn-lt"/>
                <a:cs typeface="+mn-lt"/>
              </a:rPr>
              <a:t> the </a:t>
            </a:r>
            <a:r>
              <a:rPr lang="fr-FR" b="1" dirty="0" err="1">
                <a:ea typeface="+mn-lt"/>
                <a:cs typeface="+mn-lt"/>
              </a:rPr>
              <a:t>most</a:t>
            </a:r>
            <a:r>
              <a:rPr lang="fr-FR" b="1" dirty="0">
                <a:ea typeface="+mn-lt"/>
                <a:cs typeface="+mn-lt"/>
              </a:rPr>
              <a:t> </a:t>
            </a:r>
            <a:r>
              <a:rPr lang="fr-FR" b="1" dirty="0" err="1">
                <a:ea typeface="+mn-lt"/>
                <a:cs typeface="+mn-lt"/>
              </a:rPr>
              <a:t>complete</a:t>
            </a:r>
            <a:r>
              <a:rPr lang="fr-FR" b="1" dirty="0">
                <a:ea typeface="+mn-lt"/>
                <a:cs typeface="+mn-lt"/>
              </a:rPr>
              <a:t> </a:t>
            </a:r>
            <a:r>
              <a:rPr lang="fr-FR" b="1" dirty="0" err="1">
                <a:ea typeface="+mn-lt"/>
                <a:cs typeface="+mn-lt"/>
              </a:rPr>
              <a:t>datasets</a:t>
            </a:r>
            <a:r>
              <a:rPr lang="fr-FR" dirty="0">
                <a:ea typeface="+mn-lt"/>
                <a:cs typeface="+mn-lt"/>
              </a:rPr>
              <a:t> for </a:t>
            </a:r>
            <a:r>
              <a:rPr lang="fr-FR" dirty="0" err="1">
                <a:ea typeface="+mn-lt"/>
                <a:cs typeface="+mn-lt"/>
              </a:rPr>
              <a:t>both</a:t>
            </a:r>
            <a:r>
              <a:rPr lang="fr-FR" dirty="0">
                <a:ea typeface="+mn-lt"/>
                <a:cs typeface="+mn-lt"/>
              </a:rPr>
              <a:t> bike trips and </a:t>
            </a:r>
            <a:r>
              <a:rPr lang="fr-FR" dirty="0" err="1">
                <a:ea typeface="+mn-lt"/>
                <a:cs typeface="+mn-lt"/>
              </a:rPr>
              <a:t>weather</a:t>
            </a:r>
            <a:r>
              <a:rPr lang="fr-FR" dirty="0">
                <a:ea typeface="+mn-lt"/>
                <a:cs typeface="+mn-lt"/>
              </a:rPr>
              <a:t>, </a:t>
            </a:r>
            <a:r>
              <a:rPr lang="fr-FR" dirty="0" err="1">
                <a:ea typeface="+mn-lt"/>
                <a:cs typeface="+mn-lt"/>
              </a:rPr>
              <a:t>covering</a:t>
            </a:r>
            <a:r>
              <a:rPr lang="fr-FR" dirty="0">
                <a:ea typeface="+mn-lt"/>
                <a:cs typeface="+mn-lt"/>
              </a:rPr>
              <a:t> all 12 </a:t>
            </a:r>
            <a:r>
              <a:rPr lang="fr-FR" dirty="0" err="1">
                <a:ea typeface="+mn-lt"/>
                <a:cs typeface="+mn-lt"/>
              </a:rPr>
              <a:t>months</a:t>
            </a:r>
            <a:r>
              <a:rPr lang="fr-FR" dirty="0">
                <a:ea typeface="+mn-lt"/>
                <a:cs typeface="+mn-lt"/>
              </a:rPr>
              <a:t>.</a:t>
            </a:r>
            <a:endParaRPr lang="fr-FR"/>
          </a:p>
          <a:p>
            <a:pPr algn="l">
              <a:spcAft>
                <a:spcPts val="600"/>
              </a:spcAft>
            </a:pPr>
            <a:endParaRPr lang="fr-FR"/>
          </a:p>
        </p:txBody>
      </p:sp>
    </p:spTree>
    <p:extLst>
      <p:ext uri="{BB962C8B-B14F-4D97-AF65-F5344CB8AC3E}">
        <p14:creationId xmlns:p14="http://schemas.microsoft.com/office/powerpoint/2010/main" val="23592953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7" name="Rectangle 6">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ZoneTexte 4">
            <a:extLst>
              <a:ext uri="{FF2B5EF4-FFF2-40B4-BE49-F238E27FC236}">
                <a16:creationId xmlns:a16="http://schemas.microsoft.com/office/drawing/2014/main" id="{2A3BA2C7-8345-5428-D960-4BB1282377F3}"/>
              </a:ext>
            </a:extLst>
          </p:cNvPr>
          <p:cNvSpPr txBox="1"/>
          <p:nvPr/>
        </p:nvSpPr>
        <p:spPr>
          <a:xfrm>
            <a:off x="590719" y="2330505"/>
            <a:ext cx="4559425" cy="3979585"/>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2000"/>
              <a:t>The heat map reveals a particularly high concentration of cycling activity in the heart of Manhattan. The intensity of the colors clearly indicates that this dense urban area constitutes the epicenter of cycling in New York. The visualization allows users to click on specific regions to filter data in the associated tables and charts, providing a dynamic way to explore geographic patterns.</a:t>
            </a:r>
          </a:p>
        </p:txBody>
      </p:sp>
      <p:sp>
        <p:nvSpPr>
          <p:cNvPr id="18" name="Rectangle 17">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 3" descr="Une image contenant carte, texte, atlas&#10;&#10;Le contenu généré par l’IA peut être incorrect.">
            <a:extLst>
              <a:ext uri="{FF2B5EF4-FFF2-40B4-BE49-F238E27FC236}">
                <a16:creationId xmlns:a16="http://schemas.microsoft.com/office/drawing/2014/main" id="{BC5F8617-C5F8-08AF-D42C-E811CFA0AD4E}"/>
              </a:ext>
            </a:extLst>
          </p:cNvPr>
          <p:cNvPicPr>
            <a:picLocks noChangeAspect="1"/>
          </p:cNvPicPr>
          <p:nvPr/>
        </p:nvPicPr>
        <p:blipFill>
          <a:blip r:embed="rId2"/>
          <a:srcRect l="10421" r="29746" b="-2"/>
          <a:stretch/>
        </p:blipFill>
        <p:spPr>
          <a:xfrm>
            <a:off x="5977788" y="799352"/>
            <a:ext cx="5425410" cy="5259296"/>
          </a:xfrm>
          <a:prstGeom prst="rect">
            <a:avLst/>
          </a:prstGeom>
        </p:spPr>
      </p:pic>
    </p:spTree>
    <p:extLst>
      <p:ext uri="{BB962C8B-B14F-4D97-AF65-F5344CB8AC3E}">
        <p14:creationId xmlns:p14="http://schemas.microsoft.com/office/powerpoint/2010/main" val="15826709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700E0F77-E936-4985-B7B1-B9823486AC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5C8260E-968F-44E8-A823-ABB4313119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8658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89" y="0"/>
            <a:ext cx="11231745" cy="458818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Image 1" descr="Une image contenant texte, Tracé, capture d’écran, diagramme&#10;&#10;Le contenu généré par l’IA peut être incorrect.">
            <a:extLst>
              <a:ext uri="{FF2B5EF4-FFF2-40B4-BE49-F238E27FC236}">
                <a16:creationId xmlns:a16="http://schemas.microsoft.com/office/drawing/2014/main" id="{DD33BBF4-C8C7-D243-16F1-51006BFDBF45}"/>
              </a:ext>
            </a:extLst>
          </p:cNvPr>
          <p:cNvPicPr>
            <a:picLocks noChangeAspect="1"/>
          </p:cNvPicPr>
          <p:nvPr/>
        </p:nvPicPr>
        <p:blipFill>
          <a:blip r:embed="rId2"/>
          <a:srcRect l="-212" t="728" r="1295" b="-550"/>
          <a:stretch/>
        </p:blipFill>
        <p:spPr>
          <a:xfrm>
            <a:off x="705205" y="440793"/>
            <a:ext cx="11051902" cy="4139545"/>
          </a:xfrm>
          <a:prstGeom prst="rect">
            <a:avLst/>
          </a:prstGeom>
        </p:spPr>
      </p:pic>
      <p:sp>
        <p:nvSpPr>
          <p:cNvPr id="18" name="Rectangle 17">
            <a:extLst>
              <a:ext uri="{FF2B5EF4-FFF2-40B4-BE49-F238E27FC236}">
                <a16:creationId xmlns:a16="http://schemas.microsoft.com/office/drawing/2014/main" id="{FE43805F-24A6-46A4-B19B-54F2834735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001107" y="5661132"/>
            <a:ext cx="1463040"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ZoneTexte 2">
            <a:extLst>
              <a:ext uri="{FF2B5EF4-FFF2-40B4-BE49-F238E27FC236}">
                <a16:creationId xmlns:a16="http://schemas.microsoft.com/office/drawing/2014/main" id="{751313F6-DF44-3CA5-5FC4-1524E363FAA8}"/>
              </a:ext>
            </a:extLst>
          </p:cNvPr>
          <p:cNvSpPr txBox="1"/>
          <p:nvPr/>
        </p:nvSpPr>
        <p:spPr>
          <a:xfrm>
            <a:off x="5162719" y="4883544"/>
            <a:ext cx="6586915" cy="1556907"/>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1700"/>
              <a:t>This area chart compares monthly bike usage between Subscribers and Customers.</a:t>
            </a:r>
            <a:br>
              <a:rPr lang="en-US" sz="1700"/>
            </a:br>
            <a:r>
              <a:rPr lang="en-US" sz="1700"/>
              <a:t> Subscribers consistently take more trips, peaking in summer (June–September).</a:t>
            </a:r>
            <a:br>
              <a:rPr lang="en-US" sz="1700"/>
            </a:br>
            <a:r>
              <a:rPr lang="en-US" sz="1700"/>
              <a:t> Customers follow the same seasonal pattern, but with fewer rides.</a:t>
            </a:r>
            <a:br>
              <a:rPr lang="en-US" sz="1700"/>
            </a:br>
            <a:r>
              <a:rPr lang="en-US" sz="1700"/>
              <a:t> Trip volume declines for both groups in the last months of the year.</a:t>
            </a:r>
          </a:p>
        </p:txBody>
      </p:sp>
    </p:spTree>
    <p:extLst>
      <p:ext uri="{BB962C8B-B14F-4D97-AF65-F5344CB8AC3E}">
        <p14:creationId xmlns:p14="http://schemas.microsoft.com/office/powerpoint/2010/main" val="38618237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700E0F77-E936-4985-B7B1-B9823486AC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5C8260E-968F-44E8-A823-ABB4313119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8658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89" y="0"/>
            <a:ext cx="11231745" cy="458818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Image 1" descr="Une image contenant texte, capture d’écran, nombre, logiciel&#10;&#10;Le contenu généré par l’IA peut être incorrect.">
            <a:extLst>
              <a:ext uri="{FF2B5EF4-FFF2-40B4-BE49-F238E27FC236}">
                <a16:creationId xmlns:a16="http://schemas.microsoft.com/office/drawing/2014/main" id="{DA3D221E-E920-27B9-0210-ECBB36EF0461}"/>
              </a:ext>
            </a:extLst>
          </p:cNvPr>
          <p:cNvPicPr>
            <a:picLocks noChangeAspect="1"/>
          </p:cNvPicPr>
          <p:nvPr/>
        </p:nvPicPr>
        <p:blipFill>
          <a:blip r:embed="rId2"/>
          <a:stretch>
            <a:fillRect/>
          </a:stretch>
        </p:blipFill>
        <p:spPr>
          <a:xfrm>
            <a:off x="520355" y="10751"/>
            <a:ext cx="11335691" cy="4574775"/>
          </a:xfrm>
          <a:prstGeom prst="rect">
            <a:avLst/>
          </a:prstGeom>
        </p:spPr>
      </p:pic>
      <p:sp>
        <p:nvSpPr>
          <p:cNvPr id="23" name="Rectangle 22">
            <a:extLst>
              <a:ext uri="{FF2B5EF4-FFF2-40B4-BE49-F238E27FC236}">
                <a16:creationId xmlns:a16="http://schemas.microsoft.com/office/drawing/2014/main" id="{FE43805F-24A6-46A4-B19B-54F2834735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001107" y="5661132"/>
            <a:ext cx="1463040"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ZoneTexte 3">
            <a:extLst>
              <a:ext uri="{FF2B5EF4-FFF2-40B4-BE49-F238E27FC236}">
                <a16:creationId xmlns:a16="http://schemas.microsoft.com/office/drawing/2014/main" id="{A2C06418-5BD3-DD46-C824-F39EC44F959C}"/>
              </a:ext>
            </a:extLst>
          </p:cNvPr>
          <p:cNvSpPr txBox="1"/>
          <p:nvPr/>
        </p:nvSpPr>
        <p:spPr>
          <a:xfrm>
            <a:off x="5162719" y="4883544"/>
            <a:ext cx="6586915" cy="1556907"/>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marL="57150" indent="-228600">
              <a:lnSpc>
                <a:spcPct val="90000"/>
              </a:lnSpc>
              <a:spcAft>
                <a:spcPts val="600"/>
              </a:spcAft>
              <a:buFont typeface="Arial" panose="020B0604020202020204" pitchFamily="34" charset="0"/>
              <a:buChar char="•"/>
            </a:pPr>
            <a:r>
              <a:rPr lang="en-US" sz="1500"/>
              <a:t>Bike trips increase as temperature rises, starting in May.</a:t>
            </a:r>
            <a:br>
              <a:rPr lang="en-US" sz="1500"/>
            </a:br>
            <a:r>
              <a:rPr lang="en-US" sz="1500"/>
              <a:t> The peak is in July (24.95°C) with around 28000 trips.</a:t>
            </a:r>
            <a:br>
              <a:rPr lang="en-US" sz="1500"/>
            </a:br>
            <a:r>
              <a:rPr lang="en-US" sz="1500"/>
              <a:t> From October, trips drop steadily, reaching a low in February (-1.63°C, ~6000 trips).</a:t>
            </a:r>
            <a:br>
              <a:rPr lang="en-US" sz="1500"/>
            </a:br>
            <a:r>
              <a:rPr lang="en-US" sz="1500"/>
              <a:t> The bubble chart shows this seasonal pattern using size and color to reflect temperature.</a:t>
            </a:r>
          </a:p>
          <a:p>
            <a:pPr indent="-228600">
              <a:lnSpc>
                <a:spcPct val="90000"/>
              </a:lnSpc>
              <a:spcAft>
                <a:spcPts val="600"/>
              </a:spcAft>
              <a:buFont typeface="Arial" panose="020B0604020202020204" pitchFamily="34" charset="0"/>
              <a:buChar char="•"/>
            </a:pPr>
            <a:endParaRPr lang="en-US" sz="1500"/>
          </a:p>
        </p:txBody>
      </p:sp>
    </p:spTree>
    <p:extLst>
      <p:ext uri="{BB962C8B-B14F-4D97-AF65-F5344CB8AC3E}">
        <p14:creationId xmlns:p14="http://schemas.microsoft.com/office/powerpoint/2010/main" val="34250972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700E0F77-E936-4985-B7B1-B9823486AC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95C8260E-968F-44E8-A823-ABB4313119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8658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89" y="0"/>
            <a:ext cx="11231745" cy="458818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Image 1" descr="Une image contenant texte, diagramme, capture d’écran, Tracé&#10;&#10;Le contenu généré par l’IA peut être incorrect.">
            <a:extLst>
              <a:ext uri="{FF2B5EF4-FFF2-40B4-BE49-F238E27FC236}">
                <a16:creationId xmlns:a16="http://schemas.microsoft.com/office/drawing/2014/main" id="{420A0A9B-A763-96B9-FFEA-ADE8EE2FE0C7}"/>
              </a:ext>
            </a:extLst>
          </p:cNvPr>
          <p:cNvPicPr>
            <a:picLocks noChangeAspect="1"/>
          </p:cNvPicPr>
          <p:nvPr/>
        </p:nvPicPr>
        <p:blipFill>
          <a:blip r:embed="rId2"/>
          <a:srcRect l="61" t="-3950" r="-180" b="-571"/>
          <a:stretch/>
        </p:blipFill>
        <p:spPr>
          <a:xfrm>
            <a:off x="512207" y="-158616"/>
            <a:ext cx="11171298" cy="5281230"/>
          </a:xfrm>
          <a:prstGeom prst="rect">
            <a:avLst/>
          </a:prstGeom>
        </p:spPr>
      </p:pic>
      <p:sp>
        <p:nvSpPr>
          <p:cNvPr id="26" name="Rectangle 25">
            <a:extLst>
              <a:ext uri="{FF2B5EF4-FFF2-40B4-BE49-F238E27FC236}">
                <a16:creationId xmlns:a16="http://schemas.microsoft.com/office/drawing/2014/main" id="{FE43805F-24A6-46A4-B19B-54F2834735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001107" y="5661132"/>
            <a:ext cx="1463040"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ZoneTexte 3">
            <a:extLst>
              <a:ext uri="{FF2B5EF4-FFF2-40B4-BE49-F238E27FC236}">
                <a16:creationId xmlns:a16="http://schemas.microsoft.com/office/drawing/2014/main" id="{04670B4C-6D6A-EED1-C3FA-951FFE2F5642}"/>
              </a:ext>
            </a:extLst>
          </p:cNvPr>
          <p:cNvSpPr txBox="1"/>
          <p:nvPr/>
        </p:nvSpPr>
        <p:spPr>
          <a:xfrm>
            <a:off x="5162719" y="5137543"/>
            <a:ext cx="6586915" cy="171854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1700"/>
              <a:t>The charts show how rain affects bike usage.</a:t>
            </a:r>
            <a:br>
              <a:rPr lang="en-US" sz="1700"/>
            </a:br>
            <a:r>
              <a:rPr lang="en-US" sz="1700"/>
              <a:t> There’s a clear negative relationship: more rain means fewer trips.</a:t>
            </a:r>
            <a:br>
              <a:rPr lang="en-US" sz="1700"/>
            </a:br>
            <a:r>
              <a:rPr lang="en-US" sz="1700"/>
              <a:t> The data compares dry-weather rides to rainy-day rides.</a:t>
            </a:r>
            <a:br>
              <a:rPr lang="en-US" sz="1700"/>
            </a:br>
            <a:r>
              <a:rPr lang="en-US" sz="1700"/>
              <a:t> Trips drop sharply when it rains, especially from May to September.</a:t>
            </a:r>
            <a:br>
              <a:rPr lang="en-US" sz="1700"/>
            </a:br>
            <a:r>
              <a:rPr lang="en-US" sz="1700"/>
              <a:t> Even in good seasons, rain discourages biking</a:t>
            </a:r>
          </a:p>
        </p:txBody>
      </p:sp>
    </p:spTree>
    <p:extLst>
      <p:ext uri="{BB962C8B-B14F-4D97-AF65-F5344CB8AC3E}">
        <p14:creationId xmlns:p14="http://schemas.microsoft.com/office/powerpoint/2010/main" val="32497082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Image 1" descr="Une image contenant texte, capture d’écran&#10;&#10;Le contenu généré par l’IA peut être incorrect.">
            <a:extLst>
              <a:ext uri="{FF2B5EF4-FFF2-40B4-BE49-F238E27FC236}">
                <a16:creationId xmlns:a16="http://schemas.microsoft.com/office/drawing/2014/main" id="{BBC53D1A-48B9-6E51-D54D-DE6A4AB43FEA}"/>
              </a:ext>
            </a:extLst>
          </p:cNvPr>
          <p:cNvPicPr>
            <a:picLocks noChangeAspect="1"/>
          </p:cNvPicPr>
          <p:nvPr/>
        </p:nvPicPr>
        <p:blipFill>
          <a:blip r:embed="rId2"/>
          <a:stretch>
            <a:fillRect/>
          </a:stretch>
        </p:blipFill>
        <p:spPr>
          <a:xfrm>
            <a:off x="428795" y="4354"/>
            <a:ext cx="7094133" cy="5396128"/>
          </a:xfrm>
          <a:prstGeom prst="rect">
            <a:avLst/>
          </a:prstGeom>
          <a:ln>
            <a:noFill/>
          </a:ln>
          <a:effectLst>
            <a:softEdge rad="112500"/>
          </a:effectLst>
        </p:spPr>
      </p:pic>
      <p:pic>
        <p:nvPicPr>
          <p:cNvPr id="4" name="Image 3" descr="Une image contenant texte, capture d’écran, Police, nombre&#10;&#10;Le contenu généré par l’IA peut être incorrect.">
            <a:extLst>
              <a:ext uri="{FF2B5EF4-FFF2-40B4-BE49-F238E27FC236}">
                <a16:creationId xmlns:a16="http://schemas.microsoft.com/office/drawing/2014/main" id="{47DA8B40-8831-5059-6C7E-6396AC2580FE}"/>
              </a:ext>
            </a:extLst>
          </p:cNvPr>
          <p:cNvPicPr>
            <a:picLocks noChangeAspect="1"/>
          </p:cNvPicPr>
          <p:nvPr/>
        </p:nvPicPr>
        <p:blipFill>
          <a:blip r:embed="rId3"/>
          <a:stretch>
            <a:fillRect/>
          </a:stretch>
        </p:blipFill>
        <p:spPr>
          <a:xfrm>
            <a:off x="6254496" y="405801"/>
            <a:ext cx="5471160" cy="2623394"/>
          </a:xfrm>
          <a:prstGeom prst="rect">
            <a:avLst/>
          </a:prstGeom>
        </p:spPr>
      </p:pic>
      <p:sp>
        <p:nvSpPr>
          <p:cNvPr id="3" name="ZoneTexte 2">
            <a:extLst>
              <a:ext uri="{FF2B5EF4-FFF2-40B4-BE49-F238E27FC236}">
                <a16:creationId xmlns:a16="http://schemas.microsoft.com/office/drawing/2014/main" id="{4937D753-48A6-D606-8F14-DE6A32A2B812}"/>
              </a:ext>
            </a:extLst>
          </p:cNvPr>
          <p:cNvSpPr txBox="1"/>
          <p:nvPr/>
        </p:nvSpPr>
        <p:spPr>
          <a:xfrm>
            <a:off x="5333999" y="3427707"/>
            <a:ext cx="6214871" cy="1742744"/>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buFont typeface="Arial" panose="020B0604020202020204" pitchFamily="34" charset="0"/>
              <a:buChar char="•"/>
            </a:pPr>
            <a:r>
              <a:rPr lang="en-US" sz="1700" dirty="0">
                <a:latin typeface="Aptos Display"/>
                <a:ea typeface="+mn-lt"/>
                <a:cs typeface="+mn-lt"/>
              </a:rPr>
              <a:t>Manhattan clearly stands out as the most active borough for bike trips, far surpassing Brooklyn and Queens. This confirms a strong concentration of cycling activity in Manhattan, likely due to its population density, tourism, and cycling infrastructure.</a:t>
            </a:r>
            <a:endParaRPr lang="en-US" sz="1700" dirty="0">
              <a:latin typeface="Aptos Display"/>
            </a:endParaRPr>
          </a:p>
        </p:txBody>
      </p:sp>
      <p:sp>
        <p:nvSpPr>
          <p:cNvPr id="5" name="ZoneTexte 4">
            <a:extLst>
              <a:ext uri="{FF2B5EF4-FFF2-40B4-BE49-F238E27FC236}">
                <a16:creationId xmlns:a16="http://schemas.microsoft.com/office/drawing/2014/main" id="{9AF7BCB9-5A27-6980-AA19-41BA2FF92D36}"/>
              </a:ext>
            </a:extLst>
          </p:cNvPr>
          <p:cNvSpPr txBox="1"/>
          <p:nvPr/>
        </p:nvSpPr>
        <p:spPr>
          <a:xfrm>
            <a:off x="5490536" y="5402788"/>
            <a:ext cx="5929278" cy="11695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1400" dirty="0">
                <a:ea typeface="+mn-lt"/>
                <a:cs typeface="+mn-lt"/>
              </a:rPr>
              <a:t>The bar chart </a:t>
            </a:r>
            <a:r>
              <a:rPr lang="fr-FR" sz="1400" err="1">
                <a:ea typeface="+mn-lt"/>
                <a:cs typeface="+mn-lt"/>
              </a:rPr>
              <a:t>is</a:t>
            </a:r>
            <a:r>
              <a:rPr lang="fr-FR" sz="1400" dirty="0">
                <a:ea typeface="+mn-lt"/>
                <a:cs typeface="+mn-lt"/>
              </a:rPr>
              <a:t> </a:t>
            </a:r>
            <a:r>
              <a:rPr lang="fr-FR" sz="1400" err="1">
                <a:ea typeface="+mn-lt"/>
                <a:cs typeface="+mn-lt"/>
              </a:rPr>
              <a:t>based</a:t>
            </a:r>
            <a:r>
              <a:rPr lang="fr-FR" sz="1400" dirty="0">
                <a:ea typeface="+mn-lt"/>
                <a:cs typeface="+mn-lt"/>
              </a:rPr>
              <a:t> on a 5-year </a:t>
            </a:r>
            <a:r>
              <a:rPr lang="fr-FR" sz="1400" err="1">
                <a:ea typeface="+mn-lt"/>
                <a:cs typeface="+mn-lt"/>
              </a:rPr>
              <a:t>period</a:t>
            </a:r>
            <a:r>
              <a:rPr lang="fr-FR" sz="1400" dirty="0">
                <a:ea typeface="+mn-lt"/>
                <a:cs typeface="+mn-lt"/>
              </a:rPr>
              <a:t> to highlight borough-</a:t>
            </a:r>
            <a:r>
              <a:rPr lang="fr-FR" sz="1400" err="1">
                <a:ea typeface="+mn-lt"/>
                <a:cs typeface="+mn-lt"/>
              </a:rPr>
              <a:t>level</a:t>
            </a:r>
            <a:r>
              <a:rPr lang="fr-FR" sz="1400" dirty="0">
                <a:ea typeface="+mn-lt"/>
                <a:cs typeface="+mn-lt"/>
              </a:rPr>
              <a:t> trends, but Queens </a:t>
            </a:r>
            <a:r>
              <a:rPr lang="fr-FR" sz="1400" err="1">
                <a:ea typeface="+mn-lt"/>
                <a:cs typeface="+mn-lt"/>
              </a:rPr>
              <a:t>does</a:t>
            </a:r>
            <a:r>
              <a:rPr lang="fr-FR" sz="1400" dirty="0">
                <a:ea typeface="+mn-lt"/>
                <a:cs typeface="+mn-lt"/>
              </a:rPr>
              <a:t> not </a:t>
            </a:r>
            <a:r>
              <a:rPr lang="fr-FR" sz="1400" err="1">
                <a:ea typeface="+mn-lt"/>
                <a:cs typeface="+mn-lt"/>
              </a:rPr>
              <a:t>appear</a:t>
            </a:r>
            <a:r>
              <a:rPr lang="fr-FR" sz="1400" dirty="0">
                <a:ea typeface="+mn-lt"/>
                <a:cs typeface="+mn-lt"/>
              </a:rPr>
              <a:t> </a:t>
            </a:r>
            <a:r>
              <a:rPr lang="fr-FR" sz="1400" err="1">
                <a:ea typeface="+mn-lt"/>
                <a:cs typeface="+mn-lt"/>
              </a:rPr>
              <a:t>visually</a:t>
            </a:r>
            <a:r>
              <a:rPr lang="fr-FR" sz="1400" dirty="0">
                <a:ea typeface="+mn-lt"/>
                <a:cs typeface="+mn-lt"/>
              </a:rPr>
              <a:t> due to </a:t>
            </a:r>
            <a:r>
              <a:rPr lang="fr-FR" sz="1400" err="1">
                <a:ea typeface="+mn-lt"/>
                <a:cs typeface="+mn-lt"/>
              </a:rPr>
              <a:t>its</a:t>
            </a:r>
            <a:r>
              <a:rPr lang="fr-FR" sz="1400" dirty="0">
                <a:ea typeface="+mn-lt"/>
                <a:cs typeface="+mn-lt"/>
              </a:rPr>
              <a:t> </a:t>
            </a:r>
            <a:r>
              <a:rPr lang="fr-FR" sz="1400" err="1">
                <a:ea typeface="+mn-lt"/>
                <a:cs typeface="+mn-lt"/>
              </a:rPr>
              <a:t>extremely</a:t>
            </a:r>
            <a:r>
              <a:rPr lang="fr-FR" sz="1400" dirty="0">
                <a:ea typeface="+mn-lt"/>
                <a:cs typeface="+mn-lt"/>
              </a:rPr>
              <a:t> </a:t>
            </a:r>
            <a:r>
              <a:rPr lang="fr-FR" sz="1400" err="1">
                <a:ea typeface="+mn-lt"/>
                <a:cs typeface="+mn-lt"/>
              </a:rPr>
              <a:t>low</a:t>
            </a:r>
            <a:r>
              <a:rPr lang="fr-FR" sz="1400" dirty="0">
                <a:ea typeface="+mn-lt"/>
                <a:cs typeface="+mn-lt"/>
              </a:rPr>
              <a:t> trip count.</a:t>
            </a:r>
            <a:br>
              <a:rPr lang="fr-FR" sz="1400" dirty="0">
                <a:ea typeface="+mn-lt"/>
                <a:cs typeface="+mn-lt"/>
              </a:rPr>
            </a:br>
            <a:r>
              <a:rPr lang="fr-FR" sz="1400" dirty="0">
                <a:ea typeface="+mn-lt"/>
                <a:cs typeface="+mn-lt"/>
              </a:rPr>
              <a:t> The adjacent table shows 2-year data, </a:t>
            </a:r>
            <a:r>
              <a:rPr lang="fr-FR" sz="1400" err="1">
                <a:ea typeface="+mn-lt"/>
                <a:cs typeface="+mn-lt"/>
              </a:rPr>
              <a:t>which</a:t>
            </a:r>
            <a:r>
              <a:rPr lang="fr-FR" sz="1400" dirty="0">
                <a:ea typeface="+mn-lt"/>
                <a:cs typeface="+mn-lt"/>
              </a:rPr>
              <a:t> </a:t>
            </a:r>
            <a:r>
              <a:rPr lang="fr-FR" sz="1400" err="1">
                <a:ea typeface="+mn-lt"/>
                <a:cs typeface="+mn-lt"/>
              </a:rPr>
              <a:t>makes</a:t>
            </a:r>
            <a:r>
              <a:rPr lang="fr-FR" sz="1400" dirty="0">
                <a:ea typeface="+mn-lt"/>
                <a:cs typeface="+mn-lt"/>
              </a:rPr>
              <a:t> </a:t>
            </a:r>
            <a:r>
              <a:rPr lang="fr-FR" sz="1400" err="1">
                <a:ea typeface="+mn-lt"/>
                <a:cs typeface="+mn-lt"/>
              </a:rPr>
              <a:t>it</a:t>
            </a:r>
            <a:r>
              <a:rPr lang="fr-FR" sz="1400" dirty="0">
                <a:ea typeface="+mn-lt"/>
                <a:cs typeface="+mn-lt"/>
              </a:rPr>
              <a:t> possible to display Queens </a:t>
            </a:r>
            <a:r>
              <a:rPr lang="fr-FR" sz="1400" err="1">
                <a:ea typeface="+mn-lt"/>
                <a:cs typeface="+mn-lt"/>
              </a:rPr>
              <a:t>despite</a:t>
            </a:r>
            <a:r>
              <a:rPr lang="fr-FR" sz="1400" dirty="0">
                <a:ea typeface="+mn-lt"/>
                <a:cs typeface="+mn-lt"/>
              </a:rPr>
              <a:t> </a:t>
            </a:r>
            <a:r>
              <a:rPr lang="fr-FR" sz="1400" err="1">
                <a:ea typeface="+mn-lt"/>
                <a:cs typeface="+mn-lt"/>
              </a:rPr>
              <a:t>its</a:t>
            </a:r>
            <a:r>
              <a:rPr lang="fr-FR" sz="1400" dirty="0">
                <a:ea typeface="+mn-lt"/>
                <a:cs typeface="+mn-lt"/>
              </a:rPr>
              <a:t> </a:t>
            </a:r>
            <a:r>
              <a:rPr lang="fr-FR" sz="1400" err="1">
                <a:ea typeface="+mn-lt"/>
                <a:cs typeface="+mn-lt"/>
              </a:rPr>
              <a:t>limited</a:t>
            </a:r>
            <a:r>
              <a:rPr lang="fr-FR" sz="1400" dirty="0">
                <a:ea typeface="+mn-lt"/>
                <a:cs typeface="+mn-lt"/>
              </a:rPr>
              <a:t> </a:t>
            </a:r>
            <a:r>
              <a:rPr lang="fr-FR" sz="1400" err="1">
                <a:ea typeface="+mn-lt"/>
                <a:cs typeface="+mn-lt"/>
              </a:rPr>
              <a:t>activity</a:t>
            </a:r>
            <a:r>
              <a:rPr lang="fr-FR" sz="1400" dirty="0">
                <a:ea typeface="+mn-lt"/>
                <a:cs typeface="+mn-lt"/>
              </a:rPr>
              <a:t>. This design </a:t>
            </a:r>
            <a:r>
              <a:rPr lang="fr-FR" sz="1400" err="1">
                <a:ea typeface="+mn-lt"/>
                <a:cs typeface="+mn-lt"/>
              </a:rPr>
              <a:t>choice</a:t>
            </a:r>
            <a:r>
              <a:rPr lang="fr-FR" sz="1400" dirty="0">
                <a:ea typeface="+mn-lt"/>
                <a:cs typeface="+mn-lt"/>
              </a:rPr>
              <a:t> </a:t>
            </a:r>
            <a:r>
              <a:rPr lang="fr-FR" sz="1400" err="1">
                <a:ea typeface="+mn-lt"/>
                <a:cs typeface="+mn-lt"/>
              </a:rPr>
              <a:t>ensures</a:t>
            </a:r>
            <a:r>
              <a:rPr lang="fr-FR" sz="1400" dirty="0">
                <a:ea typeface="+mn-lt"/>
                <a:cs typeface="+mn-lt"/>
              </a:rPr>
              <a:t> </a:t>
            </a:r>
            <a:r>
              <a:rPr lang="fr-FR" sz="1400" err="1">
                <a:ea typeface="+mn-lt"/>
                <a:cs typeface="+mn-lt"/>
              </a:rPr>
              <a:t>both</a:t>
            </a:r>
            <a:r>
              <a:rPr lang="fr-FR" sz="1400" dirty="0">
                <a:ea typeface="+mn-lt"/>
                <a:cs typeface="+mn-lt"/>
              </a:rPr>
              <a:t> </a:t>
            </a:r>
            <a:r>
              <a:rPr lang="fr-FR" sz="1400" err="1">
                <a:ea typeface="+mn-lt"/>
                <a:cs typeface="+mn-lt"/>
              </a:rPr>
              <a:t>readability</a:t>
            </a:r>
            <a:r>
              <a:rPr lang="fr-FR" sz="1400" dirty="0">
                <a:ea typeface="+mn-lt"/>
                <a:cs typeface="+mn-lt"/>
              </a:rPr>
              <a:t> and </a:t>
            </a:r>
            <a:r>
              <a:rPr lang="fr-FR" sz="1400" err="1">
                <a:ea typeface="+mn-lt"/>
                <a:cs typeface="+mn-lt"/>
              </a:rPr>
              <a:t>completeness</a:t>
            </a:r>
            <a:endParaRPr lang="fr-FR" sz="1400"/>
          </a:p>
        </p:txBody>
      </p:sp>
    </p:spTree>
    <p:extLst>
      <p:ext uri="{BB962C8B-B14F-4D97-AF65-F5344CB8AC3E}">
        <p14:creationId xmlns:p14="http://schemas.microsoft.com/office/powerpoint/2010/main" val="220948125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Grand écran</PresentationFormat>
  <Paragraphs>0</Paragraphs>
  <Slides>13</Slides>
  <Notes>0</Notes>
  <HiddenSlides>0</HiddenSlides>
  <MMClips>0</MMClips>
  <ScaleCrop>false</ScaleCrop>
  <HeadingPairs>
    <vt:vector size="4" baseType="variant">
      <vt:variant>
        <vt:lpstr>Thème</vt:lpstr>
      </vt:variant>
      <vt:variant>
        <vt:i4>1</vt:i4>
      </vt:variant>
      <vt:variant>
        <vt:lpstr>Titres des diapositives</vt:lpstr>
      </vt:variant>
      <vt:variant>
        <vt:i4>13</vt:i4>
      </vt:variant>
    </vt:vector>
  </HeadingPairs>
  <TitlesOfParts>
    <vt:vector size="14" baseType="lpstr">
      <vt:lpstr>Office Theme</vt:lpstr>
      <vt:lpstr>Understanding Urban Mobility Through BI: The NYC Bike Case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538</cp:revision>
  <dcterms:created xsi:type="dcterms:W3CDTF">2025-03-31T09:39:19Z</dcterms:created>
  <dcterms:modified xsi:type="dcterms:W3CDTF">2025-04-03T06:55:12Z</dcterms:modified>
</cp:coreProperties>
</file>