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58" r:id="rId3"/>
    <p:sldId id="259" r:id="rId4"/>
    <p:sldId id="260" r:id="rId5"/>
    <p:sldId id="257" r:id="rId6"/>
    <p:sldId id="261" r:id="rId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83" d="100"/>
          <a:sy n="83" d="100"/>
        </p:scale>
        <p:origin x="-150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B71CCF-B3B8-4570-9A24-0272DF99376F}" type="datetimeFigureOut">
              <a:rPr lang="fr-FR" smtClean="0"/>
              <a:t>19/04/2016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B04B25-BAC3-4004-AC8D-39A3164913D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60806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059113" y="3457575"/>
            <a:ext cx="5541962" cy="908050"/>
          </a:xfrm>
        </p:spPr>
        <p:txBody>
          <a:bodyPr tIns="0"/>
          <a:lstStyle>
            <a:lvl1pPr>
              <a:defRPr/>
            </a:lvl1pPr>
          </a:lstStyle>
          <a:p>
            <a:r>
              <a:rPr lang="en-US" dirty="0"/>
              <a:t>Click to edit </a:t>
            </a:r>
            <a:r>
              <a:rPr lang="en-US" noProof="0" dirty="0"/>
              <a:t>Master</a:t>
            </a:r>
            <a:r>
              <a:rPr lang="en-US" dirty="0"/>
              <a:t> title style</a:t>
            </a:r>
          </a:p>
        </p:txBody>
      </p:sp>
      <p:sp>
        <p:nvSpPr>
          <p:cNvPr id="9626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062288" y="4354513"/>
            <a:ext cx="5541962" cy="1019175"/>
          </a:xfrm>
        </p:spPr>
        <p:txBody>
          <a:bodyPr/>
          <a:lstStyle>
            <a:lvl1pPr marL="0" indent="0">
              <a:lnSpc>
                <a:spcPct val="85000"/>
              </a:lnSpc>
              <a:buFont typeface="Arial" charset="0"/>
              <a:buNone/>
              <a:defRPr sz="20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6266" name="Freeform 10"/>
          <p:cNvSpPr>
            <a:spLocks/>
          </p:cNvSpPr>
          <p:nvPr userDrawn="1"/>
        </p:nvSpPr>
        <p:spPr bwMode="auto">
          <a:xfrm>
            <a:off x="3074988" y="565150"/>
            <a:ext cx="6067425" cy="2586038"/>
          </a:xfrm>
          <a:custGeom>
            <a:avLst/>
            <a:gdLst/>
            <a:ahLst/>
            <a:cxnLst>
              <a:cxn ang="0">
                <a:pos x="0" y="1629"/>
              </a:cxn>
              <a:cxn ang="0">
                <a:pos x="3822" y="0"/>
              </a:cxn>
              <a:cxn ang="0">
                <a:pos x="3822" y="492"/>
              </a:cxn>
              <a:cxn ang="0">
                <a:pos x="0" y="1629"/>
              </a:cxn>
            </a:cxnLst>
            <a:rect l="0" t="0" r="r" b="b"/>
            <a:pathLst>
              <a:path w="3822" h="1629">
                <a:moveTo>
                  <a:pt x="0" y="1629"/>
                </a:moveTo>
                <a:lnTo>
                  <a:pt x="3822" y="0"/>
                </a:lnTo>
                <a:lnTo>
                  <a:pt x="3822" y="492"/>
                </a:lnTo>
                <a:lnTo>
                  <a:pt x="0" y="1629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646464"/>
              </a:solidFill>
            </a:endParaRPr>
          </a:p>
        </p:txBody>
      </p:sp>
      <p:sp>
        <p:nvSpPr>
          <p:cNvPr id="8" name="Freeform 7" descr="20H00084"/>
          <p:cNvSpPr>
            <a:spLocks/>
          </p:cNvSpPr>
          <p:nvPr userDrawn="1"/>
        </p:nvSpPr>
        <p:spPr bwMode="auto">
          <a:xfrm>
            <a:off x="10886" y="2356203"/>
            <a:ext cx="3113196" cy="2932276"/>
          </a:xfrm>
          <a:custGeom>
            <a:avLst/>
            <a:gdLst>
              <a:gd name="T0" fmla="*/ 0 w 4408"/>
              <a:gd name="T1" fmla="*/ 4120 h 4120"/>
              <a:gd name="T2" fmla="*/ 4408 w 4408"/>
              <a:gd name="T3" fmla="*/ 1102 h 4120"/>
              <a:gd name="T4" fmla="*/ 13 w 4408"/>
              <a:gd name="T5" fmla="*/ 0 h 4120"/>
              <a:gd name="T6" fmla="*/ 0 w 4408"/>
              <a:gd name="T7" fmla="*/ 4120 h 4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408" h="4120">
                <a:moveTo>
                  <a:pt x="0" y="4120"/>
                </a:moveTo>
                <a:lnTo>
                  <a:pt x="4408" y="1102"/>
                </a:lnTo>
                <a:lnTo>
                  <a:pt x="13" y="0"/>
                </a:lnTo>
                <a:lnTo>
                  <a:pt x="0" y="4120"/>
                </a:lnTo>
                <a:close/>
              </a:path>
            </a:pathLst>
          </a:custGeom>
          <a:blipFill dpi="0" rotWithShape="1">
            <a:blip r:embed="rId2"/>
            <a:srcRect/>
            <a:stretch>
              <a:fillRect r="-31916"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EB008C"/>
                </a:solidFill>
                <a:round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fr-FR" sz="1600">
              <a:solidFill>
                <a:srgbClr val="646464"/>
              </a:solidFill>
            </a:endParaRPr>
          </a:p>
        </p:txBody>
      </p:sp>
      <p:pic>
        <p:nvPicPr>
          <p:cNvPr id="10" name="Picture 9"/>
          <p:cNvPicPr/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5953001"/>
            <a:ext cx="838200" cy="8763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81466670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SzPct val="100000"/>
              <a:defRPr sz="1100">
                <a:latin typeface="EYInterstate Light" panose="02000506000000020004" pitchFamily="2" charset="0"/>
              </a:defRPr>
            </a:lvl1pPr>
            <a:lvl2pPr>
              <a:buSzPct val="100000"/>
              <a:defRPr sz="1100">
                <a:latin typeface="EYInterstate Light" panose="02000506000000020004" pitchFamily="2" charset="0"/>
              </a:defRPr>
            </a:lvl2pPr>
            <a:lvl3pPr>
              <a:buSzPct val="100000"/>
              <a:defRPr sz="1100">
                <a:latin typeface="EYInterstate Light" panose="02000506000000020004" pitchFamily="2" charset="0"/>
              </a:defRPr>
            </a:lvl3pPr>
            <a:lvl4pPr>
              <a:buSzPct val="100000"/>
              <a:defRPr sz="1100">
                <a:latin typeface="EYInterstate Light" panose="02000506000000020004" pitchFamily="2" charset="0"/>
              </a:defRPr>
            </a:lvl4pPr>
            <a:lvl5pPr>
              <a:buSzPct val="100000"/>
              <a:defRPr sz="1100">
                <a:latin typeface="EYInterstate Light" panose="02000506000000020004" pitchFamily="2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1402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0025"/>
            <a:ext cx="8231188" cy="8636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5613" y="1412875"/>
            <a:ext cx="8231187" cy="4519613"/>
          </a:xfrm>
        </p:spPr>
        <p:txBody>
          <a:bodyPr/>
          <a:lstStyle>
            <a:lvl1pPr>
              <a:defRPr sz="1800">
                <a:latin typeface="EYInterstate Light" panose="02000506000000020004" pitchFamily="2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37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vi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457200" y="201168"/>
            <a:ext cx="8229600" cy="804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>
              <a:defRPr>
                <a:solidFill>
                  <a:srgbClr val="646464"/>
                </a:solidFill>
              </a:defRPr>
            </a:lvl1pPr>
          </a:lstStyle>
          <a:p>
            <a:pPr lvl="0" algn="l" fontAlgn="base">
              <a:lnSpc>
                <a:spcPct val="85000"/>
              </a:lnSpc>
              <a:spcAft>
                <a:spcPct val="0"/>
              </a:spcAft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077" name="Freeform 5"/>
          <p:cNvSpPr>
            <a:spLocks/>
          </p:cNvSpPr>
          <p:nvPr userDrawn="1"/>
        </p:nvSpPr>
        <p:spPr bwMode="gray">
          <a:xfrm>
            <a:off x="457200" y="1039813"/>
            <a:ext cx="8229600" cy="51847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266"/>
              </a:cxn>
              <a:cxn ang="0">
                <a:pos x="5184" y="2352"/>
              </a:cxn>
              <a:cxn ang="0">
                <a:pos x="5184" y="0"/>
              </a:cxn>
              <a:cxn ang="0">
                <a:pos x="0" y="0"/>
              </a:cxn>
            </a:cxnLst>
            <a:rect l="0" t="0" r="r" b="b"/>
            <a:pathLst>
              <a:path w="5184" h="3266">
                <a:moveTo>
                  <a:pt x="0" y="0"/>
                </a:moveTo>
                <a:lnTo>
                  <a:pt x="0" y="3266"/>
                </a:lnTo>
                <a:lnTo>
                  <a:pt x="5184" y="2352"/>
                </a:lnTo>
                <a:lnTo>
                  <a:pt x="5184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GB" sz="1600">
              <a:solidFill>
                <a:srgbClr val="64646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8476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0025"/>
            <a:ext cx="8231188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3600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5613" y="914400"/>
            <a:ext cx="8231187" cy="50180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95240" name="Line 8"/>
          <p:cNvSpPr>
            <a:spLocks noChangeShapeType="1"/>
          </p:cNvSpPr>
          <p:nvPr/>
        </p:nvSpPr>
        <p:spPr bwMode="auto">
          <a:xfrm>
            <a:off x="455613" y="6243638"/>
            <a:ext cx="8229600" cy="0"/>
          </a:xfrm>
          <a:prstGeom prst="line">
            <a:avLst/>
          </a:prstGeom>
          <a:noFill/>
          <a:ln w="3175">
            <a:solidFill>
              <a:srgbClr val="64646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646464"/>
              </a:solidFill>
            </a:endParaRPr>
          </a:p>
        </p:txBody>
      </p:sp>
      <p:sp>
        <p:nvSpPr>
          <p:cNvPr id="95243" name="Line 11"/>
          <p:cNvSpPr>
            <a:spLocks noChangeShapeType="1"/>
          </p:cNvSpPr>
          <p:nvPr/>
        </p:nvSpPr>
        <p:spPr bwMode="auto">
          <a:xfrm>
            <a:off x="443345" y="762000"/>
            <a:ext cx="8229600" cy="0"/>
          </a:xfrm>
          <a:prstGeom prst="line">
            <a:avLst/>
          </a:prstGeom>
          <a:noFill/>
          <a:ln w="19050">
            <a:solidFill>
              <a:srgbClr val="FFD2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646464"/>
              </a:solidFill>
            </a:endParaRPr>
          </a:p>
        </p:txBody>
      </p:sp>
      <p:sp>
        <p:nvSpPr>
          <p:cNvPr id="95244" name="Line 12"/>
          <p:cNvSpPr>
            <a:spLocks noChangeShapeType="1"/>
          </p:cNvSpPr>
          <p:nvPr/>
        </p:nvSpPr>
        <p:spPr bwMode="auto">
          <a:xfrm>
            <a:off x="455613" y="6243638"/>
            <a:ext cx="8229600" cy="0"/>
          </a:xfrm>
          <a:prstGeom prst="line">
            <a:avLst/>
          </a:prstGeom>
          <a:noFill/>
          <a:ln w="3175">
            <a:solidFill>
              <a:srgbClr val="64646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646464"/>
              </a:solidFill>
            </a:endParaRPr>
          </a:p>
        </p:txBody>
      </p:sp>
      <p:pic>
        <p:nvPicPr>
          <p:cNvPr id="13" name="Picture 12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6227366"/>
            <a:ext cx="602672" cy="61436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75328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iming>
    <p:tnLst>
      <p:par>
        <p:cTn id="1" dur="indefinite" restart="never" nodeType="tmRoot"/>
      </p:par>
    </p:tnLst>
  </p:timing>
  <p:txStyles>
    <p:titleStyle>
      <a:lvl1pPr algn="l" rtl="0" fontAlgn="base">
        <a:lnSpc>
          <a:spcPct val="85000"/>
        </a:lnSpc>
        <a:spcBef>
          <a:spcPct val="0"/>
        </a:spcBef>
        <a:spcAft>
          <a:spcPct val="0"/>
        </a:spcAft>
        <a:defRPr sz="2400" b="0">
          <a:solidFill>
            <a:srgbClr val="646464"/>
          </a:solidFill>
          <a:latin typeface="EYInterstate Light" panose="02000506000000020004" pitchFamily="2" charset="0"/>
          <a:ea typeface="+mj-ea"/>
          <a:cs typeface="+mj-cs"/>
        </a:defRPr>
      </a:lvl1pPr>
      <a:lvl2pPr algn="l" rtl="0" fontAlgn="base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646464"/>
          </a:solidFill>
          <a:latin typeface="Arial" charset="0"/>
        </a:defRPr>
      </a:lvl2pPr>
      <a:lvl3pPr algn="l" rtl="0" fontAlgn="base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646464"/>
          </a:solidFill>
          <a:latin typeface="Arial" charset="0"/>
        </a:defRPr>
      </a:lvl3pPr>
      <a:lvl4pPr algn="l" rtl="0" fontAlgn="base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646464"/>
          </a:solidFill>
          <a:latin typeface="Arial" charset="0"/>
        </a:defRPr>
      </a:lvl4pPr>
      <a:lvl5pPr algn="l" rtl="0" fontAlgn="base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646464"/>
          </a:solidFill>
          <a:latin typeface="Arial" charset="0"/>
        </a:defRPr>
      </a:lvl5pPr>
      <a:lvl6pPr marL="457200" algn="l" rtl="0" fontAlgn="base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646464"/>
          </a:solidFill>
          <a:latin typeface="Arial" charset="0"/>
        </a:defRPr>
      </a:lvl6pPr>
      <a:lvl7pPr marL="914400" algn="l" rtl="0" fontAlgn="base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646464"/>
          </a:solidFill>
          <a:latin typeface="Arial" charset="0"/>
        </a:defRPr>
      </a:lvl7pPr>
      <a:lvl8pPr marL="1371600" algn="l" rtl="0" fontAlgn="base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646464"/>
          </a:solidFill>
          <a:latin typeface="Arial" charset="0"/>
        </a:defRPr>
      </a:lvl8pPr>
      <a:lvl9pPr marL="1828800" algn="l" rtl="0" fontAlgn="base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646464"/>
          </a:solidFill>
          <a:latin typeface="Arial" charset="0"/>
        </a:defRPr>
      </a:lvl9pPr>
    </p:titleStyle>
    <p:bodyStyle>
      <a:lvl1pPr marL="360363" indent="-360363" algn="l" rtl="0" fontAlgn="base">
        <a:spcBef>
          <a:spcPct val="20000"/>
        </a:spcBef>
        <a:spcAft>
          <a:spcPct val="0"/>
        </a:spcAft>
        <a:buClr>
          <a:srgbClr val="FFD200"/>
        </a:buClr>
        <a:buSzPct val="100000"/>
        <a:buFont typeface="Arial" charset="0"/>
        <a:buChar char="►"/>
        <a:defRPr sz="1100">
          <a:solidFill>
            <a:srgbClr val="646464"/>
          </a:solidFill>
          <a:latin typeface="EYInterstate Light" panose="02000506000000020004" pitchFamily="2" charset="0"/>
          <a:ea typeface="+mn-ea"/>
          <a:cs typeface="+mn-cs"/>
        </a:defRPr>
      </a:lvl1pPr>
      <a:lvl2pPr marL="717550" indent="-355600" algn="l" rtl="0" fontAlgn="base">
        <a:spcBef>
          <a:spcPct val="20000"/>
        </a:spcBef>
        <a:spcAft>
          <a:spcPct val="0"/>
        </a:spcAft>
        <a:buClr>
          <a:srgbClr val="FFD200"/>
        </a:buClr>
        <a:buSzPct val="100000"/>
        <a:buFont typeface="Arial" charset="0"/>
        <a:buChar char="►"/>
        <a:defRPr sz="1100">
          <a:solidFill>
            <a:srgbClr val="646464"/>
          </a:solidFill>
          <a:latin typeface="EYInterstate Light" panose="02000506000000020004" pitchFamily="2" charset="0"/>
        </a:defRPr>
      </a:lvl2pPr>
      <a:lvl3pPr marL="1081088" indent="-361950" algn="l" rtl="0" fontAlgn="base">
        <a:spcBef>
          <a:spcPct val="20000"/>
        </a:spcBef>
        <a:spcAft>
          <a:spcPct val="0"/>
        </a:spcAft>
        <a:buClr>
          <a:srgbClr val="FFD200"/>
        </a:buClr>
        <a:buSzPct val="100000"/>
        <a:buFont typeface="Arial" charset="0"/>
        <a:buChar char="►"/>
        <a:defRPr sz="1100">
          <a:solidFill>
            <a:srgbClr val="646464"/>
          </a:solidFill>
          <a:latin typeface="EYInterstate Light" panose="02000506000000020004" pitchFamily="2" charset="0"/>
        </a:defRPr>
      </a:lvl3pPr>
      <a:lvl4pPr marL="1441450" indent="-358775" algn="l" rtl="0" fontAlgn="base">
        <a:spcBef>
          <a:spcPct val="20000"/>
        </a:spcBef>
        <a:spcAft>
          <a:spcPct val="0"/>
        </a:spcAft>
        <a:buClr>
          <a:srgbClr val="FFD200"/>
        </a:buClr>
        <a:buSzPct val="100000"/>
        <a:buFont typeface="Arial" charset="0"/>
        <a:buChar char="►"/>
        <a:defRPr sz="1100">
          <a:solidFill>
            <a:srgbClr val="646464"/>
          </a:solidFill>
          <a:latin typeface="EYInterstate Light" panose="02000506000000020004" pitchFamily="2" charset="0"/>
        </a:defRPr>
      </a:lvl4pPr>
      <a:lvl5pPr marL="1800225" indent="-357188" algn="l" rtl="0" fontAlgn="base">
        <a:spcBef>
          <a:spcPct val="20000"/>
        </a:spcBef>
        <a:spcAft>
          <a:spcPct val="0"/>
        </a:spcAft>
        <a:buClr>
          <a:srgbClr val="FFD200"/>
        </a:buClr>
        <a:buSzPct val="100000"/>
        <a:buFont typeface="Arial" charset="0"/>
        <a:buChar char="►"/>
        <a:defRPr sz="1100">
          <a:solidFill>
            <a:srgbClr val="646464"/>
          </a:solidFill>
          <a:latin typeface="EYInterstate Light" panose="02000506000000020004" pitchFamily="2" charset="0"/>
        </a:defRPr>
      </a:lvl5pPr>
      <a:lvl6pPr marL="2257425" indent="-357188" algn="l" rtl="0" fontAlgn="base">
        <a:spcBef>
          <a:spcPct val="20000"/>
        </a:spcBef>
        <a:spcAft>
          <a:spcPct val="0"/>
        </a:spcAft>
        <a:buClr>
          <a:srgbClr val="FFD200"/>
        </a:buClr>
        <a:buSzPct val="75000"/>
        <a:buFont typeface="Arial" charset="0"/>
        <a:buChar char="►"/>
        <a:defRPr sz="1600">
          <a:solidFill>
            <a:srgbClr val="646464"/>
          </a:solidFill>
          <a:latin typeface="+mn-lt"/>
        </a:defRPr>
      </a:lvl6pPr>
      <a:lvl7pPr marL="2714625" indent="-357188" algn="l" rtl="0" fontAlgn="base">
        <a:spcBef>
          <a:spcPct val="20000"/>
        </a:spcBef>
        <a:spcAft>
          <a:spcPct val="0"/>
        </a:spcAft>
        <a:buClr>
          <a:srgbClr val="FFD200"/>
        </a:buClr>
        <a:buSzPct val="75000"/>
        <a:buFont typeface="Arial" charset="0"/>
        <a:buChar char="►"/>
        <a:defRPr sz="1600">
          <a:solidFill>
            <a:srgbClr val="646464"/>
          </a:solidFill>
          <a:latin typeface="+mn-lt"/>
        </a:defRPr>
      </a:lvl7pPr>
      <a:lvl8pPr marL="3171825" indent="-357188" algn="l" rtl="0" fontAlgn="base">
        <a:spcBef>
          <a:spcPct val="20000"/>
        </a:spcBef>
        <a:spcAft>
          <a:spcPct val="0"/>
        </a:spcAft>
        <a:buClr>
          <a:srgbClr val="FFD200"/>
        </a:buClr>
        <a:buSzPct val="75000"/>
        <a:buFont typeface="Arial" charset="0"/>
        <a:buChar char="►"/>
        <a:defRPr sz="1600">
          <a:solidFill>
            <a:srgbClr val="646464"/>
          </a:solidFill>
          <a:latin typeface="+mn-lt"/>
        </a:defRPr>
      </a:lvl8pPr>
      <a:lvl9pPr marL="3629025" indent="-357188" algn="l" rtl="0" fontAlgn="base">
        <a:spcBef>
          <a:spcPct val="20000"/>
        </a:spcBef>
        <a:spcAft>
          <a:spcPct val="0"/>
        </a:spcAft>
        <a:buClr>
          <a:srgbClr val="FFD200"/>
        </a:buClr>
        <a:buSzPct val="75000"/>
        <a:buFont typeface="Arial" charset="0"/>
        <a:buChar char="►"/>
        <a:defRPr sz="1600">
          <a:solidFill>
            <a:srgbClr val="646464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sz="2800" b="1" dirty="0" smtClean="0"/>
              <a:t>Analyse de tweets et affichage en temps réel pour le congrès des actuaires [Juin 2016]</a:t>
            </a:r>
            <a:endParaRPr lang="fr-FR" sz="2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62288" y="4869160"/>
            <a:ext cx="5541962" cy="1019175"/>
          </a:xfrm>
        </p:spPr>
        <p:txBody>
          <a:bodyPr>
            <a:normAutofit/>
          </a:bodyPr>
          <a:lstStyle/>
          <a:p>
            <a:r>
              <a:rPr lang="fr-FR" dirty="0" smtClean="0"/>
              <a:t>Equipe Data </a:t>
            </a:r>
            <a:r>
              <a:rPr lang="fr-FR" dirty="0" err="1" smtClean="0"/>
              <a:t>Analytics</a:t>
            </a:r>
            <a:r>
              <a:rPr lang="fr-FR" dirty="0" smtClean="0"/>
              <a:t>, EY Actuaires Conseils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08191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 de réalisation 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46856" y="1340768"/>
            <a:ext cx="8229600" cy="4525963"/>
          </a:xfrm>
        </p:spPr>
        <p:txBody>
          <a:bodyPr>
            <a:normAutofit/>
          </a:bodyPr>
          <a:lstStyle/>
          <a:p>
            <a:r>
              <a:rPr lang="fr-FR" sz="2000" dirty="0" smtClean="0"/>
              <a:t>Analyse pendant le </a:t>
            </a:r>
            <a:r>
              <a:rPr lang="fr-FR" sz="2000" dirty="0"/>
              <a:t>Super </a:t>
            </a:r>
            <a:r>
              <a:rPr lang="fr-FR" sz="2000" dirty="0" err="1"/>
              <a:t>Bowl</a:t>
            </a:r>
            <a:r>
              <a:rPr lang="fr-FR" sz="2000" dirty="0"/>
              <a:t> </a:t>
            </a:r>
            <a:r>
              <a:rPr lang="fr-FR" sz="2000" dirty="0" smtClean="0"/>
              <a:t>50, concernant match Carolina / Denver sur une semaine (avant et pendant le match)</a:t>
            </a:r>
          </a:p>
          <a:p>
            <a:r>
              <a:rPr lang="fr-FR" sz="2000" dirty="0" smtClean="0"/>
              <a:t>2 équipes  - 1</a:t>
            </a:r>
            <a:r>
              <a:rPr lang="fr-FR" sz="2000" baseline="30000" dirty="0" smtClean="0"/>
              <a:t>ère</a:t>
            </a:r>
            <a:r>
              <a:rPr lang="fr-FR" sz="2000" dirty="0" smtClean="0"/>
              <a:t> analyse : Volume de tweets par équipe : </a:t>
            </a:r>
            <a:endParaRPr lang="fr-FR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2348880"/>
            <a:ext cx="6408712" cy="367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860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 de réalisation 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46856" y="1340768"/>
            <a:ext cx="8229600" cy="4525963"/>
          </a:xfrm>
        </p:spPr>
        <p:txBody>
          <a:bodyPr/>
          <a:lstStyle/>
          <a:p>
            <a:r>
              <a:rPr lang="fr-FR" sz="2000" dirty="0" smtClean="0"/>
              <a:t>Analyse des sentiments pendant la semaine du match (à préciser, pour l’instant, « positif » ou «  négatif »)</a:t>
            </a:r>
          </a:p>
          <a:p>
            <a:pPr marL="0" indent="0">
              <a:buNone/>
            </a:pPr>
            <a:r>
              <a:rPr lang="fr-FR" dirty="0" smtClean="0"/>
              <a:t> </a:t>
            </a:r>
          </a:p>
          <a:p>
            <a:endParaRPr lang="fr-F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2060848"/>
            <a:ext cx="7560840" cy="381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984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 de réalisation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74848" y="1207293"/>
            <a:ext cx="8229600" cy="4525963"/>
          </a:xfrm>
        </p:spPr>
        <p:txBody>
          <a:bodyPr/>
          <a:lstStyle/>
          <a:p>
            <a:r>
              <a:rPr lang="fr-FR" sz="2000" dirty="0" smtClean="0"/>
              <a:t>Analyse des sentiments envers les équipes </a:t>
            </a:r>
            <a:r>
              <a:rPr lang="fr-FR" sz="2000" b="1" dirty="0" smtClean="0"/>
              <a:t>pendant le match</a:t>
            </a:r>
          </a:p>
          <a:p>
            <a:endParaRPr lang="fr-F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556792"/>
            <a:ext cx="7416824" cy="4581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004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Etapes à suivre</a:t>
            </a:r>
            <a:endParaRPr lang="fr-FR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374848" y="1340768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 marL="360363" indent="-360363" algn="l" rtl="0" fontAlgn="base">
              <a:spcBef>
                <a:spcPct val="20000"/>
              </a:spcBef>
              <a:spcAft>
                <a:spcPct val="0"/>
              </a:spcAft>
              <a:buClr>
                <a:srgbClr val="FFD200"/>
              </a:buClr>
              <a:buSzPct val="100000"/>
              <a:buFont typeface="Arial" charset="0"/>
              <a:buChar char="►"/>
              <a:defRPr sz="1100">
                <a:solidFill>
                  <a:srgbClr val="646464"/>
                </a:solidFill>
                <a:latin typeface="EYInterstate Light" panose="02000506000000020004" pitchFamily="2" charset="0"/>
                <a:ea typeface="+mn-ea"/>
                <a:cs typeface="+mn-cs"/>
              </a:defRPr>
            </a:lvl1pPr>
            <a:lvl2pPr marL="717550" indent="-355600" algn="l" rtl="0" fontAlgn="base">
              <a:spcBef>
                <a:spcPct val="20000"/>
              </a:spcBef>
              <a:spcAft>
                <a:spcPct val="0"/>
              </a:spcAft>
              <a:buClr>
                <a:srgbClr val="FFD200"/>
              </a:buClr>
              <a:buSzPct val="100000"/>
              <a:buFont typeface="Arial" charset="0"/>
              <a:buChar char="►"/>
              <a:defRPr sz="1100">
                <a:solidFill>
                  <a:srgbClr val="646464"/>
                </a:solidFill>
                <a:latin typeface="EYInterstate Light" panose="02000506000000020004" pitchFamily="2" charset="0"/>
              </a:defRPr>
            </a:lvl2pPr>
            <a:lvl3pPr marL="1081088" indent="-361950" algn="l" rtl="0" fontAlgn="base">
              <a:spcBef>
                <a:spcPct val="20000"/>
              </a:spcBef>
              <a:spcAft>
                <a:spcPct val="0"/>
              </a:spcAft>
              <a:buClr>
                <a:srgbClr val="FFD200"/>
              </a:buClr>
              <a:buSzPct val="100000"/>
              <a:buFont typeface="Arial" charset="0"/>
              <a:buChar char="►"/>
              <a:defRPr sz="1100">
                <a:solidFill>
                  <a:srgbClr val="646464"/>
                </a:solidFill>
                <a:latin typeface="EYInterstate Light" panose="02000506000000020004" pitchFamily="2" charset="0"/>
              </a:defRPr>
            </a:lvl3pPr>
            <a:lvl4pPr marL="1441450" indent="-358775" algn="l" rtl="0" fontAlgn="base">
              <a:spcBef>
                <a:spcPct val="20000"/>
              </a:spcBef>
              <a:spcAft>
                <a:spcPct val="0"/>
              </a:spcAft>
              <a:buClr>
                <a:srgbClr val="FFD200"/>
              </a:buClr>
              <a:buSzPct val="100000"/>
              <a:buFont typeface="Arial" charset="0"/>
              <a:buChar char="►"/>
              <a:defRPr sz="1100">
                <a:solidFill>
                  <a:srgbClr val="646464"/>
                </a:solidFill>
                <a:latin typeface="EYInterstate Light" panose="02000506000000020004" pitchFamily="2" charset="0"/>
              </a:defRPr>
            </a:lvl4pPr>
            <a:lvl5pPr marL="1800225" indent="-357188" algn="l" rtl="0" fontAlgn="base">
              <a:spcBef>
                <a:spcPct val="20000"/>
              </a:spcBef>
              <a:spcAft>
                <a:spcPct val="0"/>
              </a:spcAft>
              <a:buClr>
                <a:srgbClr val="FFD200"/>
              </a:buClr>
              <a:buSzPct val="100000"/>
              <a:buFont typeface="Arial" charset="0"/>
              <a:buChar char="►"/>
              <a:defRPr sz="1100">
                <a:solidFill>
                  <a:srgbClr val="646464"/>
                </a:solidFill>
                <a:latin typeface="EYInterstate Light" panose="02000506000000020004" pitchFamily="2" charset="0"/>
              </a:defRPr>
            </a:lvl5pPr>
            <a:lvl6pPr marL="2257425" indent="-357188" algn="l" rtl="0" fontAlgn="base">
              <a:spcBef>
                <a:spcPct val="20000"/>
              </a:spcBef>
              <a:spcAft>
                <a:spcPct val="0"/>
              </a:spcAft>
              <a:buClr>
                <a:srgbClr val="FFD200"/>
              </a:buClr>
              <a:buSzPct val="75000"/>
              <a:buFont typeface="Arial" charset="0"/>
              <a:buChar char="►"/>
              <a:defRPr sz="1600">
                <a:solidFill>
                  <a:srgbClr val="646464"/>
                </a:solidFill>
                <a:latin typeface="+mn-lt"/>
              </a:defRPr>
            </a:lvl6pPr>
            <a:lvl7pPr marL="2714625" indent="-357188" algn="l" rtl="0" fontAlgn="base">
              <a:spcBef>
                <a:spcPct val="20000"/>
              </a:spcBef>
              <a:spcAft>
                <a:spcPct val="0"/>
              </a:spcAft>
              <a:buClr>
                <a:srgbClr val="FFD200"/>
              </a:buClr>
              <a:buSzPct val="75000"/>
              <a:buFont typeface="Arial" charset="0"/>
              <a:buChar char="►"/>
              <a:defRPr sz="1600">
                <a:solidFill>
                  <a:srgbClr val="646464"/>
                </a:solidFill>
                <a:latin typeface="+mn-lt"/>
              </a:defRPr>
            </a:lvl7pPr>
            <a:lvl8pPr marL="3171825" indent="-357188" algn="l" rtl="0" fontAlgn="base">
              <a:spcBef>
                <a:spcPct val="20000"/>
              </a:spcBef>
              <a:spcAft>
                <a:spcPct val="0"/>
              </a:spcAft>
              <a:buClr>
                <a:srgbClr val="FFD200"/>
              </a:buClr>
              <a:buSzPct val="75000"/>
              <a:buFont typeface="Arial" charset="0"/>
              <a:buChar char="►"/>
              <a:defRPr sz="1600">
                <a:solidFill>
                  <a:srgbClr val="646464"/>
                </a:solidFill>
                <a:latin typeface="+mn-lt"/>
              </a:defRPr>
            </a:lvl8pPr>
            <a:lvl9pPr marL="3629025" indent="-357188" algn="l" rtl="0" fontAlgn="base">
              <a:spcBef>
                <a:spcPct val="20000"/>
              </a:spcBef>
              <a:spcAft>
                <a:spcPct val="0"/>
              </a:spcAft>
              <a:buClr>
                <a:srgbClr val="FFD200"/>
              </a:buClr>
              <a:buSzPct val="75000"/>
              <a:buFont typeface="Arial" charset="0"/>
              <a:buChar char="►"/>
              <a:defRPr sz="1600">
                <a:solidFill>
                  <a:srgbClr val="646464"/>
                </a:solidFill>
                <a:latin typeface="+mn-lt"/>
              </a:defRPr>
            </a:lvl9pPr>
          </a:lstStyle>
          <a:p>
            <a:r>
              <a:rPr lang="fr-FR" sz="2000" kern="0" dirty="0" smtClean="0"/>
              <a:t>Connexion à l’API twitter </a:t>
            </a:r>
          </a:p>
          <a:p>
            <a:r>
              <a:rPr lang="fr-FR" sz="2000" kern="0" dirty="0" smtClean="0"/>
              <a:t>Récupération des données utilisateurs paramétrée (Langues, zone géographique (à voir), et mots-clés)</a:t>
            </a:r>
          </a:p>
          <a:p>
            <a:r>
              <a:rPr lang="fr-FR" sz="2000" kern="0" dirty="0" smtClean="0"/>
              <a:t>Analyse du volume et labélisation des tweets le jour de l’événement pour un affichage en temps réel </a:t>
            </a:r>
          </a:p>
          <a:p>
            <a:endParaRPr lang="fr-FR" sz="2000" kern="0" dirty="0" smtClean="0"/>
          </a:p>
          <a:p>
            <a:r>
              <a:rPr lang="fr-FR" sz="2000" kern="0" dirty="0" smtClean="0"/>
              <a:t>Stade de développement et obstacles rencontrés </a:t>
            </a:r>
            <a:r>
              <a:rPr lang="fr-FR" sz="2000" kern="0" dirty="0" smtClean="0"/>
              <a:t>: </a:t>
            </a:r>
            <a:endParaRPr lang="fr-FR" sz="2000" kern="0" dirty="0" smtClean="0"/>
          </a:p>
          <a:p>
            <a:pPr lvl="1"/>
            <a:r>
              <a:rPr lang="fr-FR" sz="1600" kern="0" dirty="0" smtClean="0"/>
              <a:t>Configuration Python 3.4 et libraires pour la connexion à l’API ( </a:t>
            </a:r>
            <a:r>
              <a:rPr lang="fr-FR" sz="1600" kern="0" dirty="0" smtClean="0"/>
              <a:t>résolu à partir d’un réseau sur mobile, mais pas le réseau EY</a:t>
            </a:r>
            <a:r>
              <a:rPr lang="fr-FR" sz="1600" kern="0" dirty="0" smtClean="0"/>
              <a:t> )</a:t>
            </a:r>
          </a:p>
          <a:p>
            <a:pPr lvl="1"/>
            <a:r>
              <a:rPr lang="fr-FR" sz="1600" kern="0" dirty="0" smtClean="0"/>
              <a:t>Etat de l’art des modules existant permettant de faire du traitement de texte (en cours, il y existe des modules satisfaisants pour la langue anglaise)  (en cours)</a:t>
            </a:r>
            <a:endParaRPr lang="fr-FR" sz="1600" kern="0" dirty="0" smtClean="0"/>
          </a:p>
          <a:p>
            <a:pPr lvl="1"/>
            <a:r>
              <a:rPr lang="fr-FR" sz="1600" kern="0" dirty="0" smtClean="0"/>
              <a:t>Analyse du </a:t>
            </a:r>
            <a:r>
              <a:rPr lang="fr-FR" sz="1600" kern="0" dirty="0" smtClean="0"/>
              <a:t>volume et test sur des données quotidiennes (à venir)</a:t>
            </a:r>
          </a:p>
          <a:p>
            <a:pPr lvl="1"/>
            <a:r>
              <a:rPr lang="fr-FR" sz="1600" kern="0" dirty="0" smtClean="0"/>
              <a:t>Développement du module d’affichage (à venir)</a:t>
            </a:r>
            <a:endParaRPr lang="fr-FR" sz="1600" kern="0" dirty="0"/>
          </a:p>
        </p:txBody>
      </p:sp>
    </p:spTree>
    <p:extLst>
      <p:ext uri="{BB962C8B-B14F-4D97-AF65-F5344CB8AC3E}">
        <p14:creationId xmlns:p14="http://schemas.microsoft.com/office/powerpoint/2010/main" val="3389231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 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95536" y="1196752"/>
            <a:ext cx="8229600" cy="4929411"/>
          </a:xfrm>
        </p:spPr>
        <p:txBody>
          <a:bodyPr/>
          <a:lstStyle/>
          <a:p>
            <a:r>
              <a:rPr lang="fr-FR" sz="2400" dirty="0" smtClean="0"/>
              <a:t>La présentation dynamique de l’évolution de l’activité sur Twitter est faisable, et prendra quelques jours pour établir la configuration et obtenir une première version avec un affichage « parlant » des </a:t>
            </a:r>
            <a:r>
              <a:rPr lang="fr-FR" sz="2400" dirty="0" smtClean="0"/>
              <a:t>données</a:t>
            </a:r>
          </a:p>
          <a:p>
            <a:pPr marL="0" indent="0">
              <a:buNone/>
            </a:pPr>
            <a:endParaRPr lang="fr-FR" sz="2400" dirty="0" smtClean="0"/>
          </a:p>
          <a:p>
            <a:r>
              <a:rPr lang="fr-FR" sz="2400" dirty="0" smtClean="0"/>
              <a:t>L’intégration de la partie prédictive se fera dans un second </a:t>
            </a:r>
            <a:r>
              <a:rPr lang="fr-FR" sz="2400" dirty="0" smtClean="0"/>
              <a:t>temps</a:t>
            </a:r>
          </a:p>
          <a:p>
            <a:endParaRPr lang="fr-FR" sz="2400" dirty="0"/>
          </a:p>
          <a:p>
            <a:r>
              <a:rPr lang="fr-FR" sz="2400" dirty="0" smtClean="0"/>
              <a:t>Il est urgent de mettre en place un dispositif permettant l’accès </a:t>
            </a:r>
            <a:r>
              <a:rPr lang="fr-FR" sz="2400" dirty="0" smtClean="0"/>
              <a:t>à l’API </a:t>
            </a:r>
            <a:r>
              <a:rPr lang="fr-FR" sz="2400" dirty="0" smtClean="0"/>
              <a:t>et gestionnaire de version </a:t>
            </a:r>
            <a:r>
              <a:rPr lang="fr-FR" sz="2400" dirty="0" err="1" smtClean="0"/>
              <a:t>Github</a:t>
            </a:r>
            <a:endParaRPr lang="fr-FR" sz="2400" dirty="0" smtClean="0"/>
          </a:p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404248080"/>
      </p:ext>
    </p:extLst>
  </p:cSld>
  <p:clrMapOvr>
    <a:masterClrMapping/>
  </p:clrMapOvr>
</p:sld>
</file>

<file path=ppt/theme/theme1.xml><?xml version="1.0" encoding="utf-8"?>
<a:theme xmlns:a="http://schemas.openxmlformats.org/drawingml/2006/main" name="Bullet text">
  <a:themeElements>
    <a:clrScheme name="Bullet text 1">
      <a:dk1>
        <a:srgbClr val="646464"/>
      </a:dk1>
      <a:lt1>
        <a:srgbClr val="FFFFFF"/>
      </a:lt1>
      <a:dk2>
        <a:srgbClr val="646464"/>
      </a:dk2>
      <a:lt2>
        <a:srgbClr val="808080"/>
      </a:lt2>
      <a:accent1>
        <a:srgbClr val="808080"/>
      </a:accent1>
      <a:accent2>
        <a:srgbClr val="FFD200"/>
      </a:accent2>
      <a:accent3>
        <a:srgbClr val="FFFFFF"/>
      </a:accent3>
      <a:accent4>
        <a:srgbClr val="545454"/>
      </a:accent4>
      <a:accent5>
        <a:srgbClr val="C0C0C0"/>
      </a:accent5>
      <a:accent6>
        <a:srgbClr val="E7BE00"/>
      </a:accent6>
      <a:hlink>
        <a:srgbClr val="808080"/>
      </a:hlink>
      <a:folHlink>
        <a:srgbClr val="C0C0C0"/>
      </a:folHlink>
    </a:clrScheme>
    <a:fontScheme name="Bullet tex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2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2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ullet text 1">
        <a:dk1>
          <a:srgbClr val="646464"/>
        </a:dk1>
        <a:lt1>
          <a:srgbClr val="FFFFFF"/>
        </a:lt1>
        <a:dk2>
          <a:srgbClr val="646464"/>
        </a:dk2>
        <a:lt2>
          <a:srgbClr val="808080"/>
        </a:lt2>
        <a:accent1>
          <a:srgbClr val="808080"/>
        </a:accent1>
        <a:accent2>
          <a:srgbClr val="FFD200"/>
        </a:accent2>
        <a:accent3>
          <a:srgbClr val="FFFFFF"/>
        </a:accent3>
        <a:accent4>
          <a:srgbClr val="545454"/>
        </a:accent4>
        <a:accent5>
          <a:srgbClr val="C0C0C0"/>
        </a:accent5>
        <a:accent6>
          <a:srgbClr val="E7BE00"/>
        </a:accent6>
        <a:hlink>
          <a:srgbClr val="808080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248</Words>
  <Application>Microsoft Office PowerPoint</Application>
  <PresentationFormat>On-screen Show (4:3)</PresentationFormat>
  <Paragraphs>26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Bullet text</vt:lpstr>
      <vt:lpstr>Analyse de tweets et affichage en temps réel pour le congrès des actuaires [Juin 2016]</vt:lpstr>
      <vt:lpstr>Exemple de réalisation </vt:lpstr>
      <vt:lpstr>Exemple de réalisation </vt:lpstr>
      <vt:lpstr>Exemple de réalisation</vt:lpstr>
      <vt:lpstr>Etapes à suivre</vt:lpstr>
      <vt:lpstr>Conclusion </vt:lpstr>
    </vt:vector>
  </TitlesOfParts>
  <Company>EY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Analyse de tweets et affichage en temps réels pour l’euro 2016</dc:title>
  <dc:creator>Sammy Khalife</dc:creator>
  <cp:lastModifiedBy>Sammy Khalife</cp:lastModifiedBy>
  <cp:revision>14</cp:revision>
  <dcterms:created xsi:type="dcterms:W3CDTF">2016-04-16T14:22:39Z</dcterms:created>
  <dcterms:modified xsi:type="dcterms:W3CDTF">2016-04-19T12:25:23Z</dcterms:modified>
</cp:coreProperties>
</file>