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282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ubik Medium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51E1F-3ABC-44D1-88BB-F755DF0CFB90}">
  <a:tblStyle styleId="{00551E1F-3ABC-44D1-88BB-F755DF0CF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Activated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99540</c:v>
                </c:pt>
                <c:pt idx="1">
                  <c:v>26535</c:v>
                </c:pt>
                <c:pt idx="2">
                  <c:v>39193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D-4EF8-B323-83DA8569C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Activated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7923</c:v>
                </c:pt>
                <c:pt idx="1">
                  <c:v>5952</c:v>
                </c:pt>
                <c:pt idx="2">
                  <c:v>2483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D-4EF8-B323-83DA8569CB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3294336"/>
        <c:axId val="1613287680"/>
      </c:barChart>
      <c:catAx>
        <c:axId val="16132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7680"/>
        <c:crosses val="autoZero"/>
        <c:auto val="1"/>
        <c:lblAlgn val="ctr"/>
        <c:lblOffset val="100"/>
        <c:noMultiLvlLbl val="0"/>
      </c:catAx>
      <c:valAx>
        <c:axId val="16132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9433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Is_Converted</c:v>
                </c:pt>
                <c:pt idx="1">
                  <c:v>Breakouts</c:v>
                </c:pt>
                <c:pt idx="2">
                  <c:v>Active_subjects</c:v>
                </c:pt>
                <c:pt idx="3">
                  <c:v>Avg_Ranking</c:v>
                </c:pt>
                <c:pt idx="4">
                  <c:v>Competitions </c:v>
                </c:pt>
                <c:pt idx="5">
                  <c:v>Replay_sessions</c:v>
                </c:pt>
                <c:pt idx="6">
                  <c:v>Live_sessions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107</c:v>
                </c:pt>
                <c:pt idx="2">
                  <c:v>130</c:v>
                </c:pt>
                <c:pt idx="3">
                  <c:v>133</c:v>
                </c:pt>
                <c:pt idx="4">
                  <c:v>205</c:v>
                </c:pt>
                <c:pt idx="5">
                  <c:v>228</c:v>
                </c:pt>
                <c:pt idx="6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EA4-AE93-A286442E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316800"/>
        <c:axId val="1613315552"/>
      </c:barChart>
      <c:catAx>
        <c:axId val="161331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5552"/>
        <c:crosses val="autoZero"/>
        <c:auto val="1"/>
        <c:lblAlgn val="ctr"/>
        <c:lblOffset val="100"/>
        <c:noMultiLvlLbl val="0"/>
      </c:catAx>
      <c:valAx>
        <c:axId val="161331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6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1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5542f15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5542f15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0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1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74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26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5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6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Bootcamp project</a:t>
            </a:r>
            <a:endParaRPr sz="6000" b="1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0" y="406536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Student Activation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183060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/>
              <a:t>What is Activation?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721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F6E2117F-1FDE-4D98-B1BC-D3E4B90F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2140350"/>
            <a:ext cx="5150100" cy="431400"/>
          </a:xfrm>
        </p:spPr>
        <p:txBody>
          <a:bodyPr/>
          <a:lstStyle/>
          <a:p>
            <a:r>
              <a:rPr lang="en-US" sz="7200" b="1" dirty="0"/>
              <a:t>Exploratory Data Analysis</a:t>
            </a:r>
            <a:endParaRPr lang="ar-SA" sz="7200" b="1" dirty="0"/>
          </a:p>
        </p:txBody>
      </p:sp>
    </p:spTree>
    <p:extLst>
      <p:ext uri="{BB962C8B-B14F-4D97-AF65-F5344CB8AC3E}">
        <p14:creationId xmlns:p14="http://schemas.microsoft.com/office/powerpoint/2010/main" val="37635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/>
          <p:nvPr/>
        </p:nvSpPr>
        <p:spPr>
          <a:xfrm>
            <a:off x="5328647" y="2432767"/>
            <a:ext cx="1314197" cy="1256825"/>
          </a:xfrm>
          <a:custGeom>
            <a:avLst/>
            <a:gdLst/>
            <a:ahLst/>
            <a:cxnLst/>
            <a:rect l="l" t="t" r="r" b="b"/>
            <a:pathLst>
              <a:path w="70438" h="67363" extrusionOk="0">
                <a:moveTo>
                  <a:pt x="36493" y="2072"/>
                </a:moveTo>
                <a:lnTo>
                  <a:pt x="59044" y="18455"/>
                </a:lnTo>
                <a:lnTo>
                  <a:pt x="68188" y="25099"/>
                </a:lnTo>
                <a:cubicBezTo>
                  <a:pt x="67997" y="25325"/>
                  <a:pt x="67890" y="25611"/>
                  <a:pt x="67890" y="25909"/>
                </a:cubicBezTo>
                <a:cubicBezTo>
                  <a:pt x="67890" y="25980"/>
                  <a:pt x="67902" y="26052"/>
                  <a:pt x="67914" y="26135"/>
                </a:cubicBezTo>
                <a:lnTo>
                  <a:pt x="41292" y="28861"/>
                </a:lnTo>
                <a:cubicBezTo>
                  <a:pt x="41303" y="28814"/>
                  <a:pt x="41303" y="28754"/>
                  <a:pt x="41303" y="28695"/>
                </a:cubicBezTo>
                <a:cubicBezTo>
                  <a:pt x="41303" y="27981"/>
                  <a:pt x="40721" y="27425"/>
                  <a:pt x="40045" y="27425"/>
                </a:cubicBezTo>
                <a:cubicBezTo>
                  <a:pt x="39954" y="27425"/>
                  <a:pt x="39861" y="27435"/>
                  <a:pt x="39768" y="27456"/>
                </a:cubicBezTo>
                <a:lnTo>
                  <a:pt x="35791" y="2513"/>
                </a:lnTo>
                <a:cubicBezTo>
                  <a:pt x="36065" y="2441"/>
                  <a:pt x="36315" y="2287"/>
                  <a:pt x="36493" y="2072"/>
                </a:cubicBezTo>
                <a:close/>
                <a:moveTo>
                  <a:pt x="34529" y="2072"/>
                </a:moveTo>
                <a:cubicBezTo>
                  <a:pt x="34779" y="2370"/>
                  <a:pt x="35136" y="2537"/>
                  <a:pt x="35517" y="2537"/>
                </a:cubicBezTo>
                <a:lnTo>
                  <a:pt x="35636" y="2537"/>
                </a:lnTo>
                <a:lnTo>
                  <a:pt x="39589" y="27516"/>
                </a:lnTo>
                <a:cubicBezTo>
                  <a:pt x="39089" y="27706"/>
                  <a:pt x="38767" y="28171"/>
                  <a:pt x="38767" y="28707"/>
                </a:cubicBezTo>
                <a:cubicBezTo>
                  <a:pt x="38767" y="28778"/>
                  <a:pt x="38779" y="28849"/>
                  <a:pt x="38791" y="28921"/>
                </a:cubicBezTo>
                <a:lnTo>
                  <a:pt x="2739" y="26052"/>
                </a:lnTo>
                <a:cubicBezTo>
                  <a:pt x="2691" y="25813"/>
                  <a:pt x="2572" y="25587"/>
                  <a:pt x="2406" y="25409"/>
                </a:cubicBezTo>
                <a:lnTo>
                  <a:pt x="34529" y="2072"/>
                </a:lnTo>
                <a:close/>
                <a:moveTo>
                  <a:pt x="2763" y="26206"/>
                </a:moveTo>
                <a:lnTo>
                  <a:pt x="38827" y="29064"/>
                </a:lnTo>
                <a:cubicBezTo>
                  <a:pt x="38910" y="29338"/>
                  <a:pt x="39089" y="29576"/>
                  <a:pt x="39327" y="29742"/>
                </a:cubicBezTo>
                <a:lnTo>
                  <a:pt x="23087" y="50174"/>
                </a:lnTo>
                <a:cubicBezTo>
                  <a:pt x="22856" y="49992"/>
                  <a:pt x="22580" y="49902"/>
                  <a:pt x="22305" y="49902"/>
                </a:cubicBezTo>
                <a:cubicBezTo>
                  <a:pt x="21983" y="49902"/>
                  <a:pt x="21664" y="50025"/>
                  <a:pt x="21420" y="50269"/>
                </a:cubicBezTo>
                <a:lnTo>
                  <a:pt x="2430" y="27123"/>
                </a:lnTo>
                <a:cubicBezTo>
                  <a:pt x="2644" y="26897"/>
                  <a:pt x="2751" y="26599"/>
                  <a:pt x="2763" y="26290"/>
                </a:cubicBezTo>
                <a:lnTo>
                  <a:pt x="2763" y="26206"/>
                </a:lnTo>
                <a:close/>
                <a:moveTo>
                  <a:pt x="67950" y="26266"/>
                </a:moveTo>
                <a:cubicBezTo>
                  <a:pt x="67997" y="26433"/>
                  <a:pt x="68069" y="26575"/>
                  <a:pt x="68176" y="26694"/>
                </a:cubicBezTo>
                <a:lnTo>
                  <a:pt x="23444" y="50614"/>
                </a:lnTo>
                <a:cubicBezTo>
                  <a:pt x="23385" y="50483"/>
                  <a:pt x="23301" y="50364"/>
                  <a:pt x="23194" y="50269"/>
                </a:cubicBezTo>
                <a:lnTo>
                  <a:pt x="39446" y="29826"/>
                </a:lnTo>
                <a:cubicBezTo>
                  <a:pt x="39637" y="29909"/>
                  <a:pt x="39827" y="29969"/>
                  <a:pt x="40041" y="29969"/>
                </a:cubicBezTo>
                <a:cubicBezTo>
                  <a:pt x="40613" y="29969"/>
                  <a:pt x="41125" y="29576"/>
                  <a:pt x="41268" y="29016"/>
                </a:cubicBezTo>
                <a:lnTo>
                  <a:pt x="67950" y="26266"/>
                </a:lnTo>
                <a:close/>
                <a:moveTo>
                  <a:pt x="2327" y="27236"/>
                </a:moveTo>
                <a:lnTo>
                  <a:pt x="21313" y="50376"/>
                </a:lnTo>
                <a:cubicBezTo>
                  <a:pt x="20837" y="50983"/>
                  <a:pt x="21003" y="51876"/>
                  <a:pt x="21670" y="52269"/>
                </a:cubicBezTo>
                <a:lnTo>
                  <a:pt x="14979" y="64937"/>
                </a:lnTo>
                <a:cubicBezTo>
                  <a:pt x="14811" y="64857"/>
                  <a:pt x="14635" y="64817"/>
                  <a:pt x="14458" y="64817"/>
                </a:cubicBezTo>
                <a:cubicBezTo>
                  <a:pt x="14345" y="64817"/>
                  <a:pt x="14233" y="64833"/>
                  <a:pt x="14121" y="64866"/>
                </a:cubicBezTo>
                <a:lnTo>
                  <a:pt x="1977" y="27456"/>
                </a:lnTo>
                <a:cubicBezTo>
                  <a:pt x="2105" y="27398"/>
                  <a:pt x="2222" y="27329"/>
                  <a:pt x="2327" y="27236"/>
                </a:cubicBezTo>
                <a:close/>
                <a:moveTo>
                  <a:pt x="68283" y="26814"/>
                </a:moveTo>
                <a:cubicBezTo>
                  <a:pt x="68509" y="27040"/>
                  <a:pt x="68819" y="27171"/>
                  <a:pt x="69140" y="27171"/>
                </a:cubicBezTo>
                <a:lnTo>
                  <a:pt x="67640" y="31778"/>
                </a:lnTo>
                <a:lnTo>
                  <a:pt x="56960" y="64675"/>
                </a:lnTo>
                <a:cubicBezTo>
                  <a:pt x="56841" y="64640"/>
                  <a:pt x="56710" y="64628"/>
                  <a:pt x="56591" y="64628"/>
                </a:cubicBezTo>
                <a:cubicBezTo>
                  <a:pt x="56043" y="64628"/>
                  <a:pt x="55567" y="64973"/>
                  <a:pt x="55389" y="65497"/>
                </a:cubicBezTo>
                <a:lnTo>
                  <a:pt x="37362" y="57722"/>
                </a:lnTo>
                <a:lnTo>
                  <a:pt x="23456" y="51709"/>
                </a:lnTo>
                <a:cubicBezTo>
                  <a:pt x="23539" y="51543"/>
                  <a:pt x="23575" y="51352"/>
                  <a:pt x="23575" y="51174"/>
                </a:cubicBezTo>
                <a:cubicBezTo>
                  <a:pt x="23575" y="51031"/>
                  <a:pt x="23551" y="50900"/>
                  <a:pt x="23515" y="50769"/>
                </a:cubicBezTo>
                <a:lnTo>
                  <a:pt x="68283" y="26814"/>
                </a:lnTo>
                <a:close/>
                <a:moveTo>
                  <a:pt x="23385" y="51852"/>
                </a:moveTo>
                <a:lnTo>
                  <a:pt x="43625" y="60591"/>
                </a:lnTo>
                <a:lnTo>
                  <a:pt x="55341" y="65652"/>
                </a:lnTo>
                <a:cubicBezTo>
                  <a:pt x="55329" y="65735"/>
                  <a:pt x="55317" y="65818"/>
                  <a:pt x="55317" y="65902"/>
                </a:cubicBezTo>
                <a:cubicBezTo>
                  <a:pt x="55317" y="65949"/>
                  <a:pt x="55317" y="65985"/>
                  <a:pt x="55317" y="66021"/>
                </a:cubicBezTo>
                <a:lnTo>
                  <a:pt x="15717" y="66021"/>
                </a:lnTo>
                <a:cubicBezTo>
                  <a:pt x="15693" y="65604"/>
                  <a:pt x="15467" y="65223"/>
                  <a:pt x="15122" y="65009"/>
                </a:cubicBezTo>
                <a:lnTo>
                  <a:pt x="21849" y="52352"/>
                </a:lnTo>
                <a:cubicBezTo>
                  <a:pt x="21991" y="52412"/>
                  <a:pt x="22146" y="52448"/>
                  <a:pt x="22313" y="52448"/>
                </a:cubicBezTo>
                <a:cubicBezTo>
                  <a:pt x="22753" y="52448"/>
                  <a:pt x="23158" y="52221"/>
                  <a:pt x="23385" y="51852"/>
                </a:cubicBezTo>
                <a:close/>
                <a:moveTo>
                  <a:pt x="35517" y="1"/>
                </a:moveTo>
                <a:cubicBezTo>
                  <a:pt x="34517" y="1"/>
                  <a:pt x="33910" y="1108"/>
                  <a:pt x="34445" y="1953"/>
                </a:cubicBezTo>
                <a:lnTo>
                  <a:pt x="2299" y="25313"/>
                </a:lnTo>
                <a:cubicBezTo>
                  <a:pt x="2056" y="25109"/>
                  <a:pt x="1770" y="25014"/>
                  <a:pt x="1488" y="25014"/>
                </a:cubicBezTo>
                <a:cubicBezTo>
                  <a:pt x="981" y="25014"/>
                  <a:pt x="490" y="25321"/>
                  <a:pt x="298" y="25849"/>
                </a:cubicBezTo>
                <a:cubicBezTo>
                  <a:pt x="1" y="26683"/>
                  <a:pt x="608" y="27552"/>
                  <a:pt x="1489" y="27552"/>
                </a:cubicBezTo>
                <a:cubicBezTo>
                  <a:pt x="1608" y="27552"/>
                  <a:pt x="1727" y="27540"/>
                  <a:pt x="1834" y="27504"/>
                </a:cubicBezTo>
                <a:lnTo>
                  <a:pt x="13990" y="64913"/>
                </a:lnTo>
                <a:cubicBezTo>
                  <a:pt x="13062" y="65271"/>
                  <a:pt x="12895" y="66533"/>
                  <a:pt x="13705" y="67116"/>
                </a:cubicBezTo>
                <a:cubicBezTo>
                  <a:pt x="13935" y="67286"/>
                  <a:pt x="14194" y="67363"/>
                  <a:pt x="14447" y="67363"/>
                </a:cubicBezTo>
                <a:cubicBezTo>
                  <a:pt x="15083" y="67363"/>
                  <a:pt x="15683" y="66879"/>
                  <a:pt x="15717" y="66164"/>
                </a:cubicBezTo>
                <a:lnTo>
                  <a:pt x="55353" y="66164"/>
                </a:lnTo>
                <a:cubicBezTo>
                  <a:pt x="55489" y="66787"/>
                  <a:pt x="56032" y="67169"/>
                  <a:pt x="56598" y="67169"/>
                </a:cubicBezTo>
                <a:cubicBezTo>
                  <a:pt x="56876" y="67169"/>
                  <a:pt x="57158" y="67078"/>
                  <a:pt x="57401" y="66878"/>
                </a:cubicBezTo>
                <a:cubicBezTo>
                  <a:pt x="58139" y="66271"/>
                  <a:pt x="57972" y="65104"/>
                  <a:pt x="57091" y="64735"/>
                </a:cubicBezTo>
                <a:lnTo>
                  <a:pt x="69295" y="27159"/>
                </a:lnTo>
                <a:cubicBezTo>
                  <a:pt x="69950" y="27087"/>
                  <a:pt x="70438" y="26552"/>
                  <a:pt x="70438" y="25897"/>
                </a:cubicBezTo>
                <a:cubicBezTo>
                  <a:pt x="70438" y="25133"/>
                  <a:pt x="69811" y="24624"/>
                  <a:pt x="69156" y="24624"/>
                </a:cubicBezTo>
                <a:cubicBezTo>
                  <a:pt x="68851" y="24624"/>
                  <a:pt x="68540" y="24734"/>
                  <a:pt x="68283" y="24980"/>
                </a:cubicBezTo>
                <a:lnTo>
                  <a:pt x="36589" y="1953"/>
                </a:lnTo>
                <a:cubicBezTo>
                  <a:pt x="37124" y="1108"/>
                  <a:pt x="36517" y="1"/>
                  <a:pt x="3551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328622" y="451040"/>
            <a:ext cx="815064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How many students are activated in this dataset</a:t>
            </a:r>
            <a:endParaRPr sz="3200" dirty="0"/>
          </a:p>
        </p:txBody>
      </p:sp>
      <p:cxnSp>
        <p:nvCxnSpPr>
          <p:cNvPr id="466" name="Google Shape;466;p40"/>
          <p:cNvCxnSpPr/>
          <p:nvPr/>
        </p:nvCxnSpPr>
        <p:spPr>
          <a:xfrm>
            <a:off x="4025874" y="3084828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7" name="Google Shape;467;p40"/>
          <p:cNvSpPr txBox="1">
            <a:spLocks noGrp="1"/>
          </p:cNvSpPr>
          <p:nvPr>
            <p:ph type="subTitle" idx="4294967295"/>
          </p:nvPr>
        </p:nvSpPr>
        <p:spPr>
          <a:xfrm>
            <a:off x="4025874" y="3127452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46.2%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4294967295"/>
          </p:nvPr>
        </p:nvSpPr>
        <p:spPr>
          <a:xfrm>
            <a:off x="3815354" y="2851302"/>
            <a:ext cx="1089820" cy="99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Activated</a:t>
            </a:r>
            <a:endParaRPr dirty="0"/>
          </a:p>
        </p:txBody>
      </p:sp>
      <p:cxnSp>
        <p:nvCxnSpPr>
          <p:cNvPr id="472" name="Google Shape;472;p40"/>
          <p:cNvCxnSpPr/>
          <p:nvPr/>
        </p:nvCxnSpPr>
        <p:spPr>
          <a:xfrm rot="10800000">
            <a:off x="6998165" y="3076035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3" name="Google Shape;473;p40"/>
          <p:cNvSpPr txBox="1">
            <a:spLocks noGrp="1"/>
          </p:cNvSpPr>
          <p:nvPr>
            <p:ph type="subTitle" idx="4294967295"/>
          </p:nvPr>
        </p:nvSpPr>
        <p:spPr>
          <a:xfrm>
            <a:off x="7209692" y="3118659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53.8%</a:t>
            </a:r>
            <a:endParaRPr dirty="0"/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4294967295"/>
          </p:nvPr>
        </p:nvSpPr>
        <p:spPr>
          <a:xfrm>
            <a:off x="6998066" y="2842509"/>
            <a:ext cx="1481198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activated</a:t>
            </a:r>
            <a:endParaRPr dirty="0"/>
          </a:p>
        </p:txBody>
      </p:sp>
      <p:sp>
        <p:nvSpPr>
          <p:cNvPr id="520" name="Google Shape;520;p40"/>
          <p:cNvSpPr txBox="1">
            <a:spLocks noGrp="1"/>
          </p:cNvSpPr>
          <p:nvPr>
            <p:ph type="subTitle" idx="4294967295"/>
          </p:nvPr>
        </p:nvSpPr>
        <p:spPr>
          <a:xfrm>
            <a:off x="3497274" y="1318308"/>
            <a:ext cx="5057795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Split activated student – non activated students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" name="رسم 60">
            <a:extLst>
              <a:ext uri="{FF2B5EF4-FFF2-40B4-BE49-F238E27FC236}">
                <a16:creationId xmlns:a16="http://schemas.microsoft.com/office/drawing/2014/main" id="{D337BED7-899F-41B4-ABB3-4296BC7AF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532" y="1870276"/>
            <a:ext cx="2520996" cy="2500774"/>
          </a:xfrm>
          <a:prstGeom prst="rect">
            <a:avLst/>
          </a:prstGeom>
        </p:spPr>
      </p:pic>
      <p:sp>
        <p:nvSpPr>
          <p:cNvPr id="62" name="Google Shape;391;p34">
            <a:extLst>
              <a:ext uri="{FF2B5EF4-FFF2-40B4-BE49-F238E27FC236}">
                <a16:creationId xmlns:a16="http://schemas.microsoft.com/office/drawing/2014/main" id="{55B0EE55-76A0-4881-B5BF-7ABD04BBC80D}"/>
              </a:ext>
            </a:extLst>
          </p:cNvPr>
          <p:cNvSpPr txBox="1">
            <a:spLocks/>
          </p:cNvSpPr>
          <p:nvPr/>
        </p:nvSpPr>
        <p:spPr>
          <a:xfrm>
            <a:off x="328622" y="1964664"/>
            <a:ext cx="2635453" cy="1755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1800" dirty="0">
                <a:solidFill>
                  <a:schemeClr val="tx2"/>
                </a:solidFill>
              </a:rPr>
              <a:t>There are approximately 4.6k activated students while the rest are not almost 5.4k students.</a:t>
            </a:r>
          </a:p>
          <a:p>
            <a:pPr marL="139700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16;p37">
            <a:extLst>
              <a:ext uri="{FF2B5EF4-FFF2-40B4-BE49-F238E27FC236}">
                <a16:creationId xmlns:a16="http://schemas.microsoft.com/office/drawing/2014/main" id="{54FD4F1F-9ABF-47DD-88DF-00EBC7936CF1}"/>
              </a:ext>
            </a:extLst>
          </p:cNvPr>
          <p:cNvSpPr/>
          <p:nvPr/>
        </p:nvSpPr>
        <p:spPr>
          <a:xfrm rot="5400000">
            <a:off x="3075985" y="-82901"/>
            <a:ext cx="2992030" cy="4977381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9;p37">
            <a:extLst>
              <a:ext uri="{FF2B5EF4-FFF2-40B4-BE49-F238E27FC236}">
                <a16:creationId xmlns:a16="http://schemas.microsoft.com/office/drawing/2014/main" id="{A2E7B8DF-47A4-42BF-8291-3FDDFBEF3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46" y="334495"/>
            <a:ext cx="578070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was students’ behavior?</a:t>
            </a:r>
            <a:endParaRPr sz="3200" b="1" dirty="0"/>
          </a:p>
        </p:txBody>
      </p:sp>
      <p:sp>
        <p:nvSpPr>
          <p:cNvPr id="43" name="Google Shape;418;p37">
            <a:extLst>
              <a:ext uri="{FF2B5EF4-FFF2-40B4-BE49-F238E27FC236}">
                <a16:creationId xmlns:a16="http://schemas.microsoft.com/office/drawing/2014/main" id="{880750F2-9C3F-4CEE-AF5F-9024F2468589}"/>
              </a:ext>
            </a:extLst>
          </p:cNvPr>
          <p:cNvSpPr txBox="1">
            <a:spLocks/>
          </p:cNvSpPr>
          <p:nvPr/>
        </p:nvSpPr>
        <p:spPr>
          <a:xfrm>
            <a:off x="414807" y="4045684"/>
            <a:ext cx="8319698" cy="100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Montserrat" panose="00000500000000000000" pitchFamily="2" charset="0"/>
              </a:rPr>
              <a:t>Although most of these students are not activated, we see that the activated students explore the platform more</a:t>
            </a:r>
            <a:r>
              <a:rPr lang="en-US" sz="1600" dirty="0">
                <a:latin typeface="Montserrat" panose="00000500000000000000" pitchFamily="2" charset="0"/>
              </a:rPr>
              <a:t>. 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B05E58-D258-40DD-AC87-69694650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951468"/>
              </p:ext>
            </p:extLst>
          </p:nvPr>
        </p:nvGraphicFramePr>
        <p:xfrm>
          <a:off x="2083309" y="909774"/>
          <a:ext cx="4977382" cy="2992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0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Prediction Models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12304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96188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RFC vs XGB vs Logistic Regression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26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911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152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134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763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71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14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979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60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73</m:t>
                                          </m:r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1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587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820" t="-167901" r="-20123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0000" t="-167901" r="-10040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301230" t="-167901" r="-82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9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14;p37">
            <a:extLst>
              <a:ext uri="{FF2B5EF4-FFF2-40B4-BE49-F238E27FC236}">
                <a16:creationId xmlns:a16="http://schemas.microsoft.com/office/drawing/2014/main" id="{0071EE72-8AC5-4CDF-86AF-CB2B199766B3}"/>
              </a:ext>
            </a:extLst>
          </p:cNvPr>
          <p:cNvGrpSpPr/>
          <p:nvPr/>
        </p:nvGrpSpPr>
        <p:grpSpPr>
          <a:xfrm>
            <a:off x="4121895" y="1283356"/>
            <a:ext cx="4745014" cy="3079484"/>
            <a:chOff x="1248486" y="738825"/>
            <a:chExt cx="6646939" cy="3665950"/>
          </a:xfrm>
        </p:grpSpPr>
        <p:sp>
          <p:nvSpPr>
            <p:cNvPr id="10" name="Google Shape;415;p37">
              <a:extLst>
                <a:ext uri="{FF2B5EF4-FFF2-40B4-BE49-F238E27FC236}">
                  <a16:creationId xmlns:a16="http://schemas.microsoft.com/office/drawing/2014/main" id="{48A0A440-A8FB-456A-957F-4A9E53F55564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16;p37">
              <a:extLst>
                <a:ext uri="{FF2B5EF4-FFF2-40B4-BE49-F238E27FC236}">
                  <a16:creationId xmlns:a16="http://schemas.microsoft.com/office/drawing/2014/main" id="{7E297639-2127-44A8-9F83-8D075F4B31B1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577105" y="534046"/>
            <a:ext cx="8359077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Feature Has The Most Impact On The Model?</a:t>
            </a:r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577105" y="1283356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graph shown we can say the more student attend multiple live sessions the more activated students we get.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610131" y="1311045"/>
            <a:ext cx="1759193" cy="325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Feature Importance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391197-7E82-4B1B-AD93-E6FFCD737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30025"/>
              </p:ext>
            </p:extLst>
          </p:nvPr>
        </p:nvGraphicFramePr>
        <p:xfrm>
          <a:off x="4135582" y="1628955"/>
          <a:ext cx="4708293" cy="275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6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>
                <a:uFill>
                  <a:noFill/>
                </a:uFill>
                <a:hlinkClick r:id="rId3"/>
              </a:rPr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854" name="Google Shape;854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859" name="Google Shape;859;p5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8" name="Google Shape;414;p37">
            <a:extLst>
              <a:ext uri="{FF2B5EF4-FFF2-40B4-BE49-F238E27FC236}">
                <a16:creationId xmlns:a16="http://schemas.microsoft.com/office/drawing/2014/main" id="{E0A83385-6FF6-44AB-886B-5DA00CC379DF}"/>
              </a:ext>
            </a:extLst>
          </p:cNvPr>
          <p:cNvGrpSpPr/>
          <p:nvPr/>
        </p:nvGrpSpPr>
        <p:grpSpPr>
          <a:xfrm>
            <a:off x="2438400" y="-789709"/>
            <a:ext cx="4287981" cy="5417127"/>
            <a:chOff x="1248486" y="738825"/>
            <a:chExt cx="6646939" cy="3665950"/>
          </a:xfrm>
        </p:grpSpPr>
        <p:sp>
          <p:nvSpPr>
            <p:cNvPr id="19" name="Google Shape;415;p37">
              <a:extLst>
                <a:ext uri="{FF2B5EF4-FFF2-40B4-BE49-F238E27FC236}">
                  <a16:creationId xmlns:a16="http://schemas.microsoft.com/office/drawing/2014/main" id="{9030E76A-1626-4F43-A4DA-39173A4BB4A2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6;p37">
              <a:extLst>
                <a:ext uri="{FF2B5EF4-FFF2-40B4-BE49-F238E27FC236}">
                  <a16:creationId xmlns:a16="http://schemas.microsoft.com/office/drawing/2014/main" id="{A1D75C93-0735-4EFB-8604-94FD74AEB0D3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63;p55">
            <a:extLst>
              <a:ext uri="{FF2B5EF4-FFF2-40B4-BE49-F238E27FC236}">
                <a16:creationId xmlns:a16="http://schemas.microsoft.com/office/drawing/2014/main" id="{FD75A432-5656-408B-8876-23450F75844B}"/>
              </a:ext>
            </a:extLst>
          </p:cNvPr>
          <p:cNvSpPr txBox="1">
            <a:spLocks/>
          </p:cNvSpPr>
          <p:nvPr/>
        </p:nvSpPr>
        <p:spPr>
          <a:xfrm>
            <a:off x="2748000" y="2099271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7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dirty="0"/>
              <a:t>THANKS!</a:t>
            </a:r>
          </a:p>
        </p:txBody>
      </p:sp>
      <p:sp>
        <p:nvSpPr>
          <p:cNvPr id="21" name="Google Shape;520;p40">
            <a:extLst>
              <a:ext uri="{FF2B5EF4-FFF2-40B4-BE49-F238E27FC236}">
                <a16:creationId xmlns:a16="http://schemas.microsoft.com/office/drawing/2014/main" id="{1BE55B16-82D9-4D28-A142-8FEB4A6E5F34}"/>
              </a:ext>
            </a:extLst>
          </p:cNvPr>
          <p:cNvSpPr txBox="1">
            <a:spLocks/>
          </p:cNvSpPr>
          <p:nvPr/>
        </p:nvSpPr>
        <p:spPr>
          <a:xfrm>
            <a:off x="2748000" y="2950903"/>
            <a:ext cx="3647999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Rubik Medium</vt:lpstr>
      <vt:lpstr>Cambria Math</vt:lpstr>
      <vt:lpstr>Montserrat</vt:lpstr>
      <vt:lpstr>Abel</vt:lpstr>
      <vt:lpstr>Arial</vt:lpstr>
      <vt:lpstr>Custal Project Proposal by Slidesgo</vt:lpstr>
      <vt:lpstr>Bootcamp project</vt:lpstr>
      <vt:lpstr>What is Activation?</vt:lpstr>
      <vt:lpstr>Exploratory Data Analysis</vt:lpstr>
      <vt:lpstr>How many students are activated in this dataset</vt:lpstr>
      <vt:lpstr>What was students’ behavior?</vt:lpstr>
      <vt:lpstr>Prediction Models</vt:lpstr>
      <vt:lpstr>RFC vs XGB vs Logistic Regression</vt:lpstr>
      <vt:lpstr>What Feature Has The Most Impact On The Model?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</dc:title>
  <dc:creator>خالد</dc:creator>
  <cp:lastModifiedBy>خالد</cp:lastModifiedBy>
  <cp:revision>4</cp:revision>
  <dcterms:modified xsi:type="dcterms:W3CDTF">2022-01-12T23:09:35Z</dcterms:modified>
</cp:coreProperties>
</file>