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81" r:id="rId6"/>
    <p:sldId id="311" r:id="rId7"/>
    <p:sldId id="312" r:id="rId8"/>
    <p:sldId id="313" r:id="rId9"/>
    <p:sldId id="314" r:id="rId10"/>
    <p:sldId id="315" r:id="rId11"/>
    <p:sldId id="316" r:id="rId12"/>
    <p:sldId id="317" r:id="rId13"/>
    <p:sldId id="290" r:id="rId14"/>
  </p:sldIdLst>
  <p:sldSz cx="9144000" cy="5143500"/>
  <p:notesSz cx="6858000" cy="9144000"/>
  <p:embeddedFontLst>
    <p:embeddedFont>
      <p:font typeface="Viga" panose="020B0800030000020004"/>
      <p:regular r:id="rId18"/>
    </p:embeddedFont>
    <p:embeddedFont>
      <p:font typeface="DM Sans"/>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466" userDrawn="1">
          <p15:clr>
            <a:srgbClr val="9AA0A6"/>
          </p15:clr>
        </p15:guide>
        <p15:guide id="2" pos="2880" userDrawn="1">
          <p15:clr>
            <a:srgbClr val="9AA0A6"/>
          </p15:clr>
        </p15:guide>
        <p15:guide id="3" pos="420" userDrawn="1">
          <p15:clr>
            <a:srgbClr val="9AA0A6"/>
          </p15:clr>
        </p15:guide>
        <p15:guide id="4" orient="horz" pos="1745" userDrawn="1">
          <p15:clr>
            <a:srgbClr val="9AA0A6"/>
          </p15:clr>
        </p15:guide>
        <p15:guide id="5" orient="horz" pos="265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466"/>
        <p:guide pos="2880"/>
        <p:guide pos="420"/>
        <p:guide orient="horz" pos="1745"/>
        <p:guide orient="horz" pos="265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8" name="Shape 3008"/>
        <p:cNvGrpSpPr/>
        <p:nvPr/>
      </p:nvGrpSpPr>
      <p:grpSpPr>
        <a:xfrm>
          <a:off x="0" y="0"/>
          <a:ext cx="0" cy="0"/>
          <a:chOff x="0" y="0"/>
          <a:chExt cx="0" cy="0"/>
        </a:xfrm>
      </p:grpSpPr>
      <p:sp>
        <p:nvSpPr>
          <p:cNvPr id="3009" name="Google Shape;3009;g6bdca54fc3_0_272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g6bb4ddd667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6" name="Shape 2326"/>
        <p:cNvGrpSpPr/>
        <p:nvPr/>
      </p:nvGrpSpPr>
      <p:grpSpPr>
        <a:xfrm>
          <a:off x="0" y="0"/>
          <a:ext cx="0" cy="0"/>
          <a:chOff x="0" y="0"/>
          <a:chExt cx="0" cy="0"/>
        </a:xfrm>
      </p:grpSpPr>
      <p:sp>
        <p:nvSpPr>
          <p:cNvPr id="2327" name="Google Shape;2327;g6bdca54fc3_0_26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41" name="Shape 41"/>
        <p:cNvGrpSpPr/>
        <p:nvPr/>
      </p:nvGrpSpPr>
      <p:grpSpPr>
        <a:xfrm>
          <a:off x="0" y="0"/>
          <a:ext cx="0" cy="0"/>
          <a:chOff x="0" y="0"/>
          <a:chExt cx="0" cy="0"/>
        </a:xfrm>
      </p:grpSpPr>
      <p:sp>
        <p:nvSpPr>
          <p:cNvPr id="42" name="Google Shape;42;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72" name="Google Shape;72;p15"/>
          <p:cNvSpPr txBox="1"/>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7" name="Google Shape;77;p16"/>
          <p:cNvSpPr txBox="1"/>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8" name="Google Shape;78;p16"/>
          <p:cNvSpPr txBox="1"/>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79" name="Google Shape;79;p16"/>
          <p:cNvSpPr txBox="1"/>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4" name="Google Shape;84;p17"/>
          <p:cNvSpPr txBox="1"/>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5" name="Google Shape;85;p17"/>
          <p:cNvSpPr txBox="1"/>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6" name="Google Shape;86;p17"/>
          <p:cNvSpPr txBox="1"/>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7" name="Google Shape;87;p17"/>
          <p:cNvSpPr txBox="1"/>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88" name="Google Shape;88;p17"/>
          <p:cNvSpPr txBox="1"/>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3" name="Google Shape;93;p18"/>
          <p:cNvSpPr txBox="1"/>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95" name="Google Shape;95;p18"/>
          <p:cNvSpPr txBox="1"/>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p:txBody>
      </p:sp>
      <p:sp>
        <p:nvSpPr>
          <p:cNvPr id="98" name="Google Shape;98;p19"/>
          <p:cNvSpPr txBox="1"/>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8BE3FF"/>
            </a:gs>
            <a:gs pos="100000">
              <a:srgbClr val="ACFFD9"/>
            </a:gs>
          </a:gsLst>
          <a:lin ang="5400012" scaled="0"/>
        </a:gradFill>
        <a:effectLst/>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05" name="Google Shape;105;p21"/>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type="body" idx="1"/>
          </p:nvPr>
        </p:nvSpPr>
        <p:spPr>
          <a:xfrm>
            <a:off x="1010100"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7" name="Google Shape;107;p21"/>
          <p:cNvSpPr txBox="1"/>
          <p:nvPr>
            <p:ph type="title" idx="2"/>
          </p:nvPr>
        </p:nvSpPr>
        <p:spPr>
          <a:xfrm>
            <a:off x="1010088"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08" name="Google Shape;108;p21"/>
          <p:cNvSpPr txBox="1"/>
          <p:nvPr>
            <p:ph type="body" idx="3"/>
          </p:nvPr>
        </p:nvSpPr>
        <p:spPr>
          <a:xfrm>
            <a:off x="2891901"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09" name="Google Shape;109;p21"/>
          <p:cNvSpPr txBox="1"/>
          <p:nvPr>
            <p:ph type="title" idx="4"/>
          </p:nvPr>
        </p:nvSpPr>
        <p:spPr>
          <a:xfrm>
            <a:off x="2891894"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0" name="Google Shape;110;p21"/>
          <p:cNvSpPr txBox="1"/>
          <p:nvPr>
            <p:ph type="body" idx="5"/>
          </p:nvPr>
        </p:nvSpPr>
        <p:spPr>
          <a:xfrm>
            <a:off x="4773703"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1" name="Google Shape;111;p21"/>
          <p:cNvSpPr txBox="1"/>
          <p:nvPr>
            <p:ph type="title" idx="6"/>
          </p:nvPr>
        </p:nvSpPr>
        <p:spPr>
          <a:xfrm>
            <a:off x="4773701"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12" name="Google Shape;112;p21"/>
          <p:cNvSpPr txBox="1"/>
          <p:nvPr>
            <p:ph type="body" idx="7"/>
          </p:nvPr>
        </p:nvSpPr>
        <p:spPr>
          <a:xfrm>
            <a:off x="6655504" y="3819175"/>
            <a:ext cx="1478400" cy="735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13" name="Google Shape;113;p21"/>
          <p:cNvSpPr txBox="1"/>
          <p:nvPr>
            <p:ph type="title" idx="8"/>
          </p:nvPr>
        </p:nvSpPr>
        <p:spPr>
          <a:xfrm>
            <a:off x="6655507" y="3321325"/>
            <a:ext cx="14784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16" name="Google Shape;116;p22"/>
          <p:cNvSpPr txBox="1"/>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2" name="Google Shape;122;p23"/>
          <p:cNvSpPr txBox="1"/>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3" name="Google Shape;123;p23"/>
          <p:cNvSpPr txBox="1"/>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4" name="Google Shape;124;p23"/>
          <p:cNvSpPr txBox="1"/>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5" name="Google Shape;125;p23"/>
          <p:cNvSpPr txBox="1"/>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6" name="Google Shape;126;p23"/>
          <p:cNvSpPr txBox="1"/>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7" name="Google Shape;127;p23"/>
          <p:cNvSpPr txBox="1"/>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8" name="Google Shape;128;p23"/>
          <p:cNvSpPr txBox="1"/>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29" name="Google Shape;129;p23"/>
          <p:cNvSpPr txBox="1"/>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0" name="Google Shape;130;p23"/>
          <p:cNvSpPr txBox="1"/>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1" name="Google Shape;131;p23"/>
          <p:cNvSpPr txBox="1"/>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2" name="Google Shape;132;p23"/>
          <p:cNvSpPr txBox="1"/>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Three Columns  1">
  <p:cSld name="ONE_COLUMN_TEXT_1_1_1_1_2">
    <p:bg>
      <p:bgPr>
        <a:solidFill>
          <a:srgbClr val="FFFFFF"/>
        </a:solidFill>
        <a:effectLst/>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35" name="Google Shape;135;p2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7" name="Google Shape;137;p24"/>
          <p:cNvSpPr txBox="1"/>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38" name="Google Shape;138;p24"/>
          <p:cNvSpPr txBox="1"/>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39" name="Google Shape;139;p24"/>
          <p:cNvSpPr txBox="1"/>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140" name="Google Shape;140;p24"/>
          <p:cNvSpPr txBox="1"/>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41" name="Google Shape;141;p24"/>
          <p:cNvSpPr txBox="1"/>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100">
                <a:solidFill>
                  <a:schemeClr val="lt2"/>
                </a:solidFill>
                <a:latin typeface="DM Sans"/>
                <a:ea typeface="DM Sans"/>
                <a:cs typeface="DM Sans"/>
                <a:sym typeface="DM Sans"/>
              </a:rPr>
              <a:t>CREDITS: This presentation template was created by </a:t>
            </a:r>
            <a:r>
              <a:rPr lang="en-GB" sz="1100" b="1">
                <a:solidFill>
                  <a:schemeClr val="lt2"/>
                </a:solidFill>
                <a:uFill>
                  <a:noFill/>
                </a:uFill>
                <a:latin typeface="DM Sans"/>
                <a:ea typeface="DM Sans"/>
                <a:cs typeface="DM Sans"/>
                <a:sym typeface="DM Sans"/>
                <a:hlinkClick r:id="rId2"/>
              </a:rPr>
              <a:t>Slidesgo</a:t>
            </a:r>
            <a:r>
              <a:rPr lang="en-GB" sz="1100">
                <a:solidFill>
                  <a:schemeClr val="lt2"/>
                </a:solidFill>
                <a:latin typeface="DM Sans"/>
                <a:ea typeface="DM Sans"/>
                <a:cs typeface="DM Sans"/>
                <a:sym typeface="DM Sans"/>
              </a:rPr>
              <a:t>, including icons by </a:t>
            </a:r>
            <a:r>
              <a:rPr lang="en-GB" sz="1100" b="1">
                <a:solidFill>
                  <a:schemeClr val="lt2"/>
                </a:solidFill>
                <a:uFill>
                  <a:noFill/>
                </a:uFill>
                <a:latin typeface="DM Sans"/>
                <a:ea typeface="DM Sans"/>
                <a:cs typeface="DM Sans"/>
                <a:sym typeface="DM Sans"/>
                <a:hlinkClick r:id="rId3"/>
              </a:rPr>
              <a:t>Flaticon</a:t>
            </a:r>
            <a:r>
              <a:rPr lang="en-GB" sz="1100">
                <a:solidFill>
                  <a:schemeClr val="lt2"/>
                </a:solidFill>
                <a:latin typeface="DM Sans"/>
                <a:ea typeface="DM Sans"/>
                <a:cs typeface="DM Sans"/>
                <a:sym typeface="DM Sans"/>
              </a:rPr>
              <a:t>, infographics &amp; images by </a:t>
            </a:r>
            <a:r>
              <a:rPr lang="en-GB" sz="1100" b="1">
                <a:solidFill>
                  <a:schemeClr val="lt2"/>
                </a:solidFill>
                <a:uFill>
                  <a:noFill/>
                </a:uFill>
                <a:latin typeface="DM Sans"/>
                <a:ea typeface="DM Sans"/>
                <a:cs typeface="DM Sans"/>
                <a:sym typeface="DM Sans"/>
                <a:hlinkClick r:id="rId4"/>
              </a:rPr>
              <a:t>Freepik</a:t>
            </a:r>
            <a:r>
              <a:rPr lang="en-GB" sz="1100">
                <a:solidFill>
                  <a:schemeClr val="lt2"/>
                </a:solidFill>
                <a:latin typeface="DM Sans"/>
                <a:ea typeface="DM Sans"/>
                <a:cs typeface="DM Sans"/>
                <a:sym typeface="DM Sans"/>
              </a:rPr>
              <a:t> and illustrations by </a:t>
            </a:r>
            <a:r>
              <a:rPr lang="en-GB"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46" name="Shape 146"/>
        <p:cNvGrpSpPr/>
        <p:nvPr/>
      </p:nvGrpSpPr>
      <p:grpSpPr>
        <a:xfrm>
          <a:off x="0" y="0"/>
          <a:ext cx="0" cy="0"/>
          <a:chOff x="0" y="0"/>
          <a:chExt cx="0" cy="0"/>
        </a:xfrm>
      </p:grpSpPr>
      <p:sp>
        <p:nvSpPr>
          <p:cNvPr id="147" name="Google Shape;147;p26"/>
          <p:cNvSpPr txBox="1"/>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 name="Shape 15"/>
        <p:cNvGrpSpPr/>
        <p:nvPr/>
      </p:nvGrpSpPr>
      <p:grpSpPr>
        <a:xfrm>
          <a:off x="0" y="0"/>
          <a:ext cx="0" cy="0"/>
          <a:chOff x="0" y="0"/>
          <a:chExt cx="0" cy="0"/>
        </a:xfrm>
      </p:grpSpPr>
      <p:sp>
        <p:nvSpPr>
          <p:cNvPr id="16" name="Google Shape;16;p4"/>
          <p:cNvSpPr txBox="1"/>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rgbClr val="8BE3FF"/>
            </a:gs>
            <a:gs pos="100000">
              <a:srgbClr val="ACFFD9"/>
            </a:gs>
          </a:gsLst>
          <a:lin ang="5400700" scaled="0"/>
        </a:gradFill>
        <a:effectLst/>
      </p:bgPr>
    </p:bg>
    <p:spTree>
      <p:nvGrpSpPr>
        <p:cNvPr id="19" name="Shape 19"/>
        <p:cNvGrpSpPr/>
        <p:nvPr/>
      </p:nvGrpSpPr>
      <p:grpSpPr>
        <a:xfrm>
          <a:off x="0" y="0"/>
          <a:ext cx="0" cy="0"/>
          <a:chOff x="0" y="0"/>
          <a:chExt cx="0" cy="0"/>
        </a:xfrm>
      </p:grpSpPr>
      <p:sp>
        <p:nvSpPr>
          <p:cNvPr id="20" name="Google Shape;20;p5"/>
          <p:cNvSpPr txBox="1"/>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1" name="Google Shape;21;p5"/>
          <p:cNvSpPr txBox="1"/>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panose="020B0800030000020004"/>
              <a:buNone/>
              <a:defRPr sz="1400">
                <a:latin typeface="Viga" panose="020B0800030000020004"/>
                <a:ea typeface="Viga" panose="020B0800030000020004"/>
                <a:cs typeface="Viga" panose="020B0800030000020004"/>
                <a:sym typeface="Viga" panose="020B0800030000020004"/>
              </a:defRPr>
            </a:lvl1pPr>
            <a:lvl2pPr lvl="1"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2pPr>
            <a:lvl3pPr lvl="2"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3pPr>
            <a:lvl4pPr lvl="3"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4pPr>
            <a:lvl5pPr lvl="4"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5pPr>
            <a:lvl6pPr lvl="5"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6pPr>
            <a:lvl7pPr lvl="6"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7pPr>
            <a:lvl8pPr lvl="7"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8pPr>
            <a:lvl9pPr lvl="8" algn="ctr">
              <a:lnSpc>
                <a:spcPct val="100000"/>
              </a:lnSpc>
              <a:spcBef>
                <a:spcPts val="0"/>
              </a:spcBef>
              <a:spcAft>
                <a:spcPts val="0"/>
              </a:spcAft>
              <a:buSzPts val="1400"/>
              <a:buFont typeface="Viga" panose="020B0800030000020004"/>
              <a:buNone/>
              <a:defRPr>
                <a:latin typeface="Viga" panose="020B0800030000020004"/>
                <a:ea typeface="Viga" panose="020B0800030000020004"/>
                <a:cs typeface="Viga" panose="020B0800030000020004"/>
                <a:sym typeface="Viga" panose="020B0800030000020004"/>
              </a:defRPr>
            </a:lvl9pPr>
          </a:lstStyle>
          <a:p/>
        </p:txBody>
      </p:sp>
      <p:sp>
        <p:nvSpPr>
          <p:cNvPr id="35" name="Google Shape;35;p9"/>
          <p:cNvSpPr txBox="1"/>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rgbClr val="8BE3FF"/>
            </a:gs>
            <a:gs pos="100000">
              <a:srgbClr val="ACFFD9"/>
            </a:gs>
          </a:gsLst>
          <a:lin ang="5400700" scaled="0"/>
        </a:gradFill>
        <a:effectLst/>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type="body" idx="1"/>
          </p:nvPr>
        </p:nvSpPr>
        <p:spPr>
          <a:xfrm>
            <a:off x="4979375" y="2568125"/>
            <a:ext cx="2785200" cy="214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panose="020B0800030000020004"/>
              <a:buNone/>
              <a:defRPr sz="2800">
                <a:solidFill>
                  <a:schemeClr val="lt2"/>
                </a:solidFill>
                <a:latin typeface="Viga" panose="020B0800030000020004"/>
                <a:ea typeface="Viga" panose="020B0800030000020004"/>
                <a:cs typeface="Viga" panose="020B0800030000020004"/>
                <a:sym typeface="Viga" panose="020B0800030000020004"/>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9.jpe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txBox="1"/>
          <p:nvPr>
            <p:ph type="ctrTitle"/>
          </p:nvPr>
        </p:nvSpPr>
        <p:spPr>
          <a:xfrm>
            <a:off x="4974590" y="527050"/>
            <a:ext cx="4170045" cy="29152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lt2"/>
                </a:solidFill>
              </a:rPr>
              <a:t>PHISHING AWARENESS TRAINING</a:t>
            </a:r>
            <a:endParaRPr lang="en-US" altLang="en-GB">
              <a:solidFill>
                <a:schemeClr val="lt2"/>
              </a:solidFill>
            </a:endParaRPr>
          </a:p>
        </p:txBody>
      </p:sp>
      <p:sp>
        <p:nvSpPr>
          <p:cNvPr id="160" name="Google Shape;160;p29"/>
          <p:cNvSpPr txBox="1"/>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solidFill>
                  <a:schemeClr val="lt2"/>
                </a:solidFill>
              </a:rPr>
              <a:t>-Khalil Jibran</a:t>
            </a:r>
            <a:endParaRPr lang="en-US" altLang="en-GB">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6095" y="1087120"/>
            <a:ext cx="7926705" cy="3650615"/>
          </a:xfrm>
          <a:prstGeom prst="rect">
            <a:avLst/>
          </a:prstGeom>
        </p:spPr>
        <p:txBody>
          <a:bodyPr spcFirstLastPara="1" wrap="square" lIns="91425" tIns="91425" rIns="91425" bIns="91425" anchor="t" anchorCtr="0">
            <a:noAutofit/>
          </a:bodyPr>
          <a:lstStyle/>
          <a:p>
            <a:pPr marL="139700" lvl="0" indent="0" algn="l" rtl="0">
              <a:spcBef>
                <a:spcPts val="1000"/>
              </a:spcBef>
              <a:spcAft>
                <a:spcPts val="1000"/>
              </a:spcAft>
              <a:buSzPts val="1400"/>
              <a:buNone/>
            </a:pPr>
            <a:r>
              <a:rPr lang="en-US" sz="1800"/>
              <a:t>Social engineering is the manipulation of people into revealing confidential information or performing certain actions, often through deception or psychological tricks. It exploits human psychology rather than technical vulnerabilities to gain access to sensitive data or systems.</a:t>
            </a:r>
            <a:endParaRPr lang="en-US" sz="1800"/>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SOCIAL ENGINEERING</a:t>
            </a:r>
            <a:endParaRPr lang="en-US" altLang="en-GB"/>
          </a:p>
        </p:txBody>
      </p:sp>
      <p:pic>
        <p:nvPicPr>
          <p:cNvPr id="111" name="Picture 110"/>
          <p:cNvPicPr/>
          <p:nvPr/>
        </p:nvPicPr>
        <p:blipFill>
          <a:blip r:embed="rId1"/>
          <a:stretch>
            <a:fillRect/>
          </a:stretch>
        </p:blipFill>
        <p:spPr>
          <a:xfrm>
            <a:off x="2840990" y="2571750"/>
            <a:ext cx="2949575" cy="20447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11" name="Shape 3011"/>
        <p:cNvGrpSpPr/>
        <p:nvPr/>
      </p:nvGrpSpPr>
      <p:grpSpPr>
        <a:xfrm>
          <a:off x="0" y="0"/>
          <a:ext cx="0" cy="0"/>
          <a:chOff x="0" y="0"/>
          <a:chExt cx="0" cy="0"/>
        </a:xfrm>
      </p:grpSpPr>
      <p:sp>
        <p:nvSpPr>
          <p:cNvPr id="3012" name="Google Shape;3012;p63"/>
          <p:cNvSpPr txBox="1"/>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THANKS!</a:t>
            </a:r>
            <a:endParaRPr lang="en-GB"/>
          </a:p>
        </p:txBody>
      </p:sp>
      <p:sp>
        <p:nvSpPr>
          <p:cNvPr id="3013" name="Google Shape;3013;p63"/>
          <p:cNvSpPr txBox="1"/>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GB"/>
              <a:t>Task 1 of CodeAlpha concludes here.</a:t>
            </a:r>
            <a:endParaRPr lang="en-GB"/>
          </a:p>
          <a:p>
            <a:pPr marL="0" lvl="0" indent="0" algn="l" rtl="0">
              <a:spcBef>
                <a:spcPts val="0"/>
              </a:spcBef>
              <a:spcAft>
                <a:spcPts val="0"/>
              </a:spcAft>
              <a:buClr>
                <a:schemeClr val="dk1"/>
              </a:buClr>
              <a:buSzPts val="1100"/>
              <a:buFont typeface="Arial" panose="020B0604020202020204"/>
              <a:buNone/>
            </a:pPr>
            <a:r>
              <a:rPr lang="en-GB"/>
              <a:t>Do you have any questions?</a:t>
            </a:r>
            <a:endParaRPr lang="en-GB"/>
          </a:p>
          <a:p>
            <a:pPr marL="0" lvl="0" indent="0" algn="l" rtl="0">
              <a:spcBef>
                <a:spcPts val="0"/>
              </a:spcBef>
              <a:spcAft>
                <a:spcPts val="0"/>
              </a:spcAft>
              <a:buNone/>
            </a:pPr>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64" name="Google Shape;3064;p63"/>
          <p:cNvSpPr/>
          <p:nvPr/>
        </p:nvSpPr>
        <p:spPr>
          <a:xfrm>
            <a:off x="756875" y="2670800"/>
            <a:ext cx="279075" cy="279383"/>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5" name="Google Shape;3065;p63"/>
          <p:cNvGrpSpPr/>
          <p:nvPr/>
        </p:nvGrpSpPr>
        <p:grpSpPr>
          <a:xfrm>
            <a:off x="1119645" y="2670754"/>
            <a:ext cx="279371" cy="279062"/>
            <a:chOff x="3303268" y="3817349"/>
            <a:chExt cx="346056" cy="345674"/>
          </a:xfrm>
        </p:grpSpPr>
        <p:sp>
          <p:nvSpPr>
            <p:cNvPr id="3066" name="Google Shape;3066;p6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6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6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6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70" name="Google Shape;3070;p63"/>
          <p:cNvGrpSpPr/>
          <p:nvPr/>
        </p:nvGrpSpPr>
        <p:grpSpPr>
          <a:xfrm>
            <a:off x="1482195" y="2670754"/>
            <a:ext cx="279371" cy="279062"/>
            <a:chOff x="3752358" y="3817349"/>
            <a:chExt cx="346056" cy="345674"/>
          </a:xfrm>
        </p:grpSpPr>
        <p:sp>
          <p:nvSpPr>
            <p:cNvPr id="3071" name="Google Shape;3071;p6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5" name="Google Shape;3075;p63"/>
          <p:cNvSpPr txBox="1"/>
          <p:nvPr/>
        </p:nvSpPr>
        <p:spPr>
          <a:xfrm>
            <a:off x="671150" y="4050500"/>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endParaRPr sz="1000">
              <a:solidFill>
                <a:schemeClr val="lt2"/>
              </a:solidFill>
              <a:latin typeface="Viga" panose="020B0800030000020004"/>
              <a:ea typeface="Viga" panose="020B0800030000020004"/>
              <a:cs typeface="Viga" panose="020B0800030000020004"/>
              <a:sym typeface="Viga" panose="020B080003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PHISHING</a:t>
            </a:r>
            <a:endParaRPr lang="en-US" altLang="en-GB"/>
          </a:p>
        </p:txBody>
      </p:sp>
      <p:sp>
        <p:nvSpPr>
          <p:cNvPr id="329" name="Google Shape;329;p32"/>
          <p:cNvSpPr txBox="1"/>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Phishing is a type of cyber attack where attackers masquerade as a trustworthy entity to trick individuals into sharing sensitive information like passwords or credit card details, often via email or fake websites.</a:t>
            </a:r>
            <a:endParaRPr lang="en-GB"/>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5975" y="1346100"/>
            <a:ext cx="2925900" cy="2391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ltLang="en-GB" sz="1800"/>
              <a:t>Email Phishing</a:t>
            </a:r>
            <a:endParaRPr lang="en-GB" sz="1800"/>
          </a:p>
          <a:p>
            <a:pPr marL="457200" lvl="0" indent="-317500" algn="l" rtl="0">
              <a:spcBef>
                <a:spcPts val="1000"/>
              </a:spcBef>
              <a:spcAft>
                <a:spcPts val="0"/>
              </a:spcAft>
              <a:buSzPts val="1400"/>
              <a:buChar char="●"/>
            </a:pPr>
            <a:r>
              <a:rPr lang="en-US" altLang="en-GB" sz="1800"/>
              <a:t>Spear Phishing</a:t>
            </a:r>
            <a:endParaRPr lang="en-GB" sz="1800"/>
          </a:p>
          <a:p>
            <a:pPr marL="457200" lvl="0" indent="-317500" algn="l" rtl="0">
              <a:spcBef>
                <a:spcPts val="1000"/>
              </a:spcBef>
              <a:spcAft>
                <a:spcPts val="0"/>
              </a:spcAft>
              <a:buSzPts val="1400"/>
              <a:buChar char="●"/>
            </a:pPr>
            <a:r>
              <a:rPr lang="en-US" altLang="en-GB" sz="1800"/>
              <a:t>Whaling</a:t>
            </a:r>
            <a:endParaRPr lang="en-GB" sz="1800"/>
          </a:p>
          <a:p>
            <a:pPr marL="139700" lvl="0" indent="0" algn="l" rtl="0">
              <a:spcBef>
                <a:spcPts val="1000"/>
              </a:spcBef>
              <a:spcAft>
                <a:spcPts val="1000"/>
              </a:spcAft>
              <a:buSzPts val="1400"/>
              <a:buNone/>
            </a:pPr>
            <a:endParaRPr lang="en-GB" sz="1800"/>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COMMON TYPES OF PHISHING</a:t>
            </a:r>
            <a:endParaRPr lang="en-US" altLang="en-GB"/>
          </a:p>
        </p:txBody>
      </p:sp>
      <p:grpSp>
        <p:nvGrpSpPr>
          <p:cNvPr id="2333" name="Google Shape;2333;p54"/>
          <p:cNvGrpSpPr/>
          <p:nvPr/>
        </p:nvGrpSpPr>
        <p:grpSpPr>
          <a:xfrm>
            <a:off x="4644572" y="1161199"/>
            <a:ext cx="4004378" cy="3608760"/>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6095" y="1346200"/>
            <a:ext cx="8025130" cy="3270885"/>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altLang="en-GB" sz="1800"/>
              <a:t>Email phishing is the most traditional and widespread form of phishing. Attackers send emails that appear to come from legitimate sources, such as banks, social media platforms, or employers. These emails often contain malicious links or attachments designed to steal personal information or deliver malware.</a:t>
            </a:r>
            <a:endParaRPr lang="en-US" altLang="en-GB" sz="1800"/>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EMAIL PHISHING</a:t>
            </a:r>
            <a:endParaRPr lang="en-US" altLang="en-GB"/>
          </a:p>
        </p:txBody>
      </p:sp>
      <p:pic>
        <p:nvPicPr>
          <p:cNvPr id="100" name="Picture 99"/>
          <p:cNvPicPr/>
          <p:nvPr/>
        </p:nvPicPr>
        <p:blipFill>
          <a:blip r:embed="rId1"/>
          <a:stretch>
            <a:fillRect/>
          </a:stretch>
        </p:blipFill>
        <p:spPr>
          <a:xfrm>
            <a:off x="5614035" y="2734945"/>
            <a:ext cx="3053715" cy="2133600"/>
          </a:xfrm>
          <a:prstGeom prst="rect">
            <a:avLst/>
          </a:prstGeom>
          <a:noFill/>
          <a:ln w="9525">
            <a:noFill/>
          </a:ln>
        </p:spPr>
      </p:pic>
      <p:pic>
        <p:nvPicPr>
          <p:cNvPr id="101" name="Picture 100"/>
          <p:cNvPicPr/>
          <p:nvPr/>
        </p:nvPicPr>
        <p:blipFill>
          <a:blip r:embed="rId2"/>
          <a:stretch>
            <a:fillRect/>
          </a:stretch>
        </p:blipFill>
        <p:spPr>
          <a:xfrm>
            <a:off x="908050" y="2910840"/>
            <a:ext cx="3418840" cy="17818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6095" y="1087120"/>
            <a:ext cx="7926705" cy="365061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ltLang="en-GB" sz="1800"/>
              <a:t>Name, Email and Phone Number don’t  seem matching (are fake).</a:t>
            </a:r>
            <a:endParaRPr lang="en-GB" sz="1800"/>
          </a:p>
          <a:p>
            <a:pPr marL="457200" lvl="0" indent="-317500" algn="l" rtl="0">
              <a:spcBef>
                <a:spcPts val="1000"/>
              </a:spcBef>
              <a:spcAft>
                <a:spcPts val="0"/>
              </a:spcAft>
              <a:buSzPts val="1400"/>
              <a:buChar char="●"/>
            </a:pPr>
            <a:r>
              <a:rPr lang="en-US" altLang="en-GB" sz="1800"/>
              <a:t>Spelling and Grammar Mistakes.</a:t>
            </a:r>
            <a:endParaRPr lang="en-GB" sz="1800"/>
          </a:p>
          <a:p>
            <a:pPr marL="457200" lvl="0" indent="-317500" algn="l" rtl="0">
              <a:spcBef>
                <a:spcPts val="1000"/>
              </a:spcBef>
              <a:spcAft>
                <a:spcPts val="0"/>
              </a:spcAft>
              <a:buSzPts val="1400"/>
              <a:buChar char="●"/>
            </a:pPr>
            <a:r>
              <a:rPr lang="en-US" altLang="en-GB" sz="1800"/>
              <a:t>Spam messages.</a:t>
            </a:r>
            <a:endParaRPr lang="en-US" altLang="en-GB" sz="1800"/>
          </a:p>
          <a:p>
            <a:pPr marL="457200" lvl="0" indent="-317500" algn="l" rtl="0">
              <a:spcBef>
                <a:spcPts val="1000"/>
              </a:spcBef>
              <a:spcAft>
                <a:spcPts val="0"/>
              </a:spcAft>
              <a:buSzPts val="1400"/>
              <a:buChar char="●"/>
            </a:pPr>
            <a:r>
              <a:rPr lang="en-US" altLang="en-GB" sz="1800"/>
              <a:t>Fake sounding exciting offers.</a:t>
            </a:r>
            <a:endParaRPr lang="en-US" altLang="en-GB" sz="1800"/>
          </a:p>
          <a:p>
            <a:pPr marL="457200" lvl="0" indent="-317500" algn="l" rtl="0">
              <a:spcBef>
                <a:spcPts val="1000"/>
              </a:spcBef>
              <a:spcAft>
                <a:spcPts val="0"/>
              </a:spcAft>
              <a:buSzPts val="1400"/>
              <a:buChar char="●"/>
            </a:pPr>
            <a:r>
              <a:rPr lang="en-US" altLang="en-GB" sz="1800"/>
              <a:t>Poor replica of real companies.</a:t>
            </a:r>
            <a:endParaRPr lang="en-GB" sz="1800"/>
          </a:p>
          <a:p>
            <a:pPr marL="139700" lvl="0" indent="0" algn="l" rtl="0">
              <a:spcBef>
                <a:spcPts val="1000"/>
              </a:spcBef>
              <a:spcAft>
                <a:spcPts val="1000"/>
              </a:spcAft>
              <a:buSzPts val="1400"/>
              <a:buNone/>
            </a:pPr>
            <a:endParaRPr lang="en-GB" sz="1800"/>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SPOTTING EMAIL PHISHING</a:t>
            </a:r>
            <a:endParaRPr lang="en-US" altLang="en-GB"/>
          </a:p>
        </p:txBody>
      </p:sp>
      <p:pic>
        <p:nvPicPr>
          <p:cNvPr id="102" name="Picture 101"/>
          <p:cNvPicPr/>
          <p:nvPr/>
        </p:nvPicPr>
        <p:blipFill>
          <a:blip r:embed="rId1"/>
          <a:stretch>
            <a:fillRect/>
          </a:stretch>
        </p:blipFill>
        <p:spPr>
          <a:xfrm>
            <a:off x="2762250" y="3371533"/>
            <a:ext cx="6381750" cy="12287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6095" y="1087120"/>
            <a:ext cx="7926705" cy="365061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ltLang="en-GB" sz="1800"/>
              <a:t>Spear phishing is a more targeted form of phishing. Instead of sending emails to a large number of potential victims, attackers focus on a specific individual or organization. They use information gathered from various sources to make their messages more convincing and personalized.</a:t>
            </a:r>
            <a:endParaRPr lang="en-US" altLang="en-GB" sz="1800"/>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SPEAR PHISHING</a:t>
            </a:r>
            <a:endParaRPr lang="en-US" altLang="en-GB"/>
          </a:p>
        </p:txBody>
      </p:sp>
      <p:pic>
        <p:nvPicPr>
          <p:cNvPr id="105" name="Picture 104"/>
          <p:cNvPicPr/>
          <p:nvPr/>
        </p:nvPicPr>
        <p:blipFill>
          <a:blip r:embed="rId1"/>
          <a:srcRect l="10993" t="19000" r="10182" b="10198"/>
          <a:stretch>
            <a:fillRect/>
          </a:stretch>
        </p:blipFill>
        <p:spPr>
          <a:xfrm>
            <a:off x="4571365" y="2461260"/>
            <a:ext cx="3861435" cy="238506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2" name="Google Shape;2332;p54"/>
          <p:cNvSpPr txBox="1"/>
          <p:nvPr>
            <p:ph type="title"/>
          </p:nvPr>
        </p:nvSpPr>
        <p:spPr>
          <a:xfrm>
            <a:off x="626745" y="338455"/>
            <a:ext cx="7381240" cy="539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SPEAR PHISHING EXAMPLE &amp; PREVENTATION</a:t>
            </a:r>
            <a:endParaRPr lang="en-US" altLang="en-GB"/>
          </a:p>
        </p:txBody>
      </p:sp>
      <p:pic>
        <p:nvPicPr>
          <p:cNvPr id="104" name="Picture 103"/>
          <p:cNvPicPr/>
          <p:nvPr/>
        </p:nvPicPr>
        <p:blipFill>
          <a:blip r:embed="rId1"/>
          <a:stretch>
            <a:fillRect/>
          </a:stretch>
        </p:blipFill>
        <p:spPr>
          <a:xfrm>
            <a:off x="626745" y="955040"/>
            <a:ext cx="3417570" cy="3639185"/>
          </a:xfrm>
          <a:prstGeom prst="rect">
            <a:avLst/>
          </a:prstGeom>
          <a:noFill/>
          <a:ln w="9525">
            <a:noFill/>
          </a:ln>
        </p:spPr>
      </p:pic>
      <p:sp>
        <p:nvSpPr>
          <p:cNvPr id="1" name="Google Shape;2331;p54"/>
          <p:cNvSpPr txBox="1"/>
          <p:nvPr>
            <p:ph type="body" idx="2"/>
          </p:nvPr>
        </p:nvSpPr>
        <p:spPr>
          <a:xfrm>
            <a:off x="4319270" y="1087120"/>
            <a:ext cx="4113530" cy="3650615"/>
          </a:xfrm>
          <a:prstGeom prst="rect">
            <a:avLst/>
          </a:prstGeom>
        </p:spPr>
        <p:txBody>
          <a:bodyPr spcFirstLastPara="1" wrap="square" lIns="91425" tIns="91425" rIns="91425" bIns="91425" anchor="t" anchorCtr="0">
            <a:noAutofit/>
          </a:bodyPr>
          <a:p>
            <a:pPr marL="457200" lvl="0" indent="-317500" algn="l" rtl="0">
              <a:spcBef>
                <a:spcPts val="0"/>
              </a:spcBef>
              <a:spcAft>
                <a:spcPts val="0"/>
              </a:spcAft>
              <a:buSzPts val="1400"/>
              <a:buChar char="●"/>
            </a:pPr>
            <a:r>
              <a:rPr lang="en-US" altLang="en-GB" sz="1800"/>
              <a:t>Ronaldo is a billionaire and does not need 500 Rs. EasyPaisa.</a:t>
            </a:r>
            <a:endParaRPr lang="en-US" altLang="en-GB" sz="1800"/>
          </a:p>
          <a:p>
            <a:pPr marL="457200" lvl="0" indent="-317500" algn="l" rtl="0">
              <a:spcBef>
                <a:spcPts val="0"/>
              </a:spcBef>
              <a:spcAft>
                <a:spcPts val="0"/>
              </a:spcAft>
              <a:buSzPts val="1400"/>
              <a:buChar char="●"/>
            </a:pPr>
            <a:r>
              <a:rPr lang="en-US" altLang="en-GB" sz="1800"/>
              <a:t>Ronaldo doesn’t live in Korangi to know who you are.</a:t>
            </a:r>
            <a:endParaRPr lang="en-US" altLang="en-GB" sz="1800"/>
          </a:p>
          <a:p>
            <a:pPr marL="457200" lvl="0" indent="-317500" algn="l" rtl="0">
              <a:spcBef>
                <a:spcPts val="0"/>
              </a:spcBef>
              <a:spcAft>
                <a:spcPts val="0"/>
              </a:spcAft>
              <a:buSzPts val="1400"/>
              <a:buChar char="●"/>
            </a:pPr>
            <a:r>
              <a:rPr lang="en-US" altLang="en-GB" sz="1800"/>
              <a:t>Such targetted accounts and texts are fake and scam.</a:t>
            </a:r>
            <a:endParaRPr lang="en-US" altLang="en-GB" sz="1800"/>
          </a:p>
          <a:p>
            <a:pPr marL="457200" lvl="0" indent="-317500" algn="l" rtl="0">
              <a:spcBef>
                <a:spcPts val="0"/>
              </a:spcBef>
              <a:spcAft>
                <a:spcPts val="0"/>
              </a:spcAft>
              <a:buSzPts val="1400"/>
              <a:buChar char="●"/>
            </a:pPr>
            <a:r>
              <a:rPr lang="en-US" altLang="en-GB" sz="1800"/>
              <a:t>Next time any Babar Azam or Jungkook texts you for money, report him right away.</a:t>
            </a:r>
            <a:endParaRPr lang="en-US" altLang="en-GB" sz="1800"/>
          </a:p>
          <a:p>
            <a:pPr marL="457200" lvl="0" indent="-317500" algn="l" rtl="0">
              <a:spcBef>
                <a:spcPts val="0"/>
              </a:spcBef>
              <a:spcAft>
                <a:spcPts val="0"/>
              </a:spcAft>
              <a:buSzPts val="1400"/>
              <a:buChar char="●"/>
            </a:pPr>
            <a:r>
              <a:rPr lang="en-US" altLang="en-GB" sz="1800"/>
              <a:t>Another Spear Phishing example is that “EasyLoad wali Saba in hospital.” (IYKYK)</a:t>
            </a:r>
            <a:endParaRPr lang="en-US" altLang="en-GB"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1" name="Google Shape;2331;p54"/>
          <p:cNvSpPr txBox="1"/>
          <p:nvPr>
            <p:ph type="body" idx="2"/>
          </p:nvPr>
        </p:nvSpPr>
        <p:spPr>
          <a:xfrm>
            <a:off x="506095" y="1087120"/>
            <a:ext cx="7926705" cy="3963670"/>
          </a:xfrm>
          <a:prstGeom prst="rect">
            <a:avLst/>
          </a:prstGeom>
        </p:spPr>
        <p:txBody>
          <a:bodyPr spcFirstLastPara="1" wrap="square" lIns="91425" tIns="91425" rIns="91425" bIns="91425" anchor="t" anchorCtr="0">
            <a:noAutofit/>
          </a:bodyPr>
          <a:lstStyle/>
          <a:p>
            <a:pPr marL="139700" lvl="0" indent="0" algn="l" rtl="0">
              <a:spcBef>
                <a:spcPts val="1000"/>
              </a:spcBef>
              <a:spcAft>
                <a:spcPts val="1000"/>
              </a:spcAft>
              <a:buSzPts val="1400"/>
              <a:buNone/>
            </a:pPr>
            <a:r>
              <a:rPr lang="en-US" sz="1800"/>
              <a:t>Targetting the big fish i.e CEO of a company for money etc. They target the CEO to convince him for fake money partnership scams in order to steal the cash.</a:t>
            </a:r>
            <a:endParaRPr lang="en-US" sz="1800"/>
          </a:p>
          <a:p>
            <a:pPr marL="139700" lvl="0" indent="0" algn="l" rtl="0">
              <a:spcBef>
                <a:spcPts val="1000"/>
              </a:spcBef>
              <a:spcAft>
                <a:spcPts val="1000"/>
              </a:spcAft>
              <a:buSzPts val="1400"/>
              <a:buNone/>
            </a:pPr>
            <a:endParaRPr lang="en-US" sz="1800"/>
          </a:p>
          <a:p>
            <a:pPr marL="139700" lvl="0" indent="0" algn="l" rtl="0">
              <a:spcBef>
                <a:spcPts val="1000"/>
              </a:spcBef>
              <a:spcAft>
                <a:spcPts val="1000"/>
              </a:spcAft>
              <a:buSzPts val="1400"/>
              <a:buNone/>
            </a:pPr>
            <a:endParaRPr lang="en-US" sz="1800"/>
          </a:p>
          <a:p>
            <a:pPr marL="139700" lvl="0" indent="0" algn="l" rtl="0">
              <a:spcBef>
                <a:spcPts val="1000"/>
              </a:spcBef>
              <a:spcAft>
                <a:spcPts val="1000"/>
              </a:spcAft>
              <a:buSzPts val="1400"/>
              <a:buNone/>
            </a:pPr>
            <a:endParaRPr lang="en-US" sz="1800"/>
          </a:p>
          <a:p>
            <a:pPr marL="139700" lvl="0" indent="0" algn="l" rtl="0">
              <a:spcBef>
                <a:spcPts val="1000"/>
              </a:spcBef>
              <a:spcAft>
                <a:spcPts val="1000"/>
              </a:spcAft>
              <a:buSzPts val="1400"/>
              <a:buNone/>
            </a:pPr>
            <a:endParaRPr lang="en-US" sz="1800"/>
          </a:p>
          <a:p>
            <a:pPr marL="139700" lvl="0" indent="0" algn="l" rtl="0">
              <a:spcBef>
                <a:spcPts val="1000"/>
              </a:spcBef>
              <a:spcAft>
                <a:spcPts val="1000"/>
              </a:spcAft>
              <a:buSzPts val="1400"/>
              <a:buNone/>
            </a:pPr>
            <a:r>
              <a:rPr lang="en-US" sz="1800" b="1"/>
              <a:t>   (The infamous whaling incident in the history of Cyber Security)</a:t>
            </a:r>
            <a:endParaRPr lang="en-US" sz="1800" b="1"/>
          </a:p>
          <a:p>
            <a:pPr marL="139700" lvl="0" indent="0" algn="l" rtl="0">
              <a:spcBef>
                <a:spcPts val="1000"/>
              </a:spcBef>
              <a:spcAft>
                <a:spcPts val="1000"/>
              </a:spcAft>
              <a:buSzPts val="1400"/>
              <a:buNone/>
            </a:pPr>
            <a:endParaRPr lang="en-US" sz="1800" b="1"/>
          </a:p>
        </p:txBody>
      </p:sp>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WHALING</a:t>
            </a:r>
            <a:endParaRPr lang="en-US" altLang="en-GB"/>
          </a:p>
        </p:txBody>
      </p:sp>
      <p:pic>
        <p:nvPicPr>
          <p:cNvPr id="106" name="Picture 105"/>
          <p:cNvPicPr/>
          <p:nvPr/>
        </p:nvPicPr>
        <p:blipFill>
          <a:blip r:embed="rId1"/>
          <a:srcRect t="11741"/>
          <a:stretch>
            <a:fillRect/>
          </a:stretch>
        </p:blipFill>
        <p:spPr>
          <a:xfrm>
            <a:off x="667385" y="2326005"/>
            <a:ext cx="3307080" cy="1946275"/>
          </a:xfrm>
          <a:prstGeom prst="rect">
            <a:avLst/>
          </a:prstGeom>
          <a:noFill/>
          <a:ln w="9525">
            <a:noFill/>
          </a:ln>
        </p:spPr>
      </p:pic>
      <p:pic>
        <p:nvPicPr>
          <p:cNvPr id="107" name="Picture 106"/>
          <p:cNvPicPr/>
          <p:nvPr/>
        </p:nvPicPr>
        <p:blipFill>
          <a:blip r:embed="rId2"/>
          <a:srcRect t="7889" b="3554"/>
          <a:stretch>
            <a:fillRect/>
          </a:stretch>
        </p:blipFill>
        <p:spPr>
          <a:xfrm>
            <a:off x="4843780" y="2326005"/>
            <a:ext cx="3147060" cy="19462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29" name="Shape 2329"/>
        <p:cNvGrpSpPr/>
        <p:nvPr/>
      </p:nvGrpSpPr>
      <p:grpSpPr>
        <a:xfrm>
          <a:off x="0" y="0"/>
          <a:ext cx="0" cy="0"/>
          <a:chOff x="0" y="0"/>
          <a:chExt cx="0" cy="0"/>
        </a:xfrm>
      </p:grpSpPr>
      <p:sp>
        <p:nvSpPr>
          <p:cNvPr id="2332" name="Google Shape;2332;p54"/>
          <p:cNvSpPr txBox="1"/>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SPOTTING FAKE WEBSITES</a:t>
            </a:r>
            <a:endParaRPr lang="en-US" altLang="en-GB"/>
          </a:p>
        </p:txBody>
      </p:sp>
      <p:pic>
        <p:nvPicPr>
          <p:cNvPr id="109" name="Picture 108"/>
          <p:cNvPicPr/>
          <p:nvPr/>
        </p:nvPicPr>
        <p:blipFill>
          <a:blip r:embed="rId1"/>
          <a:srcRect l="6681" t="8329" r="20604" b="53523"/>
          <a:stretch>
            <a:fillRect/>
          </a:stretch>
        </p:blipFill>
        <p:spPr>
          <a:xfrm>
            <a:off x="626745" y="1020445"/>
            <a:ext cx="4398010" cy="991235"/>
          </a:xfrm>
          <a:prstGeom prst="rect">
            <a:avLst/>
          </a:prstGeom>
          <a:noFill/>
          <a:ln w="9525">
            <a:noFill/>
          </a:ln>
        </p:spPr>
      </p:pic>
      <p:pic>
        <p:nvPicPr>
          <p:cNvPr id="110" name="Picture 109"/>
          <p:cNvPicPr/>
          <p:nvPr/>
        </p:nvPicPr>
        <p:blipFill>
          <a:blip r:embed="rId1"/>
          <a:srcRect l="8096" t="54000" r="21485" b="10513"/>
          <a:stretch>
            <a:fillRect/>
          </a:stretch>
        </p:blipFill>
        <p:spPr>
          <a:xfrm>
            <a:off x="626745" y="2154555"/>
            <a:ext cx="4480560" cy="932815"/>
          </a:xfrm>
          <a:prstGeom prst="rect">
            <a:avLst/>
          </a:prstGeom>
          <a:noFill/>
          <a:ln w="9525">
            <a:noFill/>
          </a:ln>
        </p:spPr>
      </p:pic>
      <p:sp>
        <p:nvSpPr>
          <p:cNvPr id="1" name="Google Shape;2331;p54"/>
          <p:cNvSpPr txBox="1"/>
          <p:nvPr>
            <p:ph type="body" idx="2"/>
          </p:nvPr>
        </p:nvSpPr>
        <p:spPr>
          <a:xfrm>
            <a:off x="4956810" y="1020445"/>
            <a:ext cx="4113530" cy="3650615"/>
          </a:xfrm>
          <a:prstGeom prst="rect">
            <a:avLst/>
          </a:prstGeom>
        </p:spPr>
        <p:txBody>
          <a:bodyPr spcFirstLastPara="1" wrap="square" lIns="91425" tIns="91425" rIns="91425" bIns="91425" anchor="t" anchorCtr="0">
            <a:noAutofit/>
          </a:bodyPr>
          <a:p>
            <a:pPr marL="457200" lvl="0" indent="-317500" algn="l" rtl="0">
              <a:spcBef>
                <a:spcPts val="0"/>
              </a:spcBef>
              <a:spcAft>
                <a:spcPts val="0"/>
              </a:spcAft>
              <a:buSzPts val="1400"/>
              <a:buChar char="●"/>
            </a:pPr>
            <a:r>
              <a:rPr lang="en-US" altLang="en-GB" sz="1800"/>
              <a:t>Writing Facebook.com as Facebook.com.co</a:t>
            </a:r>
            <a:endParaRPr lang="en-US" altLang="en-GB" sz="1800"/>
          </a:p>
          <a:p>
            <a:pPr marL="457200" lvl="0" indent="-317500" algn="l" rtl="0">
              <a:spcBef>
                <a:spcPts val="0"/>
              </a:spcBef>
              <a:spcAft>
                <a:spcPts val="0"/>
              </a:spcAft>
              <a:buSzPts val="1400"/>
              <a:buChar char="●"/>
            </a:pPr>
            <a:r>
              <a:rPr lang="en-US" altLang="en-GB" sz="1800"/>
              <a:t>Writing an IP as a URL.</a:t>
            </a:r>
            <a:endParaRPr lang="en-US" altLang="en-GB" sz="1800"/>
          </a:p>
          <a:p>
            <a:pPr marL="457200" lvl="0" indent="-317500" algn="l" rtl="0">
              <a:spcBef>
                <a:spcPts val="0"/>
              </a:spcBef>
              <a:spcAft>
                <a:spcPts val="0"/>
              </a:spcAft>
              <a:buSzPts val="1400"/>
              <a:buChar char="●"/>
            </a:pPr>
            <a:r>
              <a:rPr lang="en-US" altLang="en-GB" sz="1800"/>
              <a:t>Writing Amazon.com as Amezon.com</a:t>
            </a:r>
            <a:endParaRPr lang="en-US" altLang="en-GB" sz="1800"/>
          </a:p>
          <a:p>
            <a:pPr marL="457200" lvl="0" indent="-317500" algn="l" rtl="0">
              <a:spcBef>
                <a:spcPts val="0"/>
              </a:spcBef>
              <a:spcAft>
                <a:spcPts val="0"/>
              </a:spcAft>
              <a:buSzPts val="1400"/>
              <a:buChar char="●"/>
            </a:pPr>
            <a:r>
              <a:rPr lang="en-US" altLang="en-GB" sz="1800"/>
              <a:t>All the grammar error replicas of sites are fake and scam.</a:t>
            </a:r>
            <a:endParaRPr lang="en-US" altLang="en-GB" sz="1800"/>
          </a:p>
        </p:txBody>
      </p:sp>
      <p:pic>
        <p:nvPicPr>
          <p:cNvPr id="112" name="Picture 111"/>
          <p:cNvPicPr/>
          <p:nvPr/>
        </p:nvPicPr>
        <p:blipFill>
          <a:blip r:embed="rId2"/>
          <a:srcRect t="26028" b="13875"/>
          <a:stretch>
            <a:fillRect/>
          </a:stretch>
        </p:blipFill>
        <p:spPr>
          <a:xfrm>
            <a:off x="2971800" y="3506470"/>
            <a:ext cx="2853690" cy="1209040"/>
          </a:xfrm>
          <a:prstGeom prst="rect">
            <a:avLst/>
          </a:prstGeom>
          <a:noFill/>
          <a:ln w="9525">
            <a:noFill/>
          </a:ln>
        </p:spPr>
      </p:pic>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2262</Words>
  <Application>WPS Presentation</Application>
  <PresentationFormat/>
  <Paragraphs>67</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Arial</vt:lpstr>
      <vt:lpstr>Viga</vt:lpstr>
      <vt:lpstr>DM Sans</vt:lpstr>
      <vt:lpstr>Proxima Nova Semibold</vt:lpstr>
      <vt:lpstr>Proxima Nova</vt:lpstr>
      <vt:lpstr>Open Sans Light</vt:lpstr>
      <vt:lpstr>Times New Roman</vt:lpstr>
      <vt:lpstr>Catamaran</vt:lpstr>
      <vt:lpstr>Microsoft YaHei</vt:lpstr>
      <vt:lpstr>Arial Unicode MS</vt:lpstr>
      <vt:lpstr>Calibri</vt:lpstr>
      <vt:lpstr>Amatic SC</vt:lpstr>
      <vt:lpstr>Roboto Medium</vt:lpstr>
      <vt:lpstr>Cyber Security Business Plan</vt:lpstr>
      <vt:lpstr>CYBER SECURITY BUSINESS PLAN</vt:lpstr>
      <vt:lpstr>MISSION STATEMENT</vt:lpstr>
      <vt:lpstr>OUR PARTNERS</vt:lpstr>
      <vt:lpstr>COMMON TYPES OF PHISHING</vt:lpstr>
      <vt:lpstr>COMMON TYPES OF PHISHING</vt:lpstr>
      <vt:lpstr>SPOTTING EMAIL PHISHING</vt:lpstr>
      <vt:lpstr>SPOTTING EMAIL PHISHING</vt:lpstr>
      <vt:lpstr>SPOTTING EMAIL PHISHING</vt:lpstr>
      <vt:lpstr>WHALING</vt:lpstr>
      <vt:lpstr>WHALING</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
  <cp:lastModifiedBy>Khalil Jibbi</cp:lastModifiedBy>
  <cp:revision>1</cp:revision>
  <dcterms:created xsi:type="dcterms:W3CDTF">2024-06-05T09:03:11Z</dcterms:created>
  <dcterms:modified xsi:type="dcterms:W3CDTF">2024-06-05T09:03:11Z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52F95EE2CC94429183A1CB54020DB3F2_12</vt:lpwstr>
  </property>
  <property fmtid="{D5CDD505-2E9C-101B-9397-08002B2CF9AE}" pid="3" name="KSOProductBuildVer">
    <vt:lpwstr>1033-12.2.0.16909</vt:lpwstr>
  </property>
</Properties>
</file>