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50"/>
  </p:notesMasterIdLst>
  <p:sldIdLst>
    <p:sldId id="256" r:id="rId2"/>
    <p:sldId id="284" r:id="rId3"/>
    <p:sldId id="281" r:id="rId4"/>
    <p:sldId id="285" r:id="rId5"/>
    <p:sldId id="280" r:id="rId6"/>
    <p:sldId id="265" r:id="rId7"/>
    <p:sldId id="287" r:id="rId8"/>
    <p:sldId id="288" r:id="rId9"/>
    <p:sldId id="293" r:id="rId10"/>
    <p:sldId id="294" r:id="rId11"/>
    <p:sldId id="295" r:id="rId12"/>
    <p:sldId id="296" r:id="rId13"/>
    <p:sldId id="298" r:id="rId14"/>
    <p:sldId id="289" r:id="rId15"/>
    <p:sldId id="290" r:id="rId16"/>
    <p:sldId id="291" r:id="rId17"/>
    <p:sldId id="299" r:id="rId18"/>
    <p:sldId id="292" r:id="rId19"/>
    <p:sldId id="297" r:id="rId20"/>
    <p:sldId id="300" r:id="rId21"/>
    <p:sldId id="301" r:id="rId22"/>
    <p:sldId id="306" r:id="rId23"/>
    <p:sldId id="307" r:id="rId24"/>
    <p:sldId id="303" r:id="rId25"/>
    <p:sldId id="329" r:id="rId26"/>
    <p:sldId id="328" r:id="rId27"/>
    <p:sldId id="309" r:id="rId28"/>
    <p:sldId id="304" r:id="rId29"/>
    <p:sldId id="326" r:id="rId30"/>
    <p:sldId id="325" r:id="rId31"/>
    <p:sldId id="305" r:id="rId32"/>
    <p:sldId id="337" r:id="rId33"/>
    <p:sldId id="338" r:id="rId34"/>
    <p:sldId id="335" r:id="rId35"/>
    <p:sldId id="336" r:id="rId36"/>
    <p:sldId id="310" r:id="rId37"/>
    <p:sldId id="311" r:id="rId38"/>
    <p:sldId id="312" r:id="rId39"/>
    <p:sldId id="313" r:id="rId40"/>
    <p:sldId id="315" r:id="rId41"/>
    <p:sldId id="316" r:id="rId42"/>
    <p:sldId id="317" r:id="rId43"/>
    <p:sldId id="318" r:id="rId44"/>
    <p:sldId id="319" r:id="rId45"/>
    <p:sldId id="320" r:id="rId46"/>
    <p:sldId id="321" r:id="rId47"/>
    <p:sldId id="322" r:id="rId48"/>
    <p:sldId id="323" r:id="rId4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89" autoAdjust="0"/>
  </p:normalViewPr>
  <p:slideViewPr>
    <p:cSldViewPr>
      <p:cViewPr>
        <p:scale>
          <a:sx n="64" d="100"/>
          <a:sy n="64" d="100"/>
        </p:scale>
        <p:origin x="-1566" y="0"/>
      </p:cViewPr>
      <p:guideLst>
        <p:guide orient="horz" pos="2160"/>
        <p:guide pos="2880"/>
      </p:guideLst>
    </p:cSldViewPr>
  </p:slideViewPr>
  <p:notesTextViewPr>
    <p:cViewPr>
      <p:scale>
        <a:sx n="100" d="100"/>
        <a:sy n="100" d="100"/>
      </p:scale>
      <p:origin x="0" y="0"/>
    </p:cViewPr>
  </p:notesTextViewPr>
  <p:sorterViewPr>
    <p:cViewPr>
      <p:scale>
        <a:sx n="126" d="100"/>
        <a:sy n="126" d="100"/>
      </p:scale>
      <p:origin x="0" y="93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6B03D7-039E-438D-B569-B5E5082F88CE}" type="datetimeFigureOut">
              <a:rPr lang="fr-FR" smtClean="0"/>
              <a:pPr/>
              <a:t>20/01/2020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F37BE-039A-4AC7-8F9E-A5EF45FA4F31}" type="slidenum">
              <a:rPr lang="fr-FR" smtClean="0"/>
              <a:pPr/>
              <a:t>‹N°›</a:t>
            </a:fld>
            <a:endParaRPr lang="fr-FR"/>
          </a:p>
        </p:txBody>
      </p:sp>
    </p:spTree>
    <p:extLst>
      <p:ext uri="{BB962C8B-B14F-4D97-AF65-F5344CB8AC3E}">
        <p14:creationId xmlns:p14="http://schemas.microsoft.com/office/powerpoint/2010/main" val="341980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21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22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25</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26</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28</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31</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32</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34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13</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14</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fr-FR" sz="1200" b="1" dirty="0" smtClean="0">
                <a:solidFill>
                  <a:schemeClr val="tx1"/>
                </a:solidFill>
              </a:rPr>
              <a:t>Dans cette technique, des cellules rouges du sang recouvertes d’antigènes peuvent être préparées en mélangeant un antigène soluble avec des cellules rouges du sang traitées par l’acide </a:t>
            </a:r>
            <a:r>
              <a:rPr lang="fr-FR" sz="1200" b="1" dirty="0" err="1" smtClean="0">
                <a:solidFill>
                  <a:schemeClr val="tx1"/>
                </a:solidFill>
              </a:rPr>
              <a:t>tanique</a:t>
            </a:r>
            <a:r>
              <a:rPr lang="fr-FR" sz="1200" b="1" dirty="0" smtClean="0">
                <a:solidFill>
                  <a:schemeClr val="tx1"/>
                </a:solidFill>
              </a:rPr>
              <a:t> ou le chlorure de chrome qui, tous deux, provoquent l’adsorption de l’antigène à la surface des cellules. </a:t>
            </a:r>
            <a:endParaRPr lang="en-US" sz="1200" b="1" dirty="0" smtClean="0">
              <a:solidFill>
                <a:schemeClr val="tx1"/>
              </a:solidFill>
            </a:endParaRPr>
          </a:p>
          <a:p>
            <a:pPr algn="l"/>
            <a:r>
              <a:rPr lang="fr-FR" sz="1200" b="1" dirty="0" smtClean="0">
                <a:solidFill>
                  <a:schemeClr val="tx1"/>
                </a:solidFill>
              </a:rPr>
              <a:t>	Le sérum contenant l’anticorps est dilué de façon sérielle dans les puits d’une microplaque et les cellules rouges du sang recouvertes de l’antigène sont en suites ajoutées dans chaque puits ; l’agglutination est estimée par la taille du tapis caractéristique des cellules rouges du sang agglutinées au fond du puits, comme dans les réactions d’agglutination </a:t>
            </a:r>
            <a:endParaRPr lang="en-US" sz="1200" b="1" dirty="0" smtClean="0">
              <a:solidFill>
                <a:schemeClr val="tx1"/>
              </a:solidFill>
            </a:endParaRPr>
          </a:p>
          <a:p>
            <a:pPr algn="l"/>
            <a:r>
              <a:rPr lang="fr-FR" sz="1200" b="1" dirty="0" smtClean="0">
                <a:solidFill>
                  <a:schemeClr val="tx1"/>
                </a:solidFill>
              </a:rPr>
              <a:t> </a:t>
            </a:r>
            <a:endParaRPr lang="en-US" sz="1200" b="1" dirty="0" smtClean="0">
              <a:solidFill>
                <a:schemeClr val="tx1"/>
              </a:solidFill>
            </a:endParaRPr>
          </a:p>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15</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16</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DF37BE-039A-4AC7-8F9E-A5EF45FA4F31}" type="slidenum">
              <a:rPr lang="fr-FR" smtClean="0"/>
              <a:pPr/>
              <a:t>19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621D255-FAD9-444C-A5CE-A8293E274CAB}" type="datetimeFigureOut">
              <a:rPr lang="fr-FR" smtClean="0"/>
              <a:pPr/>
              <a:t>20/01/2020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F8DF61-C0C8-4A68-A0BD-EAD40567DB66}"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1D255-FAD9-444C-A5CE-A8293E274CAB}" type="datetimeFigureOut">
              <a:rPr lang="fr-FR" smtClean="0"/>
              <a:pPr/>
              <a:t>20/01/2020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8DF61-C0C8-4A68-A0BD-EAD40567DB6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en.wikipedia.org/wiki/File:Anti-lipoic_acid_immunoblot.p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File:Geiger_counter.jpg" TargetMode="External"/><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5786" y="2143116"/>
            <a:ext cx="8000908" cy="923330"/>
          </a:xfrm>
          <a:prstGeom prst="rect">
            <a:avLst/>
          </a:prstGeom>
        </p:spPr>
        <p:txBody>
          <a:bodyPr wrap="none">
            <a:spAutoFit/>
          </a:bodyPr>
          <a:lstStyle/>
          <a:p>
            <a:r>
              <a:rPr lang="fr-FR" sz="5400" b="1" dirty="0" smtClean="0"/>
              <a:t>Les sérologies parasitaires</a:t>
            </a:r>
            <a:endParaRPr lang="fr-FR" sz="5400" dirty="0"/>
          </a:p>
        </p:txBody>
      </p:sp>
      <p:sp>
        <p:nvSpPr>
          <p:cNvPr id="4" name="Rectangle 3"/>
          <p:cNvSpPr/>
          <p:nvPr/>
        </p:nvSpPr>
        <p:spPr>
          <a:xfrm>
            <a:off x="1000100" y="5786454"/>
            <a:ext cx="7429552" cy="830997"/>
          </a:xfrm>
          <a:prstGeom prst="rect">
            <a:avLst/>
          </a:prstGeom>
        </p:spPr>
        <p:txBody>
          <a:bodyPr wrap="square">
            <a:spAutoFit/>
          </a:bodyPr>
          <a:lstStyle/>
          <a:p>
            <a:pPr algn="ctr"/>
            <a:r>
              <a:rPr lang="fr-FR" sz="2400" b="1" i="1" dirty="0" smtClean="0">
                <a:solidFill>
                  <a:srgbClr val="FF0000"/>
                </a:solidFill>
              </a:rPr>
              <a:t>DIAGNOSTIC IMMUNOLOGIQUES DES MALADIES PARASITAIRES</a:t>
            </a:r>
            <a:endParaRPr lang="fr-FR" sz="24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57158" y="0"/>
            <a:ext cx="7038975" cy="1428736"/>
          </a:xfrm>
          <a:prstGeom prst="rect">
            <a:avLst/>
          </a:prstGeom>
          <a:noFill/>
          <a:ln w="9525">
            <a:noFill/>
            <a:miter lim="800000"/>
            <a:headEnd/>
            <a:tailEnd/>
          </a:ln>
          <a:effectLst/>
        </p:spPr>
      </p:pic>
      <p:sp>
        <p:nvSpPr>
          <p:cNvPr id="3" name="Rectangle 2"/>
          <p:cNvSpPr/>
          <p:nvPr/>
        </p:nvSpPr>
        <p:spPr>
          <a:xfrm>
            <a:off x="7358082" y="0"/>
            <a:ext cx="2000264" cy="1200329"/>
          </a:xfrm>
          <a:prstGeom prst="rect">
            <a:avLst/>
          </a:prstGeom>
        </p:spPr>
        <p:txBody>
          <a:bodyPr wrap="square">
            <a:spAutoFit/>
          </a:bodyPr>
          <a:lstStyle/>
          <a:p>
            <a:r>
              <a:rPr lang="fr-FR" b="1" dirty="0" smtClean="0">
                <a:solidFill>
                  <a:srgbClr val="FF0000"/>
                </a:solidFill>
              </a:rPr>
              <a:t>Dépôt de toxoplasmes entiers</a:t>
            </a:r>
          </a:p>
          <a:p>
            <a:r>
              <a:rPr lang="fr-FR" b="1" dirty="0" smtClean="0">
                <a:solidFill>
                  <a:srgbClr val="FF0000"/>
                </a:solidFill>
              </a:rPr>
              <a:t>formolés</a:t>
            </a:r>
            <a:endParaRPr lang="fr-FR" dirty="0">
              <a:solidFill>
                <a:srgbClr val="FF0000"/>
              </a:solidFill>
            </a:endParaRPr>
          </a:p>
        </p:txBody>
      </p:sp>
      <p:pic>
        <p:nvPicPr>
          <p:cNvPr id="8195" name="Picture 3"/>
          <p:cNvPicPr>
            <a:picLocks noChangeAspect="1" noChangeArrowheads="1"/>
          </p:cNvPicPr>
          <p:nvPr/>
        </p:nvPicPr>
        <p:blipFill>
          <a:blip r:embed="rId3"/>
          <a:srcRect/>
          <a:stretch>
            <a:fillRect/>
          </a:stretch>
        </p:blipFill>
        <p:spPr bwMode="auto">
          <a:xfrm>
            <a:off x="5838825" y="1500174"/>
            <a:ext cx="3305175" cy="5357826"/>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0" y="1638300"/>
            <a:ext cx="3524250" cy="5219700"/>
          </a:xfrm>
          <a:prstGeom prst="rect">
            <a:avLst/>
          </a:prstGeom>
          <a:noFill/>
          <a:ln w="9525">
            <a:noFill/>
            <a:miter lim="800000"/>
            <a:headEnd/>
            <a:tailEnd/>
          </a:ln>
          <a:effectLst/>
        </p:spPr>
      </p:pic>
      <p:sp>
        <p:nvSpPr>
          <p:cNvPr id="6" name="Rectangle 5"/>
          <p:cNvSpPr/>
          <p:nvPr/>
        </p:nvSpPr>
        <p:spPr>
          <a:xfrm>
            <a:off x="0" y="3286124"/>
            <a:ext cx="4572000" cy="369332"/>
          </a:xfrm>
          <a:prstGeom prst="rect">
            <a:avLst/>
          </a:prstGeom>
        </p:spPr>
        <p:txBody>
          <a:bodyPr>
            <a:spAutoFit/>
          </a:bodyPr>
          <a:lstStyle/>
          <a:p>
            <a:r>
              <a:rPr lang="fr-FR" b="1" dirty="0" smtClean="0">
                <a:solidFill>
                  <a:srgbClr val="FF0000"/>
                </a:solidFill>
              </a:rPr>
              <a:t>Dépôt des dilutions du sérum test</a:t>
            </a:r>
            <a:endParaRPr lang="fr-FR" dirty="0">
              <a:solidFill>
                <a:srgbClr val="FF0000"/>
              </a:solidFill>
            </a:endParaRPr>
          </a:p>
        </p:txBody>
      </p:sp>
      <p:sp>
        <p:nvSpPr>
          <p:cNvPr id="7" name="Rectangle 6"/>
          <p:cNvSpPr/>
          <p:nvPr/>
        </p:nvSpPr>
        <p:spPr>
          <a:xfrm>
            <a:off x="1785918" y="5500702"/>
            <a:ext cx="2045112" cy="369332"/>
          </a:xfrm>
          <a:prstGeom prst="rect">
            <a:avLst/>
          </a:prstGeom>
        </p:spPr>
        <p:txBody>
          <a:bodyPr wrap="none">
            <a:spAutoFit/>
          </a:bodyPr>
          <a:lstStyle/>
          <a:p>
            <a:r>
              <a:rPr lang="fr-FR" b="1" dirty="0" smtClean="0">
                <a:solidFill>
                  <a:srgbClr val="FF0000"/>
                </a:solidFill>
              </a:rPr>
              <a:t>Lavage en Tampon</a:t>
            </a:r>
            <a:endParaRPr lang="fr-FR" dirty="0">
              <a:solidFill>
                <a:srgbClr val="FF0000"/>
              </a:solidFill>
            </a:endParaRPr>
          </a:p>
        </p:txBody>
      </p:sp>
      <p:sp>
        <p:nvSpPr>
          <p:cNvPr id="8" name="Rectangle 7"/>
          <p:cNvSpPr/>
          <p:nvPr/>
        </p:nvSpPr>
        <p:spPr>
          <a:xfrm>
            <a:off x="4286248" y="1571612"/>
            <a:ext cx="3643338" cy="923330"/>
          </a:xfrm>
          <a:prstGeom prst="rect">
            <a:avLst/>
          </a:prstGeom>
        </p:spPr>
        <p:txBody>
          <a:bodyPr wrap="square">
            <a:spAutoFit/>
          </a:bodyPr>
          <a:lstStyle/>
          <a:p>
            <a:r>
              <a:rPr lang="fr-FR" b="1" dirty="0" smtClean="0">
                <a:solidFill>
                  <a:srgbClr val="FF0000"/>
                </a:solidFill>
              </a:rPr>
              <a:t>Dépôt des </a:t>
            </a:r>
            <a:r>
              <a:rPr lang="fr-FR" b="1" dirty="0" err="1" smtClean="0">
                <a:solidFill>
                  <a:srgbClr val="FF0000"/>
                </a:solidFill>
              </a:rPr>
              <a:t>Ac</a:t>
            </a:r>
            <a:r>
              <a:rPr lang="fr-FR" b="1" dirty="0" smtClean="0">
                <a:solidFill>
                  <a:srgbClr val="FF0000"/>
                </a:solidFill>
              </a:rPr>
              <a:t> </a:t>
            </a:r>
            <a:r>
              <a:rPr lang="fr-FR" b="1" dirty="0" err="1" smtClean="0">
                <a:solidFill>
                  <a:srgbClr val="FF0000"/>
                </a:solidFill>
              </a:rPr>
              <a:t>antiglobulines</a:t>
            </a:r>
            <a:r>
              <a:rPr lang="fr-FR" b="1" dirty="0" smtClean="0">
                <a:solidFill>
                  <a:srgbClr val="FF0000"/>
                </a:solidFill>
              </a:rPr>
              <a:t> humaines Et  marqués par la fluorescéine</a:t>
            </a:r>
            <a:endParaRPr lang="fr-FR" dirty="0">
              <a:solidFill>
                <a:srgbClr val="FF0000"/>
              </a:solidFill>
            </a:endParaRPr>
          </a:p>
        </p:txBody>
      </p:sp>
      <p:sp>
        <p:nvSpPr>
          <p:cNvPr id="9" name="Rectangle 8"/>
          <p:cNvSpPr/>
          <p:nvPr/>
        </p:nvSpPr>
        <p:spPr>
          <a:xfrm>
            <a:off x="4500562" y="4357694"/>
            <a:ext cx="2409634" cy="369332"/>
          </a:xfrm>
          <a:prstGeom prst="rect">
            <a:avLst/>
          </a:prstGeom>
        </p:spPr>
        <p:txBody>
          <a:bodyPr wrap="none">
            <a:spAutoFit/>
          </a:bodyPr>
          <a:lstStyle/>
          <a:p>
            <a:r>
              <a:rPr lang="fr-FR" b="1" dirty="0" smtClean="0">
                <a:solidFill>
                  <a:srgbClr val="FF0000"/>
                </a:solidFill>
              </a:rPr>
              <a:t>Incubation puis lavage</a:t>
            </a:r>
            <a:endParaRPr lang="fr-FR" dirty="0">
              <a:solidFill>
                <a:srgbClr val="FF0000"/>
              </a:solidFill>
            </a:endParaRPr>
          </a:p>
        </p:txBody>
      </p:sp>
      <p:sp>
        <p:nvSpPr>
          <p:cNvPr id="10" name="Rectangle 9"/>
          <p:cNvSpPr/>
          <p:nvPr/>
        </p:nvSpPr>
        <p:spPr>
          <a:xfrm>
            <a:off x="4572000" y="5143512"/>
            <a:ext cx="4572000" cy="646331"/>
          </a:xfrm>
          <a:prstGeom prst="rect">
            <a:avLst/>
          </a:prstGeom>
        </p:spPr>
        <p:txBody>
          <a:bodyPr>
            <a:spAutoFit/>
          </a:bodyPr>
          <a:lstStyle/>
          <a:p>
            <a:r>
              <a:rPr lang="fr-FR" b="1" dirty="0" smtClean="0">
                <a:solidFill>
                  <a:srgbClr val="FF0000"/>
                </a:solidFill>
              </a:rPr>
              <a:t>Montage pour observation</a:t>
            </a:r>
          </a:p>
          <a:p>
            <a:r>
              <a:rPr lang="fr-FR" b="1" dirty="0" smtClean="0">
                <a:solidFill>
                  <a:srgbClr val="FF0000"/>
                </a:solidFill>
              </a:rPr>
              <a:t>en microscopie UV</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0" y="-214338"/>
            <a:ext cx="9144000" cy="4286256"/>
          </a:xfrm>
          <a:prstGeom prst="rect">
            <a:avLst/>
          </a:prstGeom>
          <a:noFill/>
          <a:ln w="9525">
            <a:noFill/>
            <a:miter lim="800000"/>
            <a:headEnd/>
            <a:tailEnd/>
          </a:ln>
          <a:effectLst/>
        </p:spPr>
      </p:pic>
      <p:sp>
        <p:nvSpPr>
          <p:cNvPr id="4" name="Rectangle 3"/>
          <p:cNvSpPr/>
          <p:nvPr/>
        </p:nvSpPr>
        <p:spPr>
          <a:xfrm>
            <a:off x="0" y="4714884"/>
            <a:ext cx="9144000" cy="1200329"/>
          </a:xfrm>
          <a:prstGeom prst="rect">
            <a:avLst/>
          </a:prstGeom>
        </p:spPr>
        <p:txBody>
          <a:bodyPr wrap="square">
            <a:spAutoFit/>
          </a:bodyPr>
          <a:lstStyle/>
          <a:p>
            <a:r>
              <a:rPr lang="fr-FR" b="1" dirty="0" smtClean="0"/>
              <a:t>Le titre =dernière dilution positive pour laquelle l’intégralité de la membrane des parasites apparait bien fluorescente.</a:t>
            </a:r>
          </a:p>
          <a:p>
            <a:r>
              <a:rPr lang="fr-FR" b="1" dirty="0" smtClean="0"/>
              <a:t>Ce titre est par la suite converti en UI en utilisant dans chaque réaction un témoin positif à titrage connu</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657225" y="490538"/>
            <a:ext cx="7829550" cy="587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08105"/>
          </a:xfrm>
          <a:prstGeom prst="rect">
            <a:avLst/>
          </a:prstGeom>
        </p:spPr>
        <p:txBody>
          <a:bodyPr wrap="square">
            <a:spAutoFit/>
          </a:bodyPr>
          <a:lstStyle/>
          <a:p>
            <a:pPr algn="ctr"/>
            <a:r>
              <a:rPr lang="fr-FR" sz="3000" b="1" dirty="0" smtClean="0">
                <a:solidFill>
                  <a:srgbClr val="FF0000"/>
                </a:solidFill>
              </a:rPr>
              <a:t>Réaction ISAGA (</a:t>
            </a:r>
            <a:r>
              <a:rPr lang="fr-FR" sz="3000" b="1" dirty="0" err="1" smtClean="0">
                <a:solidFill>
                  <a:srgbClr val="FF0000"/>
                </a:solidFill>
              </a:rPr>
              <a:t>Immuno</a:t>
            </a:r>
            <a:r>
              <a:rPr lang="fr-FR" sz="3000" b="1" dirty="0" smtClean="0">
                <a:solidFill>
                  <a:srgbClr val="FF0000"/>
                </a:solidFill>
              </a:rPr>
              <a:t> </a:t>
            </a:r>
            <a:r>
              <a:rPr lang="fr-FR" sz="3000" b="1" dirty="0" err="1" smtClean="0">
                <a:solidFill>
                  <a:srgbClr val="FF0000"/>
                </a:solidFill>
              </a:rPr>
              <a:t>Sorbent</a:t>
            </a:r>
            <a:r>
              <a:rPr lang="fr-FR" sz="3000" b="1" dirty="0" smtClean="0">
                <a:solidFill>
                  <a:srgbClr val="FF0000"/>
                </a:solidFill>
              </a:rPr>
              <a:t> Agglutination </a:t>
            </a:r>
            <a:r>
              <a:rPr lang="fr-FR" sz="3000" b="1" dirty="0" err="1" smtClean="0">
                <a:solidFill>
                  <a:srgbClr val="FF0000"/>
                </a:solidFill>
              </a:rPr>
              <a:t>Assay</a:t>
            </a:r>
            <a:r>
              <a:rPr lang="fr-FR" sz="3000" b="1" dirty="0" smtClean="0">
                <a:solidFill>
                  <a:srgbClr val="FF0000"/>
                </a:solidFill>
              </a:rPr>
              <a:t>)</a:t>
            </a:r>
          </a:p>
          <a:p>
            <a:pPr algn="ctr"/>
            <a:r>
              <a:rPr lang="fr-FR" sz="3200" dirty="0" smtClean="0"/>
              <a:t>Agglutination après </a:t>
            </a:r>
            <a:r>
              <a:rPr lang="fr-FR" sz="3200" dirty="0" err="1" smtClean="0"/>
              <a:t>immunocapture</a:t>
            </a:r>
            <a:endParaRPr lang="fr-FR" sz="3200" dirty="0" smtClean="0"/>
          </a:p>
          <a:p>
            <a:pPr algn="ctr"/>
            <a:endParaRPr lang="fr-FR" sz="3000" b="1" dirty="0">
              <a:solidFill>
                <a:srgbClr val="FF0000"/>
              </a:solidFill>
            </a:endParaRPr>
          </a:p>
        </p:txBody>
      </p:sp>
      <p:pic>
        <p:nvPicPr>
          <p:cNvPr id="12290" name="Picture 2"/>
          <p:cNvPicPr>
            <a:picLocks noChangeAspect="1" noChangeArrowheads="1"/>
          </p:cNvPicPr>
          <p:nvPr/>
        </p:nvPicPr>
        <p:blipFill>
          <a:blip r:embed="rId3"/>
          <a:srcRect/>
          <a:stretch>
            <a:fillRect/>
          </a:stretch>
        </p:blipFill>
        <p:spPr bwMode="auto">
          <a:xfrm>
            <a:off x="-214346" y="1142984"/>
            <a:ext cx="9572692" cy="5715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3714776" cy="1231106"/>
          </a:xfrm>
          <a:prstGeom prst="rect">
            <a:avLst/>
          </a:prstGeom>
        </p:spPr>
        <p:txBody>
          <a:bodyPr wrap="square">
            <a:spAutoFit/>
          </a:bodyPr>
          <a:lstStyle/>
          <a:p>
            <a:r>
              <a:rPr lang="fr-FR" sz="2800" b="1" dirty="0" smtClean="0">
                <a:solidFill>
                  <a:srgbClr val="FF0000"/>
                </a:solidFill>
              </a:rPr>
              <a:t>HEMAGGLUTINATION                                                                                                                              INDIRECTE</a:t>
            </a:r>
          </a:p>
          <a:p>
            <a:endParaRPr lang="fr-FR" dirty="0"/>
          </a:p>
        </p:txBody>
      </p:sp>
      <p:pic>
        <p:nvPicPr>
          <p:cNvPr id="2050" name="Picture 2"/>
          <p:cNvPicPr>
            <a:picLocks noChangeAspect="1" noChangeArrowheads="1"/>
          </p:cNvPicPr>
          <p:nvPr/>
        </p:nvPicPr>
        <p:blipFill>
          <a:blip r:embed="rId3"/>
          <a:srcRect/>
          <a:stretch>
            <a:fillRect/>
          </a:stretch>
        </p:blipFill>
        <p:spPr bwMode="auto">
          <a:xfrm>
            <a:off x="4071934" y="0"/>
            <a:ext cx="5072066" cy="6858000"/>
          </a:xfrm>
          <a:prstGeom prst="rect">
            <a:avLst/>
          </a:prstGeom>
          <a:noFill/>
          <a:ln w="9525">
            <a:noFill/>
            <a:miter lim="800000"/>
            <a:headEnd/>
            <a:tailEnd/>
          </a:ln>
          <a:effectLst/>
        </p:spPr>
      </p:pic>
      <p:sp>
        <p:nvSpPr>
          <p:cNvPr id="4" name="Rectangle 3"/>
          <p:cNvSpPr/>
          <p:nvPr/>
        </p:nvSpPr>
        <p:spPr>
          <a:xfrm>
            <a:off x="357158" y="2214554"/>
            <a:ext cx="3386953" cy="461665"/>
          </a:xfrm>
          <a:prstGeom prst="rect">
            <a:avLst/>
          </a:prstGeom>
        </p:spPr>
        <p:txBody>
          <a:bodyPr wrap="none">
            <a:spAutoFit/>
          </a:bodyPr>
          <a:lstStyle/>
          <a:p>
            <a:r>
              <a:rPr lang="fr-FR" sz="2400" b="1" dirty="0" smtClean="0"/>
              <a:t>Ag soluble et fixé sur GR</a:t>
            </a:r>
            <a:endParaRPr lang="fr-FR" sz="2400" dirty="0"/>
          </a:p>
        </p:txBody>
      </p:sp>
      <p:sp>
        <p:nvSpPr>
          <p:cNvPr id="5" name="Rectangle 4"/>
          <p:cNvSpPr/>
          <p:nvPr/>
        </p:nvSpPr>
        <p:spPr>
          <a:xfrm>
            <a:off x="428596" y="3429000"/>
            <a:ext cx="3608937" cy="523220"/>
          </a:xfrm>
          <a:prstGeom prst="rect">
            <a:avLst/>
          </a:prstGeom>
        </p:spPr>
        <p:txBody>
          <a:bodyPr wrap="none">
            <a:spAutoFit/>
          </a:bodyPr>
          <a:lstStyle/>
          <a:p>
            <a:r>
              <a:rPr lang="fr-FR" sz="2800" b="1" dirty="0" smtClean="0"/>
              <a:t>GR sensibilisés par Ag </a:t>
            </a:r>
            <a:endParaRPr lang="fr-FR"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357158" y="357166"/>
            <a:ext cx="8143932" cy="800100"/>
          </a:xfrm>
          <a:prstGeom prst="rect">
            <a:avLst/>
          </a:prstGeom>
          <a:noFill/>
          <a:ln w="9525">
            <a:noFill/>
            <a:miter lim="800000"/>
            <a:headEnd/>
            <a:tailEnd/>
          </a:ln>
          <a:effectLst/>
        </p:spPr>
      </p:pic>
      <p:sp>
        <p:nvSpPr>
          <p:cNvPr id="4" name="Rectangle 3"/>
          <p:cNvSpPr/>
          <p:nvPr/>
        </p:nvSpPr>
        <p:spPr>
          <a:xfrm>
            <a:off x="1643042" y="0"/>
            <a:ext cx="2763898" cy="369332"/>
          </a:xfrm>
          <a:prstGeom prst="rect">
            <a:avLst/>
          </a:prstGeom>
        </p:spPr>
        <p:txBody>
          <a:bodyPr wrap="none">
            <a:spAutoFit/>
          </a:bodyPr>
          <a:lstStyle/>
          <a:p>
            <a:r>
              <a:rPr lang="fr-FR" b="1" dirty="0" smtClean="0"/>
              <a:t>Sérum dilué au 1/40e 50 </a:t>
            </a:r>
            <a:r>
              <a:rPr lang="el-GR" b="1" dirty="0" smtClean="0"/>
              <a:t>μ</a:t>
            </a:r>
            <a:r>
              <a:rPr lang="fr-FR" b="1" dirty="0" smtClean="0"/>
              <a:t>l</a:t>
            </a:r>
            <a:endParaRPr lang="fr-FR" b="1" dirty="0"/>
          </a:p>
        </p:txBody>
      </p:sp>
      <p:sp>
        <p:nvSpPr>
          <p:cNvPr id="5" name="Flèche courbée vers le bas 4"/>
          <p:cNvSpPr/>
          <p:nvPr/>
        </p:nvSpPr>
        <p:spPr>
          <a:xfrm>
            <a:off x="5572132" y="428604"/>
            <a:ext cx="571504" cy="3571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Flèche courbée vers le bas 5"/>
          <p:cNvSpPr/>
          <p:nvPr/>
        </p:nvSpPr>
        <p:spPr>
          <a:xfrm>
            <a:off x="1643042" y="428604"/>
            <a:ext cx="571504" cy="3571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Flèche courbée vers le bas 6"/>
          <p:cNvSpPr/>
          <p:nvPr/>
        </p:nvSpPr>
        <p:spPr>
          <a:xfrm>
            <a:off x="2428860" y="428604"/>
            <a:ext cx="571504" cy="3571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Flèche courbée vers le bas 7"/>
          <p:cNvSpPr/>
          <p:nvPr/>
        </p:nvSpPr>
        <p:spPr>
          <a:xfrm>
            <a:off x="3286116" y="428604"/>
            <a:ext cx="571504" cy="3571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Flèche courbée vers le bas 8"/>
          <p:cNvSpPr/>
          <p:nvPr/>
        </p:nvSpPr>
        <p:spPr>
          <a:xfrm>
            <a:off x="4857752" y="428604"/>
            <a:ext cx="571504" cy="3571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e bas 9"/>
          <p:cNvSpPr/>
          <p:nvPr/>
        </p:nvSpPr>
        <p:spPr>
          <a:xfrm>
            <a:off x="4071934" y="428604"/>
            <a:ext cx="571504" cy="3571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Rectangle 11"/>
          <p:cNvSpPr/>
          <p:nvPr/>
        </p:nvSpPr>
        <p:spPr>
          <a:xfrm>
            <a:off x="1357290" y="1285860"/>
            <a:ext cx="2714644" cy="369332"/>
          </a:xfrm>
          <a:prstGeom prst="rect">
            <a:avLst/>
          </a:prstGeom>
          <a:solidFill>
            <a:srgbClr val="00B0F0"/>
          </a:solidFill>
        </p:spPr>
        <p:txBody>
          <a:bodyPr wrap="square">
            <a:spAutoFit/>
          </a:bodyPr>
          <a:lstStyle/>
          <a:p>
            <a:r>
              <a:rPr lang="fr-FR" b="1" dirty="0" smtClean="0"/>
              <a:t>Tampon phosphate50 </a:t>
            </a:r>
            <a:r>
              <a:rPr lang="el-GR" b="1" dirty="0" smtClean="0"/>
              <a:t>μ</a:t>
            </a:r>
            <a:r>
              <a:rPr lang="fr-FR" b="1" dirty="0" smtClean="0"/>
              <a:t>l</a:t>
            </a:r>
            <a:endParaRPr lang="fr-FR" dirty="0"/>
          </a:p>
        </p:txBody>
      </p:sp>
      <p:sp>
        <p:nvSpPr>
          <p:cNvPr id="13" name="Organigramme : Connecteur 12"/>
          <p:cNvSpPr/>
          <p:nvPr/>
        </p:nvSpPr>
        <p:spPr>
          <a:xfrm>
            <a:off x="1214414" y="714356"/>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rganigramme : Connecteur 13"/>
          <p:cNvSpPr/>
          <p:nvPr/>
        </p:nvSpPr>
        <p:spPr>
          <a:xfrm>
            <a:off x="2857488" y="714356"/>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Organigramme : Connecteur 14"/>
          <p:cNvSpPr/>
          <p:nvPr/>
        </p:nvSpPr>
        <p:spPr>
          <a:xfrm>
            <a:off x="2000232" y="785794"/>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rganigramme : Connecteur 15"/>
          <p:cNvSpPr/>
          <p:nvPr/>
        </p:nvSpPr>
        <p:spPr>
          <a:xfrm>
            <a:off x="7000892" y="785794"/>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Organigramme : Connecteur 16"/>
          <p:cNvSpPr/>
          <p:nvPr/>
        </p:nvSpPr>
        <p:spPr>
          <a:xfrm>
            <a:off x="6215074" y="714356"/>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Organigramme : Connecteur 17"/>
          <p:cNvSpPr/>
          <p:nvPr/>
        </p:nvSpPr>
        <p:spPr>
          <a:xfrm>
            <a:off x="4572000" y="714356"/>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rganigramme : Connecteur 18"/>
          <p:cNvSpPr/>
          <p:nvPr/>
        </p:nvSpPr>
        <p:spPr>
          <a:xfrm>
            <a:off x="3786182" y="714356"/>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rganigramme : Connecteur 19"/>
          <p:cNvSpPr/>
          <p:nvPr/>
        </p:nvSpPr>
        <p:spPr>
          <a:xfrm>
            <a:off x="7858148" y="785794"/>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rganigramme : Connecteur 20"/>
          <p:cNvSpPr/>
          <p:nvPr/>
        </p:nvSpPr>
        <p:spPr>
          <a:xfrm>
            <a:off x="5357818" y="785794"/>
            <a:ext cx="357190" cy="35719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6" name="Picture 4"/>
          <p:cNvPicPr>
            <a:picLocks noChangeAspect="1" noChangeArrowheads="1"/>
          </p:cNvPicPr>
          <p:nvPr/>
        </p:nvPicPr>
        <p:blipFill>
          <a:blip r:embed="rId3"/>
          <a:srcRect/>
          <a:stretch>
            <a:fillRect/>
          </a:stretch>
        </p:blipFill>
        <p:spPr bwMode="auto">
          <a:xfrm>
            <a:off x="428596" y="2357430"/>
            <a:ext cx="8072494" cy="928694"/>
          </a:xfrm>
          <a:prstGeom prst="rect">
            <a:avLst/>
          </a:prstGeom>
          <a:noFill/>
          <a:ln w="9525">
            <a:noFill/>
            <a:miter lim="800000"/>
            <a:headEnd/>
            <a:tailEnd/>
          </a:ln>
          <a:effectLst/>
        </p:spPr>
      </p:pic>
      <p:sp>
        <p:nvSpPr>
          <p:cNvPr id="23" name="Flèche courbée vers la droite 22"/>
          <p:cNvSpPr/>
          <p:nvPr/>
        </p:nvSpPr>
        <p:spPr>
          <a:xfrm>
            <a:off x="6786578" y="1357298"/>
            <a:ext cx="500066" cy="928694"/>
          </a:xfrm>
          <a:prstGeom prst="curvedRightArrow">
            <a:avLst>
              <a:gd name="adj1" fmla="val 50000"/>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Rectangle 23"/>
          <p:cNvSpPr/>
          <p:nvPr/>
        </p:nvSpPr>
        <p:spPr>
          <a:xfrm>
            <a:off x="1285852" y="1785926"/>
            <a:ext cx="4929222" cy="369332"/>
          </a:xfrm>
          <a:prstGeom prst="rect">
            <a:avLst/>
          </a:prstGeom>
          <a:solidFill>
            <a:schemeClr val="accent3">
              <a:lumMod val="60000"/>
              <a:lumOff val="40000"/>
            </a:schemeClr>
          </a:solidFill>
        </p:spPr>
        <p:txBody>
          <a:bodyPr wrap="square">
            <a:spAutoFit/>
          </a:bodyPr>
          <a:lstStyle/>
          <a:p>
            <a:r>
              <a:rPr lang="fr-FR" b="1" dirty="0" smtClean="0"/>
              <a:t>Suspension de GR sensibilisés par Ag </a:t>
            </a:r>
            <a:r>
              <a:rPr lang="fr-FR" b="1" dirty="0" err="1" smtClean="0"/>
              <a:t>toxo</a:t>
            </a:r>
            <a:r>
              <a:rPr lang="fr-FR" b="1" dirty="0" smtClean="0"/>
              <a:t>(17 </a:t>
            </a:r>
            <a:r>
              <a:rPr lang="fr-FR" b="1" dirty="0" err="1" smtClean="0"/>
              <a:t>μl</a:t>
            </a:r>
            <a:r>
              <a:rPr lang="fr-FR" b="1" dirty="0" smtClean="0"/>
              <a:t>)</a:t>
            </a:r>
            <a:endParaRPr lang="fr-FR" dirty="0"/>
          </a:p>
        </p:txBody>
      </p:sp>
      <p:sp>
        <p:nvSpPr>
          <p:cNvPr id="25" name="Rectangle 24"/>
          <p:cNvSpPr/>
          <p:nvPr/>
        </p:nvSpPr>
        <p:spPr>
          <a:xfrm>
            <a:off x="5000628" y="3429000"/>
            <a:ext cx="3430747" cy="369332"/>
          </a:xfrm>
          <a:prstGeom prst="rect">
            <a:avLst/>
          </a:prstGeom>
        </p:spPr>
        <p:txBody>
          <a:bodyPr wrap="none">
            <a:spAutoFit/>
          </a:bodyPr>
          <a:lstStyle/>
          <a:p>
            <a:r>
              <a:rPr lang="fr-FR" b="1" dirty="0" smtClean="0"/>
              <a:t>Suspension de GR non sensibilisés</a:t>
            </a:r>
            <a:endParaRPr lang="fr-FR" dirty="0"/>
          </a:p>
        </p:txBody>
      </p:sp>
      <p:pic>
        <p:nvPicPr>
          <p:cNvPr id="3077" name="Picture 5"/>
          <p:cNvPicPr>
            <a:picLocks noChangeAspect="1" noChangeArrowheads="1"/>
          </p:cNvPicPr>
          <p:nvPr/>
        </p:nvPicPr>
        <p:blipFill>
          <a:blip r:embed="rId4"/>
          <a:srcRect/>
          <a:stretch>
            <a:fillRect/>
          </a:stretch>
        </p:blipFill>
        <p:spPr bwMode="auto">
          <a:xfrm>
            <a:off x="0" y="3857628"/>
            <a:ext cx="9144000" cy="3000372"/>
          </a:xfrm>
          <a:prstGeom prst="rect">
            <a:avLst/>
          </a:prstGeom>
          <a:noFill/>
          <a:ln w="9525">
            <a:noFill/>
            <a:miter lim="800000"/>
            <a:headEnd/>
            <a:tailEnd/>
          </a:ln>
          <a:effectLst/>
        </p:spPr>
      </p:pic>
      <p:sp>
        <p:nvSpPr>
          <p:cNvPr id="27" name="Organigramme : Connecteur 26"/>
          <p:cNvSpPr/>
          <p:nvPr/>
        </p:nvSpPr>
        <p:spPr>
          <a:xfrm>
            <a:off x="1214414" y="2714620"/>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Organigramme : Connecteur 27"/>
          <p:cNvSpPr/>
          <p:nvPr/>
        </p:nvSpPr>
        <p:spPr>
          <a:xfrm>
            <a:off x="2000232" y="2786058"/>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rganigramme : Connecteur 28"/>
          <p:cNvSpPr/>
          <p:nvPr/>
        </p:nvSpPr>
        <p:spPr>
          <a:xfrm>
            <a:off x="2857488" y="2786058"/>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rganigramme : Connecteur 29"/>
          <p:cNvSpPr/>
          <p:nvPr/>
        </p:nvSpPr>
        <p:spPr>
          <a:xfrm>
            <a:off x="3643306" y="2786058"/>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rganigramme : Connecteur 30"/>
          <p:cNvSpPr/>
          <p:nvPr/>
        </p:nvSpPr>
        <p:spPr>
          <a:xfrm>
            <a:off x="4500562" y="2786058"/>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Organigramme : Connecteur 31"/>
          <p:cNvSpPr/>
          <p:nvPr/>
        </p:nvSpPr>
        <p:spPr>
          <a:xfrm>
            <a:off x="5286380" y="2786058"/>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Organigramme : Connecteur 32"/>
          <p:cNvSpPr/>
          <p:nvPr/>
        </p:nvSpPr>
        <p:spPr>
          <a:xfrm>
            <a:off x="6143636" y="2786058"/>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rganigramme : Connecteur 33"/>
          <p:cNvSpPr/>
          <p:nvPr/>
        </p:nvSpPr>
        <p:spPr>
          <a:xfrm>
            <a:off x="7000892" y="2786058"/>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rganigramme : Connecteur 34"/>
          <p:cNvSpPr/>
          <p:nvPr/>
        </p:nvSpPr>
        <p:spPr>
          <a:xfrm>
            <a:off x="7786710" y="2786058"/>
            <a:ext cx="457200" cy="457200"/>
          </a:xfrm>
          <a:prstGeom prst="flowChartConnector">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vers le bas 35"/>
          <p:cNvSpPr/>
          <p:nvPr/>
        </p:nvSpPr>
        <p:spPr>
          <a:xfrm>
            <a:off x="1357290" y="2285992"/>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lèche vers le bas 36"/>
          <p:cNvSpPr/>
          <p:nvPr/>
        </p:nvSpPr>
        <p:spPr>
          <a:xfrm>
            <a:off x="2214546" y="2285992"/>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vers le bas 37"/>
          <p:cNvSpPr/>
          <p:nvPr/>
        </p:nvSpPr>
        <p:spPr>
          <a:xfrm>
            <a:off x="3000364" y="2285992"/>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vers le bas 38"/>
          <p:cNvSpPr/>
          <p:nvPr/>
        </p:nvSpPr>
        <p:spPr>
          <a:xfrm>
            <a:off x="3857620" y="2285992"/>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lèche vers le bas 39"/>
          <p:cNvSpPr/>
          <p:nvPr/>
        </p:nvSpPr>
        <p:spPr>
          <a:xfrm>
            <a:off x="4714876" y="2285992"/>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Flèche vers le bas 40"/>
          <p:cNvSpPr/>
          <p:nvPr/>
        </p:nvSpPr>
        <p:spPr>
          <a:xfrm>
            <a:off x="5500694" y="2285992"/>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lèche vers le bas 41"/>
          <p:cNvSpPr/>
          <p:nvPr/>
        </p:nvSpPr>
        <p:spPr>
          <a:xfrm>
            <a:off x="7072330" y="2357430"/>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lèche vers le haut 44"/>
          <p:cNvSpPr/>
          <p:nvPr/>
        </p:nvSpPr>
        <p:spPr>
          <a:xfrm>
            <a:off x="6357950" y="3286124"/>
            <a:ext cx="142876" cy="2143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vers le haut 45"/>
          <p:cNvSpPr/>
          <p:nvPr/>
        </p:nvSpPr>
        <p:spPr>
          <a:xfrm>
            <a:off x="8001024" y="3286124"/>
            <a:ext cx="142876" cy="2143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4290"/>
            <a:ext cx="4572000" cy="1569660"/>
          </a:xfrm>
          <a:prstGeom prst="rect">
            <a:avLst/>
          </a:prstGeom>
        </p:spPr>
        <p:txBody>
          <a:bodyPr>
            <a:spAutoFit/>
          </a:bodyPr>
          <a:lstStyle/>
          <a:p>
            <a:r>
              <a:rPr lang="fr-FR" sz="3200" b="1" dirty="0" smtClean="0">
                <a:solidFill>
                  <a:srgbClr val="FF0000"/>
                </a:solidFill>
                <a:latin typeface="Arial" pitchFamily="34" charset="0"/>
                <a:cs typeface="Arial" pitchFamily="34" charset="0"/>
              </a:rPr>
              <a:t>AGGLUTINATION passive de particule de Latex</a:t>
            </a:r>
          </a:p>
        </p:txBody>
      </p:sp>
      <p:sp>
        <p:nvSpPr>
          <p:cNvPr id="5" name="Rectangle 4"/>
          <p:cNvSpPr/>
          <p:nvPr/>
        </p:nvSpPr>
        <p:spPr>
          <a:xfrm>
            <a:off x="214282" y="3000372"/>
            <a:ext cx="4146007" cy="584775"/>
          </a:xfrm>
          <a:prstGeom prst="rect">
            <a:avLst/>
          </a:prstGeom>
        </p:spPr>
        <p:txBody>
          <a:bodyPr wrap="none">
            <a:spAutoFit/>
          </a:bodyPr>
          <a:lstStyle/>
          <a:p>
            <a:r>
              <a:rPr lang="fr-FR" sz="2400" b="1" dirty="0" smtClean="0"/>
              <a:t>Ag </a:t>
            </a:r>
            <a:r>
              <a:rPr lang="fr-FR" sz="3200" b="1" dirty="0" smtClean="0"/>
              <a:t>soluble</a:t>
            </a:r>
            <a:r>
              <a:rPr lang="fr-FR" sz="2400" b="1" dirty="0" smtClean="0"/>
              <a:t> et fixé bille latex</a:t>
            </a:r>
            <a:endParaRPr lang="fr-FR" sz="2400" dirty="0"/>
          </a:p>
        </p:txBody>
      </p:sp>
      <p:pic>
        <p:nvPicPr>
          <p:cNvPr id="4100" name="Picture 4"/>
          <p:cNvPicPr>
            <a:picLocks noChangeAspect="1" noChangeArrowheads="1"/>
          </p:cNvPicPr>
          <p:nvPr/>
        </p:nvPicPr>
        <p:blipFill>
          <a:blip r:embed="rId3"/>
          <a:srcRect/>
          <a:stretch>
            <a:fillRect/>
          </a:stretch>
        </p:blipFill>
        <p:spPr bwMode="auto">
          <a:xfrm>
            <a:off x="4543425" y="0"/>
            <a:ext cx="460057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8" y="1"/>
            <a:ext cx="4071966" cy="292893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00562" y="0"/>
            <a:ext cx="4214842" cy="2928934"/>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57158" y="2905125"/>
            <a:ext cx="8358246"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srcRect/>
          <a:stretch>
            <a:fillRect/>
          </a:stretch>
        </p:blipFill>
        <p:spPr bwMode="auto">
          <a:xfrm>
            <a:off x="0" y="862013"/>
            <a:ext cx="9143999" cy="5995987"/>
          </a:xfrm>
          <a:prstGeom prst="rect">
            <a:avLst/>
          </a:prstGeom>
          <a:noFill/>
          <a:ln w="9525">
            <a:noFill/>
            <a:miter lim="800000"/>
            <a:headEnd/>
            <a:tailEnd/>
          </a:ln>
          <a:effectLst/>
        </p:spPr>
      </p:pic>
      <p:sp>
        <p:nvSpPr>
          <p:cNvPr id="4" name="Rectangle 3"/>
          <p:cNvSpPr/>
          <p:nvPr/>
        </p:nvSpPr>
        <p:spPr>
          <a:xfrm>
            <a:off x="2000232" y="285728"/>
            <a:ext cx="5109092" cy="584775"/>
          </a:xfrm>
          <a:prstGeom prst="rect">
            <a:avLst/>
          </a:prstGeom>
        </p:spPr>
        <p:txBody>
          <a:bodyPr wrap="none">
            <a:spAutoFit/>
          </a:bodyPr>
          <a:lstStyle/>
          <a:p>
            <a:pPr algn="ctr"/>
            <a:r>
              <a:rPr lang="fr-FR" sz="3200" b="1" dirty="0" smtClean="0">
                <a:solidFill>
                  <a:srgbClr val="FF0000"/>
                </a:solidFill>
              </a:rPr>
              <a:t> ELISA indirecte «classique»</a:t>
            </a:r>
            <a:endParaRPr lang="fr-FR" sz="32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48083"/>
          </a:xfrm>
          <a:prstGeom prst="rect">
            <a:avLst/>
          </a:prstGeom>
        </p:spPr>
        <p:txBody>
          <a:bodyPr wrap="square">
            <a:spAutoFit/>
          </a:bodyPr>
          <a:lstStyle/>
          <a:p>
            <a:pPr algn="ctr"/>
            <a:r>
              <a:rPr lang="fr-FR" sz="3600" b="1" dirty="0" smtClean="0">
                <a:solidFill>
                  <a:srgbClr val="FF0000"/>
                </a:solidFill>
              </a:rPr>
              <a:t>Diagnostic morphologique</a:t>
            </a:r>
          </a:p>
          <a:p>
            <a:pPr algn="just"/>
            <a:endParaRPr lang="fr-FR" sz="3200" b="1" dirty="0" smtClean="0"/>
          </a:p>
          <a:p>
            <a:pPr algn="just"/>
            <a:r>
              <a:rPr lang="fr-FR" sz="3200" b="1" dirty="0" smtClean="0">
                <a:solidFill>
                  <a:srgbClr val="92D050"/>
                </a:solidFill>
              </a:rPr>
              <a:t>                          +++ Inconvénients</a:t>
            </a:r>
          </a:p>
          <a:p>
            <a:pPr algn="just"/>
            <a:r>
              <a:rPr lang="fr-FR" sz="3200" dirty="0" smtClean="0"/>
              <a:t> - </a:t>
            </a:r>
            <a:r>
              <a:rPr lang="fr-FR" sz="3200" b="1" dirty="0" smtClean="0"/>
              <a:t>équipement minimum/Personnel entraîné. </a:t>
            </a:r>
          </a:p>
          <a:p>
            <a:pPr algn="just">
              <a:buFontTx/>
              <a:buChar char="-"/>
            </a:pPr>
            <a:r>
              <a:rPr lang="fr-FR" sz="3200" b="1" dirty="0" smtClean="0"/>
              <a:t>Observation microscopique longue et parfois difficile</a:t>
            </a:r>
          </a:p>
          <a:p>
            <a:pPr algn="just"/>
            <a:r>
              <a:rPr lang="fr-FR" sz="3200" dirty="0" smtClean="0"/>
              <a:t>- </a:t>
            </a:r>
            <a:r>
              <a:rPr lang="fr-FR" sz="3200" b="1" dirty="0" smtClean="0"/>
              <a:t>Peu sensible</a:t>
            </a:r>
          </a:p>
          <a:p>
            <a:pPr algn="just"/>
            <a:r>
              <a:rPr lang="fr-FR" sz="3200" dirty="0" smtClean="0"/>
              <a:t> - </a:t>
            </a:r>
            <a:r>
              <a:rPr lang="fr-FR" sz="3200" b="1" dirty="0" smtClean="0"/>
              <a:t>Ne permet pas dans tous les cas un diagnostic d’espèce</a:t>
            </a:r>
          </a:p>
          <a:p>
            <a:pPr algn="just">
              <a:buFontTx/>
              <a:buChar char="-"/>
            </a:pPr>
            <a:r>
              <a:rPr lang="fr-FR" sz="3200" b="1" dirty="0" smtClean="0"/>
              <a:t>Méthodes peu adaptées pour les parasites tissulaires ,culture et inoculation aux animaux : toxoplasme – leishmanie</a:t>
            </a:r>
          </a:p>
          <a:p>
            <a:pPr algn="just"/>
            <a:endParaRPr lang="fr-FR" sz="3200" b="1" dirty="0" smtClean="0"/>
          </a:p>
          <a:p>
            <a:pPr algn="just"/>
            <a:endParaRPr lang="fr-FR"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0" y="0"/>
            <a:ext cx="4514821" cy="4595792"/>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929190" y="0"/>
            <a:ext cx="4214810" cy="4572008"/>
          </a:xfrm>
          <a:prstGeom prst="rect">
            <a:avLst/>
          </a:prstGeom>
          <a:noFill/>
          <a:ln w="9525">
            <a:noFill/>
            <a:miter lim="800000"/>
            <a:headEnd/>
            <a:tailEnd/>
          </a:ln>
          <a:effectLst/>
        </p:spPr>
      </p:pic>
      <p:sp>
        <p:nvSpPr>
          <p:cNvPr id="4" name="Rectangle 3"/>
          <p:cNvSpPr/>
          <p:nvPr/>
        </p:nvSpPr>
        <p:spPr>
          <a:xfrm>
            <a:off x="0" y="5000636"/>
            <a:ext cx="9144000" cy="1815882"/>
          </a:xfrm>
          <a:prstGeom prst="rect">
            <a:avLst/>
          </a:prstGeom>
        </p:spPr>
        <p:txBody>
          <a:bodyPr wrap="square">
            <a:spAutoFit/>
          </a:bodyPr>
          <a:lstStyle/>
          <a:p>
            <a:pPr algn="just"/>
            <a:r>
              <a:rPr lang="fr-FR" sz="2800" b="1" dirty="0" smtClean="0"/>
              <a:t>Le résultat obtenu est une densité optique (DO) qui peut être convertie en </a:t>
            </a:r>
            <a:r>
              <a:rPr lang="fr-FR" sz="2800" b="1" dirty="0" err="1" smtClean="0"/>
              <a:t>Ui</a:t>
            </a:r>
            <a:r>
              <a:rPr lang="fr-FR" sz="2800" b="1" dirty="0" smtClean="0"/>
              <a:t> par comparaison avec une courbe étalon établi avec une série de sérums titrés</a:t>
            </a:r>
          </a:p>
          <a:p>
            <a:endParaRPr lang="fr-FR"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290"/>
            <a:ext cx="9144000" cy="584775"/>
          </a:xfrm>
          <a:prstGeom prst="rect">
            <a:avLst/>
          </a:prstGeom>
        </p:spPr>
        <p:txBody>
          <a:bodyPr wrap="square">
            <a:spAutoFit/>
          </a:bodyPr>
          <a:lstStyle/>
          <a:p>
            <a:r>
              <a:rPr lang="fr-FR" sz="3200" b="1" dirty="0" smtClean="0">
                <a:solidFill>
                  <a:srgbClr val="FF0000"/>
                </a:solidFill>
              </a:rPr>
              <a:t>ELISA inverse ou sandwich « dite </a:t>
            </a:r>
            <a:r>
              <a:rPr lang="fr-FR" sz="3200" b="1" dirty="0" err="1" smtClean="0">
                <a:solidFill>
                  <a:srgbClr val="FF0000"/>
                </a:solidFill>
              </a:rPr>
              <a:t>immunocapture</a:t>
            </a:r>
            <a:r>
              <a:rPr lang="fr-FR" sz="3200" b="1" dirty="0" smtClean="0">
                <a:solidFill>
                  <a:srgbClr val="FF0000"/>
                </a:solidFill>
              </a:rPr>
              <a:t>»</a:t>
            </a:r>
            <a:endParaRPr lang="fr-FR" sz="3200" dirty="0">
              <a:solidFill>
                <a:srgbClr val="FF0000"/>
              </a:solidFill>
            </a:endParaRPr>
          </a:p>
        </p:txBody>
      </p:sp>
      <p:pic>
        <p:nvPicPr>
          <p:cNvPr id="14338" name="Picture 2"/>
          <p:cNvPicPr>
            <a:picLocks noChangeAspect="1" noChangeArrowheads="1"/>
          </p:cNvPicPr>
          <p:nvPr/>
        </p:nvPicPr>
        <p:blipFill>
          <a:blip r:embed="rId3"/>
          <a:srcRect/>
          <a:stretch>
            <a:fillRect/>
          </a:stretch>
        </p:blipFill>
        <p:spPr bwMode="auto">
          <a:xfrm>
            <a:off x="-214346" y="785794"/>
            <a:ext cx="9501254" cy="6072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04" y="0"/>
            <a:ext cx="6265241" cy="646331"/>
          </a:xfrm>
          <a:prstGeom prst="rect">
            <a:avLst/>
          </a:prstGeom>
        </p:spPr>
        <p:txBody>
          <a:bodyPr wrap="none">
            <a:spAutoFit/>
          </a:bodyPr>
          <a:lstStyle/>
          <a:p>
            <a:r>
              <a:rPr lang="fr-FR" sz="3600" b="1" dirty="0" smtClean="0">
                <a:solidFill>
                  <a:srgbClr val="FF0000"/>
                </a:solidFill>
              </a:rPr>
              <a:t>Technique de l’</a:t>
            </a:r>
            <a:r>
              <a:rPr lang="fr-FR" sz="3600" b="1" dirty="0" err="1" smtClean="0">
                <a:solidFill>
                  <a:srgbClr val="FF0000"/>
                </a:solidFill>
              </a:rPr>
              <a:t>électrosynérèse</a:t>
            </a:r>
            <a:endParaRPr lang="fr-FR" sz="3600" b="1" dirty="0">
              <a:solidFill>
                <a:srgbClr val="FF0000"/>
              </a:solidFill>
            </a:endParaRPr>
          </a:p>
        </p:txBody>
      </p:sp>
      <p:sp>
        <p:nvSpPr>
          <p:cNvPr id="4" name="Rectangle 4"/>
          <p:cNvSpPr>
            <a:spLocks noChangeArrowheads="1"/>
          </p:cNvSpPr>
          <p:nvPr/>
        </p:nvSpPr>
        <p:spPr bwMode="auto">
          <a:xfrm>
            <a:off x="142844" y="1000108"/>
            <a:ext cx="4608512" cy="5113337"/>
          </a:xfrm>
          <a:prstGeom prst="rect">
            <a:avLst/>
          </a:prstGeom>
          <a:noFill/>
          <a:ln w="9525">
            <a:noFill/>
            <a:miter lim="800000"/>
            <a:headEnd/>
            <a:tailEnd/>
          </a:ln>
          <a:effectLst/>
        </p:spPr>
        <p:txBody>
          <a:bodyPr/>
          <a:lstStyle/>
          <a:p>
            <a:pPr marL="342900" indent="-342900" algn="just">
              <a:spcBef>
                <a:spcPct val="20000"/>
              </a:spcBef>
              <a:buClr>
                <a:schemeClr val="hlink"/>
              </a:buClr>
              <a:buSzPct val="70000"/>
              <a:buFont typeface="Wingdings" pitchFamily="2" charset="2"/>
              <a:buChar char="n"/>
              <a:defRPr/>
            </a:pPr>
            <a:r>
              <a:rPr lang="fr-FR" dirty="0">
                <a:solidFill>
                  <a:srgbClr val="FF0000"/>
                </a:solidFill>
                <a:latin typeface="Arial" pitchFamily="34" charset="0"/>
                <a:cs typeface="Arial" pitchFamily="34" charset="0"/>
              </a:rPr>
              <a:t>Installation du gel </a:t>
            </a:r>
            <a:r>
              <a:rPr lang="fr-FR" dirty="0">
                <a:latin typeface="Arial" pitchFamily="34" charset="0"/>
                <a:cs typeface="Arial" pitchFamily="34" charset="0"/>
              </a:rPr>
              <a:t>dans la cuve</a:t>
            </a:r>
          </a:p>
          <a:p>
            <a:pPr marL="742950" lvl="1" indent="-285750" algn="just">
              <a:spcBef>
                <a:spcPct val="20000"/>
              </a:spcBef>
              <a:buClr>
                <a:schemeClr val="accent2"/>
              </a:buClr>
              <a:buSzPct val="70000"/>
              <a:buFont typeface="Wingdings" pitchFamily="2" charset="2"/>
              <a:buChar char="n"/>
              <a:defRPr/>
            </a:pPr>
            <a:r>
              <a:rPr lang="fr-FR" dirty="0">
                <a:latin typeface="Arial" pitchFamily="34" charset="0"/>
                <a:cs typeface="Arial" pitchFamily="34" charset="0"/>
              </a:rPr>
              <a:t>avec des ponts plongeant dans le tampon présent dans des deux côtés de la cuve où se situent les électrodes</a:t>
            </a:r>
          </a:p>
          <a:p>
            <a:pPr marL="742950" lvl="1" indent="-285750" algn="just">
              <a:spcBef>
                <a:spcPct val="20000"/>
              </a:spcBef>
              <a:buClr>
                <a:schemeClr val="accent2"/>
              </a:buClr>
              <a:buSzPct val="70000"/>
              <a:buFont typeface="Wingdings" pitchFamily="2" charset="2"/>
              <a:buChar char="n"/>
              <a:defRPr/>
            </a:pPr>
            <a:r>
              <a:rPr lang="fr-FR" dirty="0">
                <a:latin typeface="Arial" pitchFamily="34" charset="0"/>
                <a:cs typeface="Arial" pitchFamily="34" charset="0"/>
              </a:rPr>
              <a:t>avec positionnement des puits antigènes (chargés négativement) à la cathode et anticorps à l’anode.</a:t>
            </a:r>
          </a:p>
          <a:p>
            <a:pPr marL="342900" indent="-342900" algn="just">
              <a:spcBef>
                <a:spcPct val="20000"/>
              </a:spcBef>
              <a:buClr>
                <a:schemeClr val="hlink"/>
              </a:buClr>
              <a:buSzPct val="70000"/>
              <a:buFont typeface="Wingdings" pitchFamily="2" charset="2"/>
              <a:buChar char="n"/>
              <a:defRPr/>
            </a:pPr>
            <a:r>
              <a:rPr lang="fr-FR" dirty="0">
                <a:solidFill>
                  <a:srgbClr val="FF0000"/>
                </a:solidFill>
                <a:latin typeface="Arial" pitchFamily="34" charset="0"/>
                <a:cs typeface="Arial" pitchFamily="34" charset="0"/>
              </a:rPr>
              <a:t>Application d’un courant </a:t>
            </a:r>
            <a:r>
              <a:rPr lang="fr-FR" dirty="0">
                <a:latin typeface="Arial" pitchFamily="34" charset="0"/>
                <a:cs typeface="Arial" pitchFamily="34" charset="0"/>
              </a:rPr>
              <a:t>pour accélérer la diffusion naturelle</a:t>
            </a:r>
          </a:p>
          <a:p>
            <a:pPr marL="342900" indent="-342900" algn="just">
              <a:spcBef>
                <a:spcPct val="20000"/>
              </a:spcBef>
              <a:buClr>
                <a:schemeClr val="hlink"/>
              </a:buClr>
              <a:buSzPct val="70000"/>
              <a:buFont typeface="Wingdings" pitchFamily="2" charset="2"/>
              <a:buChar char="n"/>
              <a:defRPr/>
            </a:pPr>
            <a:r>
              <a:rPr lang="fr-FR" dirty="0">
                <a:solidFill>
                  <a:srgbClr val="FF0000"/>
                </a:solidFill>
                <a:latin typeface="Arial" pitchFamily="34" charset="0"/>
                <a:cs typeface="Arial" pitchFamily="34" charset="0"/>
              </a:rPr>
              <a:t>Migration </a:t>
            </a:r>
          </a:p>
          <a:p>
            <a:pPr marL="742950" lvl="1" indent="-285750" algn="just">
              <a:spcBef>
                <a:spcPct val="20000"/>
              </a:spcBef>
              <a:buClr>
                <a:schemeClr val="accent2"/>
              </a:buClr>
              <a:buSzPct val="70000"/>
              <a:buFont typeface="Wingdings" pitchFamily="2" charset="2"/>
              <a:buChar char="n"/>
              <a:defRPr/>
            </a:pPr>
            <a:r>
              <a:rPr lang="fr-FR" dirty="0">
                <a:latin typeface="Arial" pitchFamily="34" charset="0"/>
                <a:cs typeface="Arial" pitchFamily="34" charset="0"/>
              </a:rPr>
              <a:t>rapide des antigènes vers l’anode </a:t>
            </a:r>
          </a:p>
          <a:p>
            <a:pPr marL="742950" lvl="1" indent="-285750" algn="just">
              <a:spcBef>
                <a:spcPct val="20000"/>
              </a:spcBef>
              <a:buClr>
                <a:schemeClr val="accent2"/>
              </a:buClr>
              <a:buSzPct val="70000"/>
              <a:buFont typeface="Wingdings" pitchFamily="2" charset="2"/>
              <a:buChar char="n"/>
              <a:defRPr/>
            </a:pPr>
            <a:r>
              <a:rPr lang="fr-FR" dirty="0">
                <a:latin typeface="Arial" pitchFamily="34" charset="0"/>
                <a:cs typeface="Arial" pitchFamily="34" charset="0"/>
              </a:rPr>
              <a:t>des anticorps vers la cathode.</a:t>
            </a:r>
          </a:p>
          <a:p>
            <a:pPr marL="342900" indent="-342900" algn="just">
              <a:spcBef>
                <a:spcPct val="20000"/>
              </a:spcBef>
              <a:buClr>
                <a:schemeClr val="hlink"/>
              </a:buClr>
              <a:buSzPct val="70000"/>
              <a:buFont typeface="Wingdings" pitchFamily="2" charset="2"/>
              <a:buChar char="n"/>
              <a:defRPr/>
            </a:pPr>
            <a:r>
              <a:rPr lang="fr-FR" dirty="0">
                <a:solidFill>
                  <a:srgbClr val="FF0000"/>
                </a:solidFill>
                <a:latin typeface="Arial" pitchFamily="34" charset="0"/>
                <a:cs typeface="Arial" pitchFamily="34" charset="0"/>
              </a:rPr>
              <a:t>Formation d’un trait de précipitation</a:t>
            </a:r>
            <a:r>
              <a:rPr lang="fr-FR" dirty="0">
                <a:solidFill>
                  <a:srgbClr val="FFFF66"/>
                </a:solidFill>
                <a:latin typeface="Arial" pitchFamily="34" charset="0"/>
                <a:cs typeface="Arial" pitchFamily="34" charset="0"/>
              </a:rPr>
              <a:t> </a:t>
            </a:r>
            <a:r>
              <a:rPr lang="fr-FR" dirty="0">
                <a:latin typeface="Arial" pitchFamily="34" charset="0"/>
                <a:cs typeface="Arial" pitchFamily="34" charset="0"/>
              </a:rPr>
              <a:t>à l’équivalence</a:t>
            </a:r>
            <a:r>
              <a:rPr lang="fr-FR" dirty="0">
                <a:effectLst>
                  <a:outerShdw blurRad="38100" dist="38100" dir="2700000" algn="tl">
                    <a:srgbClr val="000000"/>
                  </a:outerShdw>
                </a:effectLst>
                <a:latin typeface="Arial Black" pitchFamily="34" charset="0"/>
              </a:rPr>
              <a:t>.</a:t>
            </a:r>
          </a:p>
        </p:txBody>
      </p:sp>
      <p:sp>
        <p:nvSpPr>
          <p:cNvPr id="72" name="Rectangle 5" descr="Ondulations"/>
          <p:cNvSpPr>
            <a:spLocks noChangeArrowheads="1"/>
          </p:cNvSpPr>
          <p:nvPr/>
        </p:nvSpPr>
        <p:spPr bwMode="auto">
          <a:xfrm rot="16200000">
            <a:off x="5537207" y="3463925"/>
            <a:ext cx="2879725" cy="2809875"/>
          </a:xfrm>
          <a:prstGeom prst="rect">
            <a:avLst/>
          </a:prstGeom>
          <a:pattFill prst="zigZag">
            <a:fgClr>
              <a:srgbClr val="C6D2D6"/>
            </a:fgClr>
            <a:bgClr>
              <a:srgbClr val="E0E6E8"/>
            </a:bgClr>
          </a:pattFill>
          <a:ln w="9525" algn="ctr">
            <a:solidFill>
              <a:schemeClr val="tx1"/>
            </a:solidFill>
            <a:miter lim="800000"/>
            <a:headEnd/>
            <a:tailEnd/>
          </a:ln>
        </p:spPr>
        <p:txBody>
          <a:bodyPr wrap="none" anchor="ctr"/>
          <a:lstStyle/>
          <a:p>
            <a:endParaRPr lang="fr-FR"/>
          </a:p>
        </p:txBody>
      </p:sp>
      <p:sp>
        <p:nvSpPr>
          <p:cNvPr id="73" name="Rectangle 23" descr="Ondulations"/>
          <p:cNvSpPr>
            <a:spLocks noChangeArrowheads="1"/>
          </p:cNvSpPr>
          <p:nvPr/>
        </p:nvSpPr>
        <p:spPr bwMode="auto">
          <a:xfrm>
            <a:off x="5580063" y="2349500"/>
            <a:ext cx="2736850" cy="215900"/>
          </a:xfrm>
          <a:prstGeom prst="rect">
            <a:avLst/>
          </a:prstGeom>
          <a:pattFill prst="zigZag">
            <a:fgClr>
              <a:srgbClr val="C6D2D6"/>
            </a:fgClr>
            <a:bgClr>
              <a:srgbClr val="E0E6E8"/>
            </a:bgClr>
          </a:pattFill>
          <a:ln w="9525" algn="ctr">
            <a:solidFill>
              <a:schemeClr val="tx1"/>
            </a:solidFill>
            <a:miter lim="800000"/>
            <a:headEnd/>
            <a:tailEnd/>
          </a:ln>
        </p:spPr>
        <p:txBody>
          <a:bodyPr wrap="none" anchor="ctr"/>
          <a:lstStyle/>
          <a:p>
            <a:endParaRPr lang="fr-FR"/>
          </a:p>
        </p:txBody>
      </p:sp>
      <p:grpSp>
        <p:nvGrpSpPr>
          <p:cNvPr id="74" name="Group 29"/>
          <p:cNvGrpSpPr>
            <a:grpSpLocks/>
          </p:cNvGrpSpPr>
          <p:nvPr/>
        </p:nvGrpSpPr>
        <p:grpSpPr bwMode="auto">
          <a:xfrm>
            <a:off x="4932363" y="6000750"/>
            <a:ext cx="647700" cy="647700"/>
            <a:chOff x="3107" y="3748"/>
            <a:chExt cx="408" cy="408"/>
          </a:xfrm>
        </p:grpSpPr>
        <p:sp>
          <p:nvSpPr>
            <p:cNvPr id="75" name="Text Box 22"/>
            <p:cNvSpPr txBox="1">
              <a:spLocks noChangeArrowheads="1"/>
            </p:cNvSpPr>
            <p:nvPr/>
          </p:nvSpPr>
          <p:spPr bwMode="auto">
            <a:xfrm>
              <a:off x="3152" y="3793"/>
              <a:ext cx="317" cy="288"/>
            </a:xfrm>
            <a:prstGeom prst="rect">
              <a:avLst/>
            </a:prstGeom>
            <a:noFill/>
            <a:ln w="9525">
              <a:noFill/>
              <a:miter lim="800000"/>
              <a:headEnd/>
              <a:tailEnd/>
            </a:ln>
          </p:spPr>
          <p:txBody>
            <a:bodyPr>
              <a:spAutoFit/>
            </a:bodyPr>
            <a:lstStyle/>
            <a:p>
              <a:pPr algn="ctr">
                <a:spcBef>
                  <a:spcPct val="50000"/>
                </a:spcBef>
              </a:pPr>
              <a:r>
                <a:rPr lang="fr-FR" sz="2400" b="1" dirty="0"/>
                <a:t>+</a:t>
              </a:r>
            </a:p>
          </p:txBody>
        </p:sp>
        <p:sp>
          <p:nvSpPr>
            <p:cNvPr id="76" name="Oval 27"/>
            <p:cNvSpPr>
              <a:spLocks noChangeArrowheads="1"/>
            </p:cNvSpPr>
            <p:nvPr/>
          </p:nvSpPr>
          <p:spPr bwMode="auto">
            <a:xfrm>
              <a:off x="3107" y="3748"/>
              <a:ext cx="408" cy="408"/>
            </a:xfrm>
            <a:prstGeom prst="ellipse">
              <a:avLst/>
            </a:prstGeom>
            <a:noFill/>
            <a:ln w="9525">
              <a:solidFill>
                <a:schemeClr val="bg2"/>
              </a:solidFill>
              <a:round/>
              <a:headEnd/>
              <a:tailEnd/>
            </a:ln>
          </p:spPr>
          <p:txBody>
            <a:bodyPr wrap="none" anchor="ctr"/>
            <a:lstStyle/>
            <a:p>
              <a:endParaRPr lang="fr-FR"/>
            </a:p>
          </p:txBody>
        </p:sp>
      </p:grpSp>
      <p:grpSp>
        <p:nvGrpSpPr>
          <p:cNvPr id="77" name="Group 30"/>
          <p:cNvGrpSpPr>
            <a:grpSpLocks/>
          </p:cNvGrpSpPr>
          <p:nvPr/>
        </p:nvGrpSpPr>
        <p:grpSpPr bwMode="auto">
          <a:xfrm>
            <a:off x="8432800" y="5949950"/>
            <a:ext cx="647700" cy="647700"/>
            <a:chOff x="5279" y="3748"/>
            <a:chExt cx="408" cy="408"/>
          </a:xfrm>
        </p:grpSpPr>
        <p:sp>
          <p:nvSpPr>
            <p:cNvPr id="78" name="Text Box 21"/>
            <p:cNvSpPr txBox="1">
              <a:spLocks noChangeArrowheads="1"/>
            </p:cNvSpPr>
            <p:nvPr/>
          </p:nvSpPr>
          <p:spPr bwMode="auto">
            <a:xfrm>
              <a:off x="5345" y="3793"/>
              <a:ext cx="317" cy="288"/>
            </a:xfrm>
            <a:prstGeom prst="rect">
              <a:avLst/>
            </a:prstGeom>
            <a:noFill/>
            <a:ln w="9525">
              <a:noFill/>
              <a:miter lim="800000"/>
              <a:headEnd/>
              <a:tailEnd/>
            </a:ln>
          </p:spPr>
          <p:txBody>
            <a:bodyPr>
              <a:spAutoFit/>
            </a:bodyPr>
            <a:lstStyle/>
            <a:p>
              <a:pPr algn="ctr">
                <a:spcBef>
                  <a:spcPct val="50000"/>
                </a:spcBef>
              </a:pPr>
              <a:r>
                <a:rPr lang="fr-FR" sz="2400" b="1"/>
                <a:t>-</a:t>
              </a:r>
            </a:p>
          </p:txBody>
        </p:sp>
        <p:sp>
          <p:nvSpPr>
            <p:cNvPr id="79" name="Oval 28"/>
            <p:cNvSpPr>
              <a:spLocks noChangeArrowheads="1"/>
            </p:cNvSpPr>
            <p:nvPr/>
          </p:nvSpPr>
          <p:spPr bwMode="auto">
            <a:xfrm>
              <a:off x="5279" y="3748"/>
              <a:ext cx="408" cy="408"/>
            </a:xfrm>
            <a:prstGeom prst="ellipse">
              <a:avLst/>
            </a:prstGeom>
            <a:noFill/>
            <a:ln w="9525">
              <a:solidFill>
                <a:schemeClr val="bg2"/>
              </a:solidFill>
              <a:round/>
              <a:headEnd/>
              <a:tailEnd/>
            </a:ln>
          </p:spPr>
          <p:txBody>
            <a:bodyPr wrap="none" anchor="ctr"/>
            <a:lstStyle/>
            <a:p>
              <a:endParaRPr lang="fr-FR"/>
            </a:p>
          </p:txBody>
        </p:sp>
      </p:grpSp>
      <p:sp>
        <p:nvSpPr>
          <p:cNvPr id="80" name="Arc 37"/>
          <p:cNvSpPr>
            <a:spLocks/>
          </p:cNvSpPr>
          <p:nvPr/>
        </p:nvSpPr>
        <p:spPr bwMode="auto">
          <a:xfrm flipH="1">
            <a:off x="5219700" y="2349500"/>
            <a:ext cx="504825" cy="431800"/>
          </a:xfrm>
          <a:custGeom>
            <a:avLst/>
            <a:gdLst>
              <a:gd name="T0" fmla="*/ 0 w 21600"/>
              <a:gd name="T1" fmla="*/ 0 h 21600"/>
              <a:gd name="T2" fmla="*/ 11798530 w 21600"/>
              <a:gd name="T3" fmla="*/ 8632001 h 21600"/>
              <a:gd name="T4" fmla="*/ 0 w 21600"/>
              <a:gd name="T5" fmla="*/ 863200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pattFill prst="dashHorz">
              <a:fgClr>
                <a:srgbClr val="C6D2D6"/>
              </a:fgClr>
              <a:bgClr>
                <a:schemeClr val="tx1"/>
              </a:bgClr>
            </a:pattFill>
            <a:round/>
            <a:headEnd/>
            <a:tailEnd/>
          </a:ln>
        </p:spPr>
        <p:txBody>
          <a:bodyPr wrap="none" anchor="ctr"/>
          <a:lstStyle/>
          <a:p>
            <a:endParaRPr lang="fr-FR"/>
          </a:p>
        </p:txBody>
      </p:sp>
      <p:sp>
        <p:nvSpPr>
          <p:cNvPr id="81" name="Arc 38"/>
          <p:cNvSpPr>
            <a:spLocks/>
          </p:cNvSpPr>
          <p:nvPr/>
        </p:nvSpPr>
        <p:spPr bwMode="auto">
          <a:xfrm rot="4422357" flipH="1">
            <a:off x="8135937" y="2312988"/>
            <a:ext cx="504825" cy="431800"/>
          </a:xfrm>
          <a:custGeom>
            <a:avLst/>
            <a:gdLst>
              <a:gd name="T0" fmla="*/ 0 w 21600"/>
              <a:gd name="T1" fmla="*/ 0 h 21600"/>
              <a:gd name="T2" fmla="*/ 11798530 w 21600"/>
              <a:gd name="T3" fmla="*/ 8632001 h 21600"/>
              <a:gd name="T4" fmla="*/ 0 w 21600"/>
              <a:gd name="T5" fmla="*/ 863200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pattFill prst="dashHorz">
              <a:fgClr>
                <a:srgbClr val="C6D2D6"/>
              </a:fgClr>
              <a:bgClr>
                <a:schemeClr val="tx1"/>
              </a:bgClr>
            </a:pattFill>
            <a:round/>
            <a:headEnd/>
            <a:tailEnd/>
          </a:ln>
        </p:spPr>
        <p:txBody>
          <a:bodyPr wrap="none" anchor="ctr"/>
          <a:lstStyle/>
          <a:p>
            <a:endParaRPr lang="fr-FR"/>
          </a:p>
        </p:txBody>
      </p:sp>
      <p:sp>
        <p:nvSpPr>
          <p:cNvPr id="82" name="Line 39"/>
          <p:cNvSpPr>
            <a:spLocks noChangeShapeType="1"/>
          </p:cNvSpPr>
          <p:nvPr/>
        </p:nvSpPr>
        <p:spPr bwMode="auto">
          <a:xfrm flipH="1">
            <a:off x="6443663" y="1916113"/>
            <a:ext cx="1081087" cy="0"/>
          </a:xfrm>
          <a:prstGeom prst="line">
            <a:avLst/>
          </a:prstGeom>
          <a:noFill/>
          <a:ln w="57150">
            <a:solidFill>
              <a:schemeClr val="tx1"/>
            </a:solidFill>
            <a:round/>
            <a:headEnd/>
            <a:tailEnd type="triangle" w="med" len="med"/>
          </a:ln>
        </p:spPr>
        <p:txBody>
          <a:bodyPr/>
          <a:lstStyle/>
          <a:p>
            <a:endParaRPr lang="fr-FR"/>
          </a:p>
        </p:txBody>
      </p:sp>
      <p:sp>
        <p:nvSpPr>
          <p:cNvPr id="83" name="Text Box 40"/>
          <p:cNvSpPr txBox="1">
            <a:spLocks noChangeArrowheads="1"/>
          </p:cNvSpPr>
          <p:nvPr/>
        </p:nvSpPr>
        <p:spPr bwMode="auto">
          <a:xfrm>
            <a:off x="5940425" y="1412875"/>
            <a:ext cx="2232025" cy="366713"/>
          </a:xfrm>
          <a:prstGeom prst="rect">
            <a:avLst/>
          </a:prstGeom>
          <a:noFill/>
          <a:ln w="9525">
            <a:noFill/>
            <a:miter lim="800000"/>
            <a:headEnd/>
            <a:tailEnd/>
          </a:ln>
        </p:spPr>
        <p:txBody>
          <a:bodyPr>
            <a:spAutoFit/>
          </a:bodyPr>
          <a:lstStyle/>
          <a:p>
            <a:pPr>
              <a:spcBef>
                <a:spcPct val="50000"/>
              </a:spcBef>
            </a:pPr>
            <a:r>
              <a:rPr lang="fr-FR" dirty="0">
                <a:latin typeface="Comic Sans MS" pitchFamily="66" charset="0"/>
              </a:rPr>
              <a:t>Sens des électrons</a:t>
            </a:r>
          </a:p>
        </p:txBody>
      </p:sp>
      <p:sp>
        <p:nvSpPr>
          <p:cNvPr id="84" name="Rectangle 43"/>
          <p:cNvSpPr>
            <a:spLocks noChangeArrowheads="1"/>
          </p:cNvSpPr>
          <p:nvPr/>
        </p:nvSpPr>
        <p:spPr bwMode="auto">
          <a:xfrm>
            <a:off x="6621463" y="5364163"/>
            <a:ext cx="242887" cy="347662"/>
          </a:xfrm>
          <a:prstGeom prst="rect">
            <a:avLst/>
          </a:prstGeom>
          <a:gradFill rotWithShape="1">
            <a:gsLst>
              <a:gs pos="0">
                <a:schemeClr val="hlink"/>
              </a:gs>
              <a:gs pos="100000">
                <a:srgbClr val="FFFF99"/>
              </a:gs>
            </a:gsLst>
            <a:lin ang="0" scaled="1"/>
          </a:gradFill>
          <a:ln w="9525">
            <a:noFill/>
            <a:miter lim="800000"/>
            <a:headEnd/>
            <a:tailEnd/>
          </a:ln>
        </p:spPr>
        <p:txBody>
          <a:bodyPr wrap="none" anchor="ctr"/>
          <a:lstStyle/>
          <a:p>
            <a:endParaRPr lang="fr-FR"/>
          </a:p>
        </p:txBody>
      </p:sp>
      <p:sp>
        <p:nvSpPr>
          <p:cNvPr id="85" name="Oval 16"/>
          <p:cNvSpPr>
            <a:spLocks noChangeArrowheads="1"/>
          </p:cNvSpPr>
          <p:nvPr/>
        </p:nvSpPr>
        <p:spPr bwMode="auto">
          <a:xfrm rot="16200000">
            <a:off x="6359525" y="5351463"/>
            <a:ext cx="358775" cy="358775"/>
          </a:xfrm>
          <a:prstGeom prst="ellipse">
            <a:avLst/>
          </a:prstGeom>
          <a:solidFill>
            <a:schemeClr val="hlink"/>
          </a:solidFill>
          <a:ln w="9525" algn="ctr">
            <a:noFill/>
            <a:round/>
            <a:headEnd/>
            <a:tailEnd/>
          </a:ln>
        </p:spPr>
        <p:txBody>
          <a:bodyPr wrap="none" anchor="ctr"/>
          <a:lstStyle/>
          <a:p>
            <a:endParaRPr lang="fr-FR"/>
          </a:p>
        </p:txBody>
      </p:sp>
      <p:sp>
        <p:nvSpPr>
          <p:cNvPr id="86" name="Rectangle 44"/>
          <p:cNvSpPr>
            <a:spLocks noChangeArrowheads="1"/>
          </p:cNvSpPr>
          <p:nvPr/>
        </p:nvSpPr>
        <p:spPr bwMode="auto">
          <a:xfrm>
            <a:off x="6864350" y="5351463"/>
            <a:ext cx="647700" cy="360362"/>
          </a:xfrm>
          <a:prstGeom prst="rect">
            <a:avLst/>
          </a:prstGeom>
          <a:gradFill rotWithShape="1">
            <a:gsLst>
              <a:gs pos="0">
                <a:srgbClr val="CCFF99"/>
              </a:gs>
              <a:gs pos="100000">
                <a:srgbClr val="17FF17"/>
              </a:gs>
            </a:gsLst>
            <a:lin ang="0" scaled="1"/>
          </a:gradFill>
          <a:ln w="9525">
            <a:noFill/>
            <a:miter lim="800000"/>
            <a:headEnd/>
            <a:tailEnd/>
          </a:ln>
        </p:spPr>
        <p:txBody>
          <a:bodyPr wrap="none" anchor="ctr"/>
          <a:lstStyle/>
          <a:p>
            <a:endParaRPr lang="fr-FR"/>
          </a:p>
        </p:txBody>
      </p:sp>
      <p:sp>
        <p:nvSpPr>
          <p:cNvPr id="87" name="Oval 17"/>
          <p:cNvSpPr>
            <a:spLocks noChangeArrowheads="1"/>
          </p:cNvSpPr>
          <p:nvPr/>
        </p:nvSpPr>
        <p:spPr bwMode="auto">
          <a:xfrm rot="16200000">
            <a:off x="7296150" y="5351463"/>
            <a:ext cx="358775" cy="358775"/>
          </a:xfrm>
          <a:prstGeom prst="ellipse">
            <a:avLst/>
          </a:prstGeom>
          <a:solidFill>
            <a:srgbClr val="17FF17"/>
          </a:solidFill>
          <a:ln w="9525">
            <a:solidFill>
              <a:schemeClr val="tx1"/>
            </a:solidFill>
            <a:round/>
            <a:headEnd/>
            <a:tailEnd/>
          </a:ln>
        </p:spPr>
        <p:txBody>
          <a:bodyPr wrap="none" anchor="ctr"/>
          <a:lstStyle/>
          <a:p>
            <a:endParaRPr lang="fr-FR"/>
          </a:p>
        </p:txBody>
      </p:sp>
      <p:sp>
        <p:nvSpPr>
          <p:cNvPr id="88" name="Rectangle 45"/>
          <p:cNvSpPr>
            <a:spLocks noChangeArrowheads="1"/>
          </p:cNvSpPr>
          <p:nvPr/>
        </p:nvSpPr>
        <p:spPr bwMode="auto">
          <a:xfrm>
            <a:off x="6877050" y="2349500"/>
            <a:ext cx="647700" cy="142875"/>
          </a:xfrm>
          <a:prstGeom prst="rect">
            <a:avLst/>
          </a:prstGeom>
          <a:gradFill rotWithShape="1">
            <a:gsLst>
              <a:gs pos="0">
                <a:srgbClr val="CCFF99"/>
              </a:gs>
              <a:gs pos="100000">
                <a:srgbClr val="17FF17"/>
              </a:gs>
            </a:gsLst>
            <a:lin ang="0" scaled="1"/>
          </a:gradFill>
          <a:ln w="9525">
            <a:noFill/>
            <a:miter lim="800000"/>
            <a:headEnd/>
            <a:tailEnd/>
          </a:ln>
        </p:spPr>
        <p:txBody>
          <a:bodyPr wrap="none" anchor="ctr"/>
          <a:lstStyle/>
          <a:p>
            <a:endParaRPr lang="fr-FR"/>
          </a:p>
        </p:txBody>
      </p:sp>
      <p:sp>
        <p:nvSpPr>
          <p:cNvPr id="89" name="Rectangle 46"/>
          <p:cNvSpPr>
            <a:spLocks noChangeArrowheads="1"/>
          </p:cNvSpPr>
          <p:nvPr/>
        </p:nvSpPr>
        <p:spPr bwMode="auto">
          <a:xfrm>
            <a:off x="6659563" y="2349500"/>
            <a:ext cx="217487" cy="142875"/>
          </a:xfrm>
          <a:prstGeom prst="rect">
            <a:avLst/>
          </a:prstGeom>
          <a:gradFill rotWithShape="1">
            <a:gsLst>
              <a:gs pos="0">
                <a:schemeClr val="hlink"/>
              </a:gs>
              <a:gs pos="100000">
                <a:srgbClr val="FFFF99"/>
              </a:gs>
            </a:gsLst>
            <a:lin ang="0" scaled="1"/>
          </a:gradFill>
          <a:ln w="9525">
            <a:noFill/>
            <a:miter lim="800000"/>
            <a:headEnd/>
            <a:tailEnd/>
          </a:ln>
        </p:spPr>
        <p:txBody>
          <a:bodyPr wrap="none" anchor="ctr"/>
          <a:lstStyle/>
          <a:p>
            <a:endParaRPr lang="fr-FR"/>
          </a:p>
        </p:txBody>
      </p:sp>
      <p:sp>
        <p:nvSpPr>
          <p:cNvPr id="90" name="Rectangle 47"/>
          <p:cNvSpPr>
            <a:spLocks noChangeArrowheads="1"/>
          </p:cNvSpPr>
          <p:nvPr/>
        </p:nvSpPr>
        <p:spPr bwMode="auto">
          <a:xfrm>
            <a:off x="6588125" y="4581525"/>
            <a:ext cx="288925" cy="347663"/>
          </a:xfrm>
          <a:prstGeom prst="rect">
            <a:avLst/>
          </a:prstGeom>
          <a:gradFill rotWithShape="1">
            <a:gsLst>
              <a:gs pos="0">
                <a:schemeClr val="hlink"/>
              </a:gs>
              <a:gs pos="100000">
                <a:srgbClr val="FFFF99"/>
              </a:gs>
            </a:gsLst>
            <a:lin ang="0" scaled="1"/>
          </a:gradFill>
          <a:ln w="9525">
            <a:noFill/>
            <a:miter lim="800000"/>
            <a:headEnd/>
            <a:tailEnd/>
          </a:ln>
        </p:spPr>
        <p:txBody>
          <a:bodyPr wrap="none" anchor="ctr"/>
          <a:lstStyle/>
          <a:p>
            <a:endParaRPr lang="fr-FR"/>
          </a:p>
        </p:txBody>
      </p:sp>
      <p:sp>
        <p:nvSpPr>
          <p:cNvPr id="91" name="Oval 48"/>
          <p:cNvSpPr>
            <a:spLocks noChangeArrowheads="1"/>
          </p:cNvSpPr>
          <p:nvPr/>
        </p:nvSpPr>
        <p:spPr bwMode="auto">
          <a:xfrm rot="16200000">
            <a:off x="6372225" y="4581525"/>
            <a:ext cx="358775" cy="358775"/>
          </a:xfrm>
          <a:prstGeom prst="ellipse">
            <a:avLst/>
          </a:prstGeom>
          <a:solidFill>
            <a:schemeClr val="hlink"/>
          </a:solidFill>
          <a:ln w="9525" algn="ctr">
            <a:noFill/>
            <a:round/>
            <a:headEnd/>
            <a:tailEnd/>
          </a:ln>
        </p:spPr>
        <p:txBody>
          <a:bodyPr wrap="none" anchor="ctr"/>
          <a:lstStyle/>
          <a:p>
            <a:endParaRPr lang="fr-FR"/>
          </a:p>
        </p:txBody>
      </p:sp>
      <p:sp>
        <p:nvSpPr>
          <p:cNvPr id="92" name="Rectangle 49"/>
          <p:cNvSpPr>
            <a:spLocks noChangeArrowheads="1"/>
          </p:cNvSpPr>
          <p:nvPr/>
        </p:nvSpPr>
        <p:spPr bwMode="auto">
          <a:xfrm>
            <a:off x="6804025" y="4581525"/>
            <a:ext cx="720725" cy="360363"/>
          </a:xfrm>
          <a:prstGeom prst="rect">
            <a:avLst/>
          </a:prstGeom>
          <a:gradFill rotWithShape="1">
            <a:gsLst>
              <a:gs pos="0">
                <a:srgbClr val="CCFF99"/>
              </a:gs>
              <a:gs pos="100000">
                <a:srgbClr val="17FF17"/>
              </a:gs>
            </a:gsLst>
            <a:lin ang="0" scaled="1"/>
          </a:gradFill>
          <a:ln w="9525">
            <a:noFill/>
            <a:miter lim="800000"/>
            <a:headEnd/>
            <a:tailEnd/>
          </a:ln>
        </p:spPr>
        <p:txBody>
          <a:bodyPr wrap="none" anchor="ctr"/>
          <a:lstStyle/>
          <a:p>
            <a:endParaRPr lang="fr-FR"/>
          </a:p>
        </p:txBody>
      </p:sp>
      <p:sp>
        <p:nvSpPr>
          <p:cNvPr id="93" name="Oval 50"/>
          <p:cNvSpPr>
            <a:spLocks noChangeArrowheads="1"/>
          </p:cNvSpPr>
          <p:nvPr/>
        </p:nvSpPr>
        <p:spPr bwMode="auto">
          <a:xfrm rot="16200000">
            <a:off x="7308850" y="4581525"/>
            <a:ext cx="358775" cy="358775"/>
          </a:xfrm>
          <a:prstGeom prst="ellipse">
            <a:avLst/>
          </a:prstGeom>
          <a:solidFill>
            <a:srgbClr val="17FF17"/>
          </a:solidFill>
          <a:ln w="9525">
            <a:solidFill>
              <a:schemeClr val="tx1"/>
            </a:solidFill>
            <a:round/>
            <a:headEnd/>
            <a:tailEnd/>
          </a:ln>
        </p:spPr>
        <p:txBody>
          <a:bodyPr wrap="none" anchor="ctr"/>
          <a:lstStyle/>
          <a:p>
            <a:endParaRPr lang="fr-FR"/>
          </a:p>
        </p:txBody>
      </p:sp>
      <p:sp>
        <p:nvSpPr>
          <p:cNvPr id="94" name="Rectangle 55"/>
          <p:cNvSpPr>
            <a:spLocks noChangeArrowheads="1"/>
          </p:cNvSpPr>
          <p:nvPr/>
        </p:nvSpPr>
        <p:spPr bwMode="auto">
          <a:xfrm>
            <a:off x="6659563" y="3789363"/>
            <a:ext cx="242887" cy="347662"/>
          </a:xfrm>
          <a:prstGeom prst="rect">
            <a:avLst/>
          </a:prstGeom>
          <a:gradFill rotWithShape="1">
            <a:gsLst>
              <a:gs pos="0">
                <a:schemeClr val="hlink"/>
              </a:gs>
              <a:gs pos="100000">
                <a:srgbClr val="FFFF99"/>
              </a:gs>
            </a:gsLst>
            <a:lin ang="0" scaled="1"/>
          </a:gradFill>
          <a:ln w="9525">
            <a:noFill/>
            <a:miter lim="800000"/>
            <a:headEnd/>
            <a:tailEnd/>
          </a:ln>
        </p:spPr>
        <p:txBody>
          <a:bodyPr wrap="none" anchor="ctr"/>
          <a:lstStyle/>
          <a:p>
            <a:endParaRPr lang="fr-FR"/>
          </a:p>
        </p:txBody>
      </p:sp>
      <p:sp>
        <p:nvSpPr>
          <p:cNvPr id="95" name="Oval 56"/>
          <p:cNvSpPr>
            <a:spLocks noChangeArrowheads="1"/>
          </p:cNvSpPr>
          <p:nvPr/>
        </p:nvSpPr>
        <p:spPr bwMode="auto">
          <a:xfrm rot="16200000">
            <a:off x="6372225" y="3789363"/>
            <a:ext cx="358775" cy="358775"/>
          </a:xfrm>
          <a:prstGeom prst="ellipse">
            <a:avLst/>
          </a:prstGeom>
          <a:solidFill>
            <a:schemeClr val="hlink"/>
          </a:solidFill>
          <a:ln w="9525" algn="ctr">
            <a:noFill/>
            <a:round/>
            <a:headEnd/>
            <a:tailEnd/>
          </a:ln>
        </p:spPr>
        <p:txBody>
          <a:bodyPr wrap="none" anchor="ctr"/>
          <a:lstStyle/>
          <a:p>
            <a:endParaRPr lang="fr-FR"/>
          </a:p>
        </p:txBody>
      </p:sp>
      <p:sp>
        <p:nvSpPr>
          <p:cNvPr id="96" name="Rectangle 57"/>
          <p:cNvSpPr>
            <a:spLocks noChangeArrowheads="1"/>
          </p:cNvSpPr>
          <p:nvPr/>
        </p:nvSpPr>
        <p:spPr bwMode="auto">
          <a:xfrm>
            <a:off x="6804025" y="3789363"/>
            <a:ext cx="720725" cy="360362"/>
          </a:xfrm>
          <a:prstGeom prst="rect">
            <a:avLst/>
          </a:prstGeom>
          <a:gradFill rotWithShape="1">
            <a:gsLst>
              <a:gs pos="0">
                <a:srgbClr val="CCFF99"/>
              </a:gs>
              <a:gs pos="100000">
                <a:srgbClr val="17FF17"/>
              </a:gs>
            </a:gsLst>
            <a:lin ang="0" scaled="1"/>
          </a:gradFill>
          <a:ln w="9525">
            <a:noFill/>
            <a:miter lim="800000"/>
            <a:headEnd/>
            <a:tailEnd/>
          </a:ln>
        </p:spPr>
        <p:txBody>
          <a:bodyPr wrap="none" anchor="ctr"/>
          <a:lstStyle/>
          <a:p>
            <a:endParaRPr lang="fr-FR"/>
          </a:p>
        </p:txBody>
      </p:sp>
      <p:sp>
        <p:nvSpPr>
          <p:cNvPr id="97" name="Oval 58"/>
          <p:cNvSpPr>
            <a:spLocks noChangeArrowheads="1"/>
          </p:cNvSpPr>
          <p:nvPr/>
        </p:nvSpPr>
        <p:spPr bwMode="auto">
          <a:xfrm rot="16200000">
            <a:off x="7308850" y="3789363"/>
            <a:ext cx="358775" cy="358775"/>
          </a:xfrm>
          <a:prstGeom prst="ellipse">
            <a:avLst/>
          </a:prstGeom>
          <a:solidFill>
            <a:srgbClr val="17FF17"/>
          </a:solidFill>
          <a:ln w="9525">
            <a:solidFill>
              <a:schemeClr val="tx1"/>
            </a:solidFill>
            <a:round/>
            <a:headEnd/>
            <a:tailEnd/>
          </a:ln>
        </p:spPr>
        <p:txBody>
          <a:bodyPr wrap="none" anchor="ctr"/>
          <a:lstStyle/>
          <a:p>
            <a:endParaRPr lang="fr-FR"/>
          </a:p>
        </p:txBody>
      </p:sp>
      <p:sp>
        <p:nvSpPr>
          <p:cNvPr id="98" name="AutoShape 60" descr="Grand damier"/>
          <p:cNvSpPr>
            <a:spLocks noChangeArrowheads="1"/>
          </p:cNvSpPr>
          <p:nvPr/>
        </p:nvSpPr>
        <p:spPr bwMode="auto">
          <a:xfrm rot="11031319">
            <a:off x="6732588" y="4589463"/>
            <a:ext cx="147637" cy="328612"/>
          </a:xfrm>
          <a:prstGeom prst="moon">
            <a:avLst>
              <a:gd name="adj" fmla="val 50000"/>
            </a:avLst>
          </a:prstGeom>
          <a:pattFill prst="lgCheck">
            <a:fgClr>
              <a:schemeClr val="hlink"/>
            </a:fgClr>
            <a:bgClr>
              <a:srgbClr val="66FF99"/>
            </a:bgClr>
          </a:pattFill>
          <a:ln w="9525">
            <a:solidFill>
              <a:schemeClr val="tx1"/>
            </a:solidFill>
            <a:miter lim="800000"/>
            <a:headEnd/>
            <a:tailEnd/>
          </a:ln>
        </p:spPr>
        <p:txBody>
          <a:bodyPr wrap="none" anchor="ctr"/>
          <a:lstStyle/>
          <a:p>
            <a:endParaRPr lang="fr-FR"/>
          </a:p>
        </p:txBody>
      </p:sp>
      <p:sp>
        <p:nvSpPr>
          <p:cNvPr id="99" name="AutoShape 59" descr="Grand damier"/>
          <p:cNvSpPr>
            <a:spLocks noChangeArrowheads="1"/>
          </p:cNvSpPr>
          <p:nvPr/>
        </p:nvSpPr>
        <p:spPr bwMode="auto">
          <a:xfrm rot="10800000">
            <a:off x="6791325" y="5351463"/>
            <a:ext cx="144463" cy="334962"/>
          </a:xfrm>
          <a:prstGeom prst="moon">
            <a:avLst>
              <a:gd name="adj" fmla="val 50000"/>
            </a:avLst>
          </a:prstGeom>
          <a:pattFill prst="lgCheck">
            <a:fgClr>
              <a:schemeClr val="hlink"/>
            </a:fgClr>
            <a:bgClr>
              <a:srgbClr val="66FF99"/>
            </a:bgClr>
          </a:pattFill>
          <a:ln w="9525">
            <a:solidFill>
              <a:schemeClr val="tx1"/>
            </a:solidFill>
            <a:miter lim="800000"/>
            <a:headEnd/>
            <a:tailEnd/>
          </a:ln>
        </p:spPr>
        <p:txBody>
          <a:bodyPr wrap="none" anchor="ctr"/>
          <a:lstStyle/>
          <a:p>
            <a:endParaRPr lang="fr-FR"/>
          </a:p>
        </p:txBody>
      </p:sp>
      <p:sp>
        <p:nvSpPr>
          <p:cNvPr id="100" name="AutoShape 62" descr="Grand damier"/>
          <p:cNvSpPr>
            <a:spLocks noChangeArrowheads="1"/>
          </p:cNvSpPr>
          <p:nvPr/>
        </p:nvSpPr>
        <p:spPr bwMode="auto">
          <a:xfrm rot="10800000">
            <a:off x="6716713" y="3797300"/>
            <a:ext cx="144462" cy="334963"/>
          </a:xfrm>
          <a:prstGeom prst="moon">
            <a:avLst>
              <a:gd name="adj" fmla="val 50000"/>
            </a:avLst>
          </a:prstGeom>
          <a:pattFill prst="lgCheck">
            <a:fgClr>
              <a:schemeClr val="hlink"/>
            </a:fgClr>
            <a:bgClr>
              <a:srgbClr val="66FF99"/>
            </a:bgClr>
          </a:pattFill>
          <a:ln w="9525">
            <a:solidFill>
              <a:schemeClr val="tx1"/>
            </a:solidFill>
            <a:miter lim="800000"/>
            <a:headEnd/>
            <a:tailEnd/>
          </a:ln>
        </p:spPr>
        <p:txBody>
          <a:bodyPr wrap="none" anchor="ctr"/>
          <a:lstStyle/>
          <a:p>
            <a:endParaRPr lang="fr-FR"/>
          </a:p>
        </p:txBody>
      </p:sp>
      <p:sp>
        <p:nvSpPr>
          <p:cNvPr id="101" name="Text Box 63"/>
          <p:cNvSpPr txBox="1">
            <a:spLocks noChangeArrowheads="1"/>
          </p:cNvSpPr>
          <p:nvPr/>
        </p:nvSpPr>
        <p:spPr bwMode="auto">
          <a:xfrm>
            <a:off x="7697788" y="3789363"/>
            <a:ext cx="503237" cy="304800"/>
          </a:xfrm>
          <a:prstGeom prst="rect">
            <a:avLst/>
          </a:prstGeom>
          <a:noFill/>
          <a:ln w="9525">
            <a:noFill/>
            <a:miter lim="800000"/>
            <a:headEnd/>
            <a:tailEnd/>
          </a:ln>
        </p:spPr>
        <p:txBody>
          <a:bodyPr>
            <a:spAutoFit/>
          </a:bodyPr>
          <a:lstStyle/>
          <a:p>
            <a:pPr>
              <a:spcBef>
                <a:spcPct val="50000"/>
              </a:spcBef>
            </a:pPr>
            <a:r>
              <a:rPr lang="fr-FR" sz="1400" b="1" dirty="0">
                <a:solidFill>
                  <a:srgbClr val="FF0000"/>
                </a:solidFill>
                <a:latin typeface="Comic Sans MS" pitchFamily="66" charset="0"/>
              </a:rPr>
              <a:t>Ag</a:t>
            </a:r>
          </a:p>
        </p:txBody>
      </p:sp>
      <p:sp>
        <p:nvSpPr>
          <p:cNvPr id="102" name="Text Box 64"/>
          <p:cNvSpPr txBox="1">
            <a:spLocks noChangeArrowheads="1"/>
          </p:cNvSpPr>
          <p:nvPr/>
        </p:nvSpPr>
        <p:spPr bwMode="auto">
          <a:xfrm>
            <a:off x="7667625" y="4581525"/>
            <a:ext cx="792163" cy="304800"/>
          </a:xfrm>
          <a:prstGeom prst="rect">
            <a:avLst/>
          </a:prstGeom>
          <a:noFill/>
          <a:ln w="9525">
            <a:noFill/>
            <a:miter lim="800000"/>
            <a:headEnd/>
            <a:tailEnd/>
          </a:ln>
        </p:spPr>
        <p:txBody>
          <a:bodyPr>
            <a:spAutoFit/>
          </a:bodyPr>
          <a:lstStyle/>
          <a:p>
            <a:pPr>
              <a:spcBef>
                <a:spcPct val="50000"/>
              </a:spcBef>
            </a:pPr>
            <a:r>
              <a:rPr lang="fr-FR" sz="1400" b="1" dirty="0">
                <a:solidFill>
                  <a:srgbClr val="FF0000"/>
                </a:solidFill>
                <a:latin typeface="Comic Sans MS" pitchFamily="66" charset="0"/>
              </a:rPr>
              <a:t>Ag1/2</a:t>
            </a:r>
          </a:p>
        </p:txBody>
      </p:sp>
      <p:sp>
        <p:nvSpPr>
          <p:cNvPr id="103" name="Text Box 65"/>
          <p:cNvSpPr txBox="1">
            <a:spLocks noChangeArrowheads="1"/>
          </p:cNvSpPr>
          <p:nvPr/>
        </p:nvSpPr>
        <p:spPr bwMode="auto">
          <a:xfrm>
            <a:off x="7654925" y="5351463"/>
            <a:ext cx="792163" cy="304800"/>
          </a:xfrm>
          <a:prstGeom prst="rect">
            <a:avLst/>
          </a:prstGeom>
          <a:noFill/>
          <a:ln w="9525">
            <a:noFill/>
            <a:miter lim="800000"/>
            <a:headEnd/>
            <a:tailEnd/>
          </a:ln>
        </p:spPr>
        <p:txBody>
          <a:bodyPr>
            <a:spAutoFit/>
          </a:bodyPr>
          <a:lstStyle/>
          <a:p>
            <a:pPr>
              <a:spcBef>
                <a:spcPct val="50000"/>
              </a:spcBef>
            </a:pPr>
            <a:r>
              <a:rPr lang="fr-FR" sz="1400" b="1" dirty="0">
                <a:solidFill>
                  <a:srgbClr val="FF0000"/>
                </a:solidFill>
                <a:latin typeface="Comic Sans MS" pitchFamily="66" charset="0"/>
              </a:rPr>
              <a:t>Ag1/4</a:t>
            </a:r>
          </a:p>
        </p:txBody>
      </p:sp>
      <p:sp>
        <p:nvSpPr>
          <p:cNvPr id="104" name="Text Box 66"/>
          <p:cNvSpPr txBox="1">
            <a:spLocks noChangeArrowheads="1"/>
          </p:cNvSpPr>
          <p:nvPr/>
        </p:nvSpPr>
        <p:spPr bwMode="auto">
          <a:xfrm>
            <a:off x="5580063" y="3789363"/>
            <a:ext cx="503237" cy="304800"/>
          </a:xfrm>
          <a:prstGeom prst="rect">
            <a:avLst/>
          </a:prstGeom>
          <a:noFill/>
          <a:ln w="9525">
            <a:noFill/>
            <a:miter lim="800000"/>
            <a:headEnd/>
            <a:tailEnd/>
          </a:ln>
        </p:spPr>
        <p:txBody>
          <a:bodyPr>
            <a:spAutoFit/>
          </a:bodyPr>
          <a:lstStyle/>
          <a:p>
            <a:pPr>
              <a:spcBef>
                <a:spcPct val="50000"/>
              </a:spcBef>
            </a:pPr>
            <a:r>
              <a:rPr lang="fr-FR" sz="1400" b="1" dirty="0" err="1">
                <a:solidFill>
                  <a:srgbClr val="FF0000"/>
                </a:solidFill>
                <a:latin typeface="Comic Sans MS" pitchFamily="66" charset="0"/>
              </a:rPr>
              <a:t>Ac</a:t>
            </a:r>
            <a:endParaRPr lang="fr-FR" sz="1400" b="1" dirty="0">
              <a:solidFill>
                <a:srgbClr val="FF0000"/>
              </a:solidFill>
              <a:latin typeface="Comic Sans MS" pitchFamily="66" charset="0"/>
            </a:endParaRPr>
          </a:p>
        </p:txBody>
      </p:sp>
      <p:sp>
        <p:nvSpPr>
          <p:cNvPr id="105" name="Text Box 67"/>
          <p:cNvSpPr txBox="1">
            <a:spLocks noChangeArrowheads="1"/>
          </p:cNvSpPr>
          <p:nvPr/>
        </p:nvSpPr>
        <p:spPr bwMode="auto">
          <a:xfrm>
            <a:off x="5580063" y="4581525"/>
            <a:ext cx="503237" cy="304800"/>
          </a:xfrm>
          <a:prstGeom prst="rect">
            <a:avLst/>
          </a:prstGeom>
          <a:noFill/>
          <a:ln w="9525">
            <a:noFill/>
            <a:miter lim="800000"/>
            <a:headEnd/>
            <a:tailEnd/>
          </a:ln>
        </p:spPr>
        <p:txBody>
          <a:bodyPr>
            <a:spAutoFit/>
          </a:bodyPr>
          <a:lstStyle/>
          <a:p>
            <a:pPr>
              <a:spcBef>
                <a:spcPct val="50000"/>
              </a:spcBef>
            </a:pPr>
            <a:r>
              <a:rPr lang="fr-FR" sz="1400" b="1" dirty="0" err="1">
                <a:solidFill>
                  <a:srgbClr val="FF0000"/>
                </a:solidFill>
                <a:latin typeface="Comic Sans MS" pitchFamily="66" charset="0"/>
              </a:rPr>
              <a:t>Ac</a:t>
            </a:r>
            <a:endParaRPr lang="fr-FR" sz="1400" b="1" dirty="0">
              <a:solidFill>
                <a:srgbClr val="FF0000"/>
              </a:solidFill>
              <a:latin typeface="Comic Sans MS" pitchFamily="66" charset="0"/>
            </a:endParaRPr>
          </a:p>
        </p:txBody>
      </p:sp>
      <p:sp>
        <p:nvSpPr>
          <p:cNvPr id="106" name="Text Box 68"/>
          <p:cNvSpPr txBox="1">
            <a:spLocks noChangeArrowheads="1"/>
          </p:cNvSpPr>
          <p:nvPr/>
        </p:nvSpPr>
        <p:spPr bwMode="auto">
          <a:xfrm>
            <a:off x="5567363" y="5424488"/>
            <a:ext cx="503237" cy="304800"/>
          </a:xfrm>
          <a:prstGeom prst="rect">
            <a:avLst/>
          </a:prstGeom>
          <a:noFill/>
          <a:ln w="9525">
            <a:noFill/>
            <a:miter lim="800000"/>
            <a:headEnd/>
            <a:tailEnd/>
          </a:ln>
        </p:spPr>
        <p:txBody>
          <a:bodyPr>
            <a:spAutoFit/>
          </a:bodyPr>
          <a:lstStyle/>
          <a:p>
            <a:pPr>
              <a:spcBef>
                <a:spcPct val="50000"/>
              </a:spcBef>
            </a:pPr>
            <a:r>
              <a:rPr lang="fr-FR" sz="1400" b="1" dirty="0" err="1">
                <a:solidFill>
                  <a:srgbClr val="FF0000"/>
                </a:solidFill>
                <a:latin typeface="Comic Sans MS" pitchFamily="66" charset="0"/>
              </a:rPr>
              <a:t>Ac</a:t>
            </a:r>
            <a:endParaRPr lang="fr-FR" sz="1400" b="1" dirty="0">
              <a:solidFill>
                <a:srgbClr val="FF0000"/>
              </a:solidFill>
              <a:latin typeface="Comic Sans MS" pitchFamily="66" charset="0"/>
            </a:endParaRPr>
          </a:p>
        </p:txBody>
      </p:sp>
      <p:grpSp>
        <p:nvGrpSpPr>
          <p:cNvPr id="107" name="Group 76"/>
          <p:cNvGrpSpPr>
            <a:grpSpLocks/>
          </p:cNvGrpSpPr>
          <p:nvPr/>
        </p:nvGrpSpPr>
        <p:grpSpPr bwMode="auto">
          <a:xfrm>
            <a:off x="5003800" y="2586038"/>
            <a:ext cx="3887788" cy="792162"/>
            <a:chOff x="3152" y="1629"/>
            <a:chExt cx="2449" cy="499"/>
          </a:xfrm>
        </p:grpSpPr>
        <p:grpSp>
          <p:nvGrpSpPr>
            <p:cNvPr id="108" name="Group 75"/>
            <p:cNvGrpSpPr>
              <a:grpSpLocks/>
            </p:cNvGrpSpPr>
            <p:nvPr/>
          </p:nvGrpSpPr>
          <p:grpSpPr bwMode="auto">
            <a:xfrm>
              <a:off x="3152" y="1629"/>
              <a:ext cx="2403" cy="499"/>
              <a:chOff x="3198" y="1026"/>
              <a:chExt cx="2403" cy="499"/>
            </a:xfrm>
          </p:grpSpPr>
          <p:grpSp>
            <p:nvGrpSpPr>
              <p:cNvPr id="112" name="Group 74"/>
              <p:cNvGrpSpPr>
                <a:grpSpLocks/>
              </p:cNvGrpSpPr>
              <p:nvPr/>
            </p:nvGrpSpPr>
            <p:grpSpPr bwMode="auto">
              <a:xfrm>
                <a:off x="3243" y="1026"/>
                <a:ext cx="2358" cy="408"/>
                <a:chOff x="3198" y="1616"/>
                <a:chExt cx="2358" cy="408"/>
              </a:xfrm>
            </p:grpSpPr>
            <p:sp>
              <p:nvSpPr>
                <p:cNvPr id="116" name="Rectangle 24" descr="Tirets horizontaux"/>
                <p:cNvSpPr>
                  <a:spLocks noChangeArrowheads="1"/>
                </p:cNvSpPr>
                <p:nvPr/>
              </p:nvSpPr>
              <p:spPr bwMode="auto">
                <a:xfrm>
                  <a:off x="3198" y="1661"/>
                  <a:ext cx="317" cy="363"/>
                </a:xfrm>
                <a:prstGeom prst="rect">
                  <a:avLst/>
                </a:prstGeom>
                <a:pattFill prst="dashHorz">
                  <a:fgClr>
                    <a:schemeClr val="accent1"/>
                  </a:fgClr>
                  <a:bgClr>
                    <a:srgbClr val="FFFFFF"/>
                  </a:bgClr>
                </a:pattFill>
                <a:ln w="9525">
                  <a:solidFill>
                    <a:schemeClr val="tx1"/>
                  </a:solidFill>
                  <a:miter lim="800000"/>
                  <a:headEnd/>
                  <a:tailEnd/>
                </a:ln>
              </p:spPr>
              <p:txBody>
                <a:bodyPr wrap="none" anchor="ctr"/>
                <a:lstStyle/>
                <a:p>
                  <a:endParaRPr lang="fr-FR"/>
                </a:p>
              </p:txBody>
            </p:sp>
            <p:sp>
              <p:nvSpPr>
                <p:cNvPr id="117" name="Rectangle 69"/>
                <p:cNvSpPr>
                  <a:spLocks noChangeArrowheads="1"/>
                </p:cNvSpPr>
                <p:nvPr/>
              </p:nvSpPr>
              <p:spPr bwMode="auto">
                <a:xfrm>
                  <a:off x="3515" y="1616"/>
                  <a:ext cx="1724" cy="408"/>
                </a:xfrm>
                <a:prstGeom prst="rect">
                  <a:avLst/>
                </a:prstGeom>
                <a:solidFill>
                  <a:schemeClr val="accent1"/>
                </a:solidFill>
                <a:ln w="9525">
                  <a:solidFill>
                    <a:schemeClr val="tx1"/>
                  </a:solidFill>
                  <a:miter lim="800000"/>
                  <a:headEnd/>
                  <a:tailEnd/>
                </a:ln>
              </p:spPr>
              <p:txBody>
                <a:bodyPr wrap="none" anchor="ctr"/>
                <a:lstStyle/>
                <a:p>
                  <a:endParaRPr lang="fr-FR"/>
                </a:p>
              </p:txBody>
            </p:sp>
            <p:sp>
              <p:nvSpPr>
                <p:cNvPr id="118" name="Rectangle 70" descr="Tirets horizontaux"/>
                <p:cNvSpPr>
                  <a:spLocks noChangeArrowheads="1"/>
                </p:cNvSpPr>
                <p:nvPr/>
              </p:nvSpPr>
              <p:spPr bwMode="auto">
                <a:xfrm>
                  <a:off x="5239" y="1661"/>
                  <a:ext cx="317" cy="363"/>
                </a:xfrm>
                <a:prstGeom prst="rect">
                  <a:avLst/>
                </a:prstGeom>
                <a:pattFill prst="dashHorz">
                  <a:fgClr>
                    <a:schemeClr val="accent1"/>
                  </a:fgClr>
                  <a:bgClr>
                    <a:srgbClr val="FFFFFF"/>
                  </a:bgClr>
                </a:pattFill>
                <a:ln w="9525" algn="ctr">
                  <a:solidFill>
                    <a:schemeClr val="tx1"/>
                  </a:solidFill>
                  <a:miter lim="800000"/>
                  <a:headEnd/>
                  <a:tailEnd/>
                </a:ln>
              </p:spPr>
              <p:txBody>
                <a:bodyPr wrap="none" anchor="ctr"/>
                <a:lstStyle/>
                <a:p>
                  <a:endParaRPr lang="fr-FR"/>
                </a:p>
              </p:txBody>
            </p:sp>
          </p:grpSp>
          <p:grpSp>
            <p:nvGrpSpPr>
              <p:cNvPr id="113" name="Group 71"/>
              <p:cNvGrpSpPr>
                <a:grpSpLocks/>
              </p:cNvGrpSpPr>
              <p:nvPr/>
            </p:nvGrpSpPr>
            <p:grpSpPr bwMode="auto">
              <a:xfrm>
                <a:off x="3198" y="1117"/>
                <a:ext cx="408" cy="408"/>
                <a:chOff x="3107" y="3748"/>
                <a:chExt cx="408" cy="408"/>
              </a:xfrm>
            </p:grpSpPr>
            <p:sp>
              <p:nvSpPr>
                <p:cNvPr id="114" name="Text Box 72"/>
                <p:cNvSpPr txBox="1">
                  <a:spLocks noChangeArrowheads="1"/>
                </p:cNvSpPr>
                <p:nvPr/>
              </p:nvSpPr>
              <p:spPr bwMode="auto">
                <a:xfrm>
                  <a:off x="3152" y="3793"/>
                  <a:ext cx="317" cy="288"/>
                </a:xfrm>
                <a:prstGeom prst="rect">
                  <a:avLst/>
                </a:prstGeom>
                <a:noFill/>
                <a:ln w="9525">
                  <a:noFill/>
                  <a:miter lim="800000"/>
                  <a:headEnd/>
                  <a:tailEnd/>
                </a:ln>
              </p:spPr>
              <p:txBody>
                <a:bodyPr>
                  <a:spAutoFit/>
                </a:bodyPr>
                <a:lstStyle/>
                <a:p>
                  <a:pPr algn="ctr">
                    <a:spcBef>
                      <a:spcPct val="50000"/>
                    </a:spcBef>
                  </a:pPr>
                  <a:r>
                    <a:rPr lang="fr-FR" sz="2400" b="1" dirty="0">
                      <a:solidFill>
                        <a:srgbClr val="FF0000"/>
                      </a:solidFill>
                    </a:rPr>
                    <a:t>+</a:t>
                  </a:r>
                </a:p>
              </p:txBody>
            </p:sp>
            <p:sp>
              <p:nvSpPr>
                <p:cNvPr id="115" name="Oval 73"/>
                <p:cNvSpPr>
                  <a:spLocks noChangeArrowheads="1"/>
                </p:cNvSpPr>
                <p:nvPr/>
              </p:nvSpPr>
              <p:spPr bwMode="auto">
                <a:xfrm>
                  <a:off x="3107" y="3748"/>
                  <a:ext cx="408" cy="408"/>
                </a:xfrm>
                <a:prstGeom prst="ellipse">
                  <a:avLst/>
                </a:prstGeom>
                <a:noFill/>
                <a:ln w="9525">
                  <a:noFill/>
                  <a:round/>
                  <a:headEnd/>
                  <a:tailEnd/>
                </a:ln>
              </p:spPr>
              <p:txBody>
                <a:bodyPr wrap="none" anchor="ctr"/>
                <a:lstStyle/>
                <a:p>
                  <a:endParaRPr lang="fr-FR"/>
                </a:p>
              </p:txBody>
            </p:sp>
          </p:grpSp>
        </p:grpSp>
        <p:grpSp>
          <p:nvGrpSpPr>
            <p:cNvPr id="109" name="Group 34"/>
            <p:cNvGrpSpPr>
              <a:grpSpLocks/>
            </p:cNvGrpSpPr>
            <p:nvPr/>
          </p:nvGrpSpPr>
          <p:grpSpPr bwMode="auto">
            <a:xfrm>
              <a:off x="5193" y="1706"/>
              <a:ext cx="408" cy="410"/>
              <a:chOff x="5279" y="3748"/>
              <a:chExt cx="408" cy="410"/>
            </a:xfrm>
          </p:grpSpPr>
          <p:sp>
            <p:nvSpPr>
              <p:cNvPr id="110" name="Text Box 35"/>
              <p:cNvSpPr txBox="1">
                <a:spLocks noChangeArrowheads="1"/>
              </p:cNvSpPr>
              <p:nvPr/>
            </p:nvSpPr>
            <p:spPr bwMode="auto">
              <a:xfrm>
                <a:off x="5345" y="3793"/>
                <a:ext cx="317" cy="365"/>
              </a:xfrm>
              <a:prstGeom prst="rect">
                <a:avLst/>
              </a:prstGeom>
              <a:noFill/>
              <a:ln w="9525">
                <a:noFill/>
                <a:miter lim="800000"/>
                <a:headEnd/>
                <a:tailEnd/>
              </a:ln>
            </p:spPr>
            <p:txBody>
              <a:bodyPr>
                <a:spAutoFit/>
              </a:bodyPr>
              <a:lstStyle/>
              <a:p>
                <a:pPr algn="ctr">
                  <a:spcBef>
                    <a:spcPct val="50000"/>
                  </a:spcBef>
                </a:pPr>
                <a:r>
                  <a:rPr lang="fr-FR" sz="3200" b="1" dirty="0">
                    <a:solidFill>
                      <a:srgbClr val="FF0000"/>
                    </a:solidFill>
                  </a:rPr>
                  <a:t>-</a:t>
                </a:r>
              </a:p>
            </p:txBody>
          </p:sp>
          <p:sp>
            <p:nvSpPr>
              <p:cNvPr id="111" name="Oval 36"/>
              <p:cNvSpPr>
                <a:spLocks noChangeArrowheads="1"/>
              </p:cNvSpPr>
              <p:nvPr/>
            </p:nvSpPr>
            <p:spPr bwMode="auto">
              <a:xfrm>
                <a:off x="5279" y="3748"/>
                <a:ext cx="408" cy="408"/>
              </a:xfrm>
              <a:prstGeom prst="ellipse">
                <a:avLst/>
              </a:prstGeom>
              <a:noFill/>
              <a:ln w="9525">
                <a:noFill/>
                <a:round/>
                <a:headEnd/>
                <a:tailEnd/>
              </a:ln>
            </p:spPr>
            <p:txBody>
              <a:bodyPr wrap="none" anchor="ctr"/>
              <a:lstStyle/>
              <a:p>
                <a:endParaRPr lang="fr-FR"/>
              </a:p>
            </p:txBody>
          </p:sp>
        </p:grpSp>
      </p:grpSp>
      <p:grpSp>
        <p:nvGrpSpPr>
          <p:cNvPr id="119" name="Group 80"/>
          <p:cNvGrpSpPr>
            <a:grpSpLocks/>
          </p:cNvGrpSpPr>
          <p:nvPr/>
        </p:nvGrpSpPr>
        <p:grpSpPr bwMode="auto">
          <a:xfrm>
            <a:off x="7308850" y="2247900"/>
            <a:ext cx="503238" cy="304800"/>
            <a:chOff x="4604" y="1416"/>
            <a:chExt cx="317" cy="192"/>
          </a:xfrm>
        </p:grpSpPr>
        <p:sp>
          <p:nvSpPr>
            <p:cNvPr id="120" name="Rectangle 41"/>
            <p:cNvSpPr>
              <a:spLocks noChangeArrowheads="1"/>
            </p:cNvSpPr>
            <p:nvPr/>
          </p:nvSpPr>
          <p:spPr bwMode="auto">
            <a:xfrm>
              <a:off x="4604" y="1479"/>
              <a:ext cx="226" cy="91"/>
            </a:xfrm>
            <a:prstGeom prst="rect">
              <a:avLst/>
            </a:prstGeom>
            <a:solidFill>
              <a:srgbClr val="17FF17"/>
            </a:solidFill>
            <a:ln w="9525">
              <a:solidFill>
                <a:schemeClr val="tx1"/>
              </a:solidFill>
              <a:miter lim="800000"/>
              <a:headEnd/>
              <a:tailEnd/>
            </a:ln>
          </p:spPr>
          <p:txBody>
            <a:bodyPr wrap="none" anchor="ctr"/>
            <a:lstStyle/>
            <a:p>
              <a:endParaRPr lang="fr-FR"/>
            </a:p>
          </p:txBody>
        </p:sp>
        <p:sp>
          <p:nvSpPr>
            <p:cNvPr id="121" name="Text Box 77"/>
            <p:cNvSpPr txBox="1">
              <a:spLocks noChangeArrowheads="1"/>
            </p:cNvSpPr>
            <p:nvPr/>
          </p:nvSpPr>
          <p:spPr bwMode="auto">
            <a:xfrm>
              <a:off x="4604" y="1416"/>
              <a:ext cx="317" cy="192"/>
            </a:xfrm>
            <a:prstGeom prst="rect">
              <a:avLst/>
            </a:prstGeom>
            <a:noFill/>
            <a:ln w="9525">
              <a:noFill/>
              <a:miter lim="800000"/>
              <a:headEnd/>
              <a:tailEnd/>
            </a:ln>
          </p:spPr>
          <p:txBody>
            <a:bodyPr>
              <a:spAutoFit/>
            </a:bodyPr>
            <a:lstStyle/>
            <a:p>
              <a:pPr>
                <a:spcBef>
                  <a:spcPct val="50000"/>
                </a:spcBef>
              </a:pPr>
              <a:r>
                <a:rPr lang="fr-FR" sz="1400">
                  <a:solidFill>
                    <a:schemeClr val="bg2"/>
                  </a:solidFill>
                  <a:latin typeface="Comic Sans MS" pitchFamily="66" charset="0"/>
                </a:rPr>
                <a:t>Ag</a:t>
              </a:r>
            </a:p>
          </p:txBody>
        </p:sp>
      </p:grpSp>
      <p:grpSp>
        <p:nvGrpSpPr>
          <p:cNvPr id="122" name="Group 81"/>
          <p:cNvGrpSpPr>
            <a:grpSpLocks/>
          </p:cNvGrpSpPr>
          <p:nvPr/>
        </p:nvGrpSpPr>
        <p:grpSpPr bwMode="auto">
          <a:xfrm>
            <a:off x="6300788" y="2276475"/>
            <a:ext cx="503237" cy="304800"/>
            <a:chOff x="3969" y="1434"/>
            <a:chExt cx="317" cy="192"/>
          </a:xfrm>
        </p:grpSpPr>
        <p:sp>
          <p:nvSpPr>
            <p:cNvPr id="123" name="Rectangle 42"/>
            <p:cNvSpPr>
              <a:spLocks noChangeArrowheads="1"/>
            </p:cNvSpPr>
            <p:nvPr/>
          </p:nvSpPr>
          <p:spPr bwMode="auto">
            <a:xfrm>
              <a:off x="4014" y="1480"/>
              <a:ext cx="226" cy="90"/>
            </a:xfrm>
            <a:prstGeom prst="rect">
              <a:avLst/>
            </a:prstGeom>
            <a:solidFill>
              <a:schemeClr val="hlink"/>
            </a:solidFill>
            <a:ln w="9525">
              <a:solidFill>
                <a:schemeClr val="tx1"/>
              </a:solidFill>
              <a:miter lim="800000"/>
              <a:headEnd/>
              <a:tailEnd/>
            </a:ln>
          </p:spPr>
          <p:txBody>
            <a:bodyPr wrap="none" anchor="ctr"/>
            <a:lstStyle/>
            <a:p>
              <a:endParaRPr lang="fr-FR"/>
            </a:p>
          </p:txBody>
        </p:sp>
        <p:sp>
          <p:nvSpPr>
            <p:cNvPr id="124" name="Text Box 79"/>
            <p:cNvSpPr txBox="1">
              <a:spLocks noChangeArrowheads="1"/>
            </p:cNvSpPr>
            <p:nvPr/>
          </p:nvSpPr>
          <p:spPr bwMode="auto">
            <a:xfrm>
              <a:off x="3969" y="1434"/>
              <a:ext cx="317" cy="192"/>
            </a:xfrm>
            <a:prstGeom prst="rect">
              <a:avLst/>
            </a:prstGeom>
            <a:noFill/>
            <a:ln w="9525">
              <a:noFill/>
              <a:miter lim="800000"/>
              <a:headEnd/>
              <a:tailEnd/>
            </a:ln>
          </p:spPr>
          <p:txBody>
            <a:bodyPr>
              <a:spAutoFit/>
            </a:bodyPr>
            <a:lstStyle/>
            <a:p>
              <a:pPr>
                <a:spcBef>
                  <a:spcPct val="50000"/>
                </a:spcBef>
              </a:pPr>
              <a:r>
                <a:rPr lang="fr-FR" sz="1400">
                  <a:solidFill>
                    <a:schemeClr val="bg2"/>
                  </a:solidFill>
                  <a:latin typeface="Comic Sans MS" pitchFamily="66" charset="0"/>
                </a:rPr>
                <a:t>Ac</a:t>
              </a:r>
            </a:p>
          </p:txBody>
        </p:sp>
      </p:grpSp>
      <p:sp>
        <p:nvSpPr>
          <p:cNvPr id="125" name="Rectangle 82" descr="Grand damier"/>
          <p:cNvSpPr>
            <a:spLocks noChangeArrowheads="1"/>
          </p:cNvSpPr>
          <p:nvPr/>
        </p:nvSpPr>
        <p:spPr bwMode="auto">
          <a:xfrm>
            <a:off x="6804025" y="2349500"/>
            <a:ext cx="71438" cy="142875"/>
          </a:xfrm>
          <a:prstGeom prst="rect">
            <a:avLst/>
          </a:prstGeom>
          <a:pattFill prst="lgCheck">
            <a:fgClr>
              <a:schemeClr val="hlink"/>
            </a:fgClr>
            <a:bgClr>
              <a:srgbClr val="66FF99"/>
            </a:bgClr>
          </a:pattFill>
          <a:ln w="9525" algn="ctr">
            <a:solidFill>
              <a:schemeClr val="tx1"/>
            </a:solidFill>
            <a:miter lim="800000"/>
            <a:headEnd/>
            <a:tailEnd/>
          </a:ln>
        </p:spPr>
        <p:txBody>
          <a:bodyPr wrap="none" anchor="ctr"/>
          <a:lstStyle/>
          <a:p>
            <a:endParaRPr lang="fr-FR"/>
          </a:p>
        </p:txBody>
      </p:sp>
      <p:sp>
        <p:nvSpPr>
          <p:cNvPr id="126" name="Line 83"/>
          <p:cNvSpPr>
            <a:spLocks noChangeShapeType="1"/>
          </p:cNvSpPr>
          <p:nvPr/>
        </p:nvSpPr>
        <p:spPr bwMode="auto">
          <a:xfrm flipH="1">
            <a:off x="6300788" y="6381750"/>
            <a:ext cx="1081087" cy="0"/>
          </a:xfrm>
          <a:prstGeom prst="line">
            <a:avLst/>
          </a:prstGeom>
          <a:noFill/>
          <a:ln w="57150">
            <a:solidFill>
              <a:schemeClr val="tx1"/>
            </a:solidFill>
            <a:round/>
            <a:headEnd/>
            <a:tailEnd type="triangle" w="med" len="med"/>
          </a:ln>
        </p:spPr>
        <p:txBody>
          <a:bodyPr/>
          <a:lstStyle/>
          <a:p>
            <a:endParaRPr lang="fr-FR"/>
          </a:p>
        </p:txBody>
      </p:sp>
      <p:sp>
        <p:nvSpPr>
          <p:cNvPr id="127" name="Text Box 86"/>
          <p:cNvSpPr txBox="1">
            <a:spLocks noChangeArrowheads="1"/>
          </p:cNvSpPr>
          <p:nvPr/>
        </p:nvSpPr>
        <p:spPr bwMode="auto">
          <a:xfrm>
            <a:off x="5795963" y="6491288"/>
            <a:ext cx="2232025" cy="366712"/>
          </a:xfrm>
          <a:prstGeom prst="rect">
            <a:avLst/>
          </a:prstGeom>
          <a:noFill/>
          <a:ln w="9525">
            <a:noFill/>
            <a:miter lim="800000"/>
            <a:headEnd/>
            <a:tailEnd/>
          </a:ln>
        </p:spPr>
        <p:txBody>
          <a:bodyPr>
            <a:spAutoFit/>
          </a:bodyPr>
          <a:lstStyle/>
          <a:p>
            <a:pPr>
              <a:spcBef>
                <a:spcPct val="50000"/>
              </a:spcBef>
            </a:pPr>
            <a:r>
              <a:rPr lang="fr-FR">
                <a:latin typeface="Comic Sans MS" pitchFamily="66" charset="0"/>
              </a:rPr>
              <a:t>Sens des électrons</a:t>
            </a:r>
          </a:p>
        </p:txBody>
      </p:sp>
      <p:grpSp>
        <p:nvGrpSpPr>
          <p:cNvPr id="128" name="Group 107"/>
          <p:cNvGrpSpPr>
            <a:grpSpLocks/>
          </p:cNvGrpSpPr>
          <p:nvPr/>
        </p:nvGrpSpPr>
        <p:grpSpPr bwMode="auto">
          <a:xfrm>
            <a:off x="4932363" y="2133600"/>
            <a:ext cx="4032250" cy="1150938"/>
            <a:chOff x="3107" y="1344"/>
            <a:chExt cx="2540" cy="725"/>
          </a:xfrm>
        </p:grpSpPr>
        <p:sp>
          <p:nvSpPr>
            <p:cNvPr id="129" name="Rectangle 88"/>
            <p:cNvSpPr>
              <a:spLocks noChangeArrowheads="1"/>
            </p:cNvSpPr>
            <p:nvPr/>
          </p:nvSpPr>
          <p:spPr bwMode="auto">
            <a:xfrm>
              <a:off x="3107" y="1344"/>
              <a:ext cx="91" cy="725"/>
            </a:xfrm>
            <a:prstGeom prst="rect">
              <a:avLst/>
            </a:prstGeom>
            <a:solidFill>
              <a:schemeClr val="accent1"/>
            </a:solidFill>
            <a:ln w="9525">
              <a:noFill/>
              <a:miter lim="800000"/>
              <a:headEnd/>
              <a:tailEnd/>
            </a:ln>
          </p:spPr>
          <p:txBody>
            <a:bodyPr wrap="none" anchor="ctr"/>
            <a:lstStyle/>
            <a:p>
              <a:endParaRPr lang="fr-FR"/>
            </a:p>
          </p:txBody>
        </p:sp>
        <p:sp>
          <p:nvSpPr>
            <p:cNvPr id="130" name="Rectangle 89"/>
            <p:cNvSpPr>
              <a:spLocks noChangeArrowheads="1"/>
            </p:cNvSpPr>
            <p:nvPr/>
          </p:nvSpPr>
          <p:spPr bwMode="auto">
            <a:xfrm>
              <a:off x="5556" y="1344"/>
              <a:ext cx="91" cy="725"/>
            </a:xfrm>
            <a:prstGeom prst="rect">
              <a:avLst/>
            </a:prstGeom>
            <a:solidFill>
              <a:schemeClr val="accent1"/>
            </a:solidFill>
            <a:ln w="9525">
              <a:noFill/>
              <a:miter lim="800000"/>
              <a:headEnd/>
              <a:tailEnd/>
            </a:ln>
          </p:spPr>
          <p:txBody>
            <a:bodyPr wrap="none" anchor="ctr"/>
            <a:lstStyle/>
            <a:p>
              <a:endParaRPr lang="fr-FR"/>
            </a:p>
          </p:txBody>
        </p:sp>
        <p:sp>
          <p:nvSpPr>
            <p:cNvPr id="131" name="Rectangle 90"/>
            <p:cNvSpPr>
              <a:spLocks noChangeArrowheads="1"/>
            </p:cNvSpPr>
            <p:nvPr/>
          </p:nvSpPr>
          <p:spPr bwMode="auto">
            <a:xfrm rot="-5400000">
              <a:off x="4354" y="777"/>
              <a:ext cx="45" cy="2540"/>
            </a:xfrm>
            <a:prstGeom prst="rect">
              <a:avLst/>
            </a:prstGeom>
            <a:solidFill>
              <a:schemeClr val="accent1"/>
            </a:solidFill>
            <a:ln w="9525">
              <a:noFill/>
              <a:miter lim="800000"/>
              <a:headEnd/>
              <a:tailEnd/>
            </a:ln>
          </p:spPr>
          <p:txBody>
            <a:bodyPr wrap="none" anchor="ctr"/>
            <a:lstStyle/>
            <a:p>
              <a:endParaRPr lang="fr-FR"/>
            </a:p>
          </p:txBody>
        </p:sp>
      </p:grpSp>
      <p:sp>
        <p:nvSpPr>
          <p:cNvPr id="132" name="Oval 108"/>
          <p:cNvSpPr>
            <a:spLocks noChangeArrowheads="1"/>
          </p:cNvSpPr>
          <p:nvPr/>
        </p:nvSpPr>
        <p:spPr bwMode="auto">
          <a:xfrm rot="16200000">
            <a:off x="6362700" y="5357813"/>
            <a:ext cx="358775" cy="358775"/>
          </a:xfrm>
          <a:prstGeom prst="ellipse">
            <a:avLst/>
          </a:prstGeom>
          <a:solidFill>
            <a:schemeClr val="tx1"/>
          </a:solidFill>
          <a:ln w="9525" algn="ctr">
            <a:noFill/>
            <a:round/>
            <a:headEnd/>
            <a:tailEnd/>
          </a:ln>
        </p:spPr>
        <p:txBody>
          <a:bodyPr wrap="none" anchor="ctr"/>
          <a:lstStyle/>
          <a:p>
            <a:endParaRPr lang="fr-FR"/>
          </a:p>
        </p:txBody>
      </p:sp>
      <p:sp>
        <p:nvSpPr>
          <p:cNvPr id="133" name="Oval 109"/>
          <p:cNvSpPr>
            <a:spLocks noChangeArrowheads="1"/>
          </p:cNvSpPr>
          <p:nvPr/>
        </p:nvSpPr>
        <p:spPr bwMode="auto">
          <a:xfrm rot="16200000">
            <a:off x="7299325" y="5357813"/>
            <a:ext cx="358775" cy="358775"/>
          </a:xfrm>
          <a:prstGeom prst="ellipse">
            <a:avLst/>
          </a:prstGeom>
          <a:solidFill>
            <a:schemeClr val="tx1"/>
          </a:solidFill>
          <a:ln w="9525">
            <a:solidFill>
              <a:schemeClr val="tx1"/>
            </a:solidFill>
            <a:round/>
            <a:headEnd/>
            <a:tailEnd/>
          </a:ln>
        </p:spPr>
        <p:txBody>
          <a:bodyPr wrap="none" anchor="ctr"/>
          <a:lstStyle/>
          <a:p>
            <a:endParaRPr lang="fr-FR"/>
          </a:p>
        </p:txBody>
      </p:sp>
      <p:sp>
        <p:nvSpPr>
          <p:cNvPr id="134" name="Oval 110"/>
          <p:cNvSpPr>
            <a:spLocks noChangeArrowheads="1"/>
          </p:cNvSpPr>
          <p:nvPr/>
        </p:nvSpPr>
        <p:spPr bwMode="auto">
          <a:xfrm rot="16200000">
            <a:off x="6375400" y="4587875"/>
            <a:ext cx="358775" cy="358775"/>
          </a:xfrm>
          <a:prstGeom prst="ellipse">
            <a:avLst/>
          </a:prstGeom>
          <a:solidFill>
            <a:schemeClr val="tx1"/>
          </a:solidFill>
          <a:ln w="9525" algn="ctr">
            <a:noFill/>
            <a:round/>
            <a:headEnd/>
            <a:tailEnd/>
          </a:ln>
        </p:spPr>
        <p:txBody>
          <a:bodyPr wrap="none" anchor="ctr"/>
          <a:lstStyle/>
          <a:p>
            <a:endParaRPr lang="fr-FR"/>
          </a:p>
        </p:txBody>
      </p:sp>
      <p:sp>
        <p:nvSpPr>
          <p:cNvPr id="135" name="Oval 111"/>
          <p:cNvSpPr>
            <a:spLocks noChangeArrowheads="1"/>
          </p:cNvSpPr>
          <p:nvPr/>
        </p:nvSpPr>
        <p:spPr bwMode="auto">
          <a:xfrm rot="16200000">
            <a:off x="7312025" y="4587875"/>
            <a:ext cx="358775" cy="358775"/>
          </a:xfrm>
          <a:prstGeom prst="ellipse">
            <a:avLst/>
          </a:prstGeom>
          <a:solidFill>
            <a:schemeClr val="tx1"/>
          </a:solidFill>
          <a:ln w="9525">
            <a:solidFill>
              <a:schemeClr val="tx1"/>
            </a:solidFill>
            <a:round/>
            <a:headEnd/>
            <a:tailEnd/>
          </a:ln>
        </p:spPr>
        <p:txBody>
          <a:bodyPr wrap="none" anchor="ctr"/>
          <a:lstStyle/>
          <a:p>
            <a:endParaRPr lang="fr-FR"/>
          </a:p>
        </p:txBody>
      </p:sp>
      <p:sp>
        <p:nvSpPr>
          <p:cNvPr id="136" name="Oval 112"/>
          <p:cNvSpPr>
            <a:spLocks noChangeArrowheads="1"/>
          </p:cNvSpPr>
          <p:nvPr/>
        </p:nvSpPr>
        <p:spPr bwMode="auto">
          <a:xfrm rot="16200000">
            <a:off x="6375400" y="3795713"/>
            <a:ext cx="358775" cy="358775"/>
          </a:xfrm>
          <a:prstGeom prst="ellipse">
            <a:avLst/>
          </a:prstGeom>
          <a:solidFill>
            <a:schemeClr val="tx1"/>
          </a:solidFill>
          <a:ln w="9525" algn="ctr">
            <a:noFill/>
            <a:round/>
            <a:headEnd/>
            <a:tailEnd/>
          </a:ln>
        </p:spPr>
        <p:txBody>
          <a:bodyPr wrap="none" anchor="ctr"/>
          <a:lstStyle/>
          <a:p>
            <a:endParaRPr lang="fr-FR"/>
          </a:p>
        </p:txBody>
      </p:sp>
      <p:sp>
        <p:nvSpPr>
          <p:cNvPr id="137" name="Oval 113"/>
          <p:cNvSpPr>
            <a:spLocks noChangeArrowheads="1"/>
          </p:cNvSpPr>
          <p:nvPr/>
        </p:nvSpPr>
        <p:spPr bwMode="auto">
          <a:xfrm rot="16200000">
            <a:off x="7312025" y="3795713"/>
            <a:ext cx="358775" cy="358775"/>
          </a:xfrm>
          <a:prstGeom prst="ellipse">
            <a:avLst/>
          </a:prstGeom>
          <a:solidFill>
            <a:schemeClr val="tx1"/>
          </a:solidFill>
          <a:ln w="9525">
            <a:solidFill>
              <a:schemeClr val="tx1"/>
            </a:solidFill>
            <a:round/>
            <a:headEnd/>
            <a:tailEnd/>
          </a:ln>
        </p:spPr>
        <p:txBody>
          <a:bodyPr wrap="none" anchor="ctr"/>
          <a:lstStyle/>
          <a:p>
            <a:endParaRPr lang="fr-FR"/>
          </a:p>
        </p:txBody>
      </p:sp>
      <p:sp>
        <p:nvSpPr>
          <p:cNvPr id="138" name="Rectangle 114"/>
          <p:cNvSpPr>
            <a:spLocks noChangeArrowheads="1"/>
          </p:cNvSpPr>
          <p:nvPr/>
        </p:nvSpPr>
        <p:spPr bwMode="auto">
          <a:xfrm>
            <a:off x="7308850" y="2349500"/>
            <a:ext cx="358775" cy="142875"/>
          </a:xfrm>
          <a:prstGeom prst="rect">
            <a:avLst/>
          </a:prstGeom>
          <a:solidFill>
            <a:schemeClr val="tx1"/>
          </a:solidFill>
          <a:ln w="9525">
            <a:solidFill>
              <a:schemeClr val="tx1"/>
            </a:solidFill>
            <a:miter lim="800000"/>
            <a:headEnd/>
            <a:tailEnd/>
          </a:ln>
        </p:spPr>
        <p:txBody>
          <a:bodyPr wrap="none" anchor="ctr"/>
          <a:lstStyle/>
          <a:p>
            <a:endParaRPr lang="fr-FR"/>
          </a:p>
        </p:txBody>
      </p:sp>
      <p:sp>
        <p:nvSpPr>
          <p:cNvPr id="139" name="Rectangle 115"/>
          <p:cNvSpPr>
            <a:spLocks noChangeArrowheads="1"/>
          </p:cNvSpPr>
          <p:nvPr/>
        </p:nvSpPr>
        <p:spPr bwMode="auto">
          <a:xfrm>
            <a:off x="6372225" y="2349500"/>
            <a:ext cx="358775" cy="142875"/>
          </a:xfrm>
          <a:prstGeom prst="rect">
            <a:avLst/>
          </a:prstGeom>
          <a:solidFill>
            <a:schemeClr val="tx1"/>
          </a:solidFill>
          <a:ln w="9525">
            <a:solidFill>
              <a:schemeClr val="tx1"/>
            </a:solidFill>
            <a:miter lim="800000"/>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28"/>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7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9" presetClass="entr" presetSubtype="0" fill="hold" nodeType="withEffect">
                                  <p:stCondLst>
                                    <p:cond delay="100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par>
                                <p:cTn id="18" presetID="9" presetClass="entr" presetSubtype="0" fill="hold" nodeType="withEffect">
                                  <p:stCondLst>
                                    <p:cond delay="1000"/>
                                  </p:stCondLst>
                                  <p:childTnLst>
                                    <p:set>
                                      <p:cBhvr>
                                        <p:cTn id="19" dur="1" fill="hold">
                                          <p:stCondLst>
                                            <p:cond delay="0"/>
                                          </p:stCondLst>
                                        </p:cTn>
                                        <p:tgtEl>
                                          <p:spTgt spid="74"/>
                                        </p:tgtEl>
                                        <p:attrNameLst>
                                          <p:attrName>style.visibility</p:attrName>
                                        </p:attrNameLst>
                                      </p:cBhvr>
                                      <p:to>
                                        <p:strVal val="visible"/>
                                      </p:to>
                                    </p:set>
                                    <p:animEffect transition="in" filter="dissolve">
                                      <p:cBhvr>
                                        <p:cTn id="20" dur="500"/>
                                        <p:tgtEl>
                                          <p:spTgt spid="74"/>
                                        </p:tgtEl>
                                      </p:cBhvr>
                                    </p:animEffect>
                                  </p:childTnLst>
                                </p:cTn>
                              </p:par>
                            </p:childTnLst>
                          </p:cTn>
                        </p:par>
                        <p:par>
                          <p:cTn id="21" fill="hold">
                            <p:stCondLst>
                              <p:cond delay="2500"/>
                            </p:stCondLst>
                            <p:childTnLst>
                              <p:par>
                                <p:cTn id="22" presetID="22" presetClass="entr" presetSubtype="4" fill="hold" grpId="0" nodeType="afterEffect">
                                  <p:stCondLst>
                                    <p:cond delay="500"/>
                                  </p:stCondLst>
                                  <p:childTnLst>
                                    <p:set>
                                      <p:cBhvr>
                                        <p:cTn id="23" dur="1" fill="hold">
                                          <p:stCondLst>
                                            <p:cond delay="0"/>
                                          </p:stCondLst>
                                        </p:cTn>
                                        <p:tgtEl>
                                          <p:spTgt spid="81"/>
                                        </p:tgtEl>
                                        <p:attrNameLst>
                                          <p:attrName>style.visibility</p:attrName>
                                        </p:attrNameLst>
                                      </p:cBhvr>
                                      <p:to>
                                        <p:strVal val="visible"/>
                                      </p:to>
                                    </p:set>
                                    <p:animEffect transition="in" filter="wipe(down)">
                                      <p:cBhvr>
                                        <p:cTn id="24" dur="500"/>
                                        <p:tgtEl>
                                          <p:spTgt spid="81"/>
                                        </p:tgtEl>
                                      </p:cBhvr>
                                    </p:animEffect>
                                  </p:childTnLst>
                                </p:cTn>
                              </p:par>
                            </p:childTnLst>
                          </p:cTn>
                        </p:par>
                        <p:par>
                          <p:cTn id="25" fill="hold">
                            <p:stCondLst>
                              <p:cond delay="3500"/>
                            </p:stCondLst>
                            <p:childTnLst>
                              <p:par>
                                <p:cTn id="26" presetID="22" presetClass="entr" presetSubtype="4" fill="hold" grpId="0" nodeType="after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wipe(down)">
                                      <p:cBhvr>
                                        <p:cTn id="28" dur="500"/>
                                        <p:tgtEl>
                                          <p:spTgt spid="80"/>
                                        </p:tgtEl>
                                      </p:cBhvr>
                                    </p:animEffect>
                                  </p:childTnLst>
                                </p:cTn>
                              </p:par>
                            </p:childTnLst>
                          </p:cTn>
                        </p:par>
                        <p:par>
                          <p:cTn id="29" fill="hold">
                            <p:stCondLst>
                              <p:cond delay="4000"/>
                            </p:stCondLst>
                            <p:childTnLst>
                              <p:par>
                                <p:cTn id="30" presetID="9" presetClass="entr" presetSubtype="0" fill="hold" nodeType="afterEffect">
                                  <p:stCondLst>
                                    <p:cond delay="2000"/>
                                  </p:stCondLst>
                                  <p:childTnLst>
                                    <p:set>
                                      <p:cBhvr>
                                        <p:cTn id="31" dur="1" fill="hold">
                                          <p:stCondLst>
                                            <p:cond delay="0"/>
                                          </p:stCondLst>
                                        </p:cTn>
                                        <p:tgtEl>
                                          <p:spTgt spid="119"/>
                                        </p:tgtEl>
                                        <p:attrNameLst>
                                          <p:attrName>style.visibility</p:attrName>
                                        </p:attrNameLst>
                                      </p:cBhvr>
                                      <p:to>
                                        <p:strVal val="visible"/>
                                      </p:to>
                                    </p:set>
                                    <p:animEffect transition="in" filter="dissolve">
                                      <p:cBhvr>
                                        <p:cTn id="32" dur="500"/>
                                        <p:tgtEl>
                                          <p:spTgt spid="119"/>
                                        </p:tgtEl>
                                      </p:cBhvr>
                                    </p:animEffect>
                                  </p:childTnLst>
                                </p:cTn>
                              </p:par>
                            </p:childTnLst>
                          </p:cTn>
                        </p:par>
                        <p:par>
                          <p:cTn id="33" fill="hold">
                            <p:stCondLst>
                              <p:cond delay="6500"/>
                            </p:stCondLst>
                            <p:childTnLst>
                              <p:par>
                                <p:cTn id="34" presetID="9" presetClass="entr" presetSubtype="0" fill="hold" grpId="0" nodeType="after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dissolve">
                                      <p:cBhvr>
                                        <p:cTn id="36" dur="500"/>
                                        <p:tgtEl>
                                          <p:spTgt spid="97"/>
                                        </p:tgtEl>
                                      </p:cBhvr>
                                    </p:animEffect>
                                  </p:childTnLst>
                                </p:cTn>
                              </p:par>
                            </p:childTnLst>
                          </p:cTn>
                        </p:par>
                        <p:par>
                          <p:cTn id="37" fill="hold">
                            <p:stCondLst>
                              <p:cond delay="7000"/>
                            </p:stCondLst>
                            <p:childTnLst>
                              <p:par>
                                <p:cTn id="38" presetID="53" presetClass="entr" presetSubtype="0" fill="hold" grpId="0" nodeType="afterEffect">
                                  <p:stCondLst>
                                    <p:cond delay="0"/>
                                  </p:stCondLst>
                                  <p:childTnLst>
                                    <p:set>
                                      <p:cBhvr>
                                        <p:cTn id="39" dur="1" fill="hold">
                                          <p:stCondLst>
                                            <p:cond delay="0"/>
                                          </p:stCondLst>
                                        </p:cTn>
                                        <p:tgtEl>
                                          <p:spTgt spid="101"/>
                                        </p:tgtEl>
                                        <p:attrNameLst>
                                          <p:attrName>style.visibility</p:attrName>
                                        </p:attrNameLst>
                                      </p:cBhvr>
                                      <p:to>
                                        <p:strVal val="visible"/>
                                      </p:to>
                                    </p:set>
                                    <p:anim calcmode="lin" valueType="num">
                                      <p:cBhvr>
                                        <p:cTn id="40" dur="500" fill="hold"/>
                                        <p:tgtEl>
                                          <p:spTgt spid="101"/>
                                        </p:tgtEl>
                                        <p:attrNameLst>
                                          <p:attrName>ppt_w</p:attrName>
                                        </p:attrNameLst>
                                      </p:cBhvr>
                                      <p:tavLst>
                                        <p:tav tm="0">
                                          <p:val>
                                            <p:fltVal val="0"/>
                                          </p:val>
                                        </p:tav>
                                        <p:tav tm="100000">
                                          <p:val>
                                            <p:strVal val="#ppt_w"/>
                                          </p:val>
                                        </p:tav>
                                      </p:tavLst>
                                    </p:anim>
                                    <p:anim calcmode="lin" valueType="num">
                                      <p:cBhvr>
                                        <p:cTn id="41" dur="500" fill="hold"/>
                                        <p:tgtEl>
                                          <p:spTgt spid="101"/>
                                        </p:tgtEl>
                                        <p:attrNameLst>
                                          <p:attrName>ppt_h</p:attrName>
                                        </p:attrNameLst>
                                      </p:cBhvr>
                                      <p:tavLst>
                                        <p:tav tm="0">
                                          <p:val>
                                            <p:fltVal val="0"/>
                                          </p:val>
                                        </p:tav>
                                        <p:tav tm="100000">
                                          <p:val>
                                            <p:strVal val="#ppt_h"/>
                                          </p:val>
                                        </p:tav>
                                      </p:tavLst>
                                    </p:anim>
                                    <p:animEffect transition="in" filter="fade">
                                      <p:cBhvr>
                                        <p:cTn id="42" dur="500"/>
                                        <p:tgtEl>
                                          <p:spTgt spid="101"/>
                                        </p:tgtEl>
                                      </p:cBhvr>
                                    </p:animEffect>
                                  </p:childTnLst>
                                </p:cTn>
                              </p:par>
                            </p:childTnLst>
                          </p:cTn>
                        </p:par>
                        <p:par>
                          <p:cTn id="43" fill="hold">
                            <p:stCondLst>
                              <p:cond delay="7500"/>
                            </p:stCondLst>
                            <p:childTnLst>
                              <p:par>
                                <p:cTn id="44" presetID="9" presetClass="entr" presetSubtype="0" fill="hold" grpId="0" nodeType="after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dissolve">
                                      <p:cBhvr>
                                        <p:cTn id="46" dur="500"/>
                                        <p:tgtEl>
                                          <p:spTgt spid="93"/>
                                        </p:tgtEl>
                                      </p:cBhvr>
                                    </p:animEffect>
                                  </p:childTnLst>
                                </p:cTn>
                              </p:par>
                            </p:childTnLst>
                          </p:cTn>
                        </p:par>
                        <p:par>
                          <p:cTn id="47" fill="hold">
                            <p:stCondLst>
                              <p:cond delay="8000"/>
                            </p:stCondLst>
                            <p:childTnLst>
                              <p:par>
                                <p:cTn id="48" presetID="53" presetClass="entr" presetSubtype="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Effect transition="in" filter="fade">
                                      <p:cBhvr>
                                        <p:cTn id="52" dur="500"/>
                                        <p:tgtEl>
                                          <p:spTgt spid="102"/>
                                        </p:tgtEl>
                                      </p:cBhvr>
                                    </p:animEffect>
                                  </p:childTnLst>
                                </p:cTn>
                              </p:par>
                            </p:childTnLst>
                          </p:cTn>
                        </p:par>
                        <p:par>
                          <p:cTn id="53" fill="hold">
                            <p:stCondLst>
                              <p:cond delay="8500"/>
                            </p:stCondLst>
                            <p:childTnLst>
                              <p:par>
                                <p:cTn id="54" presetID="9" presetClass="entr" presetSubtype="0"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dissolve">
                                      <p:cBhvr>
                                        <p:cTn id="56" dur="500"/>
                                        <p:tgtEl>
                                          <p:spTgt spid="87"/>
                                        </p:tgtEl>
                                      </p:cBhvr>
                                    </p:animEffect>
                                  </p:childTnLst>
                                </p:cTn>
                              </p:par>
                            </p:childTnLst>
                          </p:cTn>
                        </p:par>
                        <p:par>
                          <p:cTn id="57" fill="hold">
                            <p:stCondLst>
                              <p:cond delay="9000"/>
                            </p:stCondLst>
                            <p:childTnLst>
                              <p:par>
                                <p:cTn id="58" presetID="53" presetClass="entr" presetSubtype="0" fill="hold" grpId="0" nodeType="afterEffect">
                                  <p:stCondLst>
                                    <p:cond delay="0"/>
                                  </p:stCondLst>
                                  <p:childTnLst>
                                    <p:set>
                                      <p:cBhvr>
                                        <p:cTn id="59" dur="1" fill="hold">
                                          <p:stCondLst>
                                            <p:cond delay="0"/>
                                          </p:stCondLst>
                                        </p:cTn>
                                        <p:tgtEl>
                                          <p:spTgt spid="103"/>
                                        </p:tgtEl>
                                        <p:attrNameLst>
                                          <p:attrName>style.visibility</p:attrName>
                                        </p:attrNameLst>
                                      </p:cBhvr>
                                      <p:to>
                                        <p:strVal val="visible"/>
                                      </p:to>
                                    </p:set>
                                    <p:anim calcmode="lin" valueType="num">
                                      <p:cBhvr>
                                        <p:cTn id="60" dur="500" fill="hold"/>
                                        <p:tgtEl>
                                          <p:spTgt spid="103"/>
                                        </p:tgtEl>
                                        <p:attrNameLst>
                                          <p:attrName>ppt_w</p:attrName>
                                        </p:attrNameLst>
                                      </p:cBhvr>
                                      <p:tavLst>
                                        <p:tav tm="0">
                                          <p:val>
                                            <p:fltVal val="0"/>
                                          </p:val>
                                        </p:tav>
                                        <p:tav tm="100000">
                                          <p:val>
                                            <p:strVal val="#ppt_w"/>
                                          </p:val>
                                        </p:tav>
                                      </p:tavLst>
                                    </p:anim>
                                    <p:anim calcmode="lin" valueType="num">
                                      <p:cBhvr>
                                        <p:cTn id="61" dur="500" fill="hold"/>
                                        <p:tgtEl>
                                          <p:spTgt spid="103"/>
                                        </p:tgtEl>
                                        <p:attrNameLst>
                                          <p:attrName>ppt_h</p:attrName>
                                        </p:attrNameLst>
                                      </p:cBhvr>
                                      <p:tavLst>
                                        <p:tav tm="0">
                                          <p:val>
                                            <p:fltVal val="0"/>
                                          </p:val>
                                        </p:tav>
                                        <p:tav tm="100000">
                                          <p:val>
                                            <p:strVal val="#ppt_h"/>
                                          </p:val>
                                        </p:tav>
                                      </p:tavLst>
                                    </p:anim>
                                    <p:animEffect transition="in" filter="fade">
                                      <p:cBhvr>
                                        <p:cTn id="62" dur="500"/>
                                        <p:tgtEl>
                                          <p:spTgt spid="103"/>
                                        </p:tgtEl>
                                      </p:cBhvr>
                                    </p:animEffect>
                                  </p:childTnLst>
                                </p:cTn>
                              </p:par>
                            </p:childTnLst>
                          </p:cTn>
                        </p:par>
                        <p:par>
                          <p:cTn id="63" fill="hold">
                            <p:stCondLst>
                              <p:cond delay="9500"/>
                            </p:stCondLst>
                            <p:childTnLst>
                              <p:par>
                                <p:cTn id="64" presetID="9" presetClass="entr" presetSubtype="0" fill="hold" nodeType="afterEffect">
                                  <p:stCondLst>
                                    <p:cond delay="2000"/>
                                  </p:stCondLst>
                                  <p:childTnLst>
                                    <p:set>
                                      <p:cBhvr>
                                        <p:cTn id="65" dur="1" fill="hold">
                                          <p:stCondLst>
                                            <p:cond delay="0"/>
                                          </p:stCondLst>
                                        </p:cTn>
                                        <p:tgtEl>
                                          <p:spTgt spid="122"/>
                                        </p:tgtEl>
                                        <p:attrNameLst>
                                          <p:attrName>style.visibility</p:attrName>
                                        </p:attrNameLst>
                                      </p:cBhvr>
                                      <p:to>
                                        <p:strVal val="visible"/>
                                      </p:to>
                                    </p:set>
                                    <p:animEffect transition="in" filter="dissolve">
                                      <p:cBhvr>
                                        <p:cTn id="66" dur="500"/>
                                        <p:tgtEl>
                                          <p:spTgt spid="122"/>
                                        </p:tgtEl>
                                      </p:cBhvr>
                                    </p:animEffect>
                                  </p:childTnLst>
                                </p:cTn>
                              </p:par>
                            </p:childTnLst>
                          </p:cTn>
                        </p:par>
                        <p:par>
                          <p:cTn id="67" fill="hold">
                            <p:stCondLst>
                              <p:cond delay="12000"/>
                            </p:stCondLst>
                            <p:childTnLst>
                              <p:par>
                                <p:cTn id="68" presetID="9" presetClass="entr" presetSubtype="0" fill="hold" grpId="0" nodeType="afterEffect">
                                  <p:stCondLst>
                                    <p:cond delay="0"/>
                                  </p:stCondLst>
                                  <p:childTnLst>
                                    <p:set>
                                      <p:cBhvr>
                                        <p:cTn id="69" dur="1" fill="hold">
                                          <p:stCondLst>
                                            <p:cond delay="0"/>
                                          </p:stCondLst>
                                        </p:cTn>
                                        <p:tgtEl>
                                          <p:spTgt spid="95"/>
                                        </p:tgtEl>
                                        <p:attrNameLst>
                                          <p:attrName>style.visibility</p:attrName>
                                        </p:attrNameLst>
                                      </p:cBhvr>
                                      <p:to>
                                        <p:strVal val="visible"/>
                                      </p:to>
                                    </p:set>
                                    <p:animEffect transition="in" filter="dissolve">
                                      <p:cBhvr>
                                        <p:cTn id="70" dur="500"/>
                                        <p:tgtEl>
                                          <p:spTgt spid="95"/>
                                        </p:tgtEl>
                                      </p:cBhvr>
                                    </p:animEffect>
                                  </p:childTnLst>
                                </p:cTn>
                              </p:par>
                            </p:childTnLst>
                          </p:cTn>
                        </p:par>
                        <p:par>
                          <p:cTn id="71" fill="hold">
                            <p:stCondLst>
                              <p:cond delay="12500"/>
                            </p:stCondLst>
                            <p:childTnLst>
                              <p:par>
                                <p:cTn id="72" presetID="53" presetClass="entr" presetSubtype="0" fill="hold" grpId="0" nodeType="afterEffect">
                                  <p:stCondLst>
                                    <p:cond delay="0"/>
                                  </p:stCondLst>
                                  <p:childTnLst>
                                    <p:set>
                                      <p:cBhvr>
                                        <p:cTn id="73" dur="1" fill="hold">
                                          <p:stCondLst>
                                            <p:cond delay="0"/>
                                          </p:stCondLst>
                                        </p:cTn>
                                        <p:tgtEl>
                                          <p:spTgt spid="104"/>
                                        </p:tgtEl>
                                        <p:attrNameLst>
                                          <p:attrName>style.visibility</p:attrName>
                                        </p:attrNameLst>
                                      </p:cBhvr>
                                      <p:to>
                                        <p:strVal val="visible"/>
                                      </p:to>
                                    </p:set>
                                    <p:anim calcmode="lin" valueType="num">
                                      <p:cBhvr>
                                        <p:cTn id="74" dur="500" fill="hold"/>
                                        <p:tgtEl>
                                          <p:spTgt spid="104"/>
                                        </p:tgtEl>
                                        <p:attrNameLst>
                                          <p:attrName>ppt_w</p:attrName>
                                        </p:attrNameLst>
                                      </p:cBhvr>
                                      <p:tavLst>
                                        <p:tav tm="0">
                                          <p:val>
                                            <p:fltVal val="0"/>
                                          </p:val>
                                        </p:tav>
                                        <p:tav tm="100000">
                                          <p:val>
                                            <p:strVal val="#ppt_w"/>
                                          </p:val>
                                        </p:tav>
                                      </p:tavLst>
                                    </p:anim>
                                    <p:anim calcmode="lin" valueType="num">
                                      <p:cBhvr>
                                        <p:cTn id="75" dur="500" fill="hold"/>
                                        <p:tgtEl>
                                          <p:spTgt spid="104"/>
                                        </p:tgtEl>
                                        <p:attrNameLst>
                                          <p:attrName>ppt_h</p:attrName>
                                        </p:attrNameLst>
                                      </p:cBhvr>
                                      <p:tavLst>
                                        <p:tav tm="0">
                                          <p:val>
                                            <p:fltVal val="0"/>
                                          </p:val>
                                        </p:tav>
                                        <p:tav tm="100000">
                                          <p:val>
                                            <p:strVal val="#ppt_h"/>
                                          </p:val>
                                        </p:tav>
                                      </p:tavLst>
                                    </p:anim>
                                    <p:animEffect transition="in" filter="fade">
                                      <p:cBhvr>
                                        <p:cTn id="76" dur="500"/>
                                        <p:tgtEl>
                                          <p:spTgt spid="104"/>
                                        </p:tgtEl>
                                      </p:cBhvr>
                                    </p:animEffect>
                                  </p:childTnLst>
                                </p:cTn>
                              </p:par>
                            </p:childTnLst>
                          </p:cTn>
                        </p:par>
                        <p:par>
                          <p:cTn id="77" fill="hold">
                            <p:stCondLst>
                              <p:cond delay="13000"/>
                            </p:stCondLst>
                            <p:childTnLst>
                              <p:par>
                                <p:cTn id="78" presetID="9" presetClass="entr" presetSubtype="0" fill="hold" grpId="0" nodeType="after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childTnLst>
                          </p:cTn>
                        </p:par>
                        <p:par>
                          <p:cTn id="81" fill="hold">
                            <p:stCondLst>
                              <p:cond delay="13500"/>
                            </p:stCondLst>
                            <p:childTnLst>
                              <p:par>
                                <p:cTn id="82" presetID="53" presetClass="entr" presetSubtype="0" fill="hold" grpId="0" nodeType="afterEffect">
                                  <p:stCondLst>
                                    <p:cond delay="0"/>
                                  </p:stCondLst>
                                  <p:childTnLst>
                                    <p:set>
                                      <p:cBhvr>
                                        <p:cTn id="83" dur="1" fill="hold">
                                          <p:stCondLst>
                                            <p:cond delay="0"/>
                                          </p:stCondLst>
                                        </p:cTn>
                                        <p:tgtEl>
                                          <p:spTgt spid="105"/>
                                        </p:tgtEl>
                                        <p:attrNameLst>
                                          <p:attrName>style.visibility</p:attrName>
                                        </p:attrNameLst>
                                      </p:cBhvr>
                                      <p:to>
                                        <p:strVal val="visible"/>
                                      </p:to>
                                    </p:set>
                                    <p:anim calcmode="lin" valueType="num">
                                      <p:cBhvr>
                                        <p:cTn id="84" dur="500" fill="hold"/>
                                        <p:tgtEl>
                                          <p:spTgt spid="105"/>
                                        </p:tgtEl>
                                        <p:attrNameLst>
                                          <p:attrName>ppt_w</p:attrName>
                                        </p:attrNameLst>
                                      </p:cBhvr>
                                      <p:tavLst>
                                        <p:tav tm="0">
                                          <p:val>
                                            <p:fltVal val="0"/>
                                          </p:val>
                                        </p:tav>
                                        <p:tav tm="100000">
                                          <p:val>
                                            <p:strVal val="#ppt_w"/>
                                          </p:val>
                                        </p:tav>
                                      </p:tavLst>
                                    </p:anim>
                                    <p:anim calcmode="lin" valueType="num">
                                      <p:cBhvr>
                                        <p:cTn id="85" dur="500" fill="hold"/>
                                        <p:tgtEl>
                                          <p:spTgt spid="105"/>
                                        </p:tgtEl>
                                        <p:attrNameLst>
                                          <p:attrName>ppt_h</p:attrName>
                                        </p:attrNameLst>
                                      </p:cBhvr>
                                      <p:tavLst>
                                        <p:tav tm="0">
                                          <p:val>
                                            <p:fltVal val="0"/>
                                          </p:val>
                                        </p:tav>
                                        <p:tav tm="100000">
                                          <p:val>
                                            <p:strVal val="#ppt_h"/>
                                          </p:val>
                                        </p:tav>
                                      </p:tavLst>
                                    </p:anim>
                                    <p:animEffect transition="in" filter="fade">
                                      <p:cBhvr>
                                        <p:cTn id="86" dur="500"/>
                                        <p:tgtEl>
                                          <p:spTgt spid="105"/>
                                        </p:tgtEl>
                                      </p:cBhvr>
                                    </p:animEffect>
                                  </p:childTnLst>
                                </p:cTn>
                              </p:par>
                            </p:childTnLst>
                          </p:cTn>
                        </p:par>
                        <p:par>
                          <p:cTn id="87" fill="hold">
                            <p:stCondLst>
                              <p:cond delay="14000"/>
                            </p:stCondLst>
                            <p:childTnLst>
                              <p:par>
                                <p:cTn id="88" presetID="9" presetClass="entr" presetSubtype="0" fill="hold" grpId="0" nodeType="afterEffect">
                                  <p:stCondLst>
                                    <p:cond delay="0"/>
                                  </p:stCondLst>
                                  <p:childTnLst>
                                    <p:set>
                                      <p:cBhvr>
                                        <p:cTn id="89" dur="1" fill="hold">
                                          <p:stCondLst>
                                            <p:cond delay="0"/>
                                          </p:stCondLst>
                                        </p:cTn>
                                        <p:tgtEl>
                                          <p:spTgt spid="85"/>
                                        </p:tgtEl>
                                        <p:attrNameLst>
                                          <p:attrName>style.visibility</p:attrName>
                                        </p:attrNameLst>
                                      </p:cBhvr>
                                      <p:to>
                                        <p:strVal val="visible"/>
                                      </p:to>
                                    </p:set>
                                    <p:animEffect transition="in" filter="dissolve">
                                      <p:cBhvr>
                                        <p:cTn id="90" dur="500"/>
                                        <p:tgtEl>
                                          <p:spTgt spid="85"/>
                                        </p:tgtEl>
                                      </p:cBhvr>
                                    </p:animEffect>
                                  </p:childTnLst>
                                </p:cTn>
                              </p:par>
                            </p:childTnLst>
                          </p:cTn>
                        </p:par>
                        <p:par>
                          <p:cTn id="91" fill="hold">
                            <p:stCondLst>
                              <p:cond delay="14500"/>
                            </p:stCondLst>
                            <p:childTnLst>
                              <p:par>
                                <p:cTn id="92" presetID="53" presetClass="entr" presetSubtype="0" fill="hold" grpId="0" nodeType="afterEffect">
                                  <p:stCondLst>
                                    <p:cond delay="0"/>
                                  </p:stCondLst>
                                  <p:childTnLst>
                                    <p:set>
                                      <p:cBhvr>
                                        <p:cTn id="93" dur="1" fill="hold">
                                          <p:stCondLst>
                                            <p:cond delay="0"/>
                                          </p:stCondLst>
                                        </p:cTn>
                                        <p:tgtEl>
                                          <p:spTgt spid="106"/>
                                        </p:tgtEl>
                                        <p:attrNameLst>
                                          <p:attrName>style.visibility</p:attrName>
                                        </p:attrNameLst>
                                      </p:cBhvr>
                                      <p:to>
                                        <p:strVal val="visible"/>
                                      </p:to>
                                    </p:set>
                                    <p:anim calcmode="lin" valueType="num">
                                      <p:cBhvr>
                                        <p:cTn id="94" dur="500" fill="hold"/>
                                        <p:tgtEl>
                                          <p:spTgt spid="106"/>
                                        </p:tgtEl>
                                        <p:attrNameLst>
                                          <p:attrName>ppt_w</p:attrName>
                                        </p:attrNameLst>
                                      </p:cBhvr>
                                      <p:tavLst>
                                        <p:tav tm="0">
                                          <p:val>
                                            <p:fltVal val="0"/>
                                          </p:val>
                                        </p:tav>
                                        <p:tav tm="100000">
                                          <p:val>
                                            <p:strVal val="#ppt_w"/>
                                          </p:val>
                                        </p:tav>
                                      </p:tavLst>
                                    </p:anim>
                                    <p:anim calcmode="lin" valueType="num">
                                      <p:cBhvr>
                                        <p:cTn id="95" dur="500" fill="hold"/>
                                        <p:tgtEl>
                                          <p:spTgt spid="106"/>
                                        </p:tgtEl>
                                        <p:attrNameLst>
                                          <p:attrName>ppt_h</p:attrName>
                                        </p:attrNameLst>
                                      </p:cBhvr>
                                      <p:tavLst>
                                        <p:tav tm="0">
                                          <p:val>
                                            <p:fltVal val="0"/>
                                          </p:val>
                                        </p:tav>
                                        <p:tav tm="100000">
                                          <p:val>
                                            <p:strVal val="#ppt_h"/>
                                          </p:val>
                                        </p:tav>
                                      </p:tavLst>
                                    </p:anim>
                                    <p:animEffect transition="in" filter="fade">
                                      <p:cBhvr>
                                        <p:cTn id="96" dur="500"/>
                                        <p:tgtEl>
                                          <p:spTgt spid="106"/>
                                        </p:tgtEl>
                                      </p:cBhvr>
                                    </p:animEffect>
                                  </p:childTnLst>
                                </p:cTn>
                              </p:par>
                            </p:childTnLst>
                          </p:cTn>
                        </p:par>
                        <p:par>
                          <p:cTn id="97" fill="hold">
                            <p:stCondLst>
                              <p:cond delay="15000"/>
                            </p:stCondLst>
                            <p:childTnLst>
                              <p:par>
                                <p:cTn id="98" presetID="53" presetClass="entr" presetSubtype="0" fill="hold" grpId="0" nodeType="afterEffect">
                                  <p:stCondLst>
                                    <p:cond delay="0"/>
                                  </p:stCondLst>
                                  <p:childTnLst>
                                    <p:set>
                                      <p:cBhvr>
                                        <p:cTn id="99" dur="1" fill="hold">
                                          <p:stCondLst>
                                            <p:cond delay="0"/>
                                          </p:stCondLst>
                                        </p:cTn>
                                        <p:tgtEl>
                                          <p:spTgt spid="83"/>
                                        </p:tgtEl>
                                        <p:attrNameLst>
                                          <p:attrName>style.visibility</p:attrName>
                                        </p:attrNameLst>
                                      </p:cBhvr>
                                      <p:to>
                                        <p:strVal val="visible"/>
                                      </p:to>
                                    </p:set>
                                    <p:anim calcmode="lin" valueType="num">
                                      <p:cBhvr>
                                        <p:cTn id="100" dur="500" fill="hold"/>
                                        <p:tgtEl>
                                          <p:spTgt spid="83"/>
                                        </p:tgtEl>
                                        <p:attrNameLst>
                                          <p:attrName>ppt_w</p:attrName>
                                        </p:attrNameLst>
                                      </p:cBhvr>
                                      <p:tavLst>
                                        <p:tav tm="0">
                                          <p:val>
                                            <p:fltVal val="0"/>
                                          </p:val>
                                        </p:tav>
                                        <p:tav tm="100000">
                                          <p:val>
                                            <p:strVal val="#ppt_w"/>
                                          </p:val>
                                        </p:tav>
                                      </p:tavLst>
                                    </p:anim>
                                    <p:anim calcmode="lin" valueType="num">
                                      <p:cBhvr>
                                        <p:cTn id="101" dur="500" fill="hold"/>
                                        <p:tgtEl>
                                          <p:spTgt spid="83"/>
                                        </p:tgtEl>
                                        <p:attrNameLst>
                                          <p:attrName>ppt_h</p:attrName>
                                        </p:attrNameLst>
                                      </p:cBhvr>
                                      <p:tavLst>
                                        <p:tav tm="0">
                                          <p:val>
                                            <p:fltVal val="0"/>
                                          </p:val>
                                        </p:tav>
                                        <p:tav tm="100000">
                                          <p:val>
                                            <p:strVal val="#ppt_h"/>
                                          </p:val>
                                        </p:tav>
                                      </p:tavLst>
                                    </p:anim>
                                    <p:animEffect transition="in" filter="fade">
                                      <p:cBhvr>
                                        <p:cTn id="102" dur="500"/>
                                        <p:tgtEl>
                                          <p:spTgt spid="83"/>
                                        </p:tgtEl>
                                      </p:cBhvr>
                                    </p:animEffect>
                                  </p:childTnLst>
                                </p:cTn>
                              </p:par>
                            </p:childTnLst>
                          </p:cTn>
                        </p:par>
                        <p:par>
                          <p:cTn id="103" fill="hold">
                            <p:stCondLst>
                              <p:cond delay="15500"/>
                            </p:stCondLst>
                            <p:childTnLst>
                              <p:par>
                                <p:cTn id="104" presetID="22" presetClass="entr" presetSubtype="2" fill="hold" grpId="0" nodeType="afterEffect">
                                  <p:stCondLst>
                                    <p:cond delay="0"/>
                                  </p:stCondLst>
                                  <p:childTnLst>
                                    <p:set>
                                      <p:cBhvr>
                                        <p:cTn id="105" dur="1" fill="hold">
                                          <p:stCondLst>
                                            <p:cond delay="0"/>
                                          </p:stCondLst>
                                        </p:cTn>
                                        <p:tgtEl>
                                          <p:spTgt spid="82"/>
                                        </p:tgtEl>
                                        <p:attrNameLst>
                                          <p:attrName>style.visibility</p:attrName>
                                        </p:attrNameLst>
                                      </p:cBhvr>
                                      <p:to>
                                        <p:strVal val="visible"/>
                                      </p:to>
                                    </p:set>
                                    <p:animEffect transition="in" filter="wipe(right)">
                                      <p:cBhvr>
                                        <p:cTn id="106" dur="500"/>
                                        <p:tgtEl>
                                          <p:spTgt spid="82"/>
                                        </p:tgtEl>
                                      </p:cBhvr>
                                    </p:animEffect>
                                  </p:childTnLst>
                                </p:cTn>
                              </p:par>
                            </p:childTnLst>
                          </p:cTn>
                        </p:par>
                        <p:par>
                          <p:cTn id="107" fill="hold">
                            <p:stCondLst>
                              <p:cond delay="16000"/>
                            </p:stCondLst>
                            <p:childTnLst>
                              <p:par>
                                <p:cTn id="108" presetID="53" presetClass="entr" presetSubtype="0" fill="hold" grpId="0" nodeType="afterEffect">
                                  <p:stCondLst>
                                    <p:cond delay="0"/>
                                  </p:stCondLst>
                                  <p:childTnLst>
                                    <p:set>
                                      <p:cBhvr>
                                        <p:cTn id="109" dur="1" fill="hold">
                                          <p:stCondLst>
                                            <p:cond delay="0"/>
                                          </p:stCondLst>
                                        </p:cTn>
                                        <p:tgtEl>
                                          <p:spTgt spid="127"/>
                                        </p:tgtEl>
                                        <p:attrNameLst>
                                          <p:attrName>style.visibility</p:attrName>
                                        </p:attrNameLst>
                                      </p:cBhvr>
                                      <p:to>
                                        <p:strVal val="visible"/>
                                      </p:to>
                                    </p:set>
                                    <p:anim calcmode="lin" valueType="num">
                                      <p:cBhvr>
                                        <p:cTn id="110" dur="500" fill="hold"/>
                                        <p:tgtEl>
                                          <p:spTgt spid="127"/>
                                        </p:tgtEl>
                                        <p:attrNameLst>
                                          <p:attrName>ppt_w</p:attrName>
                                        </p:attrNameLst>
                                      </p:cBhvr>
                                      <p:tavLst>
                                        <p:tav tm="0">
                                          <p:val>
                                            <p:fltVal val="0"/>
                                          </p:val>
                                        </p:tav>
                                        <p:tav tm="100000">
                                          <p:val>
                                            <p:strVal val="#ppt_w"/>
                                          </p:val>
                                        </p:tav>
                                      </p:tavLst>
                                    </p:anim>
                                    <p:anim calcmode="lin" valueType="num">
                                      <p:cBhvr>
                                        <p:cTn id="111" dur="500" fill="hold"/>
                                        <p:tgtEl>
                                          <p:spTgt spid="127"/>
                                        </p:tgtEl>
                                        <p:attrNameLst>
                                          <p:attrName>ppt_h</p:attrName>
                                        </p:attrNameLst>
                                      </p:cBhvr>
                                      <p:tavLst>
                                        <p:tav tm="0">
                                          <p:val>
                                            <p:fltVal val="0"/>
                                          </p:val>
                                        </p:tav>
                                        <p:tav tm="100000">
                                          <p:val>
                                            <p:strVal val="#ppt_h"/>
                                          </p:val>
                                        </p:tav>
                                      </p:tavLst>
                                    </p:anim>
                                    <p:animEffect transition="in" filter="fade">
                                      <p:cBhvr>
                                        <p:cTn id="112" dur="500"/>
                                        <p:tgtEl>
                                          <p:spTgt spid="127"/>
                                        </p:tgtEl>
                                      </p:cBhvr>
                                    </p:animEffect>
                                  </p:childTnLst>
                                </p:cTn>
                              </p:par>
                            </p:childTnLst>
                          </p:cTn>
                        </p:par>
                        <p:par>
                          <p:cTn id="113" fill="hold">
                            <p:stCondLst>
                              <p:cond delay="16500"/>
                            </p:stCondLst>
                            <p:childTnLst>
                              <p:par>
                                <p:cTn id="114" presetID="22" presetClass="entr" presetSubtype="2" fill="hold" grpId="0" nodeType="afterEffect">
                                  <p:stCondLst>
                                    <p:cond delay="0"/>
                                  </p:stCondLst>
                                  <p:childTnLst>
                                    <p:set>
                                      <p:cBhvr>
                                        <p:cTn id="115" dur="1" fill="hold">
                                          <p:stCondLst>
                                            <p:cond delay="0"/>
                                          </p:stCondLst>
                                        </p:cTn>
                                        <p:tgtEl>
                                          <p:spTgt spid="126"/>
                                        </p:tgtEl>
                                        <p:attrNameLst>
                                          <p:attrName>style.visibility</p:attrName>
                                        </p:attrNameLst>
                                      </p:cBhvr>
                                      <p:to>
                                        <p:strVal val="visible"/>
                                      </p:to>
                                    </p:set>
                                    <p:animEffect transition="in" filter="wipe(right)">
                                      <p:cBhvr>
                                        <p:cTn id="116" dur="500"/>
                                        <p:tgtEl>
                                          <p:spTgt spid="126"/>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animEffect transition="in" filter="wipe(right)">
                                      <p:cBhvr>
                                        <p:cTn id="119" dur="2000"/>
                                        <p:tgtEl>
                                          <p:spTgt spid="88"/>
                                        </p:tgtEl>
                                      </p:cBhvr>
                                    </p:animEffect>
                                  </p:childTnLst>
                                  <p:subTnLst>
                                    <p:set>
                                      <p:cBhvr override="childStyle">
                                        <p:cTn dur="1" fill="hold" display="0" masterRel="sameClick" afterEffect="1">
                                          <p:stCondLst>
                                            <p:cond evt="end" delay="0">
                                              <p:tn val="117"/>
                                            </p:cond>
                                          </p:stCondLst>
                                        </p:cTn>
                                        <p:tgtEl>
                                          <p:spTgt spid="88"/>
                                        </p:tgtEl>
                                        <p:attrNameLst>
                                          <p:attrName>style.visibility</p:attrName>
                                        </p:attrNameLst>
                                      </p:cBhvr>
                                      <p:to>
                                        <p:strVal val="hidden"/>
                                      </p:to>
                                    </p:set>
                                  </p:subTnLst>
                                </p:cTn>
                              </p:par>
                              <p:par>
                                <p:cTn id="120" presetID="22" presetClass="entr" presetSubtype="8" fill="hold" grpId="0" nodeType="withEffect">
                                  <p:stCondLst>
                                    <p:cond delay="0"/>
                                  </p:stCondLst>
                                  <p:childTnLst>
                                    <p:set>
                                      <p:cBhvr>
                                        <p:cTn id="121" dur="1" fill="hold">
                                          <p:stCondLst>
                                            <p:cond delay="0"/>
                                          </p:stCondLst>
                                        </p:cTn>
                                        <p:tgtEl>
                                          <p:spTgt spid="89"/>
                                        </p:tgtEl>
                                        <p:attrNameLst>
                                          <p:attrName>style.visibility</p:attrName>
                                        </p:attrNameLst>
                                      </p:cBhvr>
                                      <p:to>
                                        <p:strVal val="visible"/>
                                      </p:to>
                                    </p:set>
                                    <p:animEffect transition="in" filter="wipe(left)">
                                      <p:cBhvr>
                                        <p:cTn id="122" dur="5000"/>
                                        <p:tgtEl>
                                          <p:spTgt spid="89"/>
                                        </p:tgtEl>
                                      </p:cBhvr>
                                    </p:animEffect>
                                  </p:childTnLst>
                                  <p:subTnLst>
                                    <p:set>
                                      <p:cBhvr override="childStyle">
                                        <p:cTn dur="1" fill="hold" display="0" masterRel="sameClick" afterEffect="1">
                                          <p:stCondLst>
                                            <p:cond evt="end" delay="0">
                                              <p:tn val="120"/>
                                            </p:cond>
                                          </p:stCondLst>
                                        </p:cTn>
                                        <p:tgtEl>
                                          <p:spTgt spid="89"/>
                                        </p:tgtEl>
                                        <p:attrNameLst>
                                          <p:attrName>style.visibility</p:attrName>
                                        </p:attrNameLst>
                                      </p:cBhvr>
                                      <p:to>
                                        <p:strVal val="hidden"/>
                                      </p:to>
                                    </p:set>
                                  </p:subTnLst>
                                </p:cTn>
                              </p:par>
                              <p:par>
                                <p:cTn id="123" presetID="9" presetClass="entr" presetSubtype="0" fill="hold" grpId="0" nodeType="withEffect">
                                  <p:stCondLst>
                                    <p:cond delay="0"/>
                                  </p:stCondLst>
                                  <p:childTnLst>
                                    <p:set>
                                      <p:cBhvr>
                                        <p:cTn id="124" dur="1" fill="hold">
                                          <p:stCondLst>
                                            <p:cond delay="0"/>
                                          </p:stCondLst>
                                        </p:cTn>
                                        <p:tgtEl>
                                          <p:spTgt spid="139"/>
                                        </p:tgtEl>
                                        <p:attrNameLst>
                                          <p:attrName>style.visibility</p:attrName>
                                        </p:attrNameLst>
                                      </p:cBhvr>
                                      <p:to>
                                        <p:strVal val="visible"/>
                                      </p:to>
                                    </p:set>
                                    <p:animEffect transition="in" filter="dissolve">
                                      <p:cBhvr>
                                        <p:cTn id="125" dur="5000"/>
                                        <p:tgtEl>
                                          <p:spTgt spid="13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38"/>
                                        </p:tgtEl>
                                        <p:attrNameLst>
                                          <p:attrName>style.visibility</p:attrName>
                                        </p:attrNameLst>
                                      </p:cBhvr>
                                      <p:to>
                                        <p:strVal val="visible"/>
                                      </p:to>
                                    </p:set>
                                    <p:animEffect transition="in" filter="dissolve">
                                      <p:cBhvr>
                                        <p:cTn id="128" dur="5000"/>
                                        <p:tgtEl>
                                          <p:spTgt spid="138"/>
                                        </p:tgtEl>
                                      </p:cBhvr>
                                    </p:animEffect>
                                  </p:childTnLst>
                                </p:cTn>
                              </p:par>
                              <p:par>
                                <p:cTn id="129" presetID="22" presetClass="entr" presetSubtype="2" fill="hold" grpId="0" nodeType="withEffect">
                                  <p:stCondLst>
                                    <p:cond delay="0"/>
                                  </p:stCondLst>
                                  <p:childTnLst>
                                    <p:set>
                                      <p:cBhvr>
                                        <p:cTn id="130" dur="1" fill="hold">
                                          <p:stCondLst>
                                            <p:cond delay="0"/>
                                          </p:stCondLst>
                                        </p:cTn>
                                        <p:tgtEl>
                                          <p:spTgt spid="96"/>
                                        </p:tgtEl>
                                        <p:attrNameLst>
                                          <p:attrName>style.visibility</p:attrName>
                                        </p:attrNameLst>
                                      </p:cBhvr>
                                      <p:to>
                                        <p:strVal val="visible"/>
                                      </p:to>
                                    </p:set>
                                    <p:animEffect transition="in" filter="wipe(right)">
                                      <p:cBhvr>
                                        <p:cTn id="131" dur="2000"/>
                                        <p:tgtEl>
                                          <p:spTgt spid="96"/>
                                        </p:tgtEl>
                                      </p:cBhvr>
                                    </p:animEffect>
                                  </p:childTnLst>
                                  <p:subTnLst>
                                    <p:set>
                                      <p:cBhvr override="childStyle">
                                        <p:cTn dur="1" fill="hold" display="0" masterRel="sameClick" afterEffect="1">
                                          <p:stCondLst>
                                            <p:cond evt="end" delay="0">
                                              <p:tn val="129"/>
                                            </p:cond>
                                          </p:stCondLst>
                                        </p:cTn>
                                        <p:tgtEl>
                                          <p:spTgt spid="96"/>
                                        </p:tgtEl>
                                        <p:attrNameLst>
                                          <p:attrName>style.visibility</p:attrName>
                                        </p:attrNameLst>
                                      </p:cBhvr>
                                      <p:to>
                                        <p:strVal val="hidden"/>
                                      </p:to>
                                    </p:set>
                                  </p:subTnLst>
                                </p:cTn>
                              </p:par>
                              <p:par>
                                <p:cTn id="132" presetID="22" presetClass="entr" presetSubtype="8" fill="hold" grpId="0" nodeType="withEffect">
                                  <p:stCondLst>
                                    <p:cond delay="0"/>
                                  </p:stCondLst>
                                  <p:childTnLst>
                                    <p:set>
                                      <p:cBhvr>
                                        <p:cTn id="133" dur="1" fill="hold">
                                          <p:stCondLst>
                                            <p:cond delay="0"/>
                                          </p:stCondLst>
                                        </p:cTn>
                                        <p:tgtEl>
                                          <p:spTgt spid="94"/>
                                        </p:tgtEl>
                                        <p:attrNameLst>
                                          <p:attrName>style.visibility</p:attrName>
                                        </p:attrNameLst>
                                      </p:cBhvr>
                                      <p:to>
                                        <p:strVal val="visible"/>
                                      </p:to>
                                    </p:set>
                                    <p:animEffect transition="in" filter="wipe(left)">
                                      <p:cBhvr>
                                        <p:cTn id="134" dur="5000"/>
                                        <p:tgtEl>
                                          <p:spTgt spid="94"/>
                                        </p:tgtEl>
                                      </p:cBhvr>
                                    </p:animEffect>
                                  </p:childTnLst>
                                  <p:subTnLst>
                                    <p:set>
                                      <p:cBhvr override="childStyle">
                                        <p:cTn dur="1" fill="hold" display="0" masterRel="sameClick" afterEffect="1">
                                          <p:stCondLst>
                                            <p:cond evt="end" delay="0">
                                              <p:tn val="132"/>
                                            </p:cond>
                                          </p:stCondLst>
                                        </p:cTn>
                                        <p:tgtEl>
                                          <p:spTgt spid="94"/>
                                        </p:tgtEl>
                                        <p:attrNameLst>
                                          <p:attrName>style.visibility</p:attrName>
                                        </p:attrNameLst>
                                      </p:cBhvr>
                                      <p:to>
                                        <p:strVal val="hidden"/>
                                      </p:to>
                                    </p:set>
                                  </p:subTnLst>
                                </p:cTn>
                              </p:par>
                              <p:par>
                                <p:cTn id="135" presetID="22" presetClass="entr" presetSubtype="2" fill="hold" grpId="0" nodeType="withEffect">
                                  <p:stCondLst>
                                    <p:cond delay="0"/>
                                  </p:stCondLst>
                                  <p:childTnLst>
                                    <p:set>
                                      <p:cBhvr>
                                        <p:cTn id="136" dur="1" fill="hold">
                                          <p:stCondLst>
                                            <p:cond delay="0"/>
                                          </p:stCondLst>
                                        </p:cTn>
                                        <p:tgtEl>
                                          <p:spTgt spid="92"/>
                                        </p:tgtEl>
                                        <p:attrNameLst>
                                          <p:attrName>style.visibility</p:attrName>
                                        </p:attrNameLst>
                                      </p:cBhvr>
                                      <p:to>
                                        <p:strVal val="visible"/>
                                      </p:to>
                                    </p:set>
                                    <p:animEffect transition="in" filter="wipe(right)">
                                      <p:cBhvr>
                                        <p:cTn id="137" dur="2000"/>
                                        <p:tgtEl>
                                          <p:spTgt spid="92"/>
                                        </p:tgtEl>
                                      </p:cBhvr>
                                    </p:animEffect>
                                  </p:childTnLst>
                                  <p:subTnLst>
                                    <p:set>
                                      <p:cBhvr override="childStyle">
                                        <p:cTn dur="1" fill="hold" display="0" masterRel="sameClick" afterEffect="1">
                                          <p:stCondLst>
                                            <p:cond evt="end" delay="0">
                                              <p:tn val="135"/>
                                            </p:cond>
                                          </p:stCondLst>
                                        </p:cTn>
                                        <p:tgtEl>
                                          <p:spTgt spid="92"/>
                                        </p:tgtEl>
                                        <p:attrNameLst>
                                          <p:attrName>style.visibility</p:attrName>
                                        </p:attrNameLst>
                                      </p:cBhvr>
                                      <p:to>
                                        <p:strVal val="hidden"/>
                                      </p:to>
                                    </p:set>
                                  </p:subTnLst>
                                </p:cTn>
                              </p:par>
                              <p:par>
                                <p:cTn id="138" presetID="22" presetClass="entr" presetSubtype="8" fill="hold" grpId="0" nodeType="withEffect">
                                  <p:stCondLst>
                                    <p:cond delay="0"/>
                                  </p:stCondLst>
                                  <p:childTnLst>
                                    <p:set>
                                      <p:cBhvr>
                                        <p:cTn id="139" dur="1" fill="hold">
                                          <p:stCondLst>
                                            <p:cond delay="0"/>
                                          </p:stCondLst>
                                        </p:cTn>
                                        <p:tgtEl>
                                          <p:spTgt spid="90"/>
                                        </p:tgtEl>
                                        <p:attrNameLst>
                                          <p:attrName>style.visibility</p:attrName>
                                        </p:attrNameLst>
                                      </p:cBhvr>
                                      <p:to>
                                        <p:strVal val="visible"/>
                                      </p:to>
                                    </p:set>
                                    <p:animEffect transition="in" filter="wipe(left)">
                                      <p:cBhvr>
                                        <p:cTn id="140" dur="5000"/>
                                        <p:tgtEl>
                                          <p:spTgt spid="90"/>
                                        </p:tgtEl>
                                      </p:cBhvr>
                                    </p:animEffect>
                                  </p:childTnLst>
                                  <p:subTnLst>
                                    <p:set>
                                      <p:cBhvr override="childStyle">
                                        <p:cTn dur="1" fill="hold" display="0" masterRel="sameClick" afterEffect="1">
                                          <p:stCondLst>
                                            <p:cond evt="end" delay="0">
                                              <p:tn val="138"/>
                                            </p:cond>
                                          </p:stCondLst>
                                        </p:cTn>
                                        <p:tgtEl>
                                          <p:spTgt spid="90"/>
                                        </p:tgtEl>
                                        <p:attrNameLst>
                                          <p:attrName>style.visibility</p:attrName>
                                        </p:attrNameLst>
                                      </p:cBhvr>
                                      <p:to>
                                        <p:strVal val="hidden"/>
                                      </p:to>
                                    </p:set>
                                  </p:subTnLst>
                                </p:cTn>
                              </p:par>
                              <p:par>
                                <p:cTn id="141" presetID="22" presetClass="entr" presetSubtype="2" fill="hold" grpId="0" nodeType="withEffect">
                                  <p:stCondLst>
                                    <p:cond delay="0"/>
                                  </p:stCondLst>
                                  <p:childTnLst>
                                    <p:set>
                                      <p:cBhvr>
                                        <p:cTn id="142" dur="1" fill="hold">
                                          <p:stCondLst>
                                            <p:cond delay="0"/>
                                          </p:stCondLst>
                                        </p:cTn>
                                        <p:tgtEl>
                                          <p:spTgt spid="86"/>
                                        </p:tgtEl>
                                        <p:attrNameLst>
                                          <p:attrName>style.visibility</p:attrName>
                                        </p:attrNameLst>
                                      </p:cBhvr>
                                      <p:to>
                                        <p:strVal val="visible"/>
                                      </p:to>
                                    </p:set>
                                    <p:animEffect transition="in" filter="wipe(right)">
                                      <p:cBhvr>
                                        <p:cTn id="143" dur="2000"/>
                                        <p:tgtEl>
                                          <p:spTgt spid="86"/>
                                        </p:tgtEl>
                                      </p:cBhvr>
                                    </p:animEffect>
                                  </p:childTnLst>
                                  <p:subTnLst>
                                    <p:set>
                                      <p:cBhvr override="childStyle">
                                        <p:cTn dur="1" fill="hold" display="0" masterRel="sameClick" afterEffect="1">
                                          <p:stCondLst>
                                            <p:cond evt="end" delay="0">
                                              <p:tn val="141"/>
                                            </p:cond>
                                          </p:stCondLst>
                                        </p:cTn>
                                        <p:tgtEl>
                                          <p:spTgt spid="86"/>
                                        </p:tgtEl>
                                        <p:attrNameLst>
                                          <p:attrName>style.visibility</p:attrName>
                                        </p:attrNameLst>
                                      </p:cBhvr>
                                      <p:to>
                                        <p:strVal val="hidden"/>
                                      </p:to>
                                    </p:set>
                                  </p:subTnLst>
                                </p:cTn>
                              </p:par>
                              <p:par>
                                <p:cTn id="144" presetID="22" presetClass="entr" presetSubtype="8" fill="hold" grpId="0" nodeType="withEffect">
                                  <p:stCondLst>
                                    <p:cond delay="0"/>
                                  </p:stCondLst>
                                  <p:childTnLst>
                                    <p:set>
                                      <p:cBhvr>
                                        <p:cTn id="145" dur="1" fill="hold">
                                          <p:stCondLst>
                                            <p:cond delay="0"/>
                                          </p:stCondLst>
                                        </p:cTn>
                                        <p:tgtEl>
                                          <p:spTgt spid="84"/>
                                        </p:tgtEl>
                                        <p:attrNameLst>
                                          <p:attrName>style.visibility</p:attrName>
                                        </p:attrNameLst>
                                      </p:cBhvr>
                                      <p:to>
                                        <p:strVal val="visible"/>
                                      </p:to>
                                    </p:set>
                                    <p:animEffect transition="in" filter="wipe(left)">
                                      <p:cBhvr>
                                        <p:cTn id="146" dur="5000"/>
                                        <p:tgtEl>
                                          <p:spTgt spid="84"/>
                                        </p:tgtEl>
                                      </p:cBhvr>
                                    </p:animEffect>
                                  </p:childTnLst>
                                  <p:subTnLst>
                                    <p:set>
                                      <p:cBhvr override="childStyle">
                                        <p:cTn dur="1" fill="hold" display="0" masterRel="sameClick" afterEffect="1">
                                          <p:stCondLst>
                                            <p:cond evt="end" delay="0">
                                              <p:tn val="144"/>
                                            </p:cond>
                                          </p:stCondLst>
                                        </p:cTn>
                                        <p:tgtEl>
                                          <p:spTgt spid="84"/>
                                        </p:tgtEl>
                                        <p:attrNameLst>
                                          <p:attrName>style.visibility</p:attrName>
                                        </p:attrNameLst>
                                      </p:cBhvr>
                                      <p:to>
                                        <p:strVal val="hidden"/>
                                      </p:to>
                                    </p:set>
                                  </p:subTnLst>
                                </p:cTn>
                              </p:par>
                              <p:par>
                                <p:cTn id="147" presetID="9" presetClass="entr" presetSubtype="0" fill="hold" grpId="0" nodeType="withEffect">
                                  <p:stCondLst>
                                    <p:cond delay="0"/>
                                  </p:stCondLst>
                                  <p:childTnLst>
                                    <p:set>
                                      <p:cBhvr>
                                        <p:cTn id="148" dur="1" fill="hold">
                                          <p:stCondLst>
                                            <p:cond delay="0"/>
                                          </p:stCondLst>
                                        </p:cTn>
                                        <p:tgtEl>
                                          <p:spTgt spid="137"/>
                                        </p:tgtEl>
                                        <p:attrNameLst>
                                          <p:attrName>style.visibility</p:attrName>
                                        </p:attrNameLst>
                                      </p:cBhvr>
                                      <p:to>
                                        <p:strVal val="visible"/>
                                      </p:to>
                                    </p:set>
                                    <p:animEffect transition="in" filter="dissolve">
                                      <p:cBhvr>
                                        <p:cTn id="149" dur="5000"/>
                                        <p:tgtEl>
                                          <p:spTgt spid="137"/>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35"/>
                                        </p:tgtEl>
                                        <p:attrNameLst>
                                          <p:attrName>style.visibility</p:attrName>
                                        </p:attrNameLst>
                                      </p:cBhvr>
                                      <p:to>
                                        <p:strVal val="visible"/>
                                      </p:to>
                                    </p:set>
                                    <p:animEffect transition="in" filter="dissolve">
                                      <p:cBhvr>
                                        <p:cTn id="152" dur="5000"/>
                                        <p:tgtEl>
                                          <p:spTgt spid="135"/>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33"/>
                                        </p:tgtEl>
                                        <p:attrNameLst>
                                          <p:attrName>style.visibility</p:attrName>
                                        </p:attrNameLst>
                                      </p:cBhvr>
                                      <p:to>
                                        <p:strVal val="visible"/>
                                      </p:to>
                                    </p:set>
                                    <p:animEffect transition="in" filter="dissolve">
                                      <p:cBhvr>
                                        <p:cTn id="155" dur="5000"/>
                                        <p:tgtEl>
                                          <p:spTgt spid="133"/>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36"/>
                                        </p:tgtEl>
                                        <p:attrNameLst>
                                          <p:attrName>style.visibility</p:attrName>
                                        </p:attrNameLst>
                                      </p:cBhvr>
                                      <p:to>
                                        <p:strVal val="visible"/>
                                      </p:to>
                                    </p:set>
                                    <p:animEffect transition="in" filter="dissolve">
                                      <p:cBhvr>
                                        <p:cTn id="158" dur="5000"/>
                                        <p:tgtEl>
                                          <p:spTgt spid="136"/>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34"/>
                                        </p:tgtEl>
                                        <p:attrNameLst>
                                          <p:attrName>style.visibility</p:attrName>
                                        </p:attrNameLst>
                                      </p:cBhvr>
                                      <p:to>
                                        <p:strVal val="visible"/>
                                      </p:to>
                                    </p:set>
                                    <p:animEffect transition="in" filter="dissolve">
                                      <p:cBhvr>
                                        <p:cTn id="161" dur="5000"/>
                                        <p:tgtEl>
                                          <p:spTgt spid="134"/>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32"/>
                                        </p:tgtEl>
                                        <p:attrNameLst>
                                          <p:attrName>style.visibility</p:attrName>
                                        </p:attrNameLst>
                                      </p:cBhvr>
                                      <p:to>
                                        <p:strVal val="visible"/>
                                      </p:to>
                                    </p:set>
                                    <p:animEffect transition="in" filter="dissolve">
                                      <p:cBhvr>
                                        <p:cTn id="164" dur="5000"/>
                                        <p:tgtEl>
                                          <p:spTgt spid="132"/>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25"/>
                                        </p:tgtEl>
                                        <p:attrNameLst>
                                          <p:attrName>style.visibility</p:attrName>
                                        </p:attrNameLst>
                                      </p:cBhvr>
                                      <p:to>
                                        <p:strVal val="visible"/>
                                      </p:to>
                                    </p:set>
                                    <p:animEffect transition="in" filter="dissolve">
                                      <p:cBhvr>
                                        <p:cTn id="167" dur="500"/>
                                        <p:tgtEl>
                                          <p:spTgt spid="12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99"/>
                                        </p:tgtEl>
                                        <p:attrNameLst>
                                          <p:attrName>style.visibility</p:attrName>
                                        </p:attrNameLst>
                                      </p:cBhvr>
                                      <p:to>
                                        <p:strVal val="visible"/>
                                      </p:to>
                                    </p:set>
                                    <p:animEffect transition="in" filter="dissolve">
                                      <p:cBhvr>
                                        <p:cTn id="170" dur="100"/>
                                        <p:tgtEl>
                                          <p:spTgt spid="99"/>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98"/>
                                        </p:tgtEl>
                                        <p:attrNameLst>
                                          <p:attrName>style.visibility</p:attrName>
                                        </p:attrNameLst>
                                      </p:cBhvr>
                                      <p:to>
                                        <p:strVal val="visible"/>
                                      </p:to>
                                    </p:set>
                                    <p:animEffect transition="in" filter="dissolve">
                                      <p:cBhvr>
                                        <p:cTn id="173" dur="100"/>
                                        <p:tgtEl>
                                          <p:spTgt spid="98"/>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dissolve">
                                      <p:cBhvr>
                                        <p:cTn id="176" dur="1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80" grpId="0" animBg="1"/>
      <p:bldP spid="81" grpId="0" animBg="1"/>
      <p:bldP spid="82" grpId="0" animBg="1"/>
      <p:bldP spid="83"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p:bldP spid="102" grpId="0"/>
      <p:bldP spid="103" grpId="0"/>
      <p:bldP spid="104" grpId="0"/>
      <p:bldP spid="105" grpId="0"/>
      <p:bldP spid="106" grpId="0"/>
      <p:bldP spid="125" grpId="0" animBg="1"/>
      <p:bldP spid="126" grpId="0" animBg="1"/>
      <p:bldP spid="127" grpId="0"/>
      <p:bldP spid="132" grpId="0" animBg="1"/>
      <p:bldP spid="133" grpId="0" animBg="1"/>
      <p:bldP spid="134" grpId="0" animBg="1"/>
      <p:bldP spid="135" grpId="0" animBg="1"/>
      <p:bldP spid="136" grpId="0" animBg="1"/>
      <p:bldP spid="137" grpId="0" animBg="1"/>
      <p:bldP spid="138" grpId="0" animBg="1"/>
      <p:bldP spid="1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00042"/>
            <a:ext cx="3623236" cy="369332"/>
          </a:xfrm>
          <a:prstGeom prst="rect">
            <a:avLst/>
          </a:prstGeom>
        </p:spPr>
        <p:txBody>
          <a:bodyPr wrap="none">
            <a:spAutoFit/>
          </a:bodyPr>
          <a:lstStyle/>
          <a:p>
            <a:pPr marL="342900" indent="-342900" algn="just">
              <a:spcBef>
                <a:spcPct val="20000"/>
              </a:spcBef>
              <a:buClr>
                <a:schemeClr val="hlink"/>
              </a:buClr>
              <a:buSzPct val="70000"/>
              <a:buFont typeface="Wingdings" pitchFamily="2" charset="2"/>
              <a:buNone/>
              <a:defRPr/>
            </a:pPr>
            <a:r>
              <a:rPr lang="fr-FR" b="1" dirty="0" smtClean="0">
                <a:solidFill>
                  <a:srgbClr val="FF0000"/>
                </a:solidFill>
                <a:latin typeface="Arial Black" pitchFamily="34" charset="0"/>
              </a:rPr>
              <a:t>Résultats et interprétation </a:t>
            </a:r>
            <a:endParaRPr lang="fr-FR" b="1" dirty="0">
              <a:solidFill>
                <a:srgbClr val="FF0000"/>
              </a:solidFill>
              <a:latin typeface="Arial Black" pitchFamily="34" charset="0"/>
            </a:endParaRPr>
          </a:p>
        </p:txBody>
      </p:sp>
      <p:sp>
        <p:nvSpPr>
          <p:cNvPr id="3" name="Rectangle 70"/>
          <p:cNvSpPr>
            <a:spLocks noChangeArrowheads="1"/>
          </p:cNvSpPr>
          <p:nvPr/>
        </p:nvSpPr>
        <p:spPr bwMode="auto">
          <a:xfrm>
            <a:off x="0" y="857232"/>
            <a:ext cx="4857752" cy="4824413"/>
          </a:xfrm>
          <a:prstGeom prst="rect">
            <a:avLst/>
          </a:prstGeom>
          <a:noFill/>
          <a:ln w="9525">
            <a:noFill/>
            <a:miter lim="800000"/>
            <a:headEnd/>
            <a:tailEnd/>
          </a:ln>
          <a:effectLst/>
        </p:spPr>
        <p:txBody>
          <a:bodyPr/>
          <a:lstStyle/>
          <a:p>
            <a:pPr marL="342900" indent="-342900" algn="just">
              <a:spcBef>
                <a:spcPct val="20000"/>
              </a:spcBef>
              <a:buClr>
                <a:schemeClr val="hlink"/>
              </a:buClr>
              <a:buSzPct val="70000"/>
              <a:buFont typeface="Wingdings" pitchFamily="2" charset="2"/>
              <a:buChar char="n"/>
              <a:defRPr/>
            </a:pPr>
            <a:r>
              <a:rPr lang="fr-FR" sz="2400" dirty="0">
                <a:latin typeface="Arial" pitchFamily="34" charset="0"/>
                <a:cs typeface="Arial" pitchFamily="34" charset="0"/>
              </a:rPr>
              <a:t>A la sortie de la cuve de migration</a:t>
            </a:r>
          </a:p>
          <a:p>
            <a:pPr marL="342900" indent="-342900" algn="just">
              <a:spcBef>
                <a:spcPct val="20000"/>
              </a:spcBef>
              <a:buClr>
                <a:schemeClr val="hlink"/>
              </a:buClr>
              <a:buSzPct val="70000"/>
              <a:buFont typeface="Wingdings" pitchFamily="2" charset="2"/>
              <a:buChar char="n"/>
              <a:defRPr/>
            </a:pPr>
            <a:r>
              <a:rPr lang="fr-FR" sz="2400" dirty="0">
                <a:latin typeface="Arial" pitchFamily="34" charset="0"/>
                <a:cs typeface="Arial" pitchFamily="34" charset="0"/>
              </a:rPr>
              <a:t>Après coloration au </a:t>
            </a:r>
            <a:r>
              <a:rPr lang="fr-FR" sz="2400" b="1" dirty="0">
                <a:solidFill>
                  <a:srgbClr val="FF0000"/>
                </a:solidFill>
                <a:latin typeface="Arial" pitchFamily="34" charset="0"/>
                <a:cs typeface="Arial" pitchFamily="34" charset="0"/>
              </a:rPr>
              <a:t>Bleu de toluidine</a:t>
            </a:r>
          </a:p>
          <a:p>
            <a:pPr marL="342900" indent="-342900" algn="just">
              <a:spcBef>
                <a:spcPct val="20000"/>
              </a:spcBef>
              <a:buClr>
                <a:schemeClr val="hlink"/>
              </a:buClr>
              <a:buSzPct val="70000"/>
              <a:buFont typeface="Wingdings" pitchFamily="2" charset="2"/>
              <a:buChar char="n"/>
              <a:defRPr/>
            </a:pPr>
            <a:r>
              <a:rPr lang="fr-FR" sz="2400" dirty="0">
                <a:latin typeface="Arial" pitchFamily="34" charset="0"/>
                <a:cs typeface="Arial" pitchFamily="34" charset="0"/>
              </a:rPr>
              <a:t>Présence d’arcs indiquant la spécificité de l’</a:t>
            </a:r>
            <a:r>
              <a:rPr lang="fr-FR" sz="2400" dirty="0" err="1">
                <a:latin typeface="Arial" pitchFamily="34" charset="0"/>
                <a:cs typeface="Arial" pitchFamily="34" charset="0"/>
              </a:rPr>
              <a:t>Ac</a:t>
            </a:r>
            <a:r>
              <a:rPr lang="fr-FR" sz="2400" dirty="0">
                <a:latin typeface="Arial" pitchFamily="34" charset="0"/>
                <a:cs typeface="Arial" pitchFamily="34" charset="0"/>
              </a:rPr>
              <a:t> pour l’Ag</a:t>
            </a:r>
          </a:p>
          <a:p>
            <a:pPr marL="342900" indent="-342900" algn="just">
              <a:spcBef>
                <a:spcPct val="20000"/>
              </a:spcBef>
              <a:buClr>
                <a:schemeClr val="hlink"/>
              </a:buClr>
              <a:buSzPct val="70000"/>
              <a:buFont typeface="Wingdings" pitchFamily="2" charset="2"/>
              <a:buChar char="n"/>
              <a:defRPr/>
            </a:pPr>
            <a:r>
              <a:rPr lang="fr-FR" sz="2400" dirty="0">
                <a:latin typeface="Arial" pitchFamily="34" charset="0"/>
                <a:cs typeface="Arial" pitchFamily="34" charset="0"/>
              </a:rPr>
              <a:t>Qualité des arcs variable en fonction de la concentration en antigène</a:t>
            </a:r>
          </a:p>
          <a:p>
            <a:pPr marL="742950" lvl="1" indent="-285750" algn="just">
              <a:spcBef>
                <a:spcPct val="20000"/>
              </a:spcBef>
              <a:buClr>
                <a:schemeClr val="accent2"/>
              </a:buClr>
              <a:buSzPct val="70000"/>
              <a:buFont typeface="Wingdings" pitchFamily="2" charset="2"/>
              <a:buChar char="n"/>
              <a:defRPr/>
            </a:pPr>
            <a:r>
              <a:rPr lang="fr-FR" sz="2400" dirty="0">
                <a:latin typeface="Arial" pitchFamily="34" charset="0"/>
                <a:cs typeface="Arial" pitchFamily="34" charset="0"/>
              </a:rPr>
              <a:t>Épaisseur plus forte pour les concentrations les plus importantes</a:t>
            </a:r>
          </a:p>
          <a:p>
            <a:pPr marL="742950" lvl="1" indent="-285750" algn="just">
              <a:spcBef>
                <a:spcPct val="20000"/>
              </a:spcBef>
              <a:buClr>
                <a:schemeClr val="accent2"/>
              </a:buClr>
              <a:buSzPct val="70000"/>
              <a:buFont typeface="Wingdings" pitchFamily="2" charset="2"/>
              <a:buChar char="n"/>
              <a:defRPr/>
            </a:pPr>
            <a:r>
              <a:rPr lang="fr-FR" sz="2400" dirty="0">
                <a:latin typeface="Arial" pitchFamily="34" charset="0"/>
                <a:cs typeface="Arial" pitchFamily="34" charset="0"/>
              </a:rPr>
              <a:t>Proximité plus grande du puits anticorps  pour  les   concentration en Ag élevées.</a:t>
            </a:r>
          </a:p>
        </p:txBody>
      </p:sp>
      <p:pic>
        <p:nvPicPr>
          <p:cNvPr id="4" name="Picture 60"/>
          <p:cNvPicPr>
            <a:picLocks noChangeAspect="1" noChangeArrowheads="1"/>
          </p:cNvPicPr>
          <p:nvPr/>
        </p:nvPicPr>
        <p:blipFill>
          <a:blip r:embed="rId2"/>
          <a:srcRect/>
          <a:stretch>
            <a:fillRect/>
          </a:stretch>
        </p:blipFill>
        <p:spPr>
          <a:xfrm>
            <a:off x="5286380" y="1071546"/>
            <a:ext cx="3494088" cy="4098925"/>
          </a:xfrm>
          <a:prstGeom prst="rect">
            <a:avLst/>
          </a:prstGeom>
          <a:noFill/>
        </p:spPr>
      </p:pic>
      <p:grpSp>
        <p:nvGrpSpPr>
          <p:cNvPr id="7" name="Group 64"/>
          <p:cNvGrpSpPr>
            <a:grpSpLocks/>
          </p:cNvGrpSpPr>
          <p:nvPr/>
        </p:nvGrpSpPr>
        <p:grpSpPr bwMode="auto">
          <a:xfrm>
            <a:off x="4857752" y="5143512"/>
            <a:ext cx="647700" cy="647700"/>
            <a:chOff x="3107" y="3748"/>
            <a:chExt cx="408" cy="408"/>
          </a:xfrm>
        </p:grpSpPr>
        <p:sp>
          <p:nvSpPr>
            <p:cNvPr id="8" name="Text Box 65"/>
            <p:cNvSpPr txBox="1">
              <a:spLocks noChangeArrowheads="1"/>
            </p:cNvSpPr>
            <p:nvPr/>
          </p:nvSpPr>
          <p:spPr bwMode="auto">
            <a:xfrm>
              <a:off x="3152" y="3793"/>
              <a:ext cx="317" cy="288"/>
            </a:xfrm>
            <a:prstGeom prst="rect">
              <a:avLst/>
            </a:prstGeom>
            <a:noFill/>
            <a:ln w="9525">
              <a:noFill/>
              <a:miter lim="800000"/>
              <a:headEnd/>
              <a:tailEnd/>
            </a:ln>
          </p:spPr>
          <p:txBody>
            <a:bodyPr>
              <a:spAutoFit/>
            </a:bodyPr>
            <a:lstStyle/>
            <a:p>
              <a:pPr algn="ctr">
                <a:spcBef>
                  <a:spcPct val="50000"/>
                </a:spcBef>
              </a:pPr>
              <a:r>
                <a:rPr lang="fr-FR" sz="2400" b="1" dirty="0"/>
                <a:t>+</a:t>
              </a:r>
            </a:p>
          </p:txBody>
        </p:sp>
        <p:sp>
          <p:nvSpPr>
            <p:cNvPr id="9" name="Oval 66"/>
            <p:cNvSpPr>
              <a:spLocks noChangeArrowheads="1"/>
            </p:cNvSpPr>
            <p:nvPr/>
          </p:nvSpPr>
          <p:spPr bwMode="auto">
            <a:xfrm>
              <a:off x="3107" y="3748"/>
              <a:ext cx="408" cy="408"/>
            </a:xfrm>
            <a:prstGeom prst="ellipse">
              <a:avLst/>
            </a:prstGeom>
            <a:noFill/>
            <a:ln w="9525">
              <a:solidFill>
                <a:schemeClr val="bg2"/>
              </a:solidFill>
              <a:round/>
              <a:headEnd/>
              <a:tailEnd/>
            </a:ln>
          </p:spPr>
          <p:txBody>
            <a:bodyPr wrap="none" anchor="ctr"/>
            <a:lstStyle/>
            <a:p>
              <a:endParaRPr lang="fr-FR"/>
            </a:p>
          </p:txBody>
        </p:sp>
      </p:grpSp>
      <p:grpSp>
        <p:nvGrpSpPr>
          <p:cNvPr id="10" name="Group 67"/>
          <p:cNvGrpSpPr>
            <a:grpSpLocks/>
          </p:cNvGrpSpPr>
          <p:nvPr/>
        </p:nvGrpSpPr>
        <p:grpSpPr bwMode="auto">
          <a:xfrm>
            <a:off x="8496300" y="5143512"/>
            <a:ext cx="647700" cy="647700"/>
            <a:chOff x="5279" y="3748"/>
            <a:chExt cx="408" cy="408"/>
          </a:xfrm>
        </p:grpSpPr>
        <p:sp>
          <p:nvSpPr>
            <p:cNvPr id="11" name="Text Box 68"/>
            <p:cNvSpPr txBox="1">
              <a:spLocks noChangeArrowheads="1"/>
            </p:cNvSpPr>
            <p:nvPr/>
          </p:nvSpPr>
          <p:spPr bwMode="auto">
            <a:xfrm>
              <a:off x="5345" y="3793"/>
              <a:ext cx="317" cy="288"/>
            </a:xfrm>
            <a:prstGeom prst="rect">
              <a:avLst/>
            </a:prstGeom>
            <a:noFill/>
            <a:ln w="9525">
              <a:noFill/>
              <a:miter lim="800000"/>
              <a:headEnd/>
              <a:tailEnd/>
            </a:ln>
          </p:spPr>
          <p:txBody>
            <a:bodyPr>
              <a:spAutoFit/>
            </a:bodyPr>
            <a:lstStyle/>
            <a:p>
              <a:pPr algn="ctr">
                <a:spcBef>
                  <a:spcPct val="50000"/>
                </a:spcBef>
              </a:pPr>
              <a:r>
                <a:rPr lang="fr-FR" sz="2400" b="1"/>
                <a:t>-</a:t>
              </a:r>
            </a:p>
          </p:txBody>
        </p:sp>
        <p:sp>
          <p:nvSpPr>
            <p:cNvPr id="12" name="Oval 69"/>
            <p:cNvSpPr>
              <a:spLocks noChangeArrowheads="1"/>
            </p:cNvSpPr>
            <p:nvPr/>
          </p:nvSpPr>
          <p:spPr bwMode="auto">
            <a:xfrm>
              <a:off x="5279" y="3748"/>
              <a:ext cx="408" cy="408"/>
            </a:xfrm>
            <a:prstGeom prst="ellipse">
              <a:avLst/>
            </a:prstGeom>
            <a:noFill/>
            <a:ln w="9525">
              <a:solidFill>
                <a:schemeClr val="bg2"/>
              </a:solidFill>
              <a:round/>
              <a:headEnd/>
              <a:tailEnd/>
            </a:ln>
          </p:spPr>
          <p:txBody>
            <a:bodyPr wrap="none" anchor="ct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54107"/>
          </a:xfrm>
          <a:prstGeom prst="rect">
            <a:avLst/>
          </a:prstGeom>
        </p:spPr>
        <p:txBody>
          <a:bodyPr wrap="square">
            <a:spAutoFit/>
          </a:bodyPr>
          <a:lstStyle/>
          <a:p>
            <a:r>
              <a:rPr lang="fr-FR" sz="2800" b="1" dirty="0" smtClean="0">
                <a:solidFill>
                  <a:srgbClr val="FF0000"/>
                </a:solidFill>
              </a:rPr>
              <a:t>ELIFA (Enzyme </a:t>
            </a:r>
            <a:r>
              <a:rPr lang="fr-FR" sz="2800" b="1" dirty="0" err="1" smtClean="0">
                <a:solidFill>
                  <a:srgbClr val="FF0000"/>
                </a:solidFill>
              </a:rPr>
              <a:t>Linked</a:t>
            </a:r>
            <a:r>
              <a:rPr lang="fr-FR" sz="2800" b="1" dirty="0" smtClean="0">
                <a:solidFill>
                  <a:srgbClr val="FF0000"/>
                </a:solidFill>
              </a:rPr>
              <a:t> </a:t>
            </a:r>
            <a:r>
              <a:rPr lang="fr-FR" sz="2800" b="1" dirty="0" err="1" smtClean="0">
                <a:solidFill>
                  <a:srgbClr val="FF0000"/>
                </a:solidFill>
              </a:rPr>
              <a:t>Immunofiltration</a:t>
            </a:r>
            <a:r>
              <a:rPr lang="fr-FR" sz="2800" b="1" dirty="0" smtClean="0">
                <a:solidFill>
                  <a:srgbClr val="FF0000"/>
                </a:solidFill>
              </a:rPr>
              <a:t> </a:t>
            </a:r>
            <a:r>
              <a:rPr lang="fr-FR" sz="2800" b="1" dirty="0" err="1" smtClean="0">
                <a:solidFill>
                  <a:srgbClr val="FF0000"/>
                </a:solidFill>
              </a:rPr>
              <a:t>Assay</a:t>
            </a:r>
            <a:r>
              <a:rPr lang="fr-FR" sz="2800" b="1" dirty="0" smtClean="0">
                <a:solidFill>
                  <a:srgbClr val="FF0000"/>
                </a:solidFill>
              </a:rPr>
              <a:t>):</a:t>
            </a:r>
          </a:p>
          <a:p>
            <a:r>
              <a:rPr lang="fr-FR" sz="2800" b="1" dirty="0" smtClean="0">
                <a:solidFill>
                  <a:srgbClr val="FF0000"/>
                </a:solidFill>
              </a:rPr>
              <a:t>Profil immunologiques comparés:</a:t>
            </a:r>
            <a:endParaRPr lang="fr-FR" sz="2800" b="1" dirty="0">
              <a:solidFill>
                <a:srgbClr val="FF0000"/>
              </a:solidFill>
            </a:endParaRPr>
          </a:p>
        </p:txBody>
      </p:sp>
      <p:sp>
        <p:nvSpPr>
          <p:cNvPr id="3" name="Rectangle 2"/>
          <p:cNvSpPr/>
          <p:nvPr/>
        </p:nvSpPr>
        <p:spPr>
          <a:xfrm>
            <a:off x="0" y="928670"/>
            <a:ext cx="5143504" cy="3785652"/>
          </a:xfrm>
          <a:prstGeom prst="rect">
            <a:avLst/>
          </a:prstGeom>
        </p:spPr>
        <p:txBody>
          <a:bodyPr wrap="square">
            <a:spAutoFit/>
          </a:bodyPr>
          <a:lstStyle/>
          <a:p>
            <a:pPr algn="just"/>
            <a:r>
              <a:rPr lang="fr-FR" sz="2400" b="1" dirty="0" smtClean="0"/>
              <a:t>Cette technique consiste à réaliser dans un</a:t>
            </a:r>
          </a:p>
          <a:p>
            <a:pPr algn="just"/>
            <a:r>
              <a:rPr lang="fr-FR" sz="2400" b="1" dirty="0" smtClean="0"/>
              <a:t>1</a:t>
            </a:r>
            <a:r>
              <a:rPr lang="fr-FR" sz="2400" b="1" baseline="30000" dirty="0" smtClean="0"/>
              <a:t>er</a:t>
            </a:r>
            <a:r>
              <a:rPr lang="fr-FR" sz="2400" b="1" dirty="0" smtClean="0"/>
              <a:t>  temps une </a:t>
            </a:r>
            <a:r>
              <a:rPr lang="fr-FR" sz="2400" b="1" dirty="0" err="1" smtClean="0">
                <a:solidFill>
                  <a:srgbClr val="92D050"/>
                </a:solidFill>
              </a:rPr>
              <a:t>électrosynérèse</a:t>
            </a:r>
            <a:r>
              <a:rPr lang="fr-FR" sz="2400" b="1" dirty="0" smtClean="0"/>
              <a:t> avec un Ag soluble de </a:t>
            </a:r>
            <a:r>
              <a:rPr lang="fr-FR" sz="2400" b="1" i="1" dirty="0" smtClean="0"/>
              <a:t>Ag= R° de précipitation sur membrane d’acétate de cellulose obtenue par migration conjointe d’un Ag déposé linéairement et d’un sérum déposé de façon circulaire.</a:t>
            </a:r>
          </a:p>
          <a:p>
            <a:pPr algn="just"/>
            <a:r>
              <a:rPr lang="fr-FR" sz="2400" b="1" dirty="0" smtClean="0"/>
              <a:t>La migration est accélérée grâce à un courant électrique.</a:t>
            </a:r>
            <a:endParaRPr lang="fr-FR" sz="2400" dirty="0"/>
          </a:p>
        </p:txBody>
      </p:sp>
      <p:pic>
        <p:nvPicPr>
          <p:cNvPr id="15362" name="Picture 2"/>
          <p:cNvPicPr>
            <a:picLocks noChangeAspect="1" noChangeArrowheads="1"/>
          </p:cNvPicPr>
          <p:nvPr/>
        </p:nvPicPr>
        <p:blipFill>
          <a:blip r:embed="rId2"/>
          <a:srcRect/>
          <a:stretch>
            <a:fillRect/>
          </a:stretch>
        </p:blipFill>
        <p:spPr bwMode="auto">
          <a:xfrm>
            <a:off x="5143504" y="857232"/>
            <a:ext cx="4000496" cy="6000768"/>
          </a:xfrm>
          <a:prstGeom prst="rect">
            <a:avLst/>
          </a:prstGeom>
          <a:noFill/>
          <a:ln w="9525">
            <a:noFill/>
            <a:miter lim="800000"/>
            <a:headEnd/>
            <a:tailEnd/>
          </a:ln>
          <a:effectLst/>
        </p:spPr>
      </p:pic>
      <p:sp>
        <p:nvSpPr>
          <p:cNvPr id="5" name="Rectangle 4"/>
          <p:cNvSpPr/>
          <p:nvPr/>
        </p:nvSpPr>
        <p:spPr>
          <a:xfrm>
            <a:off x="0" y="5143512"/>
            <a:ext cx="5143504" cy="1384995"/>
          </a:xfrm>
          <a:prstGeom prst="rect">
            <a:avLst/>
          </a:prstGeom>
        </p:spPr>
        <p:txBody>
          <a:bodyPr wrap="square">
            <a:spAutoFit/>
          </a:bodyPr>
          <a:lstStyle/>
          <a:p>
            <a:pPr algn="just"/>
            <a:r>
              <a:rPr lang="fr-FR" sz="2800" b="1" dirty="0" smtClean="0"/>
              <a:t>Les arcs de précipitation obtenus sont ensuite révèles par une méthode </a:t>
            </a:r>
            <a:r>
              <a:rPr lang="fr-FR" sz="2800" b="1" dirty="0" err="1" smtClean="0">
                <a:solidFill>
                  <a:srgbClr val="92D050"/>
                </a:solidFill>
              </a:rPr>
              <a:t>immuno</a:t>
            </a:r>
            <a:r>
              <a:rPr lang="fr-FR" sz="2800" b="1" dirty="0" smtClean="0">
                <a:solidFill>
                  <a:srgbClr val="92D050"/>
                </a:solidFill>
              </a:rPr>
              <a:t>-enzymatique</a:t>
            </a:r>
            <a:r>
              <a:rPr lang="fr-FR" sz="2800" b="1" dirty="0" smtClean="0"/>
              <a:t>.</a:t>
            </a:r>
            <a:endParaRPr lang="fr-FR"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descr="immunodiffusion-radi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34" y="928670"/>
            <a:ext cx="4464050" cy="4464050"/>
          </a:xfrm>
          <a:prstGeom prst="rect">
            <a:avLst/>
          </a:prstGeom>
          <a:noFill/>
          <a:extLst>
            <a:ext uri="{909E8E84-426E-40DD-AFC4-6F175D3DCCD1}">
              <a14:hiddenFill xmlns:a14="http://schemas.microsoft.com/office/drawing/2010/main">
                <a:solidFill>
                  <a:srgbClr val="FFFFFF"/>
                </a:solidFill>
              </a14:hiddenFill>
            </a:ext>
          </a:extLst>
        </p:spPr>
      </p:pic>
      <p:sp>
        <p:nvSpPr>
          <p:cNvPr id="15362" name="Rectangle 2"/>
          <p:cNvSpPr>
            <a:spLocks noGrp="1" noChangeArrowheads="1"/>
          </p:cNvSpPr>
          <p:nvPr>
            <p:ph type="title"/>
          </p:nvPr>
        </p:nvSpPr>
        <p:spPr>
          <a:xfrm>
            <a:off x="500034" y="0"/>
            <a:ext cx="8229600" cy="1143000"/>
          </a:xfrm>
        </p:spPr>
        <p:txBody>
          <a:bodyPr>
            <a:normAutofit fontScale="90000"/>
          </a:bodyPr>
          <a:lstStyle/>
          <a:p>
            <a:r>
              <a:rPr lang="fr-FR" b="1" dirty="0" err="1" smtClean="0">
                <a:solidFill>
                  <a:srgbClr val="FF0000"/>
                </a:solidFill>
              </a:rPr>
              <a:t>Immuno</a:t>
            </a:r>
            <a:r>
              <a:rPr lang="fr-FR" b="1" dirty="0" smtClean="0">
                <a:solidFill>
                  <a:srgbClr val="FF0000"/>
                </a:solidFill>
              </a:rPr>
              <a:t>-diffusion radiale</a:t>
            </a:r>
            <a:br>
              <a:rPr lang="fr-FR" b="1" dirty="0" smtClean="0">
                <a:solidFill>
                  <a:srgbClr val="FF0000"/>
                </a:solidFill>
              </a:rPr>
            </a:br>
            <a:r>
              <a:rPr lang="fr-FR" sz="4000" b="1" dirty="0" smtClean="0">
                <a:solidFill>
                  <a:srgbClr val="FF0000"/>
                </a:solidFill>
              </a:rPr>
              <a:t>technique de Mancini</a:t>
            </a:r>
            <a:endParaRPr lang="ar-DZ" dirty="0">
              <a:solidFill>
                <a:srgbClr val="FF0000"/>
              </a:solidFill>
            </a:endParaRPr>
          </a:p>
        </p:txBody>
      </p:sp>
      <p:pic>
        <p:nvPicPr>
          <p:cNvPr id="15364" name="Picture 4" descr="dosage-igg-bovine-colostrum-idr-immunodiffusion-radiale"/>
          <p:cNvPicPr>
            <a:picLocks noChangeAspect="1" noChangeArrowheads="1"/>
          </p:cNvPicPr>
          <p:nvPr/>
        </p:nvPicPr>
        <p:blipFill>
          <a:blip r:embed="rId4">
            <a:extLst>
              <a:ext uri="{28A0092B-C50C-407E-A947-70E740481C1C}">
                <a14:useLocalDpi xmlns:a14="http://schemas.microsoft.com/office/drawing/2010/main" val="0"/>
              </a:ext>
            </a:extLst>
          </a:blip>
          <a:srcRect t="26735" b="22807"/>
          <a:stretch>
            <a:fillRect/>
          </a:stretch>
        </p:blipFill>
        <p:spPr bwMode="auto">
          <a:xfrm>
            <a:off x="3995738" y="4294188"/>
            <a:ext cx="48514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69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908050"/>
            <a:ext cx="9217026" cy="489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0"/>
            <a:ext cx="312906" cy="147732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cs typeface="Arial" charset="0"/>
              </a:rPr>
              <a:t>  </a:t>
            </a:r>
            <a:r>
              <a:rPr kumimoji="0" lang="fr-FR" sz="9600" b="0" i="0" u="none" strike="noStrike" cap="none" normalizeH="0" baseline="0" dirty="0" smtClean="0">
                <a:ln>
                  <a:noFill/>
                </a:ln>
                <a:solidFill>
                  <a:schemeClr val="tx1"/>
                </a:solidFill>
                <a:effectLst/>
                <a:latin typeface="Arial" charset="0"/>
                <a:cs typeface="Arial" charset="0"/>
              </a:rPr>
              <a:t/>
            </a:r>
            <a:br>
              <a:rPr kumimoji="0" lang="fr-FR" sz="9600" b="0" i="0" u="none" strike="noStrike" cap="none" normalizeH="0" baseline="0" dirty="0" smtClean="0">
                <a:ln>
                  <a:noFill/>
                </a:ln>
                <a:solidFill>
                  <a:schemeClr val="tx1"/>
                </a:solidFill>
                <a:effectLst/>
                <a:latin typeface="Arial" charset="0"/>
                <a:cs typeface="Arial" charset="0"/>
              </a:rPr>
            </a:br>
            <a:endParaRPr kumimoji="0" lang="fr-FR" sz="1800" b="0" i="0" u="none" strike="noStrike" cap="none" normalizeH="0" baseline="0" dirty="0" smtClean="0">
              <a:ln>
                <a:noFill/>
              </a:ln>
              <a:solidFill>
                <a:schemeClr val="tx1"/>
              </a:solidFill>
              <a:effectLst/>
              <a:latin typeface="Arial"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cs typeface="Arial" charset="0"/>
              </a:rPr>
              <a:t/>
            </a:r>
            <a:br>
              <a:rPr kumimoji="0" lang="fr-FR" sz="1800" b="0" i="0" u="none" strike="noStrike" cap="none" normalizeH="0" baseline="0" dirty="0" smtClean="0">
                <a:ln>
                  <a:noFill/>
                </a:ln>
                <a:solidFill>
                  <a:schemeClr val="tx1"/>
                </a:solidFill>
                <a:effectLst/>
                <a:latin typeface="Arial" charset="0"/>
                <a:cs typeface="Arial" charset="0"/>
              </a:rPr>
            </a:br>
            <a:endParaRPr kumimoji="0" lang="fr-FR" sz="1800" b="0" i="0" u="none" strike="noStrike" cap="none" normalizeH="0" baseline="0" dirty="0" smtClean="0">
              <a:ln>
                <a:noFill/>
              </a:ln>
              <a:solidFill>
                <a:schemeClr val="tx1"/>
              </a:solidFill>
              <a:effectLst/>
              <a:latin typeface="Arial" charset="0"/>
              <a:cs typeface="Arial" charset="0"/>
            </a:endParaRPr>
          </a:p>
        </p:txBody>
      </p:sp>
      <p:pic>
        <p:nvPicPr>
          <p:cNvPr id="17410" name="Picture 2" descr="http://www.indicia.fr/templates/1/medias/GraphLFR__duit.JPG"/>
          <p:cNvPicPr>
            <a:picLocks noChangeAspect="1" noChangeArrowheads="1"/>
          </p:cNvPicPr>
          <p:nvPr/>
        </p:nvPicPr>
        <p:blipFill>
          <a:blip r:embed="rId2"/>
          <a:srcRect/>
          <a:stretch>
            <a:fillRect/>
          </a:stretch>
        </p:blipFill>
        <p:spPr bwMode="auto">
          <a:xfrm>
            <a:off x="1071538" y="285728"/>
            <a:ext cx="6858048" cy="2000264"/>
          </a:xfrm>
          <a:prstGeom prst="rect">
            <a:avLst/>
          </a:prstGeom>
          <a:noFill/>
        </p:spPr>
      </p:pic>
      <p:sp>
        <p:nvSpPr>
          <p:cNvPr id="17412" name="AutoShape 4" descr="data:image/jpeg;base64,/9j/4AAQSkZJRgABAQAAAQABAAD/2wCEAAkGBxITEBQUEhMVFhMXFRwaFhgYFBoaHBkaFRgeGhcaHBYYKCghHSAlHRcYJDIhJikrLi4uFx8zODMtNystLi4BCgoKDQ0OGxAQGCwmICQsLCw3NDU3LCwyNy4tLCwsLCw0NywrLy80LTcwLCssKywsLDQ0LCwsLCw0MCwsNC80NP/AABEIAJ4BPwMBIgACEQEDEQH/xAAbAAEAAwEBAQEAAAAAAAAAAAAABAUGAwIBB//EAEcQAAEDAQQDDQQGCQQDAQAAAAEAAhEDBBIhMQVBUQYTFBYiMlJhcZGS0dIzU1SBI0KhsbKzBxU0cnOCk6LBQ2Lh8HTT8UT/xAAaAQEAAwEBAQAAAAAAAAAAAAAAAQIEAwUG/8QAMxEAAQMCBQEGBAUFAAAAAAAAAAECEQMEFTFRodEhEhNBUlORBTJh8BQiIzNxgbHB0uH/2gAMAwEAAhEDEQA/ANtxdtPQHib5pxdtPQHib5rdovGwO21dtwRBhOLtp6A8TfNOLtp6A8TfNbtEwO21dtwIMJxdtPQHib5pxdtPQHib5rdomB22rtuBBhOLtp6A8TfNOLtp6A8TfNbtEwO21dtwIMJxdtPQHib5pxdtPQHib5rdomB22rtuBBhOLtp6A8TfNOLtp6A8TfNbtEwO21dtwIMJxdtPQHib5pxdtPQHib5rdomB22rtuBBhOLtp6A8TfNOLtp6A8TfNbtEwO21dtwIMJxdtPQHib5pxdtPQHib5rdomB22rtuBBhOLtp6A8TfNOLtp6A8TfNbtEwO21dtwIMJxdtPQHib5pxdtPQHib5rdomB22rtuBBhOLtp6A8TfNOLtp6A8TfNbtEwO21dtwIMJxdtPQHib5pxdtPQHib5rdomB22rtuBBhOLtp6A8TfNOLtp6A8TfNbtEwO21dtwIMJxdtPQHib5pxdtPQHib5rdomB22rtuBBhOLtp6A8TfNOLtp6A8TfNbtEwO21dtwIMJxdtPQHib5pxdtPQHib5rdomB22rtuBBhOLtp6A8TfNOLtp6A8TfNbS2VXNALWl3KEgCTBOJAVSzSlrNybJdF7li/eIbDpiIEggbZ+YKYHbau24EFDxdtPQHib5pxdtPQHib5rRWfSNqIcX2W7DJH0k43ojLZJ+XWF4/WNr3pruDfSXoe29quklzTskNwxzI60wO21dtwIKDi7aegPE3zTi7aegPE3zWo0VbLQ99QVqG9NbFzlXr2LrxnsDNWs5qzTA7bV23AgKqO+PtNVm+vY1jKZAaGZvL5JLmk/VCtVW2T9rtH8Ol99ReySdOAP8AiK3dS9CcAf8AEVu6l6FORAQeAP8AiK3dS9CcAf8AEVu6l6FORAQeAP8AiK3dS9CcAf8AEVu6l6FORAQeAP8AiK3dS9CcAf8AEVu6l6FORAQeAP8AiK3dS9CcAf8AEVu6l6FORAQeAP8AiK3dS9CcAf8AEVu6l6FORAQeAP8AiK3dS9CcAf8AEVu6l6FORAQeAP8AiK3dS9CcAf8AEVu6l6FORAQeAP8AiK3dS9CcAf8AEVu6l6FORAQeAP8AiK3dS9CcAf8AEVu6l6FORAQeAP8AiK3dS9CcAf8AEVu6l6FORAQeAP8AiK3dS9CcAf8AEVu6l6FORAQeAP8AiK3dS9CcAf8AEVu6l6FORAQeAP8AiK3dS9CcAf8AEVu6l6FORAQeAP8AiK3dS9CcAf8AEVu6l6FORAQeAP8AiK3dS9CcAf8AEVu6l6FOUe022nTLQ9waXZTMZgYnIYuAx1kBAceAP+Ird1L0JwB/xFbupeheq2lKDOdVYM/rDULx+zHsxUtjgQCMiJHzQELgD/iK3dS9CcAf8RW7qXoXetbKbHXXPa10XoJjAZnsXh2kaIEmqwdrgMwCMOwg/NAfKVjcHAmvVcBqO9we2Gg/apa5Wa0sqNvMcHNkiRtaYI+RBHyXVAFW2T9rtH8Ol99RWS5totDnOA5TgATtDZjuk96A9lwGZzyS8NqotPPpPpB1TfOQ55YKboJfTddYRMAkmAAcJfjhiKqhomzV33aFaq0Fxe6BEgXAQ12BBwaAcYF4a0BsgUJVPZtzlJlRj2vqyyIF/Aw0NEiMcBHYSMiufFelJ5dUggAtLgQQGhpwIwJjE58p20oC9XwOG1UjdzFIT9JVxylwMZZBwI+qOzCMhEnRmhadB5cxz8Wht0uloAMiBq1952lAWaIiArdO6U4PTvXbxJgCY7yuujtICpQbVdDAQZk4CDBxOrBcN0dezU7O6panBtJmJMkGchEYknKBnKxW6LStDSGjXDR7i5tF7TUp3XB12DjdOJEwdeR2JKZeJ3p00eidI6wq+B+jseHAFpBByIMg/Nelg/0Tsqto1WuB3sOF2QQLxm/E9V2ev5reIUrU+7erZmAiIhzCIiAIiIAiIgCIiAIiIAiIgCIiAIiIAoOk7LScA6owOIFwbQKhDTB1asRjgpyi6S9n/Oz8xqArXbn7I1zW70eWT/qP1NxnHXHfirxRLV7Wj2u/CpaArtL2Cg9pdVZejDMg4y3UR0z/ANhQeLlmZUYS17iXxTG+OAp8gmAGxhgc5MuKtNK+yd8vxBfbZz6P8Q/lvQHSyWZlNgYwQ0ZCSczOZ7V2REAREQEQWMjJ31i4S0GC4kmD8yvFDRwY5zmXWucZcRTaCSYkk/IdymPqARJAkwJOZiYG0wD3IKgJIBEjMTlrx+SA5b0/3n9oTen+8/tC7r45wAJJAAzJQHHen+8/tCb0/wB5/aF7dWaHBpcLxyEiTGcBdEBw3p/vP7QjaT55/wDaF3RAYf8AS/oitaNHgUWucWVQ9zWiSWgEEga4mY7Vmf0K6DrU61Ws5rm097LJLXND3Oc0wA4AkNDc4iXwv14lCVXsJ2u0aW3Tm0Vox0UIiKxmKzT+nrPY6W+2mpcYXBowJJJ1BoxOs/JNAafs9spmpZqge0GDgQWnra6CJ+1Zr9LO5mrbbIzeBeqUn3rmtzSIcBOvI/IrFfozo2ixWkl9J/LZcuHklznOaWmDjDQHYx9fZJVU7SvhENXd0fwy1FfDkXL76n7aiIrGUKt07pQWemHYXnODWzlJxk9QAJVkqrdJojhNG4CA9rrzScpAIgxqIJXOt2+7d3fzQsfyFMxo7dnVFUCtcdTc8CWtLS0OMA5mRJE64+3eL8w0Fudq165bULG06VQF8OLi668w0YCASwydnbh+nrNYpcoxUuM5+mX9CjHdpJCIvFerdaXEEgCYAkmNgGa2lz2ioeNtnhsCoXmOQKbpF7r5ro2NJKvgrK1zc0Kte13yrIREVSwREQBERAFF0l7P+dn5jVKUXSXs/wCdn5jUB8tXtaPa78KlqJava0e134VLQETSvsnfL8QX22c+j/EP5b180r7J3y/EF9tnPo/xD+W9ASkREAREQFLumFIsbvjajyASxrCQS4FoERmZcBrEEqop2OxOvuYKkEkw25iZYyLpy5zImMARzSQbusK90b0GSH1JvzIlxukfIn7NUqEKekZ51DE4nHDlAho5MxE7TigKambBfkCsCwNdEMBF17nS55xzwxMARliR4tlTR5fUeTWIfLnRHJdfnZtOLSYyvA8laXRTbZfPCDTNOMLvOJPSwA7uvNW7YAgCAMsEBk6+jrK6pWYGvNSmWA4t/wD0ERmMY13pmMZlfdHaFstpa4g1iALpJcAMTe5MTkTM/wC6JMQNZeH/AEJeH/QgPQXl4wOMdezrxS8P+hcrRZ21AJnA6kBjdNWV4q07PWtNR1F5ZJJaM3GATEnEDAkjHIYLxZqLbQ+pRtFodvNEOj6SJDXlsuJOIEa52TGCzmmnTW5bcW1nB17GQHG609WDR1z1qFpKpDHPAAcMWwBg4nkwO05dZXmP+PI13dpT65T0TrOeWhj7n80qvSfrlERnr1N9uYFasbxtFQU6Tm3WyOULswTmRBGc64ggFa28Nq/KtzDJttFjZh1/fI6DWOMnqv3O9ba17kaFQy51T5OHkt1vdtumd4jY8DrRarGRmW1lt1KqHBjwYJa4TBBGBkZjtWT3UaMp2amx9nDxUDsAHudzRzpeTAbA7b2tTNE7jWU3l73uJk3Q0xAnCTrMfJd90G5w1GA0XRUaTg4wHNcOU2RlkO5XrVKtNjlo/NBL6aVEhyFbojdo81adOuxsVHXQ9ki653NBaZkE4TOsYLaXgvzrRe5G0VKrN+ZvVJjw50uaXOu4tDQwkATEknVktdbdzlGqIcX/ACI8llsHV3Upr5zsdE7UE99vpCoKZeA8iQDrExgdvUo26O2mjZatVr2s3thcXETg3E4bSMBniQqKpuFp76Ie4UgMQSC4mdRiAIXrdnoWkNHV23ngb3DTDn4/VkAEkTErasJkSxFc6FMluA3X8ItopsJYXyXb4Ad8iXGLvNfi45xic4AP6zeG1fgP6PdEMbpGiKj45RIDSHkuuEAciYbyibxjV1r9htu5ShUMudU+Th5KGvc/q/M03dtSt39miixE9Z/z9zJa2e30nvcxrwXsMObrHy2da9Wy1MpU3PeYa0Sf+7VmrDuKY2qXOe66DyGgwY/3O/wF13V2KiyzODqha4kXJky4EEYATGGJ1KKi9lqqmhlTtL4FHS3QCnb31X0yGGQYcCWghuMDM8nET2Er9BZUBAIIIIkHaDkvx602SrckMgOkB5IuA443geVkcGyTGC/RtB2Cg6zUt6e5zAwNByPIF0yIwOGSwWFzcVp79IVIjwKsarUXp4/3L2UUWz2FrHSCZ6ypS9A6BERAQ7fpBtItvNcQ6ZLYN0NEkkTejsBxgZkTxs2nrO97WMqS903RdcJiZOIylpE7QRmq3SdV7jSLWUasOeH75clovjAFxwlocDAOo6oPJtrtALSKFnkZFr2C7iZAl2GGzPfDlGIGpUPSwO9GCAbzIJEwb7dWE96WS2AsG+Oph+Mw4RgSARicxBida56TtTN6JvtgOYTiMAHtkoDw5lUVqV97HDlYNplv1dpcVZqq/WFKpWpCnUa4i8SAZwuqr3TW21OcG2V+8tZWpNfUdTm+6o9oDGtdmwB0ud2AGZIhrkckooVFTMvdLzvL4wOEYTrGpcKrKoqUb72OG+HAUy0+zfrLj9y4ut5fZXuqMNN7DFRpmGuaQSWuPObGIcNR1GQOj9JUalSi1lRrnb4TAM/6b0VzUWFUmFUtURFJAREQBERAEREAREQBZ/dVp19mNIMa11+9N6cLl3Z+99i0Cr9K6Ho2i7vrSbs3Yc5vOieaR0QuVZKisVKawvgQp+daX0i20uvVbPTnWWuqMvRqddIvDtXjhdGZNkoHZevujLmyeTlqW64n2PoO/q1PNcrTuVsbADvbzymt9rU+u4N29a8r8JfzPbb7J/qVhxltHboN4LjSs1Bjnc4gOkxkC4mY6lsNBaQtFoo75NJvKIi445HbeC88T7H0Hf1anmp9i0RSpMuU77WyTG+OOJzzK12lK7Y79V6K2Mk19kJRFPdy0dOl/Sd60uWjp0v6TvWuvBR0n+N3mnBR0n+N3mt5Y5XLR06X9J3rS5aOnS/pO9a68FHSf43eacFHSf43eaA5XLR06X9J3rWB3QfpEr2e01aG80nhhu3pcJloPNx27V+h8FHSf43eaorduGsNao6pUpOc9xlx32piYjU7qVXTHQ1Wj7dr1Wu1VSPDX3Q/MdCbtqtmq2io2jTcaz7xkkXcSYB2cr7Av0rchp60W6gasUqcPLbt1zsgDM3htXCnuA0aXOG8O5JA9tV1gHpdau9E7n6FmYWUA9jC68QKjziczieoKGo9F6qar24s6rf0mKjunVdESNV+hIuWjp0v6TvWsrui03UbUdRqU6NQNgyWuGJbMjHDOM1r+CjpP8bvNVdu3P2Z9UF7Xuc/M76/6o6jsVLhtVzIpqiL9/yedTVqL+ZD85a475eLWFs83lDsBcHT5rc7l9JVazXtY2jSbTgABjiOVJ6QjL7VL4o2ToO/q1PNS7BoOjRvb0HtvRP0jzMZZnrWO0ta9F8uVIXRP+HWrUY9OiLJ1v1WuYHupkOdHJY5p5pMyXHYpqjiyNkGXEgyJe44wRkeolSF6RnCIiA4uslMmSxhP7oXzgVL3bPAFCdpWpJu2Su4AkBwdQAMGJAdUBjDWAn60q/BWjxWb/2oCbwKl7tngCi6SsdPeiLjYLmAw0CQXtkYLx+tKvwVo8Vm/wDaouldLObQqPfZa7GsDXmTRcXXXtN1op1HEuOrIdaL9SURVWEJA0bRpV6Rp02tJvAkDVd/4X3dH7Ol/wCTQ/OaqfQ266nbLVTpsoWmmWh7pq0g0HCIBDjjirjdH7Ol/wCTQ/OaqsRqJ+XIvVY9jofmSdMNBoPBEggAjqJEqK7RdGnVoup02tdvhEgat7epelfZO+X4gvts59H+Ify3orGqqKqFEVUJSIisQEREARF4rPIa4gSQCQNsDJAe0Wcs26SqQb9jrAjIAZw1t7FwGTi8YTIDTrge6m6N7d8my1zcxwaTPNEDDEy45amkygNAip6GnC4uBs9Zt2nfktwOAcGja6DlqOC82XTjnU3ONmqgtjkxnLS43ZziNmsbUBdIqGhugeWtLrNVEzqOEHXhhhB784Xwbo3STwWuGC9JLDMtBiGjbEDtCAv1E0pzB/FpfmsVVxlcGtJslokjGGEgEXcCdXOJnYPkrK3vmm0wR9LSwOftWZoCciIgCKPpCq5lJzmCXAYC6XSdXJEEqnGmLUG/shfAxcC5l4gZim5pIBiYkkBwGLpAA0CKitml7Swm7ZHPF0EQ4j6oJB5JxkkfJWlgrvewF7LjtYxwxI1gagO9ASUREBGs3tKv7w/A1SVGs3tKv7w/A1SUAUav7Wn/ADfcpKi2kxUpnqd9yAlIqCjugfdk2eo4wXchpiBJHOA5RaObtkda91dPPDaLhZqpFSZEcpl1wHKGoESRjsGvAC8RUL90LgMbLXnOA2Zgkav3T4m7cLiy1y9slpacQQdoJB+WGB1iEB2REQFBuhpURvTajywS9zTcvG9I5QcMWuaXSDtE/VXLRFlp1agqUrTXeGO5QLn3HGModsj7TMnFX9ezMfz2Nd+80H7+wdyULMxk3GNbOd1oE93ae9AdVE0mfo/52fmNUtRdJez/AJ2fmNQHivUBrUYOt34V50xZXVGMDcxWpPOMYMqNc77AV0tXtaPa78KiaetxpGhDovVQ0gRJBBwxmMf/AKEBL0qfoXfL8QXy1VAX0YP+ofy3r7pX2Tvl+IL7bOfR/iH8t6AlIiIAiIgC52ibjoIabphxyBjAnsXRc69IPa5pycCD2EQUBmnG0F7RTttN4drvU5aLpc0wBDuTsA2zAhfGOr3y42+kQcgC04GXNgRnd5W0gRI5yuLPoKzsc5zafKe264lziXA5gydf+SubtzlmLi4sJJHKmo83oiL0nGCJ7cc0BW1bY4U6buG0oYSahc5rb+BgOAGAwdqGAnGFJfZ7TVZNK1DAXXQ0QXNaGvxAkG9exBwkYYKU3c7ZReilzhB5TsgZGvDEnJTbFYqdJt2m260mYknE9vYO5AU36vt4D4tIOumLgzkkgkjIyB1QOxdKNhtjqTm1K4a5wZBABNO6JcJaG3pdGORE4DJXqICjp2S2OZy6rWOFW8IEyG81pLbvJJmRiQMJKlV2PFBgqOvPFSlJ2/TN2AfcrJRLVTe8AXQOWx03tTHhx+5AS0REBG0jTvU3AuuzAk5ZiARIkHIiRIKy9Wi4tc5tu+hJDYpsfFM5QLriQ04jE4ascRrq1JrmlrhIOYK4N0dSAaBTaA0hzYEQRMER+8e8oCisz4q0y63E8hr7pYWh7MGAwTgSc+04ZR5F2mawqW+9yHtc3WHkDlc48qCOSNZgRktBWsFJ5l1NpMzJAnAQMexcauhrO55e6kwvdmYz6+3DPUgKJtdtO00yy1h1Nz3Oc2SRF0tYGluBENaIccSCRJOHTRDDvlG9bxUvMkU2nB5Ey4OLpIkHtg6sBd/qmhj9EzH/AGjt+8leKGiqNItNKi2WiAciBEZoDvZvaVf3h+BqkrhZqZDnkwLxBAmcmgf4XdAFFtXPZjGDsdmClKLauezXg7D5IDPTXhu92uk1obyg58nMcsuqgkAgE3cBDo/3I+rWADeH0mw24Cbsue0Nc9xLh0L22Lwlcy+kXtmwVr7jgRe5Ja002kuGDTdDhOcOHSXNnBn72BYqxv1SHe0hpD7rnudI13yJxBk4EoCzdXdwl7xbKW8sg1Kd5vJa2QScOTjIOOOGIiDbfrCldDt8bdJImcJAkydUDOcln2WiiXmmyyVoe80y5t8N+iqmDeGQDrxkZYbVIs4otLqTbLVbTDql4hr4BAIlusyGiI2thAX1Gs1wlrmuA2EHVOrqI710VRufr8jezQdRLRymmSJJxh+Th1zjjsVugCIiAKLpL2f87PzGqUq3dHXLLLUeIlt1wnKQ4FQ5yNRVUHe1e1o9rvwqn3ZVGsFB7nvYG1ZcWi9yQJcC3WCB/wAHJQNA7oKtotVNjwwANeeSCMYA1k7Vdac0ZUrVKDmFobTfedLiJgjANAIORxkR81yoV2V2dtmRCLJN0mfoXfL8QX22c+j/ABD+W9cd0FUtstVwza2R2jFZvQ26OraLTRY8MAvOPJBBwpv2kqKlzTpvbTdm7ISbRERdyQiIgCIiAIiIAiIgCIiAIiIAiIgCIiAIiIAiIgCIiAKNaPaU+x33KSo1rpPJa6mWy2ecDEEdSApqWjrfhetTcCMQwcoBoxiBrmRrz5MQvr9F2wPvttOdwFpggAHlRIicTjAmBkruzb5jvlzquz9srsgK7RdntDXPNaq14PNa1oF3E4TEnCMfsCsURAEREAREQBVG639irfuj8QVuoel7Fv1B9K9dvCL0TGM5SJy2qlRFcxUTQKYPcV+2s/hv/wAL9IWY0DuUdZ64qmsHw0i6KV3nRjN47Ni06y/D6D6FFGPz6lWpCFXun/Y6/wDDKw25H9to9rvy3L9D0pZN+o1Kc3b7SJiYnXGtUGhdyTqFdlU1w+7PJFK7MtLc7x27FS5tqlS4pvbk3MKnU1KIi9AsZGpuyLedTaJyl8f4Xobrne6b4z5LL1KQcROoz9kf5UUWA48rCIB14ggz34L45Pid0qdamycHRjaap1dCmz43O90PEfJeHbsoaXGmwNGZL8O+FlaFkDXTJyj7p+77SlWzTTLJgasBhBnLuUYndT+5snBRyNTJZNU3dnIBFNhDuaQ/A4TgYxwB7l6G69xmKTcMDy/+FhnaFaZvPJnWQCZLbuZxgZgbZOMr4NBs1uJxnHHNzXGZ1m5BOsOKviVf1V9k4KSbvja73Q8R8l5p7sS4S2m0jaHz/hYmz6HDWObfLrxaZIH1TOIyM6+xfTohpuAuN1oYIgcre9vbrCjErj1dk4Em243umN6bOy/ty1dR7k43umN6bOy/ty1dR7liKuh2uLCXGWtY2dZ3u9BkYzyz8wEsuhmsDwHTea1vNGTHFwG0g3jIJxTEriP3V9k4Em1p7s703abDGcPmPsXvja73Q8R8lhhoVmEmQGtEXRHJc50xq50dgXkaDaIhxkZGBOAIH3/YpxK49VfZOBJu+NrvdDxHyXzje6Y3ps5xf/4WF/UbY55kzJgYyLuPZiRsMFfX6DYRi4zBE3RMOEGTrJ1nWmJXHrbJwJN1xtd7oeI+S+Hde6Y3ps/v7PksO7QjC6SSRMxAjnh/zOF2eiYXKnoAAzvhJgDFoOTpx2zAB2gR1onxK49bZOBJvuNrvdDxHyXw7r3CJpNxMDl5nuWApaBgm8+RENMS44PEuJzPLj+UI3c+MQ58jG7hjBYG4k7CJGxTiNf1tk4Em/buvccqTfH/AMLgd3bMMKWIJH0oxAmT2CD3FZGlokA1Dfdy2ubnlejLsjDZJ2r3ZbAWGQ6JMuAaIJvOdgTkOUR8hliq4nceqvsnAk11n3bh4ljWPG1tSR3gLrxud7oeI+SyFlslw5yLjWjbyS4yfF9nWpSo74pdT0qbJwJNLxud7oeI+Scbne6HiPks0ijFLzz7JwJNLxud7oeI+Scbne6HiPks0iYpeefZOBJpeNzvdDxHyTjc73Q8R8lmkTFLzz7JwJNLxud7oeI+Scbne6HiPks0iYpeefZOBJpeNzvdDxHyTjc73Q8R8lmkTFLzz7JwJNLxud7oeI+Scbne6HiPks0iYpeefZOBJpeNzvdDxHyTjc73Q8R8lmkTFLzz7JwJNLxud7oeI+Scbne6HiPks0iYpeefZOBJpeNzvdDxHyTjc73Q8R8lmkTFLzz7JwJP/9k="/>
          <p:cNvSpPr>
            <a:spLocks noChangeAspect="1" noChangeArrowheads="1"/>
          </p:cNvSpPr>
          <p:nvPr/>
        </p:nvSpPr>
        <p:spPr bwMode="auto">
          <a:xfrm>
            <a:off x="0" y="-3841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7414" name="Picture 6" descr="http://unt-ori2.crihan.fr/unspf/2010_Lille_Goffard_Grippe/res/immunochromato_1.gif"/>
          <p:cNvPicPr>
            <a:picLocks noChangeAspect="1" noChangeArrowheads="1"/>
          </p:cNvPicPr>
          <p:nvPr/>
        </p:nvPicPr>
        <p:blipFill>
          <a:blip r:embed="rId3"/>
          <a:srcRect/>
          <a:stretch>
            <a:fillRect/>
          </a:stretch>
        </p:blipFill>
        <p:spPr bwMode="auto">
          <a:xfrm>
            <a:off x="0" y="2285992"/>
            <a:ext cx="9144000" cy="4572008"/>
          </a:xfrm>
          <a:prstGeom prst="rect">
            <a:avLst/>
          </a:prstGeom>
          <a:noFill/>
        </p:spPr>
      </p:pic>
      <p:sp>
        <p:nvSpPr>
          <p:cNvPr id="6" name="Rectangle 5"/>
          <p:cNvSpPr/>
          <p:nvPr/>
        </p:nvSpPr>
        <p:spPr>
          <a:xfrm>
            <a:off x="1785918" y="0"/>
            <a:ext cx="4742004" cy="584775"/>
          </a:xfrm>
          <a:prstGeom prst="rect">
            <a:avLst/>
          </a:prstGeom>
        </p:spPr>
        <p:txBody>
          <a:bodyPr wrap="none">
            <a:spAutoFit/>
          </a:bodyPr>
          <a:lstStyle/>
          <a:p>
            <a:r>
              <a:rPr lang="fr-FR" sz="3200" b="1" dirty="0" smtClean="0">
                <a:solidFill>
                  <a:srgbClr val="FF0000"/>
                </a:solidFill>
              </a:rPr>
              <a:t>immunochromatographie</a:t>
            </a:r>
            <a:endParaRPr lang="fr-FR" sz="3200" b="1"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214290"/>
            <a:ext cx="3799373" cy="646331"/>
          </a:xfrm>
          <a:prstGeom prst="rect">
            <a:avLst/>
          </a:prstGeom>
        </p:spPr>
        <p:txBody>
          <a:bodyPr wrap="none">
            <a:spAutoFit/>
          </a:bodyPr>
          <a:lstStyle/>
          <a:p>
            <a:r>
              <a:rPr lang="fr-FR" sz="3600" b="1" dirty="0" smtClean="0">
                <a:solidFill>
                  <a:srgbClr val="FF0000"/>
                </a:solidFill>
              </a:rPr>
              <a:t>Western Blot= WB</a:t>
            </a:r>
            <a:endParaRPr lang="fr-FR" sz="3600" dirty="0">
              <a:solidFill>
                <a:srgbClr val="FF0000"/>
              </a:solidFill>
            </a:endParaRPr>
          </a:p>
        </p:txBody>
      </p:sp>
      <p:sp>
        <p:nvSpPr>
          <p:cNvPr id="3" name="Rectangle 2"/>
          <p:cNvSpPr/>
          <p:nvPr/>
        </p:nvSpPr>
        <p:spPr>
          <a:xfrm>
            <a:off x="0" y="1000108"/>
            <a:ext cx="9144000" cy="5201424"/>
          </a:xfrm>
          <a:prstGeom prst="rect">
            <a:avLst/>
          </a:prstGeom>
        </p:spPr>
        <p:txBody>
          <a:bodyPr wrap="square">
            <a:spAutoFit/>
          </a:bodyPr>
          <a:lstStyle/>
          <a:p>
            <a:pPr algn="just"/>
            <a:r>
              <a:rPr lang="fr-FR" sz="2000" b="1" dirty="0" smtClean="0">
                <a:solidFill>
                  <a:srgbClr val="FF0000"/>
                </a:solidFill>
              </a:rPr>
              <a:t>1</a:t>
            </a:r>
            <a:r>
              <a:rPr lang="fr-FR" sz="2000" b="1" baseline="30000" dirty="0" smtClean="0">
                <a:solidFill>
                  <a:srgbClr val="FF0000"/>
                </a:solidFill>
              </a:rPr>
              <a:t>ère</a:t>
            </a:r>
            <a:r>
              <a:rPr lang="fr-FR" sz="2000" b="1" dirty="0" smtClean="0">
                <a:solidFill>
                  <a:srgbClr val="FF0000"/>
                </a:solidFill>
              </a:rPr>
              <a:t> étape </a:t>
            </a:r>
            <a:r>
              <a:rPr lang="fr-FR" b="1" dirty="0" smtClean="0"/>
              <a:t>Les protéines (Ag) sont séparées sur un gel de </a:t>
            </a:r>
            <a:r>
              <a:rPr lang="fr-FR" b="1" dirty="0" err="1" smtClean="0"/>
              <a:t>polyacrylamide</a:t>
            </a:r>
            <a:r>
              <a:rPr lang="fr-FR" b="1" dirty="0" smtClean="0"/>
              <a:t> SDS-PAGE (Sodium </a:t>
            </a:r>
            <a:r>
              <a:rPr lang="fr-FR" b="1" dirty="0" err="1" smtClean="0"/>
              <a:t>Dodécylsulfate</a:t>
            </a:r>
            <a:r>
              <a:rPr lang="fr-FR" b="1" dirty="0" smtClean="0"/>
              <a:t>-</a:t>
            </a:r>
            <a:r>
              <a:rPr lang="fr-FR" b="1" dirty="0" err="1" smtClean="0"/>
              <a:t>PolyAcrylamide</a:t>
            </a:r>
            <a:r>
              <a:rPr lang="fr-FR" b="1" dirty="0" smtClean="0"/>
              <a:t> Gel </a:t>
            </a:r>
            <a:r>
              <a:rPr lang="fr-FR" b="1" dirty="0" err="1" smtClean="0"/>
              <a:t>Electrophoresis</a:t>
            </a:r>
            <a:r>
              <a:rPr lang="fr-FR" b="1" dirty="0" smtClean="0"/>
              <a:t>) par électrophorèse.</a:t>
            </a:r>
          </a:p>
          <a:p>
            <a:pPr algn="just"/>
            <a:r>
              <a:rPr lang="fr-FR" b="1" dirty="0" smtClean="0"/>
              <a:t>SDS protéines chargées (-) Séparation en fonction de leur PM. Plus le PM est faible plus la protéine migre plus loin.</a:t>
            </a:r>
          </a:p>
          <a:p>
            <a:pPr algn="just"/>
            <a:r>
              <a:rPr lang="fr-FR" b="1" dirty="0" smtClean="0"/>
              <a:t>On peut connaitre la taille des molécules migrées en migrant en parallèle un témoin contenant des protéines de PM connue</a:t>
            </a:r>
          </a:p>
          <a:p>
            <a:pPr algn="just"/>
            <a:endParaRPr lang="fr-FR" b="1" dirty="0" smtClean="0"/>
          </a:p>
          <a:p>
            <a:pPr algn="just"/>
            <a:r>
              <a:rPr lang="fr-FR" sz="2000" b="1" dirty="0" smtClean="0">
                <a:solidFill>
                  <a:srgbClr val="FF0000"/>
                </a:solidFill>
              </a:rPr>
              <a:t>2ère étape </a:t>
            </a:r>
            <a:r>
              <a:rPr lang="fr-FR" b="1" dirty="0" smtClean="0"/>
              <a:t>c’est le Blot ou " buvardage" : Transfert par capillarité des protéines antigéniques séparées C du SDS-PAGE vers une membrane de nitrocellulose ou de nylon . Sur </a:t>
            </a:r>
            <a:r>
              <a:rPr lang="fr-FR" b="1" dirty="0" err="1" smtClean="0"/>
              <a:t>coating</a:t>
            </a:r>
            <a:r>
              <a:rPr lang="fr-FR" b="1" dirty="0" smtClean="0"/>
              <a:t> puis lavage de la membrane</a:t>
            </a:r>
          </a:p>
          <a:p>
            <a:pPr algn="just"/>
            <a:endParaRPr lang="fr-FR" b="1" dirty="0" smtClean="0"/>
          </a:p>
          <a:p>
            <a:pPr algn="just"/>
            <a:r>
              <a:rPr lang="fr-FR" sz="2000" b="1" dirty="0" smtClean="0">
                <a:solidFill>
                  <a:srgbClr val="FF0000"/>
                </a:solidFill>
              </a:rPr>
              <a:t>3ère étape  </a:t>
            </a:r>
            <a:r>
              <a:rPr lang="fr-FR" b="1" dirty="0" smtClean="0"/>
              <a:t>fixation des  </a:t>
            </a:r>
            <a:r>
              <a:rPr lang="fr-FR" b="1" dirty="0" err="1" smtClean="0"/>
              <a:t>Ac</a:t>
            </a:r>
            <a:r>
              <a:rPr lang="fr-FR" b="1" dirty="0" smtClean="0"/>
              <a:t>   spécifiques</a:t>
            </a:r>
          </a:p>
          <a:p>
            <a:pPr algn="just"/>
            <a:r>
              <a:rPr lang="fr-FR" b="1" dirty="0" smtClean="0"/>
              <a:t>Des </a:t>
            </a:r>
            <a:r>
              <a:rPr lang="fr-FR" b="1" dirty="0" err="1" smtClean="0"/>
              <a:t>Ac</a:t>
            </a:r>
            <a:r>
              <a:rPr lang="fr-FR" b="1" dirty="0" smtClean="0"/>
              <a:t> marqués par des enzymes sont mis en contact avec la membrane de nitrocellulose par arrosage ou immersion. Ils se fixent sur les protéines dont ils sont spécifiques.</a:t>
            </a:r>
          </a:p>
          <a:p>
            <a:pPr algn="just"/>
            <a:endParaRPr lang="fr-FR" b="1" dirty="0" smtClean="0"/>
          </a:p>
          <a:p>
            <a:pPr algn="just"/>
            <a:r>
              <a:rPr lang="fr-FR" sz="2000" b="1" dirty="0" smtClean="0">
                <a:solidFill>
                  <a:srgbClr val="FF0000"/>
                </a:solidFill>
              </a:rPr>
              <a:t>4ère étape  </a:t>
            </a:r>
            <a:r>
              <a:rPr lang="fr-FR" b="1" dirty="0" smtClean="0"/>
              <a:t>mise évidence des </a:t>
            </a:r>
            <a:r>
              <a:rPr lang="fr-FR" b="1" dirty="0" err="1" smtClean="0"/>
              <a:t>Ac</a:t>
            </a:r>
            <a:r>
              <a:rPr lang="fr-FR" b="1" dirty="0" smtClean="0"/>
              <a:t> spécifiques .Détection des par coloration enzymatique</a:t>
            </a:r>
          </a:p>
          <a:p>
            <a:pPr algn="just"/>
            <a:endParaRPr lang="fr-FR" b="1" dirty="0" smtClean="0"/>
          </a:p>
          <a:p>
            <a:pPr algn="just"/>
            <a:r>
              <a:rPr lang="fr-FR" b="1" dirty="0" smtClean="0"/>
              <a:t>Résultat :on obtient des bandes, ce qui permet de connaître la taille et la nature des Ag.</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Résultat de recherche d'images pour &quot;western blot protocole principe&quo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Autofit/>
          </a:bodyPr>
          <a:lstStyle/>
          <a:p>
            <a:r>
              <a:rPr lang="fr-FR" sz="2800" b="1" dirty="0" smtClean="0">
                <a:solidFill>
                  <a:srgbClr val="FF0000"/>
                </a:solidFill>
              </a:rPr>
              <a:t>Exemples de parasites pour lesquelles l’approche</a:t>
            </a:r>
            <a:br>
              <a:rPr lang="fr-FR" sz="2800" b="1" dirty="0" smtClean="0">
                <a:solidFill>
                  <a:srgbClr val="FF0000"/>
                </a:solidFill>
              </a:rPr>
            </a:br>
            <a:r>
              <a:rPr lang="fr-FR" sz="2800" b="1" dirty="0" smtClean="0">
                <a:solidFill>
                  <a:srgbClr val="FF0000"/>
                </a:solidFill>
              </a:rPr>
              <a:t>diagnostique directe est impossible ou difficile</a:t>
            </a:r>
            <a:endParaRPr lang="fr-FR" sz="2800" dirty="0">
              <a:solidFill>
                <a:srgbClr val="FF0000"/>
              </a:solidFill>
            </a:endParaRPr>
          </a:p>
        </p:txBody>
      </p:sp>
      <p:sp>
        <p:nvSpPr>
          <p:cNvPr id="3" name="Espace réservé du contenu 2"/>
          <p:cNvSpPr>
            <a:spLocks noGrp="1"/>
          </p:cNvSpPr>
          <p:nvPr>
            <p:ph idx="1"/>
          </p:nvPr>
        </p:nvSpPr>
        <p:spPr>
          <a:xfrm>
            <a:off x="0" y="1000108"/>
            <a:ext cx="9144000" cy="4525963"/>
          </a:xfrm>
        </p:spPr>
        <p:txBody>
          <a:bodyPr>
            <a:noAutofit/>
          </a:bodyPr>
          <a:lstStyle/>
          <a:p>
            <a:pPr algn="just"/>
            <a:r>
              <a:rPr lang="fr-FR" sz="2600" dirty="0" smtClean="0"/>
              <a:t>le développement parasitaire est </a:t>
            </a:r>
            <a:r>
              <a:rPr lang="fr-FR" sz="2600" b="1" dirty="0" smtClean="0"/>
              <a:t>insuffisant</a:t>
            </a:r>
            <a:r>
              <a:rPr lang="fr-FR" sz="2600" dirty="0" smtClean="0"/>
              <a:t> pour en détecter les premières formes ( phases de migrations larvaires des helminthes)</a:t>
            </a:r>
          </a:p>
          <a:p>
            <a:pPr algn="just">
              <a:buNone/>
            </a:pPr>
            <a:r>
              <a:rPr lang="fr-FR" sz="2600" dirty="0" smtClean="0"/>
              <a:t>• Parasites présents uniquement dans les tissus ou </a:t>
            </a:r>
            <a:r>
              <a:rPr lang="fr-FR" sz="2600" b="1" dirty="0" smtClean="0"/>
              <a:t>localisation viscérale profonde</a:t>
            </a:r>
            <a:r>
              <a:rPr lang="fr-FR" sz="2600" dirty="0" smtClean="0"/>
              <a:t> (Echinococcose, cysticercose, trichinose, leishmaniose viscérale)</a:t>
            </a:r>
          </a:p>
          <a:p>
            <a:pPr algn="just">
              <a:buNone/>
            </a:pPr>
            <a:r>
              <a:rPr lang="fr-FR" sz="2600" dirty="0" smtClean="0"/>
              <a:t>• Parasites dans une </a:t>
            </a:r>
            <a:r>
              <a:rPr lang="fr-FR" sz="2600" b="1" dirty="0" smtClean="0"/>
              <a:t>impasse</a:t>
            </a:r>
            <a:r>
              <a:rPr lang="fr-FR" sz="2600" dirty="0" smtClean="0"/>
              <a:t> du cycle de développement (toxocarose), </a:t>
            </a:r>
            <a:r>
              <a:rPr lang="fr-FR" sz="2600" dirty="0" err="1" smtClean="0"/>
              <a:t>infastation</a:t>
            </a:r>
            <a:r>
              <a:rPr lang="fr-FR" sz="2600" dirty="0" smtClean="0"/>
              <a:t> est </a:t>
            </a:r>
            <a:r>
              <a:rPr lang="fr-FR" sz="2600" b="1" dirty="0" smtClean="0"/>
              <a:t>fugace</a:t>
            </a:r>
            <a:r>
              <a:rPr lang="fr-FR" sz="2600" dirty="0" smtClean="0"/>
              <a:t> (toxoplasmose) ou </a:t>
            </a:r>
            <a:r>
              <a:rPr lang="fr-FR" sz="2600" b="1" dirty="0" smtClean="0"/>
              <a:t>intermittente</a:t>
            </a:r>
            <a:r>
              <a:rPr lang="fr-FR" sz="2600" dirty="0" smtClean="0"/>
              <a:t> (trypanosomiase), et la phase </a:t>
            </a:r>
            <a:r>
              <a:rPr lang="fr-FR" sz="2800" dirty="0" smtClean="0"/>
              <a:t>chronique</a:t>
            </a:r>
            <a:endParaRPr lang="fr-FR" sz="2600" dirty="0" smtClean="0"/>
          </a:p>
          <a:p>
            <a:pPr algn="just">
              <a:buNone/>
            </a:pPr>
            <a:r>
              <a:rPr lang="fr-FR" sz="2600" dirty="0" smtClean="0"/>
              <a:t>• Parasites ayant un </a:t>
            </a:r>
            <a:r>
              <a:rPr lang="fr-FR" sz="2600" b="1" dirty="0" smtClean="0"/>
              <a:t>long cycle de migration </a:t>
            </a:r>
            <a:r>
              <a:rPr lang="fr-FR" sz="2600" dirty="0" smtClean="0"/>
              <a:t>(ascaridiose, distomatose)</a:t>
            </a:r>
          </a:p>
          <a:p>
            <a:pPr algn="just">
              <a:buNone/>
            </a:pPr>
            <a:r>
              <a:rPr lang="fr-FR" sz="2600" dirty="0" smtClean="0"/>
              <a:t>• Parasites </a:t>
            </a:r>
            <a:r>
              <a:rPr lang="fr-FR" sz="2600" b="1" dirty="0" smtClean="0"/>
              <a:t>difficilement détectables par les méthodes direc</a:t>
            </a:r>
            <a:r>
              <a:rPr lang="fr-FR" sz="2600" dirty="0" smtClean="0"/>
              <a:t>tes (anguillulose ; la détection de certains œufs est tardive et dépend de la dose infectante)</a:t>
            </a:r>
            <a:endParaRPr lang="fr-FR" sz="2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ssocié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srcRect/>
          <a:stretch>
            <a:fillRect/>
          </a:stretch>
        </p:blipFill>
        <p:spPr bwMode="auto">
          <a:xfrm>
            <a:off x="928662" y="0"/>
            <a:ext cx="1500197" cy="68580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4"/>
          <a:srcRect/>
          <a:stretch>
            <a:fillRect/>
          </a:stretch>
        </p:blipFill>
        <p:spPr bwMode="auto">
          <a:xfrm>
            <a:off x="2928926" y="0"/>
            <a:ext cx="1400183" cy="6858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4643438" y="0"/>
            <a:ext cx="450056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fr-FR" dirty="0"/>
              <a:t>Western </a:t>
            </a:r>
            <a:r>
              <a:rPr lang="fr-FR" dirty="0" err="1"/>
              <a:t>blotting</a:t>
            </a:r>
            <a:endParaRPr lang="fr-FR" dirty="0"/>
          </a:p>
        </p:txBody>
      </p:sp>
      <p:sp>
        <p:nvSpPr>
          <p:cNvPr id="49155" name="Rectangle 3"/>
          <p:cNvSpPr>
            <a:spLocks noGrp="1" noChangeArrowheads="1"/>
          </p:cNvSpPr>
          <p:nvPr>
            <p:ph type="body" idx="1"/>
          </p:nvPr>
        </p:nvSpPr>
        <p:spPr/>
        <p:txBody>
          <a:bodyPr/>
          <a:lstStyle/>
          <a:p>
            <a:endParaRPr lang="ar-DZ"/>
          </a:p>
        </p:txBody>
      </p:sp>
      <p:pic>
        <p:nvPicPr>
          <p:cNvPr id="49157" name="Picture 5" descr="western_bl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42984"/>
            <a:ext cx="9144000" cy="571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765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ar-DZ"/>
          </a:p>
        </p:txBody>
      </p:sp>
      <p:sp>
        <p:nvSpPr>
          <p:cNvPr id="52227" name="Rectangle 3"/>
          <p:cNvSpPr>
            <a:spLocks noGrp="1" noChangeArrowheads="1"/>
          </p:cNvSpPr>
          <p:nvPr>
            <p:ph type="body" idx="1"/>
          </p:nvPr>
        </p:nvSpPr>
        <p:spPr/>
        <p:txBody>
          <a:bodyPr/>
          <a:lstStyle/>
          <a:p>
            <a:endParaRPr lang="ar-DZ"/>
          </a:p>
        </p:txBody>
      </p:sp>
      <p:pic>
        <p:nvPicPr>
          <p:cNvPr id="5" name="Picture 5" descr="220px-Anti-lipoic_acid_immunobl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480"/>
            <a:ext cx="9144000" cy="523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319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AutoShape 5" descr="ria_diagram"/>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ar-DZ"/>
          </a:p>
        </p:txBody>
      </p:sp>
      <p:pic>
        <p:nvPicPr>
          <p:cNvPr id="43016" name="Picture 4" descr="RIA pic.jpg"/>
          <p:cNvPicPr>
            <a:picLocks noChangeAspect="1"/>
          </p:cNvPicPr>
          <p:nvPr/>
        </p:nvPicPr>
        <p:blipFill>
          <a:blip r:embed="rId3">
            <a:extLst>
              <a:ext uri="{28A0092B-C50C-407E-A947-70E740481C1C}">
                <a14:useLocalDpi xmlns:a14="http://schemas.microsoft.com/office/drawing/2010/main" val="0"/>
              </a:ext>
            </a:extLst>
          </a:blip>
          <a:srcRect t="5283" r="53145" b="74905"/>
          <a:stretch>
            <a:fillRect/>
          </a:stretch>
        </p:blipFill>
        <p:spPr bwMode="auto">
          <a:xfrm>
            <a:off x="179388" y="1916113"/>
            <a:ext cx="47386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Text Box 9"/>
          <p:cNvSpPr txBox="1">
            <a:spLocks noChangeArrowheads="1"/>
          </p:cNvSpPr>
          <p:nvPr/>
        </p:nvSpPr>
        <p:spPr bwMode="auto">
          <a:xfrm>
            <a:off x="539750" y="1341438"/>
            <a:ext cx="86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a:t>Ac</a:t>
            </a:r>
          </a:p>
        </p:txBody>
      </p:sp>
      <p:pic>
        <p:nvPicPr>
          <p:cNvPr id="43018" name="Picture 4" descr="RIA pic.jpg"/>
          <p:cNvPicPr>
            <a:picLocks noChangeAspect="1"/>
          </p:cNvPicPr>
          <p:nvPr/>
        </p:nvPicPr>
        <p:blipFill>
          <a:blip r:embed="rId3">
            <a:extLst>
              <a:ext uri="{28A0092B-C50C-407E-A947-70E740481C1C}">
                <a14:useLocalDpi xmlns:a14="http://schemas.microsoft.com/office/drawing/2010/main" val="0"/>
              </a:ext>
            </a:extLst>
          </a:blip>
          <a:srcRect t="37643" r="51843" b="39543"/>
          <a:stretch>
            <a:fillRect/>
          </a:stretch>
        </p:blipFill>
        <p:spPr bwMode="auto">
          <a:xfrm>
            <a:off x="4068763" y="4143380"/>
            <a:ext cx="50752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TextBox 2"/>
          <p:cNvSpPr txBox="1">
            <a:spLocks noChangeArrowheads="1"/>
          </p:cNvSpPr>
          <p:nvPr/>
        </p:nvSpPr>
        <p:spPr bwMode="auto">
          <a:xfrm>
            <a:off x="5003800" y="3151188"/>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algn="l" rtl="0" fontAlgn="base">
              <a:spcBef>
                <a:spcPct val="0"/>
              </a:spcBef>
              <a:spcAft>
                <a:spcPct val="0"/>
              </a:spcAft>
              <a:defRPr>
                <a:solidFill>
                  <a:schemeClr val="tx1"/>
                </a:solidFill>
                <a:latin typeface="Arial" pitchFamily="34" charset="0"/>
                <a:cs typeface="Arial" pitchFamily="34" charset="0"/>
              </a:defRPr>
            </a:lvl6pPr>
            <a:lvl7pPr marL="2971800" indent="-228600" algn="l" rtl="0" fontAlgn="base">
              <a:spcBef>
                <a:spcPct val="0"/>
              </a:spcBef>
              <a:spcAft>
                <a:spcPct val="0"/>
              </a:spcAft>
              <a:defRPr>
                <a:solidFill>
                  <a:schemeClr val="tx1"/>
                </a:solidFill>
                <a:latin typeface="Arial" pitchFamily="34" charset="0"/>
                <a:cs typeface="Arial" pitchFamily="34" charset="0"/>
              </a:defRPr>
            </a:lvl7pPr>
            <a:lvl8pPr marL="3429000" indent="-228600" algn="l" rtl="0" fontAlgn="base">
              <a:spcBef>
                <a:spcPct val="0"/>
              </a:spcBef>
              <a:spcAft>
                <a:spcPct val="0"/>
              </a:spcAft>
              <a:defRPr>
                <a:solidFill>
                  <a:schemeClr val="tx1"/>
                </a:solidFill>
                <a:latin typeface="Arial" pitchFamily="34" charset="0"/>
                <a:cs typeface="Arial" pitchFamily="34" charset="0"/>
              </a:defRPr>
            </a:lvl8pPr>
            <a:lvl9pPr marL="3886200" indent="-228600" algn="l" rtl="0" fontAlgn="base">
              <a:spcBef>
                <a:spcPct val="0"/>
              </a:spcBef>
              <a:spcAft>
                <a:spcPct val="0"/>
              </a:spcAft>
              <a:defRPr>
                <a:solidFill>
                  <a:schemeClr val="tx1"/>
                </a:solidFill>
                <a:latin typeface="Arial" pitchFamily="34" charset="0"/>
                <a:cs typeface="Arial" pitchFamily="34" charset="0"/>
              </a:defRPr>
            </a:lvl9pPr>
          </a:lstStyle>
          <a:p>
            <a:r>
              <a:rPr lang="en-US" sz="2400" b="1">
                <a:latin typeface="Calibri" pitchFamily="34" charset="0"/>
              </a:rPr>
              <a:t>Antigen marqué</a:t>
            </a:r>
          </a:p>
        </p:txBody>
      </p:sp>
      <p:sp>
        <p:nvSpPr>
          <p:cNvPr id="43020" name="TextBox 3"/>
          <p:cNvSpPr txBox="1">
            <a:spLocks noChangeArrowheads="1"/>
          </p:cNvSpPr>
          <p:nvPr/>
        </p:nvSpPr>
        <p:spPr bwMode="auto">
          <a:xfrm>
            <a:off x="6954838" y="3074988"/>
            <a:ext cx="381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algn="l" rtl="0" fontAlgn="base">
              <a:spcBef>
                <a:spcPct val="0"/>
              </a:spcBef>
              <a:spcAft>
                <a:spcPct val="0"/>
              </a:spcAft>
              <a:defRPr>
                <a:solidFill>
                  <a:schemeClr val="tx1"/>
                </a:solidFill>
                <a:latin typeface="Arial" pitchFamily="34" charset="0"/>
                <a:cs typeface="Arial" pitchFamily="34" charset="0"/>
              </a:defRPr>
            </a:lvl6pPr>
            <a:lvl7pPr marL="2971800" indent="-228600" algn="l" rtl="0" fontAlgn="base">
              <a:spcBef>
                <a:spcPct val="0"/>
              </a:spcBef>
              <a:spcAft>
                <a:spcPct val="0"/>
              </a:spcAft>
              <a:defRPr>
                <a:solidFill>
                  <a:schemeClr val="tx1"/>
                </a:solidFill>
                <a:latin typeface="Arial" pitchFamily="34" charset="0"/>
                <a:cs typeface="Arial" pitchFamily="34" charset="0"/>
              </a:defRPr>
            </a:lvl7pPr>
            <a:lvl8pPr marL="3429000" indent="-228600" algn="l" rtl="0" fontAlgn="base">
              <a:spcBef>
                <a:spcPct val="0"/>
              </a:spcBef>
              <a:spcAft>
                <a:spcPct val="0"/>
              </a:spcAft>
              <a:defRPr>
                <a:solidFill>
                  <a:schemeClr val="tx1"/>
                </a:solidFill>
                <a:latin typeface="Arial" pitchFamily="34" charset="0"/>
                <a:cs typeface="Arial" pitchFamily="34" charset="0"/>
              </a:defRPr>
            </a:lvl8pPr>
            <a:lvl9pPr marL="3886200" indent="-228600" algn="l" rtl="0" fontAlgn="base">
              <a:spcBef>
                <a:spcPct val="0"/>
              </a:spcBef>
              <a:spcAft>
                <a:spcPct val="0"/>
              </a:spcAft>
              <a:defRPr>
                <a:solidFill>
                  <a:schemeClr val="tx1"/>
                </a:solidFill>
                <a:latin typeface="Arial" pitchFamily="34" charset="0"/>
                <a:cs typeface="Arial" pitchFamily="34" charset="0"/>
              </a:defRPr>
            </a:lvl9pPr>
          </a:lstStyle>
          <a:p>
            <a:r>
              <a:rPr lang="en-US" sz="2400" b="1">
                <a:latin typeface="Calibri" pitchFamily="34" charset="0"/>
              </a:rPr>
              <a:t>Antigen marqué </a:t>
            </a:r>
          </a:p>
          <a:p>
            <a:r>
              <a:rPr lang="en-US" sz="2400" b="1">
                <a:latin typeface="Calibri" pitchFamily="34" charset="0"/>
              </a:rPr>
              <a:t>+ échantillon</a:t>
            </a:r>
          </a:p>
        </p:txBody>
      </p:sp>
      <p:sp>
        <p:nvSpPr>
          <p:cNvPr id="9" name="Rectangle 8"/>
          <p:cNvSpPr/>
          <p:nvPr/>
        </p:nvSpPr>
        <p:spPr>
          <a:xfrm>
            <a:off x="1214414" y="571480"/>
            <a:ext cx="6399316" cy="830997"/>
          </a:xfrm>
          <a:prstGeom prst="rect">
            <a:avLst/>
          </a:prstGeom>
        </p:spPr>
        <p:txBody>
          <a:bodyPr wrap="none">
            <a:spAutoFit/>
          </a:bodyPr>
          <a:lstStyle/>
          <a:p>
            <a:r>
              <a:rPr lang="fr-FR" sz="4800" b="1" dirty="0" smtClean="0">
                <a:solidFill>
                  <a:srgbClr val="FF0000"/>
                </a:solidFill>
              </a:rPr>
              <a:t>Dosage</a:t>
            </a:r>
            <a:r>
              <a:rPr lang="fr-FR" sz="2400" b="1" dirty="0" smtClean="0">
                <a:solidFill>
                  <a:srgbClr val="FF0000"/>
                </a:solidFill>
              </a:rPr>
              <a:t> </a:t>
            </a:r>
            <a:r>
              <a:rPr lang="fr-FR" sz="3600" b="1" dirty="0" smtClean="0">
                <a:solidFill>
                  <a:srgbClr val="FF0000"/>
                </a:solidFill>
              </a:rPr>
              <a:t>Radio-Immunologique</a:t>
            </a:r>
            <a:endParaRPr lang="fr-FR" sz="5400" dirty="0">
              <a:solidFill>
                <a:srgbClr val="FF0000"/>
              </a:solidFill>
            </a:endParaRPr>
          </a:p>
        </p:txBody>
      </p:sp>
    </p:spTree>
    <p:extLst>
      <p:ext uri="{BB962C8B-B14F-4D97-AF65-F5344CB8AC3E}">
        <p14:creationId xmlns:p14="http://schemas.microsoft.com/office/powerpoint/2010/main" val="2914486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ar-DZ"/>
          </a:p>
        </p:txBody>
      </p:sp>
      <p:pic>
        <p:nvPicPr>
          <p:cNvPr id="45060" name="Picture 4" descr="RIA pic.jpg"/>
          <p:cNvPicPr>
            <a:picLocks noChangeAspect="1"/>
          </p:cNvPicPr>
          <p:nvPr/>
        </p:nvPicPr>
        <p:blipFill>
          <a:blip r:embed="rId2">
            <a:extLst>
              <a:ext uri="{28A0092B-C50C-407E-A947-70E740481C1C}">
                <a14:useLocalDpi xmlns:a14="http://schemas.microsoft.com/office/drawing/2010/main" val="0"/>
              </a:ext>
            </a:extLst>
          </a:blip>
          <a:srcRect l="50758" t="1141" r="2386" b="53232"/>
          <a:stretch>
            <a:fillRect/>
          </a:stretch>
        </p:blipFill>
        <p:spPr bwMode="auto">
          <a:xfrm>
            <a:off x="428596" y="692150"/>
            <a:ext cx="3924329" cy="530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6"/>
          <p:cNvSpPr>
            <a:spLocks noChangeArrowheads="1"/>
          </p:cNvSpPr>
          <p:nvPr/>
        </p:nvSpPr>
        <p:spPr bwMode="auto">
          <a:xfrm>
            <a:off x="4608513" y="3357563"/>
            <a:ext cx="4535487" cy="1840504"/>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Arial" pitchFamily="34" charset="0"/>
              <a:buNone/>
            </a:pPr>
            <a:r>
              <a:rPr lang="en-US" sz="3200" b="1" dirty="0">
                <a:latin typeface="Calibri" pitchFamily="34" charset="0"/>
              </a:rPr>
              <a:t>Count gamma emission</a:t>
            </a:r>
          </a:p>
          <a:p>
            <a:pPr>
              <a:spcBef>
                <a:spcPct val="20000"/>
              </a:spcBef>
              <a:buFont typeface="Arial" pitchFamily="34" charset="0"/>
              <a:buNone/>
            </a:pPr>
            <a:endParaRPr lang="en-US" sz="2400" b="1" dirty="0">
              <a:latin typeface="Calibri" pitchFamily="34" charset="0"/>
            </a:endParaRPr>
          </a:p>
          <a:p>
            <a:pPr lvl="2">
              <a:spcBef>
                <a:spcPct val="20000"/>
              </a:spcBef>
              <a:buFont typeface="Arial" pitchFamily="34" charset="0"/>
              <a:buChar char="•"/>
            </a:pPr>
            <a:r>
              <a:rPr lang="en-US" sz="2400" b="1" dirty="0" err="1" smtClean="0">
                <a:latin typeface="Calibri" pitchFamily="34" charset="0"/>
              </a:rPr>
              <a:t>Contenat</a:t>
            </a:r>
            <a:r>
              <a:rPr lang="en-US" sz="2400" b="1" dirty="0" smtClean="0">
                <a:latin typeface="Calibri" pitchFamily="34" charset="0"/>
              </a:rPr>
              <a:t> par minute </a:t>
            </a:r>
            <a:r>
              <a:rPr lang="en-US" sz="2400" b="1" dirty="0">
                <a:latin typeface="Calibri" pitchFamily="34" charset="0"/>
              </a:rPr>
              <a:t>(CPM) </a:t>
            </a:r>
            <a:r>
              <a:rPr lang="en-US" sz="2400" b="1" dirty="0" smtClean="0">
                <a:latin typeface="Calibri" pitchFamily="34" charset="0"/>
              </a:rPr>
              <a:t>pour </a:t>
            </a:r>
            <a:r>
              <a:rPr lang="en-US" sz="2400" b="1" dirty="0" err="1" smtClean="0">
                <a:latin typeface="Calibri" pitchFamily="34" charset="0"/>
              </a:rPr>
              <a:t>chaque</a:t>
            </a:r>
            <a:r>
              <a:rPr lang="en-US" sz="2400" b="1" dirty="0" smtClean="0">
                <a:latin typeface="Calibri" pitchFamily="34" charset="0"/>
              </a:rPr>
              <a:t> </a:t>
            </a:r>
            <a:r>
              <a:rPr lang="en-US" sz="2400" b="1" dirty="0">
                <a:latin typeface="Calibri" pitchFamily="34" charset="0"/>
              </a:rPr>
              <a:t>tube</a:t>
            </a:r>
            <a:endParaRPr lang="fr-FR" sz="2400" b="1" dirty="0">
              <a:latin typeface="Calibri" pitchFamily="34" charset="0"/>
            </a:endParaRPr>
          </a:p>
        </p:txBody>
      </p:sp>
      <p:pic>
        <p:nvPicPr>
          <p:cNvPr id="45064" name="Picture 8" descr="220px-Geiger_counter">
            <a:hlinkClick r:id="rId3" tooltip="A &quot;two-piece&quot; bench type Geiger–Müller counter with end-window detector."/>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619125"/>
            <a:ext cx="3887788" cy="28813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1771" y="3244334"/>
            <a:ext cx="500458" cy="369332"/>
          </a:xfrm>
          <a:prstGeom prst="rect">
            <a:avLst/>
          </a:prstGeom>
        </p:spPr>
        <p:txBody>
          <a:bodyPr wrap="none">
            <a:spAutoFit/>
          </a:bodyPr>
          <a:lstStyle/>
          <a:p>
            <a:r>
              <a:rPr lang="fr-FR" dirty="0" smtClean="0"/>
              <a:t>RIA</a:t>
            </a:r>
            <a:endParaRPr lang="fr-FR" dirty="0"/>
          </a:p>
        </p:txBody>
      </p:sp>
    </p:spTree>
    <p:extLst>
      <p:ext uri="{BB962C8B-B14F-4D97-AF65-F5344CB8AC3E}">
        <p14:creationId xmlns:p14="http://schemas.microsoft.com/office/powerpoint/2010/main" val="17201480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40197"/>
          </a:xfrm>
          <a:prstGeom prst="rect">
            <a:avLst/>
          </a:prstGeom>
        </p:spPr>
        <p:txBody>
          <a:bodyPr wrap="square">
            <a:spAutoFit/>
          </a:bodyPr>
          <a:lstStyle/>
          <a:p>
            <a:r>
              <a:rPr lang="fr-FR" sz="2800" b="1" dirty="0" smtClean="0">
                <a:solidFill>
                  <a:srgbClr val="FF0000"/>
                </a:solidFill>
              </a:rPr>
              <a:t>Sérologie amibiase</a:t>
            </a:r>
          </a:p>
          <a:p>
            <a:r>
              <a:rPr lang="fr-FR" b="1" dirty="0" smtClean="0"/>
              <a:t>I) Intérêt</a:t>
            </a:r>
          </a:p>
          <a:p>
            <a:r>
              <a:rPr lang="fr-FR" dirty="0" smtClean="0"/>
              <a:t>Très fréquemment positive dans le cas d’amibiase viscérale</a:t>
            </a:r>
            <a:br>
              <a:rPr lang="fr-FR" dirty="0" smtClean="0"/>
            </a:br>
            <a:r>
              <a:rPr lang="fr-FR" dirty="0" smtClean="0"/>
              <a:t>Pourrait permettre de différencier le portage d’</a:t>
            </a:r>
            <a:r>
              <a:rPr lang="fr-FR" i="1" dirty="0" err="1" smtClean="0"/>
              <a:t>E.histolytica</a:t>
            </a:r>
            <a:r>
              <a:rPr lang="fr-FR" dirty="0" smtClean="0"/>
              <a:t> (sérologie positive) d’</a:t>
            </a:r>
            <a:r>
              <a:rPr lang="fr-FR" i="1" dirty="0" smtClean="0"/>
              <a:t>E. </a:t>
            </a:r>
            <a:r>
              <a:rPr lang="fr-FR" i="1" dirty="0" err="1" smtClean="0"/>
              <a:t>dispar</a:t>
            </a:r>
            <a:r>
              <a:rPr lang="fr-FR" dirty="0" smtClean="0"/>
              <a:t> (sérologie négative) </a:t>
            </a:r>
          </a:p>
          <a:p>
            <a:r>
              <a:rPr lang="fr-FR" b="1" dirty="0" smtClean="0"/>
              <a:t>II) Techniques analytiques</a:t>
            </a:r>
          </a:p>
          <a:p>
            <a:r>
              <a:rPr lang="fr-FR" dirty="0" smtClean="0"/>
              <a:t>Dépistage par au moins 2 techniques différentes</a:t>
            </a:r>
          </a:p>
          <a:p>
            <a:r>
              <a:rPr lang="fr-FR" dirty="0" smtClean="0"/>
              <a:t>Tests de dépistage : IFI, ELISA, agglutination ...</a:t>
            </a:r>
            <a:br>
              <a:rPr lang="fr-FR" dirty="0" smtClean="0"/>
            </a:br>
            <a:r>
              <a:rPr lang="fr-FR" dirty="0" smtClean="0"/>
              <a:t>Tests de confirmation : immunoélectrophorèse ...</a:t>
            </a:r>
          </a:p>
          <a:p>
            <a:r>
              <a:rPr lang="fr-FR" dirty="0" smtClean="0"/>
              <a:t>Un </a:t>
            </a:r>
            <a:r>
              <a:rPr lang="fr-FR" dirty="0" err="1" smtClean="0"/>
              <a:t>deuxieme</a:t>
            </a:r>
            <a:r>
              <a:rPr lang="fr-FR" dirty="0" smtClean="0"/>
              <a:t> prélèvement à 10jours du premier est nécessaire pour confirmer une amibiase.</a:t>
            </a:r>
          </a:p>
          <a:p>
            <a:r>
              <a:rPr lang="fr-FR" b="1" dirty="0" smtClean="0"/>
              <a:t>III) Interprétation</a:t>
            </a:r>
          </a:p>
          <a:p>
            <a:r>
              <a:rPr lang="fr-FR" b="1" dirty="0" smtClean="0"/>
              <a:t>Amibiase hépatique</a:t>
            </a:r>
          </a:p>
          <a:p>
            <a:r>
              <a:rPr lang="fr-FR" dirty="0" smtClean="0"/>
              <a:t>Diagnostic : plus de 90% de sérologies positives</a:t>
            </a:r>
            <a:br>
              <a:rPr lang="fr-FR" dirty="0" smtClean="0"/>
            </a:br>
            <a:r>
              <a:rPr lang="fr-FR" dirty="0" smtClean="0"/>
              <a:t>Suivi thérapeutique : chute rapide des </a:t>
            </a:r>
            <a:r>
              <a:rPr lang="fr-FR" dirty="0" err="1" smtClean="0"/>
              <a:t>Ac</a:t>
            </a:r>
            <a:r>
              <a:rPr lang="fr-FR" dirty="0" smtClean="0"/>
              <a:t> au cours des 3 premiers mois, négativation en moins d’1 an </a:t>
            </a:r>
          </a:p>
          <a:p>
            <a:r>
              <a:rPr lang="fr-FR" b="1" dirty="0" smtClean="0"/>
              <a:t>Amibiase intestinale</a:t>
            </a:r>
          </a:p>
          <a:p>
            <a:r>
              <a:rPr lang="fr-FR" dirty="0" smtClean="0"/>
              <a:t>Chez les sujets symptomatiques : un titre élevé est fortement corrélé à une amibiase invasive</a:t>
            </a:r>
          </a:p>
          <a:p>
            <a:r>
              <a:rPr lang="fr-FR" dirty="0" smtClean="0"/>
              <a:t/>
            </a:r>
            <a:br>
              <a:rPr lang="fr-FR" dirty="0" smtClean="0"/>
            </a:br>
            <a:r>
              <a:rPr lang="fr-FR" dirty="0" smtClean="0"/>
              <a:t>Chez les sujets asymptomatiques : </a:t>
            </a:r>
          </a:p>
          <a:p>
            <a:r>
              <a:rPr lang="fr-FR" dirty="0" smtClean="0"/>
              <a:t>En région d’endémie : ininterprétable (persistance des anticorps)</a:t>
            </a:r>
          </a:p>
          <a:p>
            <a:r>
              <a:rPr lang="fr-FR" dirty="0" smtClean="0"/>
              <a:t>En dehors des régions d’endémie : un titre élevé est un bon indicateur d’une infection par </a:t>
            </a:r>
            <a:r>
              <a:rPr lang="fr-FR" i="1" dirty="0" smtClean="0"/>
              <a:t>E. </a:t>
            </a:r>
            <a:r>
              <a:rPr lang="fr-FR" i="1" dirty="0" err="1" smtClean="0"/>
              <a:t>histolytica</a:t>
            </a:r>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63198"/>
          </a:xfrm>
          <a:prstGeom prst="rect">
            <a:avLst/>
          </a:prstGeom>
        </p:spPr>
        <p:txBody>
          <a:bodyPr wrap="square">
            <a:spAutoFit/>
          </a:bodyPr>
          <a:lstStyle/>
          <a:p>
            <a:r>
              <a:rPr lang="fr-FR" sz="2800" b="1" dirty="0" smtClean="0">
                <a:solidFill>
                  <a:srgbClr val="FF0000"/>
                </a:solidFill>
              </a:rPr>
              <a:t>Sérologie leishmaniose</a:t>
            </a:r>
          </a:p>
          <a:p>
            <a:r>
              <a:rPr lang="fr-FR" sz="2000" b="1" dirty="0" smtClean="0"/>
              <a:t>I) Intérêt</a:t>
            </a:r>
          </a:p>
          <a:p>
            <a:r>
              <a:rPr lang="fr-FR" sz="2000" dirty="0" smtClean="0"/>
              <a:t>Utilisée uniquement pour les leishmanioses viscérales.</a:t>
            </a:r>
            <a:br>
              <a:rPr lang="fr-FR" sz="2000" dirty="0" smtClean="0"/>
            </a:br>
            <a:r>
              <a:rPr lang="fr-FR" sz="2000" dirty="0" smtClean="0"/>
              <a:t>Le diagnostic direct est réalisé à partir de prélèvements assez invasifs : ponction médullaire, ponction biopsie des organes du système réticulo-endothélial </a:t>
            </a:r>
          </a:p>
          <a:p>
            <a:endParaRPr lang="fr-FR" sz="2000" dirty="0" smtClean="0"/>
          </a:p>
          <a:p>
            <a:r>
              <a:rPr lang="fr-FR" sz="2000" b="1" dirty="0" smtClean="0"/>
              <a:t>II) Techniques analytiques</a:t>
            </a:r>
          </a:p>
          <a:p>
            <a:r>
              <a:rPr lang="fr-FR" sz="2000" dirty="0" smtClean="0"/>
              <a:t>Techniques de dépistage : IFI, ELISA</a:t>
            </a:r>
            <a:br>
              <a:rPr lang="fr-FR" sz="2000" dirty="0" smtClean="0"/>
            </a:br>
            <a:r>
              <a:rPr lang="fr-FR" sz="2000" dirty="0" smtClean="0"/>
              <a:t>Technique de confirmation : Western blot</a:t>
            </a:r>
          </a:p>
          <a:p>
            <a:endParaRPr lang="fr-FR" sz="2000" dirty="0" smtClean="0"/>
          </a:p>
          <a:p>
            <a:r>
              <a:rPr lang="fr-FR" sz="2000" b="1" dirty="0" smtClean="0"/>
              <a:t>III) Interprétation</a:t>
            </a:r>
          </a:p>
          <a:p>
            <a:r>
              <a:rPr lang="fr-FR" sz="2000" dirty="0" smtClean="0"/>
              <a:t>Leishmaniose viscérale : environ 90% de sérologies positives</a:t>
            </a:r>
            <a:br>
              <a:rPr lang="fr-FR" sz="2000" dirty="0" smtClean="0"/>
            </a:br>
            <a:r>
              <a:rPr lang="fr-FR" sz="2000" dirty="0" smtClean="0"/>
              <a:t>Après traitement, les anticorps diminuent au cours des 2 premiers mois, un taux résiduel peut persister plus d’un an.</a:t>
            </a:r>
          </a:p>
          <a:p>
            <a:r>
              <a:rPr lang="fr-FR" sz="2000" dirty="0" smtClean="0"/>
              <a:t>Un taux d’</a:t>
            </a:r>
            <a:r>
              <a:rPr lang="fr-FR" sz="2000" dirty="0" err="1" smtClean="0"/>
              <a:t>Ac</a:t>
            </a:r>
            <a:r>
              <a:rPr lang="fr-FR" sz="2000" dirty="0" smtClean="0"/>
              <a:t> très élevé est très en faveur d’un diagnostic de leishmaniose viscérale.</a:t>
            </a:r>
            <a:br>
              <a:rPr lang="fr-FR" sz="2000" dirty="0" smtClean="0"/>
            </a:br>
            <a:r>
              <a:rPr lang="fr-FR" sz="2000" dirty="0" smtClean="0"/>
              <a:t>Un taux d’</a:t>
            </a:r>
            <a:r>
              <a:rPr lang="fr-FR" sz="2000" dirty="0" err="1" smtClean="0"/>
              <a:t>Ac</a:t>
            </a:r>
            <a:r>
              <a:rPr lang="fr-FR" sz="2000" dirty="0" smtClean="0"/>
              <a:t> modéré doit  être impérativement confirmé par un Western blot et doit faire répéter les examens </a:t>
            </a:r>
            <a:r>
              <a:rPr lang="fr-FR" sz="2000" dirty="0" err="1" smtClean="0"/>
              <a:t>parasitologiques</a:t>
            </a:r>
            <a:r>
              <a:rPr lang="fr-FR" sz="2000" dirty="0" smtClean="0"/>
              <a:t> pour poser le diagnostic.</a:t>
            </a:r>
          </a:p>
          <a:p>
            <a:r>
              <a:rPr lang="fr-FR" sz="2000" dirty="0" smtClean="0"/>
              <a:t>Les techniques sérologiques peuvent être faussement négatives chez les sujets immunodéprimés.</a:t>
            </a:r>
            <a:endParaRPr lang="fr-FR"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00986"/>
          </a:xfrm>
          <a:prstGeom prst="rect">
            <a:avLst/>
          </a:prstGeom>
        </p:spPr>
        <p:txBody>
          <a:bodyPr wrap="square">
            <a:spAutoFit/>
          </a:bodyPr>
          <a:lstStyle/>
          <a:p>
            <a:r>
              <a:rPr lang="fr-FR" sz="3200" b="1" dirty="0" smtClean="0">
                <a:solidFill>
                  <a:srgbClr val="FF0000"/>
                </a:solidFill>
              </a:rPr>
              <a:t>Sérologie paludisme</a:t>
            </a:r>
          </a:p>
          <a:p>
            <a:r>
              <a:rPr lang="fr-FR" sz="2000" b="1" dirty="0" smtClean="0"/>
              <a:t>I) Intérêt </a:t>
            </a:r>
          </a:p>
          <a:p>
            <a:r>
              <a:rPr lang="fr-FR" sz="2000" dirty="0" smtClean="0"/>
              <a:t>La sérologie doit être utilisée uniquement à visée épidémiologique et en aucun cas dans le cadre du diagnostic d’un accès palustre.</a:t>
            </a:r>
            <a:br>
              <a:rPr lang="fr-FR" sz="2000" dirty="0" smtClean="0"/>
            </a:br>
            <a:r>
              <a:rPr lang="fr-FR" sz="2000" dirty="0" smtClean="0"/>
              <a:t>Elle présente un intérêt dans le diagnostic du paludisme viscéral évolutif.</a:t>
            </a:r>
          </a:p>
          <a:p>
            <a:endParaRPr lang="fr-FR" sz="2000" b="1" dirty="0" smtClean="0"/>
          </a:p>
          <a:p>
            <a:r>
              <a:rPr lang="fr-FR" sz="2000" b="1" dirty="0" smtClean="0"/>
              <a:t>II) Techniques analytiques</a:t>
            </a:r>
          </a:p>
          <a:p>
            <a:r>
              <a:rPr lang="fr-FR" sz="2000" dirty="0" smtClean="0"/>
              <a:t>IFI: en général, un taux≥ 1/180est positif et indique un paludisme évolutif récent. Des taux plus faibles sont constatés dans les paludisme anciens ou évolutifs à P. </a:t>
            </a:r>
            <a:r>
              <a:rPr lang="fr-FR" sz="2000" dirty="0" err="1" smtClean="0"/>
              <a:t>malariae</a:t>
            </a:r>
            <a:endParaRPr lang="fr-FR" sz="2000" dirty="0" smtClean="0"/>
          </a:p>
          <a:p>
            <a:r>
              <a:rPr lang="fr-FR" sz="2000" dirty="0" smtClean="0"/>
              <a:t/>
            </a:r>
            <a:br>
              <a:rPr lang="fr-FR" sz="2000" dirty="0" smtClean="0"/>
            </a:br>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 y="0"/>
            <a:ext cx="9144000" cy="45550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FF0000"/>
                </a:solidFill>
                <a:effectLst/>
                <a:latin typeface="Arial" charset="0"/>
                <a:cs typeface="Arial" charset="0"/>
              </a:rPr>
              <a:t>Sérologie toxoplasmose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Arial" charset="0"/>
                <a:cs typeface="Arial" charset="0"/>
              </a:rPr>
              <a:t>La sérologie toxoplasmose est obligatoire avant le mariage et lors de la déclaration de grossesse. Il est conseillé de faire une sérologie lors du désir de grossesse si elle n’a pas été réalisée ou si elle était négative avant.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smtClean="0">
              <a:ln>
                <a:noFill/>
              </a:ln>
              <a:solidFill>
                <a:schemeClr val="tx1"/>
              </a:solidFill>
              <a:effectLst/>
              <a:latin typeface="Arial"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2000" b="1" dirty="0" err="1" smtClean="0">
                <a:latin typeface="Arial" charset="0"/>
                <a:cs typeface="Arial" charset="0"/>
              </a:rPr>
              <a:t>IFI:permet</a:t>
            </a:r>
            <a:r>
              <a:rPr lang="fr-FR" sz="2000" b="1" dirty="0" smtClean="0">
                <a:latin typeface="Arial" charset="0"/>
                <a:cs typeface="Arial" charset="0"/>
              </a:rPr>
              <a:t> de </a:t>
            </a:r>
            <a:r>
              <a:rPr lang="fr-FR" sz="2000" b="1" dirty="0" err="1" smtClean="0">
                <a:latin typeface="Arial" charset="0"/>
                <a:cs typeface="Arial" charset="0"/>
              </a:rPr>
              <a:t>determiner</a:t>
            </a:r>
            <a:r>
              <a:rPr lang="fr-FR" sz="2000" b="1" dirty="0" smtClean="0">
                <a:latin typeface="Arial" charset="0"/>
                <a:cs typeface="Arial" charset="0"/>
              </a:rPr>
              <a:t> les </a:t>
            </a:r>
            <a:r>
              <a:rPr lang="fr-FR" sz="2000" b="1" dirty="0" err="1" smtClean="0">
                <a:latin typeface="Arial" charset="0"/>
                <a:cs typeface="Arial" charset="0"/>
              </a:rPr>
              <a:t>IgG</a:t>
            </a:r>
            <a:r>
              <a:rPr lang="fr-FR" sz="2000" b="1" dirty="0" smtClean="0">
                <a:latin typeface="Arial" charset="0"/>
                <a:cs typeface="Arial" charset="0"/>
              </a:rPr>
              <a:t> totales, </a:t>
            </a:r>
            <a:r>
              <a:rPr lang="fr-FR" sz="2000" b="1" dirty="0" err="1" smtClean="0">
                <a:latin typeface="Arial" charset="0"/>
                <a:cs typeface="Arial" charset="0"/>
              </a:rPr>
              <a:t>IgG</a:t>
            </a:r>
            <a:r>
              <a:rPr lang="fr-FR" sz="2000" b="1" dirty="0" smtClean="0">
                <a:latin typeface="Arial" charset="0"/>
                <a:cs typeface="Arial" charset="0"/>
              </a:rPr>
              <a:t> et </a:t>
            </a:r>
            <a:r>
              <a:rPr lang="fr-FR" sz="2000" b="1" dirty="0" err="1" smtClean="0">
                <a:latin typeface="Arial" charset="0"/>
                <a:cs typeface="Arial" charset="0"/>
              </a:rPr>
              <a:t>IgM</a:t>
            </a:r>
            <a:r>
              <a:rPr lang="fr-FR" sz="2000" b="1" dirty="0" smtClean="0">
                <a:latin typeface="Arial" charset="0"/>
                <a:cs typeface="Arial" charset="0"/>
              </a:rPr>
              <a:t>.</a:t>
            </a:r>
          </a:p>
          <a:p>
            <a:pPr lvl="0" algn="just" eaLnBrk="0" fontAlgn="base" hangingPunct="0">
              <a:spcBef>
                <a:spcPct val="0"/>
              </a:spcBef>
              <a:spcAft>
                <a:spcPct val="0"/>
              </a:spcAft>
            </a:pPr>
            <a:r>
              <a:rPr kumimoji="0" lang="fr-FR" sz="2000" b="1" i="0" u="none" strike="noStrike" cap="none" normalizeH="0" baseline="0" dirty="0" smtClean="0">
                <a:ln>
                  <a:noFill/>
                </a:ln>
                <a:solidFill>
                  <a:schemeClr val="tx1"/>
                </a:solidFill>
                <a:effectLst/>
                <a:latin typeface="Arial" charset="0"/>
                <a:cs typeface="Arial" charset="0"/>
              </a:rPr>
              <a:t>ELISA:</a:t>
            </a:r>
            <a:r>
              <a:rPr kumimoji="0" lang="fr-FR" sz="2000" b="1" i="0" u="none" strike="noStrike" cap="none" normalizeH="0" dirty="0" smtClean="0">
                <a:ln>
                  <a:noFill/>
                </a:ln>
                <a:solidFill>
                  <a:schemeClr val="tx1"/>
                </a:solidFill>
                <a:effectLst/>
                <a:latin typeface="Arial" charset="0"/>
                <a:cs typeface="Arial" charset="0"/>
              </a:rPr>
              <a:t> permet la détection des </a:t>
            </a:r>
            <a:r>
              <a:rPr lang="fr-FR" b="1" dirty="0" err="1" smtClean="0">
                <a:latin typeface="Arial" charset="0"/>
                <a:cs typeface="Arial" charset="0"/>
              </a:rPr>
              <a:t>IgG</a:t>
            </a:r>
            <a:r>
              <a:rPr lang="fr-FR" b="1" dirty="0" smtClean="0">
                <a:latin typeface="Arial" charset="0"/>
                <a:cs typeface="Arial" charset="0"/>
              </a:rPr>
              <a:t> et </a:t>
            </a:r>
            <a:r>
              <a:rPr lang="fr-FR" b="1" dirty="0" err="1" smtClean="0">
                <a:latin typeface="Arial" charset="0"/>
                <a:cs typeface="Arial" charset="0"/>
              </a:rPr>
              <a:t>IgM</a:t>
            </a:r>
            <a:r>
              <a:rPr lang="fr-FR" b="1" dirty="0" smtClean="0">
                <a:latin typeface="Arial" charset="0"/>
                <a:cs typeface="Arial" charset="0"/>
              </a:rPr>
              <a:t> et </a:t>
            </a:r>
            <a:r>
              <a:rPr lang="fr-FR" b="1" dirty="0" err="1" smtClean="0">
                <a:latin typeface="Arial" charset="0"/>
                <a:cs typeface="Arial" charset="0"/>
              </a:rPr>
              <a:t>IgA</a:t>
            </a:r>
            <a:endParaRPr lang="fr-FR" b="1" dirty="0" smtClean="0">
              <a:latin typeface="Arial" charset="0"/>
              <a:cs typeface="Arial" charset="0"/>
            </a:endParaRPr>
          </a:p>
          <a:p>
            <a:pPr lvl="0" algn="just" eaLnBrk="0" fontAlgn="base" hangingPunct="0">
              <a:spcBef>
                <a:spcPct val="0"/>
              </a:spcBef>
              <a:spcAft>
                <a:spcPct val="0"/>
              </a:spcAft>
            </a:pPr>
            <a:r>
              <a:rPr kumimoji="0" lang="fr-FR" b="1" i="0" u="none" strike="noStrike" cap="none" normalizeH="0" baseline="0" dirty="0" smtClean="0">
                <a:ln>
                  <a:noFill/>
                </a:ln>
                <a:solidFill>
                  <a:schemeClr val="tx1"/>
                </a:solidFill>
                <a:effectLst/>
                <a:latin typeface="Arial" charset="0"/>
                <a:cs typeface="Arial" charset="0"/>
              </a:rPr>
              <a:t>ISAGA:</a:t>
            </a:r>
            <a:r>
              <a:rPr kumimoji="0" lang="fr-FR" b="1" i="0" u="none" strike="noStrike" cap="none" normalizeH="0" dirty="0" smtClean="0">
                <a:ln>
                  <a:noFill/>
                </a:ln>
                <a:solidFill>
                  <a:schemeClr val="tx1"/>
                </a:solidFill>
                <a:effectLst/>
                <a:latin typeface="Arial" charset="0"/>
                <a:cs typeface="Arial" charset="0"/>
              </a:rPr>
              <a:t> permet de </a:t>
            </a:r>
            <a:r>
              <a:rPr kumimoji="0" lang="fr-FR" b="1" i="0" u="none" strike="noStrike" cap="none" normalizeH="0" dirty="0" err="1" smtClean="0">
                <a:ln>
                  <a:noFill/>
                </a:ln>
                <a:solidFill>
                  <a:schemeClr val="tx1"/>
                </a:solidFill>
                <a:effectLst/>
                <a:latin typeface="Arial" charset="0"/>
                <a:cs typeface="Arial" charset="0"/>
              </a:rPr>
              <a:t>detecter</a:t>
            </a:r>
            <a:r>
              <a:rPr kumimoji="0" lang="fr-FR" b="1" i="0" u="none" strike="noStrike" cap="none" normalizeH="0" dirty="0" smtClean="0">
                <a:ln>
                  <a:noFill/>
                </a:ln>
                <a:solidFill>
                  <a:schemeClr val="tx1"/>
                </a:solidFill>
                <a:effectLst/>
                <a:latin typeface="Arial" charset="0"/>
                <a:cs typeface="Arial" charset="0"/>
              </a:rPr>
              <a:t> les </a:t>
            </a:r>
            <a:r>
              <a:rPr lang="fr-FR" b="1" dirty="0" err="1" smtClean="0">
                <a:latin typeface="Arial" charset="0"/>
                <a:cs typeface="Arial" charset="0"/>
              </a:rPr>
              <a:t>IgM</a:t>
            </a:r>
            <a:r>
              <a:rPr lang="fr-FR" b="1" dirty="0" smtClean="0">
                <a:latin typeface="Arial" charset="0"/>
                <a:cs typeface="Arial" charset="0"/>
              </a:rPr>
              <a:t> et </a:t>
            </a:r>
            <a:r>
              <a:rPr lang="fr-FR" b="1" dirty="0" err="1" smtClean="0">
                <a:latin typeface="Arial" charset="0"/>
                <a:cs typeface="Arial" charset="0"/>
              </a:rPr>
              <a:t>IgA</a:t>
            </a:r>
            <a:endParaRPr lang="fr-FR" b="1" dirty="0" smtClean="0">
              <a:latin typeface="Arial" charset="0"/>
              <a:cs typeface="Arial" charset="0"/>
            </a:endParaRPr>
          </a:p>
          <a:p>
            <a:pPr lvl="0" algn="just" eaLnBrk="0" fontAlgn="base" hangingPunct="0">
              <a:spcBef>
                <a:spcPct val="0"/>
              </a:spcBef>
              <a:spcAft>
                <a:spcPct val="0"/>
              </a:spcAft>
            </a:pPr>
            <a:endParaRPr kumimoji="0" lang="fr-FR" b="1" i="0" u="none" strike="noStrike" cap="none" normalizeH="0" baseline="0" dirty="0" smtClean="0">
              <a:ln>
                <a:noFill/>
              </a:ln>
              <a:solidFill>
                <a:schemeClr val="tx1"/>
              </a:solidFill>
              <a:effectLst/>
              <a:latin typeface="Arial" charset="0"/>
              <a:cs typeface="Arial" charset="0"/>
            </a:endParaRPr>
          </a:p>
          <a:p>
            <a:pPr lvl="0" algn="just" eaLnBrk="0" fontAlgn="base" hangingPunct="0">
              <a:spcBef>
                <a:spcPct val="0"/>
              </a:spcBef>
              <a:spcAft>
                <a:spcPct val="0"/>
              </a:spcAft>
            </a:pPr>
            <a:r>
              <a:rPr kumimoji="0" lang="fr-FR" b="1" i="0" u="none" strike="noStrike" cap="none" normalizeH="0" baseline="0" dirty="0" smtClean="0">
                <a:ln>
                  <a:noFill/>
                </a:ln>
                <a:solidFill>
                  <a:schemeClr val="tx1"/>
                </a:solidFill>
                <a:effectLst/>
                <a:latin typeface="Arial" charset="0"/>
                <a:cs typeface="Arial" charset="0"/>
              </a:rPr>
              <a:t>Une toxoplasmose est positive si le taux des </a:t>
            </a:r>
            <a:r>
              <a:rPr kumimoji="0" lang="fr-FR" b="1" i="0" u="none" strike="noStrike" cap="none" normalizeH="0" baseline="0" dirty="0" err="1" smtClean="0">
                <a:ln>
                  <a:noFill/>
                </a:ln>
                <a:solidFill>
                  <a:schemeClr val="tx1"/>
                </a:solidFill>
                <a:effectLst/>
                <a:latin typeface="Arial" charset="0"/>
                <a:cs typeface="Arial" charset="0"/>
              </a:rPr>
              <a:t>IgG</a:t>
            </a:r>
            <a:r>
              <a:rPr kumimoji="0" lang="fr-FR" b="1" i="0" u="none" strike="noStrike" cap="none" normalizeH="0" baseline="0" dirty="0" smtClean="0">
                <a:ln>
                  <a:noFill/>
                </a:ln>
                <a:solidFill>
                  <a:schemeClr val="tx1"/>
                </a:solidFill>
                <a:effectLst/>
                <a:latin typeface="Arial" charset="0"/>
                <a:cs typeface="Arial" charset="0"/>
              </a:rPr>
              <a:t>≥ 10 UI/</a:t>
            </a:r>
            <a:r>
              <a:rPr kumimoji="0" lang="fr-FR" b="1" i="0" u="none" strike="noStrike" cap="none" normalizeH="0" baseline="0" dirty="0" err="1" smtClean="0">
                <a:ln>
                  <a:noFill/>
                </a:ln>
                <a:solidFill>
                  <a:schemeClr val="tx1"/>
                </a:solidFill>
                <a:effectLst/>
                <a:latin typeface="Arial" charset="0"/>
                <a:cs typeface="Arial" charset="0"/>
              </a:rPr>
              <a:t>mL</a:t>
            </a:r>
            <a:r>
              <a:rPr kumimoji="0" lang="fr-FR" b="1" i="0" u="none" strike="noStrike" cap="none" normalizeH="0" baseline="0" dirty="0" smtClean="0">
                <a:ln>
                  <a:noFill/>
                </a:ln>
                <a:solidFill>
                  <a:schemeClr val="tx1"/>
                </a:solidFill>
                <a:effectLst/>
                <a:latin typeface="Arial" charset="0"/>
                <a:cs typeface="Arial" charset="0"/>
              </a:rPr>
              <a:t>. Un taux de d’</a:t>
            </a:r>
            <a:r>
              <a:rPr kumimoji="0" lang="fr-FR" b="1" i="0" u="none" strike="noStrike" cap="none" normalizeH="0" baseline="0" dirty="0" err="1" smtClean="0">
                <a:ln>
                  <a:noFill/>
                </a:ln>
                <a:solidFill>
                  <a:schemeClr val="tx1"/>
                </a:solidFill>
                <a:effectLst/>
                <a:latin typeface="Arial" charset="0"/>
                <a:cs typeface="Arial" charset="0"/>
              </a:rPr>
              <a:t>IgM</a:t>
            </a:r>
            <a:r>
              <a:rPr lang="fr-FR" b="1" dirty="0" smtClean="0">
                <a:latin typeface="Arial" charset="0"/>
                <a:cs typeface="Arial" charset="0"/>
              </a:rPr>
              <a:t>≥40 UI/</a:t>
            </a:r>
            <a:r>
              <a:rPr lang="fr-FR" b="1" dirty="0" err="1" smtClean="0">
                <a:latin typeface="Arial" charset="0"/>
                <a:cs typeface="Arial" charset="0"/>
              </a:rPr>
              <a:t>mL</a:t>
            </a:r>
            <a:r>
              <a:rPr lang="fr-FR" b="1" dirty="0" smtClean="0">
                <a:latin typeface="Arial" charset="0"/>
                <a:cs typeface="Arial" charset="0"/>
              </a:rPr>
              <a:t> correspond à une infection récente</a:t>
            </a:r>
            <a:endParaRPr kumimoji="0" lang="fr-FR"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5400" b="1" i="0" u="none" strike="noStrike" cap="none" normalizeH="0" baseline="0" dirty="0" smtClean="0">
                <a:ln>
                  <a:noFill/>
                </a:ln>
                <a:solidFill>
                  <a:schemeClr val="tx1"/>
                </a:solidFill>
                <a:effectLst/>
                <a:latin typeface="Arial" charset="0"/>
                <a:cs typeface="Arial" charset="0"/>
              </a:rPr>
              <a:t>  </a:t>
            </a:r>
            <a:endParaRPr kumimoji="0" lang="fr-FR" sz="141700" b="1"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20840"/>
            <a:ext cx="9144000" cy="2677656"/>
          </a:xfrm>
          <a:prstGeom prst="rect">
            <a:avLst/>
          </a:prstGeom>
        </p:spPr>
        <p:txBody>
          <a:bodyPr wrap="square">
            <a:spAutoFit/>
          </a:bodyPr>
          <a:lstStyle/>
          <a:p>
            <a:r>
              <a:rPr lang="fr-FR" sz="3600" b="1" dirty="0" smtClean="0"/>
              <a:t>             DIAGNOSTIC  SEROLOGIQUE</a:t>
            </a:r>
          </a:p>
          <a:p>
            <a:pPr algn="ctr"/>
            <a:r>
              <a:rPr lang="fr-FR" sz="3600" b="1" dirty="0" smtClean="0">
                <a:solidFill>
                  <a:srgbClr val="FF0000"/>
                </a:solidFill>
              </a:rPr>
              <a:t>DETECTION D’ANTICORPS OU D’ANTIGENES</a:t>
            </a:r>
          </a:p>
          <a:p>
            <a:r>
              <a:rPr lang="fr-FR" sz="2400" b="1" dirty="0" smtClean="0"/>
              <a:t>        </a:t>
            </a:r>
          </a:p>
          <a:p>
            <a:r>
              <a:rPr lang="fr-FR" sz="2400" b="1" dirty="0" smtClean="0"/>
              <a:t>        -FRÉQUEMMENT PRATIQUÉ</a:t>
            </a:r>
          </a:p>
          <a:p>
            <a:r>
              <a:rPr lang="fr-FR" sz="2400" b="1" dirty="0" smtClean="0"/>
              <a:t>        - Nombreuses techniques commercialisées,  sensibles, simples à       réaliser, automatisables.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32530"/>
          </a:xfrm>
          <a:prstGeom prst="rect">
            <a:avLst/>
          </a:prstGeom>
        </p:spPr>
        <p:txBody>
          <a:bodyPr wrap="square">
            <a:spAutoFit/>
          </a:bodyPr>
          <a:lstStyle/>
          <a:p>
            <a:r>
              <a:rPr lang="fr-FR" sz="2800" b="1" dirty="0" smtClean="0">
                <a:solidFill>
                  <a:srgbClr val="FF0000"/>
                </a:solidFill>
              </a:rPr>
              <a:t>Sérologie cysticercose</a:t>
            </a:r>
          </a:p>
          <a:p>
            <a:r>
              <a:rPr lang="fr-FR" sz="2400" b="1" dirty="0" smtClean="0"/>
              <a:t>I) Intérêt</a:t>
            </a:r>
          </a:p>
          <a:p>
            <a:r>
              <a:rPr lang="fr-FR" sz="2400" dirty="0" smtClean="0"/>
              <a:t>Le diagnostic direct ne peut être réalisé qu’à partir de l’examen de la tumeur suspecte.</a:t>
            </a:r>
          </a:p>
          <a:p>
            <a:endParaRPr lang="fr-FR" sz="2400" dirty="0" smtClean="0"/>
          </a:p>
          <a:p>
            <a:r>
              <a:rPr lang="fr-FR" sz="2400" b="1" dirty="0" smtClean="0"/>
              <a:t>II) Techniques analytiques</a:t>
            </a:r>
          </a:p>
          <a:p>
            <a:r>
              <a:rPr lang="fr-FR" sz="2400" dirty="0" smtClean="0"/>
              <a:t>Le dépistage doit être réalisé par au moins 2 techniques différentes : </a:t>
            </a:r>
          </a:p>
          <a:p>
            <a:r>
              <a:rPr lang="fr-FR" sz="2400" dirty="0" smtClean="0"/>
              <a:t>Tests de dépistage : ELISA, IFI, agglutination ...</a:t>
            </a:r>
            <a:br>
              <a:rPr lang="fr-FR" sz="2400" dirty="0" smtClean="0"/>
            </a:br>
            <a:r>
              <a:rPr lang="fr-FR" sz="2400" dirty="0" smtClean="0"/>
              <a:t>Tests de confirmation : immunoélectrophorèse, Western blot</a:t>
            </a:r>
          </a:p>
          <a:p>
            <a:r>
              <a:rPr lang="fr-FR" sz="2400" dirty="0" smtClean="0"/>
              <a:t>La recherche d’anticorps se fait dans le sérum ou mieux, dans le LCR</a:t>
            </a:r>
          </a:p>
          <a:p>
            <a:endParaRPr lang="fr-FR" sz="2400" dirty="0" smtClean="0"/>
          </a:p>
          <a:p>
            <a:r>
              <a:rPr lang="fr-FR" sz="2400" b="1" dirty="0" smtClean="0"/>
              <a:t>III) Interprétation </a:t>
            </a:r>
          </a:p>
          <a:p>
            <a:r>
              <a:rPr lang="fr-FR" sz="2400" dirty="0" smtClean="0"/>
              <a:t>Sensibilité : 50-80% toutes formes confondues (jusqu’à 90% dans les formes actives)</a:t>
            </a:r>
            <a:br>
              <a:rPr lang="fr-FR" sz="2400" dirty="0" smtClean="0"/>
            </a:br>
            <a:r>
              <a:rPr lang="fr-FR" sz="2400" dirty="0" smtClean="0"/>
              <a:t>Présence de réactions croisées avec d’autres helminthiases : l’interprétation doit donc tenir compte des données </a:t>
            </a:r>
            <a:r>
              <a:rPr lang="fr-FR" sz="2400" dirty="0" err="1" smtClean="0"/>
              <a:t>épimédio</a:t>
            </a:r>
            <a:r>
              <a:rPr lang="fr-FR" sz="2400" dirty="0" smtClean="0"/>
              <a:t>-cliniques</a:t>
            </a:r>
            <a:br>
              <a:rPr lang="fr-FR" sz="2400" dirty="0" smtClean="0"/>
            </a:br>
            <a:r>
              <a:rPr lang="fr-FR" sz="2400" dirty="0" smtClean="0"/>
              <a:t>Le blot permet d’éliminer certaines réactions croisées</a:t>
            </a:r>
            <a:endParaRPr lang="fr-FR"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fr-FR" sz="3200" b="1" dirty="0" smtClean="0">
                <a:solidFill>
                  <a:srgbClr val="FF0000"/>
                </a:solidFill>
              </a:rPr>
              <a:t>Sérologie </a:t>
            </a:r>
            <a:r>
              <a:rPr lang="fr-FR" sz="3200" b="1" dirty="0" err="1" smtClean="0">
                <a:solidFill>
                  <a:srgbClr val="FF0000"/>
                </a:solidFill>
              </a:rPr>
              <a:t>hydatidose</a:t>
            </a:r>
            <a:endParaRPr lang="fr-FR" sz="3200" b="1" dirty="0" smtClean="0">
              <a:solidFill>
                <a:srgbClr val="FF0000"/>
              </a:solidFill>
            </a:endParaRPr>
          </a:p>
          <a:p>
            <a:r>
              <a:rPr lang="fr-FR" sz="2000" b="1" dirty="0" smtClean="0"/>
              <a:t>I) Intérêt</a:t>
            </a:r>
          </a:p>
          <a:p>
            <a:r>
              <a:rPr lang="fr-FR" sz="2000" dirty="0" smtClean="0"/>
              <a:t>Le diagnostic direct ne se fait qu’à partir de pièces opératoires voire après ponction du kyste (uniquement par une équipe spécialisée : geste délicat, traitement préalable ….)</a:t>
            </a:r>
          </a:p>
          <a:p>
            <a:endParaRPr lang="fr-FR" sz="2000" b="1" dirty="0" smtClean="0"/>
          </a:p>
          <a:p>
            <a:r>
              <a:rPr lang="fr-FR" sz="2000" b="1" dirty="0" smtClean="0"/>
              <a:t>II) Techniques analytiques</a:t>
            </a:r>
          </a:p>
          <a:p>
            <a:r>
              <a:rPr lang="fr-FR" sz="2000" dirty="0" smtClean="0"/>
              <a:t>Le dépistage doit être réalisé avec au moins 2 techniques différentes : </a:t>
            </a:r>
          </a:p>
          <a:p>
            <a:r>
              <a:rPr lang="fr-FR" sz="2000" dirty="0" smtClean="0"/>
              <a:t>Tests de dépistage : IFI, agglutination, ELISA </a:t>
            </a:r>
            <a:br>
              <a:rPr lang="fr-FR" sz="2000" dirty="0" smtClean="0"/>
            </a:br>
            <a:r>
              <a:rPr lang="fr-FR" sz="2000" dirty="0" smtClean="0"/>
              <a:t>Tests de confirmation : immunoélectrophorèse, </a:t>
            </a:r>
            <a:r>
              <a:rPr lang="fr-FR" sz="2000" dirty="0" err="1" smtClean="0"/>
              <a:t>électrosynérèse</a:t>
            </a:r>
            <a:r>
              <a:rPr lang="fr-FR" sz="2000" dirty="0" smtClean="0"/>
              <a:t>, Western blot ( présente des profils de bandes spécifiques de chaque espèce (</a:t>
            </a:r>
            <a:r>
              <a:rPr lang="fr-FR" sz="2000" i="1" dirty="0" smtClean="0"/>
              <a:t>E. </a:t>
            </a:r>
            <a:r>
              <a:rPr lang="fr-FR" sz="2000" i="1" dirty="0" err="1" smtClean="0"/>
              <a:t>granulosus</a:t>
            </a:r>
            <a:r>
              <a:rPr lang="fr-FR" sz="2000" i="1" dirty="0" smtClean="0"/>
              <a:t> </a:t>
            </a:r>
            <a:r>
              <a:rPr lang="fr-FR" sz="2000" dirty="0" smtClean="0"/>
              <a:t>et </a:t>
            </a:r>
            <a:r>
              <a:rPr lang="fr-FR" sz="2000" i="1" dirty="0" smtClean="0"/>
              <a:t>E. </a:t>
            </a:r>
            <a:r>
              <a:rPr lang="fr-FR" sz="2000" i="1" dirty="0" err="1" smtClean="0"/>
              <a:t>multilocularis</a:t>
            </a:r>
            <a:r>
              <a:rPr lang="fr-FR" sz="2000" dirty="0" smtClean="0"/>
              <a:t>)</a:t>
            </a:r>
          </a:p>
          <a:p>
            <a:endParaRPr lang="fr-FR" sz="2000" b="1" dirty="0" smtClean="0"/>
          </a:p>
          <a:p>
            <a:r>
              <a:rPr lang="fr-FR" sz="2000" b="1" dirty="0" smtClean="0"/>
              <a:t>III) Interprétation</a:t>
            </a:r>
          </a:p>
          <a:p>
            <a:r>
              <a:rPr lang="fr-FR" sz="2000" dirty="0" smtClean="0"/>
              <a:t>Risque de réaction croisée avec l'échinococcose alvéolaire et la cysticercose</a:t>
            </a:r>
            <a:br>
              <a:rPr lang="fr-FR" sz="2000" dirty="0" smtClean="0"/>
            </a:br>
            <a:r>
              <a:rPr lang="fr-FR" sz="2000" dirty="0" smtClean="0"/>
              <a:t>Négatif possible en cas de kyste calcifié</a:t>
            </a:r>
            <a:br>
              <a:rPr lang="fr-FR" sz="2000" dirty="0" smtClean="0"/>
            </a:br>
            <a:r>
              <a:rPr lang="fr-FR" sz="2000" dirty="0" smtClean="0"/>
              <a:t>Positivité : 80-90% dans les formes hépatiques, 50-70% dans les formes pulmonaires .On peut observer 4-6 semaines après un traitement chirurgical une importante ascension des titres d’</a:t>
            </a:r>
            <a:r>
              <a:rPr lang="fr-FR" sz="2000" dirty="0" err="1" smtClean="0"/>
              <a:t>Ac</a:t>
            </a:r>
            <a:r>
              <a:rPr lang="fr-FR" sz="2000" dirty="0" smtClean="0"/>
              <a:t>.</a:t>
            </a:r>
            <a:br>
              <a:rPr lang="fr-FR" sz="2000" dirty="0" smtClean="0"/>
            </a:br>
            <a:r>
              <a:rPr lang="fr-FR" sz="2000" dirty="0" smtClean="0"/>
              <a:t>Après guérison, la négativation des </a:t>
            </a:r>
            <a:r>
              <a:rPr lang="fr-FR" sz="2000" dirty="0" err="1" smtClean="0"/>
              <a:t>Ac</a:t>
            </a:r>
            <a:r>
              <a:rPr lang="fr-FR" sz="2000" dirty="0" smtClean="0"/>
              <a:t> est généralement obtenue après 15-24 mois.</a:t>
            </a:r>
          </a:p>
          <a:p>
            <a:r>
              <a:rPr lang="fr-FR" sz="2000" dirty="0" smtClean="0"/>
              <a:t>Sensibilité moins bonne chez  l’enfant de moins de 15 ans et en cas de localisations pulmonaires, cérébrales, osseuses.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2918"/>
            <a:ext cx="9144000" cy="5693866"/>
          </a:xfrm>
          <a:prstGeom prst="rect">
            <a:avLst/>
          </a:prstGeom>
        </p:spPr>
        <p:txBody>
          <a:bodyPr wrap="square">
            <a:spAutoFit/>
          </a:bodyPr>
          <a:lstStyle/>
          <a:p>
            <a:r>
              <a:rPr lang="fr-FR" sz="2800" b="1" dirty="0" smtClean="0"/>
              <a:t>Intérêt pronostique </a:t>
            </a:r>
          </a:p>
          <a:p>
            <a:r>
              <a:rPr lang="fr-FR" sz="2800" dirty="0" smtClean="0"/>
              <a:t>La sérologie doit être réalisée 1, 6, 12 et 24 mois après l’intervention.</a:t>
            </a:r>
            <a:br>
              <a:rPr lang="fr-FR" sz="2800" dirty="0" smtClean="0"/>
            </a:br>
            <a:r>
              <a:rPr lang="fr-FR" sz="2800" dirty="0" smtClean="0"/>
              <a:t>Pronostic favorable : </a:t>
            </a:r>
            <a:br>
              <a:rPr lang="fr-FR" sz="2800" dirty="0" smtClean="0"/>
            </a:br>
            <a:r>
              <a:rPr lang="fr-FR" sz="2800" dirty="0" smtClean="0"/>
              <a:t>- Sérologie négative avant l’opération et négative 1 an après</a:t>
            </a:r>
            <a:br>
              <a:rPr lang="fr-FR" sz="2800" dirty="0" smtClean="0"/>
            </a:br>
            <a:r>
              <a:rPr lang="fr-FR" sz="2800" dirty="0" smtClean="0"/>
              <a:t>- Taux d’</a:t>
            </a:r>
            <a:r>
              <a:rPr lang="fr-FR" sz="2800" dirty="0" err="1" smtClean="0"/>
              <a:t>Ac</a:t>
            </a:r>
            <a:r>
              <a:rPr lang="fr-FR" sz="2800" dirty="0" smtClean="0"/>
              <a:t> faible avant l’opération et négatif 1,5 ans après</a:t>
            </a:r>
            <a:br>
              <a:rPr lang="fr-FR" sz="2800" dirty="0" smtClean="0"/>
            </a:br>
            <a:r>
              <a:rPr lang="fr-FR" sz="2800" dirty="0" smtClean="0"/>
              <a:t>- Diminution faible mais continue des taux d’</a:t>
            </a:r>
            <a:r>
              <a:rPr lang="fr-FR" sz="2800" dirty="0" err="1" smtClean="0"/>
              <a:t>Ac</a:t>
            </a:r>
            <a:r>
              <a:rPr lang="fr-FR" sz="2800" dirty="0" smtClean="0"/>
              <a:t> 2 ans après l’opération</a:t>
            </a:r>
            <a:br>
              <a:rPr lang="fr-FR" sz="2800" dirty="0" smtClean="0"/>
            </a:br>
            <a:r>
              <a:rPr lang="fr-FR" sz="2800" dirty="0" smtClean="0"/>
              <a:t>Pronostic défavorable (réapparition de l’infection) :</a:t>
            </a:r>
            <a:br>
              <a:rPr lang="fr-FR" sz="2800" dirty="0" smtClean="0"/>
            </a:br>
            <a:r>
              <a:rPr lang="fr-FR" sz="2800" dirty="0" smtClean="0"/>
              <a:t>- Taux d’</a:t>
            </a:r>
            <a:r>
              <a:rPr lang="fr-FR" sz="2800" dirty="0" err="1" smtClean="0"/>
              <a:t>Ac</a:t>
            </a:r>
            <a:r>
              <a:rPr lang="fr-FR" sz="2800" dirty="0" smtClean="0"/>
              <a:t> qui reste élevé 2 ans après l’opération ou qui présente de faibles fluctuations sans diminution significative</a:t>
            </a:r>
            <a:br>
              <a:rPr lang="fr-FR" sz="2800" dirty="0" smtClean="0"/>
            </a:br>
            <a:r>
              <a:rPr lang="fr-FR" sz="2800" dirty="0" smtClean="0"/>
              <a:t>- Taux d’</a:t>
            </a:r>
            <a:r>
              <a:rPr lang="fr-FR" sz="2800" dirty="0" err="1" smtClean="0"/>
              <a:t>Ac</a:t>
            </a:r>
            <a:r>
              <a:rPr lang="fr-FR" sz="2800" dirty="0" smtClean="0"/>
              <a:t> qui chute après l’opération mais qui remonte régulièrement</a:t>
            </a:r>
            <a:endParaRPr lang="fr-FR"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32530"/>
          </a:xfrm>
          <a:prstGeom prst="rect">
            <a:avLst/>
          </a:prstGeom>
        </p:spPr>
        <p:txBody>
          <a:bodyPr wrap="square">
            <a:spAutoFit/>
          </a:bodyPr>
          <a:lstStyle/>
          <a:p>
            <a:r>
              <a:rPr lang="fr-FR" sz="2800" b="1" dirty="0" smtClean="0">
                <a:solidFill>
                  <a:srgbClr val="FF0000"/>
                </a:solidFill>
              </a:rPr>
              <a:t>Sérologie échinococcose alvéolaire</a:t>
            </a:r>
          </a:p>
          <a:p>
            <a:r>
              <a:rPr lang="fr-FR" sz="2400" b="1" dirty="0" smtClean="0"/>
              <a:t>I) Intérêt </a:t>
            </a:r>
          </a:p>
          <a:p>
            <a:r>
              <a:rPr lang="fr-FR" sz="2400" dirty="0" smtClean="0"/>
              <a:t>Le diagnostic direct n’est possible qu’à partir d’une pièce opératoire.</a:t>
            </a:r>
          </a:p>
          <a:p>
            <a:endParaRPr lang="fr-FR" sz="2400" b="1" dirty="0" smtClean="0"/>
          </a:p>
          <a:p>
            <a:r>
              <a:rPr lang="fr-FR" sz="2400" b="1" dirty="0" smtClean="0"/>
              <a:t>II) Techniques analytiques</a:t>
            </a:r>
          </a:p>
          <a:p>
            <a:r>
              <a:rPr lang="fr-FR" sz="2400" dirty="0" smtClean="0"/>
              <a:t>Le diagnostic de l’échinococcose alvéolaire doit comprendre 2 techniques dont une au moins avec un antigène de l’espèce </a:t>
            </a:r>
            <a:r>
              <a:rPr lang="fr-FR" sz="2400" i="1" dirty="0" smtClean="0"/>
              <a:t>E. </a:t>
            </a:r>
            <a:r>
              <a:rPr lang="fr-FR" sz="2400" i="1" dirty="0" err="1" smtClean="0"/>
              <a:t>multilocularis</a:t>
            </a:r>
            <a:r>
              <a:rPr lang="fr-FR" sz="2400" dirty="0" smtClean="0"/>
              <a:t>.</a:t>
            </a:r>
            <a:br>
              <a:rPr lang="fr-FR" sz="2400" dirty="0" smtClean="0"/>
            </a:br>
            <a:endParaRPr lang="fr-FR" sz="2400" dirty="0" smtClean="0"/>
          </a:p>
          <a:p>
            <a:r>
              <a:rPr lang="fr-FR" sz="2400" dirty="0" smtClean="0"/>
              <a:t>Tests de dépistage : IFI, ELISA, agglutination</a:t>
            </a:r>
            <a:br>
              <a:rPr lang="fr-FR" sz="2400" dirty="0" smtClean="0"/>
            </a:br>
            <a:r>
              <a:rPr lang="fr-FR" sz="2400" dirty="0" smtClean="0"/>
              <a:t>Tests de confirmation : Immunoélectrophorèse, Western blot</a:t>
            </a:r>
          </a:p>
          <a:p>
            <a:r>
              <a:rPr lang="fr-FR" sz="2400" dirty="0" smtClean="0"/>
              <a:t>Seules certaines techniques ELISA et les Western blot permettent de faire la différence entre échinococcose alvéolaire et </a:t>
            </a:r>
            <a:r>
              <a:rPr lang="fr-FR" sz="2400" dirty="0" err="1" smtClean="0"/>
              <a:t>hydatidose</a:t>
            </a:r>
            <a:r>
              <a:rPr lang="fr-FR" sz="2400" dirty="0" smtClean="0"/>
              <a:t>.</a:t>
            </a:r>
            <a:br>
              <a:rPr lang="fr-FR" sz="2400" dirty="0" smtClean="0"/>
            </a:br>
            <a:endParaRPr lang="fr-FR" sz="2400" dirty="0" smtClean="0"/>
          </a:p>
          <a:p>
            <a:r>
              <a:rPr lang="fr-FR" sz="2400" b="1" dirty="0" smtClean="0"/>
              <a:t>III) Interprétation</a:t>
            </a:r>
          </a:p>
          <a:p>
            <a:r>
              <a:rPr lang="fr-FR" sz="2400" dirty="0" smtClean="0"/>
              <a:t>Un résultat positif est fortement présomptif d’une échinococcose alvéolaire.</a:t>
            </a:r>
            <a:endParaRPr lang="fr-FR"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678751"/>
          </a:xfrm>
          <a:prstGeom prst="rect">
            <a:avLst/>
          </a:prstGeom>
        </p:spPr>
        <p:txBody>
          <a:bodyPr wrap="square">
            <a:spAutoFit/>
          </a:bodyPr>
          <a:lstStyle/>
          <a:p>
            <a:r>
              <a:rPr lang="fr-FR" sz="2800" b="1" dirty="0" smtClean="0">
                <a:solidFill>
                  <a:srgbClr val="FF0000"/>
                </a:solidFill>
              </a:rPr>
              <a:t>Sérologie bilharziose</a:t>
            </a:r>
          </a:p>
          <a:p>
            <a:r>
              <a:rPr lang="fr-FR" b="1" dirty="0" smtClean="0"/>
              <a:t>I</a:t>
            </a:r>
            <a:r>
              <a:rPr lang="fr-FR" sz="2000" b="1" dirty="0" smtClean="0"/>
              <a:t>) Intérêt</a:t>
            </a:r>
          </a:p>
          <a:p>
            <a:r>
              <a:rPr lang="fr-FR" sz="2000" dirty="0" smtClean="0"/>
              <a:t>Le diagnostic des bilharzioses se fait principalement par recherche d’œufs dans les selles ou dans les urines.</a:t>
            </a:r>
            <a:br>
              <a:rPr lang="fr-FR" sz="2000" dirty="0" smtClean="0"/>
            </a:br>
            <a:r>
              <a:rPr lang="fr-FR" sz="2000" dirty="0" smtClean="0"/>
              <a:t>Le sérodiagnostic présente une utilité dans le cas de bilharziose d’importation : </a:t>
            </a:r>
          </a:p>
          <a:p>
            <a:r>
              <a:rPr lang="fr-FR" sz="2000" dirty="0" smtClean="0"/>
              <a:t>infestation limitée qui diminue la sensibilité du diagnostic direct</a:t>
            </a:r>
          </a:p>
          <a:p>
            <a:r>
              <a:rPr lang="fr-FR" sz="2000" dirty="0" smtClean="0"/>
              <a:t>sujets rarement porteurs d’helminthiases associées (moins de faux positif)</a:t>
            </a:r>
          </a:p>
          <a:p>
            <a:r>
              <a:rPr lang="fr-FR" sz="2000" dirty="0" smtClean="0"/>
              <a:t>La sérologie présente un intérêt pendant la phase d'invasion (positive environ 1mois après la contamination). L'absence d'émission d'</a:t>
            </a:r>
            <a:r>
              <a:rPr lang="fr-FR" sz="2000" dirty="0" err="1" smtClean="0"/>
              <a:t>oeufs</a:t>
            </a:r>
            <a:r>
              <a:rPr lang="fr-FR" sz="2000" dirty="0" smtClean="0"/>
              <a:t> ne permet pas le diagnostic direct.</a:t>
            </a:r>
          </a:p>
          <a:p>
            <a:endParaRPr lang="fr-FR" sz="2000" dirty="0" smtClean="0"/>
          </a:p>
          <a:p>
            <a:r>
              <a:rPr lang="fr-FR" sz="2000" b="1" dirty="0" smtClean="0"/>
              <a:t>II) Techniques analytiques</a:t>
            </a:r>
          </a:p>
          <a:p>
            <a:r>
              <a:rPr lang="fr-FR" sz="2000" dirty="0" smtClean="0"/>
              <a:t>Tests de dépistage : IFI, ELISA, agglutination</a:t>
            </a:r>
            <a:br>
              <a:rPr lang="fr-FR" sz="2000" dirty="0" smtClean="0"/>
            </a:br>
            <a:r>
              <a:rPr lang="fr-FR" sz="2000" dirty="0" smtClean="0"/>
              <a:t>Tests de confirmation : immunoélectrophorèse (Arc 4 commun à toutes les bilharzioses, arc 8 spécifique de</a:t>
            </a:r>
            <a:r>
              <a:rPr lang="fr-FR" sz="2000" i="1" dirty="0" smtClean="0"/>
              <a:t> S. </a:t>
            </a:r>
            <a:r>
              <a:rPr lang="fr-FR" sz="2000" i="1" dirty="0" err="1" smtClean="0"/>
              <a:t>mansoni</a:t>
            </a:r>
            <a:r>
              <a:rPr lang="fr-FR" sz="2000" dirty="0" smtClean="0"/>
              <a:t> (sensibilité : 80%)), Western Blot (ne permet pas de différencier chaque espèce)</a:t>
            </a:r>
          </a:p>
          <a:p>
            <a:endParaRPr lang="fr-FR" sz="2000" dirty="0" smtClean="0"/>
          </a:p>
          <a:p>
            <a:r>
              <a:rPr lang="fr-FR" sz="2000" b="1" dirty="0" smtClean="0"/>
              <a:t>III) Interprétation </a:t>
            </a:r>
          </a:p>
          <a:p>
            <a:r>
              <a:rPr lang="fr-FR" sz="2000" dirty="0" smtClean="0"/>
              <a:t>Nombreuses réactions croisées avec les autres helminthiases</a:t>
            </a:r>
            <a:br>
              <a:rPr lang="fr-FR" sz="2000" dirty="0" smtClean="0"/>
            </a:br>
            <a:r>
              <a:rPr lang="fr-FR" sz="2000" dirty="0" smtClean="0"/>
              <a:t>Augmentation du titre d’anticorps 3-4 semaines après traitement.</a:t>
            </a:r>
            <a:br>
              <a:rPr lang="fr-FR" sz="2000" dirty="0" smtClean="0"/>
            </a:br>
            <a:r>
              <a:rPr lang="fr-FR" sz="2000" dirty="0" smtClean="0"/>
              <a:t>Négativation de la sérologie plus de 12-15 mois après guérison</a:t>
            </a:r>
            <a:endParaRPr lang="fr-FR"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86090"/>
          </a:xfrm>
          <a:prstGeom prst="rect">
            <a:avLst/>
          </a:prstGeom>
        </p:spPr>
        <p:txBody>
          <a:bodyPr wrap="square">
            <a:spAutoFit/>
          </a:bodyPr>
          <a:lstStyle/>
          <a:p>
            <a:r>
              <a:rPr lang="fr-FR" sz="2400" b="1" dirty="0" smtClean="0">
                <a:solidFill>
                  <a:srgbClr val="FF0000"/>
                </a:solidFill>
              </a:rPr>
              <a:t>Sérologie distomatose</a:t>
            </a:r>
          </a:p>
          <a:p>
            <a:r>
              <a:rPr lang="fr-FR" sz="2000" b="1" dirty="0" smtClean="0"/>
              <a:t>I) Intérêt </a:t>
            </a:r>
          </a:p>
          <a:p>
            <a:r>
              <a:rPr lang="fr-FR" sz="2000" dirty="0" smtClean="0"/>
              <a:t>La sérologie permet de faire le diagnostic pendant la phase d'invasion (phase où il n'y a pas d'émission d'</a:t>
            </a:r>
            <a:r>
              <a:rPr lang="fr-FR" sz="2000" dirty="0" err="1" smtClean="0"/>
              <a:t>oeufs</a:t>
            </a:r>
            <a:r>
              <a:rPr lang="fr-FR" sz="2000" dirty="0" smtClean="0"/>
              <a:t> dans les selles)</a:t>
            </a:r>
            <a:br>
              <a:rPr lang="fr-FR" sz="2000" dirty="0" smtClean="0"/>
            </a:br>
            <a:r>
              <a:rPr lang="fr-FR" sz="2000" dirty="0" smtClean="0"/>
              <a:t>La sérologie présente aussi un intérêt pendant la phase d'état, car les </a:t>
            </a:r>
            <a:r>
              <a:rPr lang="fr-FR" sz="2000" dirty="0" err="1" smtClean="0"/>
              <a:t>oeufs</a:t>
            </a:r>
            <a:r>
              <a:rPr lang="fr-FR" sz="2000" dirty="0" smtClean="0"/>
              <a:t> sont émis en faible quantité (risque de faux négatif du diagnostic direct)</a:t>
            </a:r>
          </a:p>
          <a:p>
            <a:endParaRPr lang="fr-FR" sz="2000" dirty="0" smtClean="0"/>
          </a:p>
          <a:p>
            <a:r>
              <a:rPr lang="fr-FR" sz="2000" b="1" dirty="0" smtClean="0"/>
              <a:t>II) Techniques analytiques</a:t>
            </a:r>
          </a:p>
          <a:p>
            <a:r>
              <a:rPr lang="fr-FR" sz="2000" dirty="0" smtClean="0"/>
              <a:t>Le dépistage doit être réalisé par au moins 2 techniques différentes</a:t>
            </a:r>
          </a:p>
          <a:p>
            <a:r>
              <a:rPr lang="fr-FR" sz="2000" dirty="0" smtClean="0"/>
              <a:t>Tests de dépistage : IFI, agglutination, ELISA, </a:t>
            </a:r>
            <a:br>
              <a:rPr lang="fr-FR" sz="2000" dirty="0" smtClean="0"/>
            </a:br>
            <a:r>
              <a:rPr lang="fr-FR" sz="2000" dirty="0" smtClean="0"/>
              <a:t>Tests de confirmation : Immunoélectrophorèse, Western blot</a:t>
            </a:r>
          </a:p>
          <a:p>
            <a:endParaRPr lang="fr-FR" sz="2000" dirty="0" smtClean="0"/>
          </a:p>
          <a:p>
            <a:r>
              <a:rPr lang="fr-FR" sz="2000" b="1" dirty="0" smtClean="0"/>
              <a:t>III) Interprétation</a:t>
            </a:r>
          </a:p>
          <a:p>
            <a:r>
              <a:rPr lang="fr-FR" sz="2000" dirty="0" smtClean="0"/>
              <a:t>Réactions croisées avec d’autres helminthiases (échinococcose, </a:t>
            </a:r>
            <a:r>
              <a:rPr lang="fr-FR" sz="2000" dirty="0" err="1" smtClean="0"/>
              <a:t>paragonimose</a:t>
            </a:r>
            <a:r>
              <a:rPr lang="fr-FR" sz="2000" dirty="0" smtClean="0"/>
              <a:t>)</a:t>
            </a:r>
            <a:br>
              <a:rPr lang="fr-FR" sz="2000" dirty="0" smtClean="0"/>
            </a:br>
            <a:r>
              <a:rPr lang="fr-FR" sz="2000" dirty="0" smtClean="0"/>
              <a:t>Sensibilité &gt;90% en phase d’invasion à la 3ème semaine</a:t>
            </a:r>
            <a:br>
              <a:rPr lang="fr-FR" sz="2000" dirty="0" smtClean="0"/>
            </a:br>
            <a:r>
              <a:rPr lang="fr-FR" sz="2000" dirty="0" smtClean="0"/>
              <a:t>Ces titres augmentent lors du traitement (x6 à x8) puis diminuent 5-6 semaines après, et se </a:t>
            </a:r>
            <a:r>
              <a:rPr lang="fr-FR" sz="2000" dirty="0" err="1" smtClean="0"/>
              <a:t>négativent</a:t>
            </a:r>
            <a:r>
              <a:rPr lang="fr-FR" sz="2000" dirty="0" smtClean="0"/>
              <a:t> environ 7-12 mois après guérison</a:t>
            </a:r>
            <a:endParaRPr lang="fr-FR"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24535"/>
          </a:xfrm>
          <a:prstGeom prst="rect">
            <a:avLst/>
          </a:prstGeom>
        </p:spPr>
        <p:txBody>
          <a:bodyPr wrap="square">
            <a:spAutoFit/>
          </a:bodyPr>
          <a:lstStyle/>
          <a:p>
            <a:r>
              <a:rPr lang="fr-FR" sz="2800" b="1" dirty="0" smtClean="0">
                <a:solidFill>
                  <a:srgbClr val="FF0000"/>
                </a:solidFill>
              </a:rPr>
              <a:t>Sérologie anguillulose</a:t>
            </a:r>
          </a:p>
          <a:p>
            <a:r>
              <a:rPr lang="fr-FR" sz="2400" b="1" dirty="0" smtClean="0"/>
              <a:t>I) Intérêt</a:t>
            </a:r>
          </a:p>
          <a:p>
            <a:r>
              <a:rPr lang="fr-FR" sz="2400" dirty="0" smtClean="0"/>
              <a:t>Le diagnostic de l'anguillulose se fait essentiellement par recherche de larves dans les selles (technique de </a:t>
            </a:r>
            <a:r>
              <a:rPr lang="fr-FR" sz="2400" dirty="0" err="1" smtClean="0"/>
              <a:t>Baerman</a:t>
            </a:r>
            <a:r>
              <a:rPr lang="fr-FR" sz="2400" dirty="0" smtClean="0"/>
              <a:t>).</a:t>
            </a:r>
            <a:br>
              <a:rPr lang="fr-FR" sz="2400" dirty="0" smtClean="0"/>
            </a:br>
            <a:r>
              <a:rPr lang="fr-FR" sz="2400" dirty="0" smtClean="0"/>
              <a:t>La sérologie anguillulose peut être réalisée avant la mise en place d'un traitement immunosuppresseur (corticothérapie ...) du fait du risque d'anguillulose maligne.</a:t>
            </a:r>
          </a:p>
          <a:p>
            <a:endParaRPr lang="fr-FR" sz="2400" dirty="0" smtClean="0"/>
          </a:p>
          <a:p>
            <a:r>
              <a:rPr lang="fr-FR" sz="2400" b="1" dirty="0" smtClean="0"/>
              <a:t>II) Techniques analytiques</a:t>
            </a:r>
          </a:p>
          <a:p>
            <a:r>
              <a:rPr lang="fr-FR" sz="2400" dirty="0" smtClean="0"/>
              <a:t>IFI, ELISA</a:t>
            </a:r>
          </a:p>
          <a:p>
            <a:endParaRPr lang="fr-FR" sz="2400" b="1" dirty="0" smtClean="0"/>
          </a:p>
          <a:p>
            <a:r>
              <a:rPr lang="fr-FR" sz="2400" b="1" dirty="0" smtClean="0"/>
              <a:t>III) Interprétation</a:t>
            </a:r>
          </a:p>
          <a:p>
            <a:r>
              <a:rPr lang="fr-FR" sz="2400" dirty="0" smtClean="0"/>
              <a:t>Bonne sensibilité</a:t>
            </a:r>
            <a:br>
              <a:rPr lang="fr-FR" sz="2400" dirty="0" smtClean="0"/>
            </a:br>
            <a:r>
              <a:rPr lang="fr-FR" sz="2400" dirty="0" smtClean="0"/>
              <a:t>Réactions croisées avec les autres Nématodes</a:t>
            </a:r>
            <a:endParaRPr lang="fr-FR"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124206"/>
          </a:xfrm>
          <a:prstGeom prst="rect">
            <a:avLst/>
          </a:prstGeom>
        </p:spPr>
        <p:txBody>
          <a:bodyPr wrap="square">
            <a:spAutoFit/>
          </a:bodyPr>
          <a:lstStyle/>
          <a:p>
            <a:r>
              <a:rPr lang="fr-FR" sz="2400" b="1" dirty="0" smtClean="0">
                <a:solidFill>
                  <a:srgbClr val="FF0000"/>
                </a:solidFill>
              </a:rPr>
              <a:t>Sérologie toxocarose</a:t>
            </a:r>
          </a:p>
          <a:p>
            <a:r>
              <a:rPr lang="fr-FR" sz="2000" b="1" dirty="0" smtClean="0"/>
              <a:t>I) Intérêt</a:t>
            </a:r>
          </a:p>
          <a:p>
            <a:r>
              <a:rPr lang="fr-FR" sz="2000" dirty="0" smtClean="0"/>
              <a:t>Le diagnostic direct sur biopsie est souvent irréalisable </a:t>
            </a:r>
          </a:p>
          <a:p>
            <a:endParaRPr lang="fr-FR" sz="2000" b="1" dirty="0" smtClean="0"/>
          </a:p>
          <a:p>
            <a:r>
              <a:rPr lang="fr-FR" sz="2000" b="1" dirty="0" smtClean="0"/>
              <a:t>II) Techniques analytiques</a:t>
            </a:r>
          </a:p>
          <a:p>
            <a:r>
              <a:rPr lang="fr-FR" sz="2000" dirty="0" smtClean="0"/>
              <a:t>Techniques de dépistage (sensibles) : IFI, ELISA, </a:t>
            </a:r>
            <a:r>
              <a:rPr lang="fr-FR" sz="2000" dirty="0" err="1" smtClean="0"/>
              <a:t>hémagglutination</a:t>
            </a:r>
            <a:r>
              <a:rPr lang="fr-FR" sz="2000" dirty="0" smtClean="0"/>
              <a:t/>
            </a:r>
            <a:br>
              <a:rPr lang="fr-FR" sz="2000" dirty="0" smtClean="0"/>
            </a:br>
            <a:r>
              <a:rPr lang="fr-FR" sz="2000" dirty="0" smtClean="0"/>
              <a:t>Technique de confirmation (plus spécifique) : Western blot</a:t>
            </a:r>
          </a:p>
          <a:p>
            <a:endParaRPr lang="fr-FR" sz="2000" dirty="0" smtClean="0"/>
          </a:p>
          <a:p>
            <a:r>
              <a:rPr lang="fr-FR" sz="2000" b="1" dirty="0" smtClean="0"/>
              <a:t>III) Interprétation</a:t>
            </a:r>
          </a:p>
          <a:p>
            <a:r>
              <a:rPr lang="fr-FR" sz="2000" dirty="0" smtClean="0"/>
              <a:t>Séroprévalence importante dans la population générale</a:t>
            </a:r>
            <a:br>
              <a:rPr lang="fr-FR" sz="2000" dirty="0" smtClean="0"/>
            </a:br>
            <a:r>
              <a:rPr lang="fr-FR" sz="2000" dirty="0" smtClean="0"/>
              <a:t>Présence de nombreuses réactions croisées avec d'autres helminthiases</a:t>
            </a:r>
            <a:br>
              <a:rPr lang="fr-FR" sz="2000" dirty="0" smtClean="0"/>
            </a:br>
            <a:r>
              <a:rPr lang="fr-FR" sz="2000" dirty="0" smtClean="0"/>
              <a:t>Des taux très élevés sont évocateurs d'une toxocarose</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955203"/>
          </a:xfrm>
          <a:prstGeom prst="rect">
            <a:avLst/>
          </a:prstGeom>
        </p:spPr>
        <p:txBody>
          <a:bodyPr wrap="square">
            <a:spAutoFit/>
          </a:bodyPr>
          <a:lstStyle/>
          <a:p>
            <a:r>
              <a:rPr lang="fr-FR" sz="2800" b="1" dirty="0" smtClean="0">
                <a:solidFill>
                  <a:srgbClr val="FF0000"/>
                </a:solidFill>
              </a:rPr>
              <a:t>Sérologie trichinose</a:t>
            </a:r>
          </a:p>
          <a:p>
            <a:r>
              <a:rPr lang="fr-FR" sz="2400" b="1" dirty="0" smtClean="0"/>
              <a:t>I) Intérêt</a:t>
            </a:r>
          </a:p>
          <a:p>
            <a:r>
              <a:rPr lang="fr-FR" sz="2400" dirty="0" smtClean="0"/>
              <a:t>Le diagnostic direct se fait sur des prélèvements invasifs (biopsie) et présente une faible sensibilité</a:t>
            </a:r>
          </a:p>
          <a:p>
            <a:endParaRPr lang="fr-FR" sz="2400" dirty="0" smtClean="0"/>
          </a:p>
          <a:p>
            <a:r>
              <a:rPr lang="fr-FR" sz="2400" b="1" dirty="0" smtClean="0"/>
              <a:t>II) Techniques analytiques</a:t>
            </a:r>
          </a:p>
          <a:p>
            <a:r>
              <a:rPr lang="fr-FR" sz="2400" dirty="0" smtClean="0"/>
              <a:t>Tests de dépistage : IFI, ELISA, agglutination</a:t>
            </a:r>
            <a:br>
              <a:rPr lang="fr-FR" sz="2400" dirty="0" smtClean="0"/>
            </a:br>
            <a:r>
              <a:rPr lang="fr-FR" sz="2400" dirty="0" smtClean="0"/>
              <a:t>Tests de confirmation : Immunoélectrophorèse, Western blot</a:t>
            </a:r>
          </a:p>
          <a:p>
            <a:endParaRPr lang="fr-FR" sz="2400" dirty="0" smtClean="0"/>
          </a:p>
          <a:p>
            <a:r>
              <a:rPr lang="fr-FR" sz="2400" b="1" dirty="0" smtClean="0"/>
              <a:t>III) Interprétation</a:t>
            </a:r>
          </a:p>
          <a:p>
            <a:r>
              <a:rPr lang="fr-FR" sz="2400" dirty="0" smtClean="0"/>
              <a:t>Sensibilité : environ 85%</a:t>
            </a:r>
            <a:br>
              <a:rPr lang="fr-FR" sz="2400" dirty="0" smtClean="0"/>
            </a:br>
            <a:r>
              <a:rPr lang="fr-FR" sz="2400" dirty="0" smtClean="0"/>
              <a:t>Présence de réactions croisées avec les autres Helminthes (généralement à des titres faibles)</a:t>
            </a:r>
            <a:endParaRPr lang="fr-F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71194"/>
          </a:xfrm>
          <a:prstGeom prst="rect">
            <a:avLst/>
          </a:prstGeom>
        </p:spPr>
        <p:txBody>
          <a:bodyPr wrap="square">
            <a:spAutoFit/>
          </a:bodyPr>
          <a:lstStyle/>
          <a:p>
            <a:r>
              <a:rPr lang="fr-FR" sz="2800" b="1" dirty="0" smtClean="0">
                <a:solidFill>
                  <a:srgbClr val="FF0000"/>
                </a:solidFill>
              </a:rPr>
              <a:t>I- la recherche des anticorps circulants</a:t>
            </a:r>
          </a:p>
          <a:p>
            <a:r>
              <a:rPr lang="fr-FR" sz="2400" b="1" dirty="0" smtClean="0">
                <a:solidFill>
                  <a:srgbClr val="92D050"/>
                </a:solidFill>
              </a:rPr>
              <a:t>     1-Techniques utilisant des antigènes figurés</a:t>
            </a:r>
          </a:p>
          <a:p>
            <a:r>
              <a:rPr lang="fr-FR" sz="2400" b="1" dirty="0" smtClean="0"/>
              <a:t>               -</a:t>
            </a:r>
            <a:r>
              <a:rPr lang="fr-FR" sz="2400" b="1" dirty="0" err="1" smtClean="0"/>
              <a:t>Dye</a:t>
            </a:r>
            <a:r>
              <a:rPr lang="fr-FR" sz="2400" b="1" dirty="0" smtClean="0"/>
              <a:t> test</a:t>
            </a:r>
          </a:p>
          <a:p>
            <a:r>
              <a:rPr lang="fr-FR" sz="2400" b="1" dirty="0" smtClean="0"/>
              <a:t>                -Immunofluorescence indirecte (IFI)</a:t>
            </a:r>
          </a:p>
          <a:p>
            <a:r>
              <a:rPr lang="fr-FR" sz="2400" b="1" dirty="0" smtClean="0"/>
              <a:t>                -Agglutinations (Réaction </a:t>
            </a:r>
            <a:r>
              <a:rPr lang="fr-FR" sz="2400" b="1" dirty="0" err="1" smtClean="0"/>
              <a:t>Immuno</a:t>
            </a:r>
            <a:r>
              <a:rPr lang="fr-FR" sz="2400" b="1" dirty="0" smtClean="0"/>
              <a:t> </a:t>
            </a:r>
            <a:r>
              <a:rPr lang="fr-FR" sz="2400" b="1" dirty="0" err="1" smtClean="0"/>
              <a:t>Sorbent</a:t>
            </a:r>
            <a:r>
              <a:rPr lang="fr-FR" sz="2400" b="1" dirty="0" smtClean="0"/>
              <a:t> Agglutination                        </a:t>
            </a:r>
            <a:r>
              <a:rPr lang="fr-FR" sz="2400" b="1" dirty="0" err="1" smtClean="0"/>
              <a:t>Assay</a:t>
            </a:r>
            <a:r>
              <a:rPr lang="fr-FR" sz="2400" b="1" dirty="0" smtClean="0"/>
              <a:t> (ISAGA) )</a:t>
            </a:r>
          </a:p>
          <a:p>
            <a:r>
              <a:rPr lang="fr-FR" sz="2400" b="1" dirty="0" smtClean="0">
                <a:solidFill>
                  <a:srgbClr val="92D050"/>
                </a:solidFill>
              </a:rPr>
              <a:t>      2-Techniques utilisant des antigènes solubles</a:t>
            </a:r>
          </a:p>
          <a:p>
            <a:r>
              <a:rPr lang="fr-FR" sz="2400" b="1" dirty="0" smtClean="0"/>
              <a:t>               -</a:t>
            </a:r>
            <a:r>
              <a:rPr lang="fr-FR" sz="2400" b="1" dirty="0" err="1" smtClean="0"/>
              <a:t>Agglitunation</a:t>
            </a:r>
            <a:r>
              <a:rPr lang="fr-FR" sz="2400" b="1" dirty="0" smtClean="0"/>
              <a:t> passive de particules de latex</a:t>
            </a:r>
          </a:p>
          <a:p>
            <a:r>
              <a:rPr lang="fr-FR" sz="2400" b="1" dirty="0" smtClean="0"/>
              <a:t>               -Enzyme </a:t>
            </a:r>
            <a:r>
              <a:rPr lang="fr-FR" sz="2400" b="1" dirty="0" err="1" smtClean="0"/>
              <a:t>Linked</a:t>
            </a:r>
            <a:r>
              <a:rPr lang="fr-FR" sz="2400" b="1" dirty="0" smtClean="0"/>
              <a:t> </a:t>
            </a:r>
            <a:r>
              <a:rPr lang="fr-FR" sz="2400" b="1" dirty="0" err="1" smtClean="0"/>
              <a:t>Immuno</a:t>
            </a:r>
            <a:r>
              <a:rPr lang="fr-FR" sz="2400" b="1" dirty="0" smtClean="0"/>
              <a:t> </a:t>
            </a:r>
            <a:r>
              <a:rPr lang="fr-FR" sz="2400" b="1" dirty="0" err="1" smtClean="0"/>
              <a:t>Sorbent</a:t>
            </a:r>
            <a:r>
              <a:rPr lang="fr-FR" sz="2400" b="1" dirty="0" smtClean="0"/>
              <a:t> </a:t>
            </a:r>
            <a:r>
              <a:rPr lang="fr-FR" sz="2400" b="1" dirty="0" err="1" smtClean="0"/>
              <a:t>Assay</a:t>
            </a:r>
            <a:r>
              <a:rPr lang="fr-FR" sz="2400" b="1" dirty="0" smtClean="0"/>
              <a:t>:(ELISA) </a:t>
            </a:r>
          </a:p>
          <a:p>
            <a:r>
              <a:rPr lang="fr-FR" sz="2400" b="1" dirty="0" smtClean="0"/>
              <a:t>               -Enzyme </a:t>
            </a:r>
            <a:r>
              <a:rPr lang="fr-FR" sz="2400" b="1" dirty="0" err="1" smtClean="0"/>
              <a:t>Linked</a:t>
            </a:r>
            <a:r>
              <a:rPr lang="fr-FR" sz="2400" b="1" dirty="0" smtClean="0"/>
              <a:t> </a:t>
            </a:r>
            <a:r>
              <a:rPr lang="fr-FR" sz="2400" b="1" dirty="0" err="1" smtClean="0"/>
              <a:t>Immuno</a:t>
            </a:r>
            <a:r>
              <a:rPr lang="fr-FR" sz="2400" b="1" dirty="0" smtClean="0"/>
              <a:t> filtration </a:t>
            </a:r>
            <a:r>
              <a:rPr lang="fr-FR" sz="2400" b="1" dirty="0" err="1" smtClean="0"/>
              <a:t>Assay</a:t>
            </a:r>
            <a:r>
              <a:rPr lang="fr-FR" sz="2400" b="1" dirty="0" smtClean="0"/>
              <a:t>:(ELIFA) </a:t>
            </a:r>
          </a:p>
          <a:p>
            <a:r>
              <a:rPr lang="fr-FR" sz="2400" b="1" dirty="0" smtClean="0"/>
              <a:t>               -</a:t>
            </a:r>
            <a:r>
              <a:rPr lang="fr-FR" sz="2400" b="1" dirty="0" err="1" smtClean="0"/>
              <a:t>électrosynérèse</a:t>
            </a:r>
            <a:endParaRPr lang="fr-FR" sz="2400" b="1" dirty="0" smtClean="0"/>
          </a:p>
          <a:p>
            <a:r>
              <a:rPr lang="fr-FR" sz="2400" b="1" dirty="0" smtClean="0"/>
              <a:t>               -immunoélectrophorèse</a:t>
            </a:r>
          </a:p>
          <a:p>
            <a:endParaRPr lang="fr-FR" sz="2800" b="1" dirty="0" smtClean="0">
              <a:solidFill>
                <a:srgbClr val="FF0000"/>
              </a:solidFill>
            </a:endParaRPr>
          </a:p>
          <a:p>
            <a:r>
              <a:rPr lang="fr-FR" sz="2800" b="1" dirty="0" smtClean="0">
                <a:solidFill>
                  <a:srgbClr val="FF0000"/>
                </a:solidFill>
              </a:rPr>
              <a:t>II- la recherche des </a:t>
            </a:r>
            <a:r>
              <a:rPr lang="fr-FR" sz="2800" b="1" dirty="0" err="1" smtClean="0">
                <a:solidFill>
                  <a:srgbClr val="FF0000"/>
                </a:solidFill>
              </a:rPr>
              <a:t>antigénes</a:t>
            </a:r>
            <a:r>
              <a:rPr lang="fr-FR" sz="2800" b="1" dirty="0" smtClean="0">
                <a:solidFill>
                  <a:srgbClr val="FF0000"/>
                </a:solidFill>
              </a:rPr>
              <a:t> circulants</a:t>
            </a:r>
          </a:p>
          <a:p>
            <a:r>
              <a:rPr lang="fr-FR" sz="2800" b="1" dirty="0" smtClean="0"/>
              <a:t>           -immunochromatographie</a:t>
            </a:r>
          </a:p>
          <a:p>
            <a:r>
              <a:rPr lang="fr-FR" sz="2800" b="1" dirty="0" smtClean="0"/>
              <a:t>           -Western Blot ( WB)</a:t>
            </a:r>
          </a:p>
          <a:p>
            <a:r>
              <a:rPr lang="fr-FR" sz="2800" b="1" dirty="0" smtClean="0"/>
              <a:t>          </a:t>
            </a:r>
          </a:p>
          <a:p>
            <a:r>
              <a:rPr lang="fr-FR" sz="2800" b="1" dirty="0" smtClean="0"/>
              <a:t>          </a:t>
            </a:r>
            <a:endParaRPr lang="fr-FR"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124754"/>
          </a:xfrm>
          <a:prstGeom prst="rect">
            <a:avLst/>
          </a:prstGeom>
        </p:spPr>
        <p:txBody>
          <a:bodyPr wrap="square">
            <a:spAutoFit/>
          </a:bodyPr>
          <a:lstStyle/>
          <a:p>
            <a:pPr algn="just"/>
            <a:r>
              <a:rPr lang="fr-FR" sz="2800" b="1" dirty="0" smtClean="0">
                <a:solidFill>
                  <a:srgbClr val="FF0000"/>
                </a:solidFill>
              </a:rPr>
              <a:t>Règles d'interprétation d'une sérologie parasitaire</a:t>
            </a:r>
          </a:p>
          <a:p>
            <a:pPr algn="just"/>
            <a:r>
              <a:rPr lang="fr-FR" sz="2800" b="1" dirty="0" smtClean="0"/>
              <a:t>      </a:t>
            </a:r>
            <a:r>
              <a:rPr lang="fr-FR" sz="2800" b="1" dirty="0" smtClean="0">
                <a:solidFill>
                  <a:srgbClr val="92D050"/>
                </a:solidFill>
              </a:rPr>
              <a:t>- Réaction croisée</a:t>
            </a:r>
          </a:p>
          <a:p>
            <a:pPr algn="just"/>
            <a:r>
              <a:rPr lang="fr-FR" sz="2800" dirty="0" smtClean="0"/>
              <a:t>La plupart des sérologies parasitaires ne sont pas spécifiques : il existe fréquemment des réactions croisées avec les parasites de la même classe voire de classes différentes. </a:t>
            </a:r>
            <a:r>
              <a:rPr lang="fr-FR" sz="2800" b="1" dirty="0" smtClean="0"/>
              <a:t> </a:t>
            </a:r>
          </a:p>
          <a:p>
            <a:pPr algn="just"/>
            <a:r>
              <a:rPr lang="fr-FR" sz="2800" b="1" dirty="0" smtClean="0"/>
              <a:t>      </a:t>
            </a:r>
            <a:r>
              <a:rPr lang="fr-FR" sz="2800" b="1" dirty="0" smtClean="0">
                <a:solidFill>
                  <a:srgbClr val="92D050"/>
                </a:solidFill>
              </a:rPr>
              <a:t>-Persistance des anticorps </a:t>
            </a:r>
          </a:p>
          <a:p>
            <a:pPr algn="just"/>
            <a:r>
              <a:rPr lang="fr-FR" sz="2800" dirty="0" smtClean="0"/>
              <a:t>Les anticorps mettent généralement plusieurs mois avant de se </a:t>
            </a:r>
            <a:r>
              <a:rPr lang="fr-FR" sz="2800" dirty="0" err="1" smtClean="0"/>
              <a:t>négativer</a:t>
            </a:r>
            <a:r>
              <a:rPr lang="fr-FR" sz="2800" dirty="0" smtClean="0"/>
              <a:t>. Les sérologies sont donc d'interprétation délicate chez les sujets ayant séjourné longtemps dans des zones d'endémie pour de nombreux parasites. </a:t>
            </a:r>
          </a:p>
          <a:p>
            <a:pPr algn="just"/>
            <a:r>
              <a:rPr lang="fr-FR" sz="2800" b="1" dirty="0" smtClean="0"/>
              <a:t>      </a:t>
            </a:r>
            <a:r>
              <a:rPr lang="fr-FR" sz="2800" b="1" dirty="0" smtClean="0">
                <a:solidFill>
                  <a:srgbClr val="92D050"/>
                </a:solidFill>
              </a:rPr>
              <a:t>- Contexte </a:t>
            </a:r>
          </a:p>
          <a:p>
            <a:pPr algn="just"/>
            <a:r>
              <a:rPr lang="fr-FR" sz="2800" dirty="0" smtClean="0"/>
              <a:t>La sérologie doit être interprétée en association avec le contexte </a:t>
            </a:r>
            <a:r>
              <a:rPr lang="fr-FR" sz="2800" dirty="0" err="1" smtClean="0"/>
              <a:t>épidémio</a:t>
            </a:r>
            <a:r>
              <a:rPr lang="fr-FR" sz="2800" dirty="0" smtClean="0"/>
              <a:t>-clinique. Un diagnostic direct peut être nécessaire avant de poser le diagnostic </a:t>
            </a:r>
            <a:r>
              <a:rPr lang="fr-FR" sz="2800" dirty="0" err="1" smtClean="0"/>
              <a:t>parasitologique</a:t>
            </a:r>
            <a:r>
              <a:rPr lang="fr-FR" sz="2800" dirty="0" smtClean="0"/>
              <a:t>.</a:t>
            </a:r>
            <a:endParaRPr lang="fr-FR"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678751"/>
          </a:xfrm>
          <a:prstGeom prst="rect">
            <a:avLst/>
          </a:prstGeom>
        </p:spPr>
        <p:txBody>
          <a:bodyPr wrap="square">
            <a:spAutoFit/>
          </a:bodyPr>
          <a:lstStyle/>
          <a:p>
            <a:pPr algn="ctr"/>
            <a:r>
              <a:rPr lang="fr-FR" sz="4000" b="1" dirty="0" smtClean="0">
                <a:solidFill>
                  <a:srgbClr val="FF0000"/>
                </a:solidFill>
              </a:rPr>
              <a:t>Test  </a:t>
            </a:r>
            <a:r>
              <a:rPr lang="fr-FR" sz="4000" b="1" dirty="0" err="1" smtClean="0">
                <a:solidFill>
                  <a:srgbClr val="FF0000"/>
                </a:solidFill>
              </a:rPr>
              <a:t>Dye</a:t>
            </a:r>
            <a:r>
              <a:rPr lang="fr-FR" sz="4000" b="1" dirty="0" smtClean="0">
                <a:solidFill>
                  <a:srgbClr val="FF0000"/>
                </a:solidFill>
              </a:rPr>
              <a:t> </a:t>
            </a:r>
            <a:r>
              <a:rPr lang="fr-FR" sz="2400" b="1" dirty="0" smtClean="0">
                <a:solidFill>
                  <a:srgbClr val="FF0000"/>
                </a:solidFill>
              </a:rPr>
              <a:t>de Sabin et </a:t>
            </a:r>
            <a:r>
              <a:rPr lang="fr-FR" sz="2400" b="1" dirty="0" err="1" smtClean="0">
                <a:solidFill>
                  <a:srgbClr val="FF0000"/>
                </a:solidFill>
              </a:rPr>
              <a:t>Feldman</a:t>
            </a:r>
            <a:endParaRPr lang="fr-FR" sz="2400" b="1" dirty="0" smtClean="0">
              <a:solidFill>
                <a:srgbClr val="FF0000"/>
              </a:solidFill>
            </a:endParaRPr>
          </a:p>
          <a:p>
            <a:pPr algn="ctr"/>
            <a:endParaRPr lang="fr-FR" sz="2400" b="1" dirty="0" smtClean="0"/>
          </a:p>
          <a:p>
            <a:pPr algn="just"/>
            <a:r>
              <a:rPr lang="fr-FR" sz="2800" dirty="0" smtClean="0">
                <a:latin typeface="Arial" pitchFamily="34" charset="0"/>
                <a:cs typeface="Arial" pitchFamily="34" charset="0"/>
              </a:rPr>
              <a:t>Des dilutions de sérum à tester, sont incubés avec Des </a:t>
            </a:r>
            <a:r>
              <a:rPr lang="fr-FR" sz="2800" dirty="0" err="1" smtClean="0">
                <a:solidFill>
                  <a:srgbClr val="00B050"/>
                </a:solidFill>
                <a:latin typeface="Arial" pitchFamily="34" charset="0"/>
                <a:cs typeface="Arial" pitchFamily="34" charset="0"/>
              </a:rPr>
              <a:t>tachyzoïtes</a:t>
            </a:r>
            <a:r>
              <a:rPr lang="fr-FR" sz="2800" dirty="0" smtClean="0">
                <a:solidFill>
                  <a:srgbClr val="00B050"/>
                </a:solidFill>
                <a:latin typeface="Arial" pitchFamily="34" charset="0"/>
                <a:cs typeface="Arial" pitchFamily="34" charset="0"/>
              </a:rPr>
              <a:t> vivants de toxoplasme </a:t>
            </a:r>
            <a:r>
              <a:rPr lang="fr-FR" sz="2800" dirty="0" smtClean="0">
                <a:latin typeface="Arial" pitchFamily="34" charset="0"/>
                <a:cs typeface="Arial" pitchFamily="34" charset="0"/>
              </a:rPr>
              <a:t>(à 37°C pendant 1 h).</a:t>
            </a:r>
          </a:p>
          <a:p>
            <a:pPr algn="just"/>
            <a:r>
              <a:rPr lang="fr-FR" sz="2800" dirty="0" smtClean="0">
                <a:latin typeface="Arial" pitchFamily="34" charset="0"/>
                <a:cs typeface="Arial" pitchFamily="34" charset="0"/>
              </a:rPr>
              <a:t>Après </a:t>
            </a:r>
            <a:r>
              <a:rPr lang="fr-FR" sz="2800" dirty="0" smtClean="0">
                <a:solidFill>
                  <a:srgbClr val="00B050"/>
                </a:solidFill>
                <a:latin typeface="Arial" pitchFamily="34" charset="0"/>
                <a:cs typeface="Arial" pitchFamily="34" charset="0"/>
              </a:rPr>
              <a:t>incubation</a:t>
            </a:r>
            <a:r>
              <a:rPr lang="fr-FR" sz="2800" dirty="0" smtClean="0">
                <a:latin typeface="Arial" pitchFamily="34" charset="0"/>
                <a:cs typeface="Arial" pitchFamily="34" charset="0"/>
              </a:rPr>
              <a:t> la lecture se fait directement au microscope à contraste de phase après d’ajouter le </a:t>
            </a:r>
            <a:r>
              <a:rPr lang="fr-FR" sz="2800" dirty="0" smtClean="0">
                <a:solidFill>
                  <a:srgbClr val="00B050"/>
                </a:solidFill>
                <a:latin typeface="Arial" pitchFamily="34" charset="0"/>
                <a:cs typeface="Arial" pitchFamily="34" charset="0"/>
              </a:rPr>
              <a:t>bleu de méthylène.</a:t>
            </a:r>
          </a:p>
          <a:p>
            <a:pPr algn="just"/>
            <a:r>
              <a:rPr lang="fr-FR" sz="2800" dirty="0" smtClean="0">
                <a:latin typeface="Arial" pitchFamily="34" charset="0"/>
                <a:cs typeface="Arial" pitchFamily="34" charset="0"/>
              </a:rPr>
              <a:t>les toxoplasmes morts apparaissent </a:t>
            </a:r>
            <a:r>
              <a:rPr lang="fr-FR" sz="2800" dirty="0" smtClean="0">
                <a:solidFill>
                  <a:srgbClr val="00B050"/>
                </a:solidFill>
                <a:latin typeface="Arial" pitchFamily="34" charset="0"/>
                <a:cs typeface="Arial" pitchFamily="34" charset="0"/>
              </a:rPr>
              <a:t>grisâtres</a:t>
            </a:r>
            <a:r>
              <a:rPr lang="fr-FR" sz="2800" dirty="0" smtClean="0">
                <a:latin typeface="Arial" pitchFamily="34" charset="0"/>
                <a:cs typeface="Arial" pitchFamily="34" charset="0"/>
              </a:rPr>
              <a:t> alors que les parasites vivants apparaissent </a:t>
            </a:r>
            <a:r>
              <a:rPr lang="fr-FR" sz="2800" dirty="0" smtClean="0">
                <a:solidFill>
                  <a:srgbClr val="00B050"/>
                </a:solidFill>
                <a:latin typeface="Arial" pitchFamily="34" charset="0"/>
                <a:cs typeface="Arial" pitchFamily="34" charset="0"/>
              </a:rPr>
              <a:t>bien brillant</a:t>
            </a:r>
          </a:p>
          <a:p>
            <a:pPr algn="just"/>
            <a:r>
              <a:rPr lang="fr-FR" sz="2800" dirty="0" smtClean="0">
                <a:latin typeface="Arial" pitchFamily="34" charset="0"/>
                <a:cs typeface="Arial" pitchFamily="34" charset="0"/>
              </a:rPr>
              <a:t>R°(+) 50% des parasites sont lysés par les </a:t>
            </a:r>
            <a:r>
              <a:rPr lang="fr-FR" sz="2800" dirty="0" err="1" smtClean="0">
                <a:latin typeface="Arial" pitchFamily="34" charset="0"/>
                <a:cs typeface="Arial" pitchFamily="34" charset="0"/>
              </a:rPr>
              <a:t>Ac</a:t>
            </a:r>
            <a:r>
              <a:rPr lang="fr-FR" sz="2800" dirty="0" smtClean="0">
                <a:latin typeface="Arial" pitchFamily="34" charset="0"/>
                <a:cs typeface="Arial" pitchFamily="34" charset="0"/>
              </a:rPr>
              <a:t>.</a:t>
            </a:r>
          </a:p>
          <a:p>
            <a:pPr algn="just"/>
            <a:r>
              <a:rPr lang="fr-FR" sz="2800" dirty="0" smtClean="0">
                <a:latin typeface="Arial" pitchFamily="34" charset="0"/>
                <a:cs typeface="Arial" pitchFamily="34" charset="0"/>
              </a:rPr>
              <a:t>Technique de référence ++++</a:t>
            </a:r>
          </a:p>
          <a:p>
            <a:pPr algn="just"/>
            <a:r>
              <a:rPr lang="fr-FR" sz="2800" dirty="0" smtClean="0">
                <a:latin typeface="Arial" pitchFamily="34" charset="0"/>
                <a:cs typeface="Arial" pitchFamily="34" charset="0"/>
              </a:rPr>
              <a:t>Seuil de positivité = 2 UI</a:t>
            </a:r>
          </a:p>
          <a:p>
            <a:pPr algn="just"/>
            <a:r>
              <a:rPr lang="fr-FR" sz="2800" dirty="0" smtClean="0">
                <a:latin typeface="Arial" pitchFamily="34" charset="0"/>
                <a:cs typeface="Arial" pitchFamily="34" charset="0"/>
              </a:rPr>
              <a:t>Détecter les </a:t>
            </a:r>
            <a:r>
              <a:rPr lang="fr-FR" sz="2800" dirty="0" err="1" smtClean="0">
                <a:latin typeface="Arial" pitchFamily="34" charset="0"/>
                <a:cs typeface="Arial" pitchFamily="34" charset="0"/>
              </a:rPr>
              <a:t>IgG</a:t>
            </a:r>
            <a:r>
              <a:rPr lang="fr-FR" sz="2800" dirty="0" smtClean="0">
                <a:latin typeface="Arial" pitchFamily="34" charset="0"/>
                <a:cs typeface="Arial" pitchFamily="34" charset="0"/>
              </a:rPr>
              <a:t> ² et les </a:t>
            </a:r>
            <a:r>
              <a:rPr lang="fr-FR" sz="2800" dirty="0" err="1" smtClean="0">
                <a:latin typeface="Arial" pitchFamily="34" charset="0"/>
                <a:cs typeface="Arial" pitchFamily="34" charset="0"/>
              </a:rPr>
              <a:t>IgM</a:t>
            </a:r>
            <a:r>
              <a:rPr lang="fr-FR" sz="2800" dirty="0" smtClean="0">
                <a:latin typeface="Arial" pitchFamily="34" charset="0"/>
                <a:cs typeface="Arial" pitchFamily="34" charset="0"/>
              </a:rPr>
              <a:t>  de surface.</a:t>
            </a:r>
          </a:p>
          <a:p>
            <a:pPr algn="just"/>
            <a:r>
              <a:rPr lang="fr-FR" sz="2800" dirty="0" smtClean="0">
                <a:latin typeface="Arial" pitchFamily="34" charset="0"/>
                <a:cs typeface="Arial" pitchFamily="34" charset="0"/>
              </a:rPr>
              <a:t>Inconvénients :</a:t>
            </a:r>
          </a:p>
          <a:p>
            <a:pPr algn="just"/>
            <a:r>
              <a:rPr lang="fr-FR" sz="2800" b="1" dirty="0" smtClean="0">
                <a:solidFill>
                  <a:schemeClr val="tx1">
                    <a:lumMod val="95000"/>
                    <a:lumOff val="5000"/>
                  </a:schemeClr>
                </a:solidFill>
                <a:latin typeface="Arial" pitchFamily="34" charset="0"/>
                <a:cs typeface="Arial" pitchFamily="34" charset="0"/>
              </a:rPr>
              <a:t>Entretien d’une souche de toxoplasme vivants</a:t>
            </a:r>
            <a:endParaRPr lang="fr-FR" sz="2800" b="1" dirty="0">
              <a:solidFill>
                <a:schemeClr val="tx1">
                  <a:lumMod val="95000"/>
                  <a:lumOff val="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3419872" y="0"/>
            <a:ext cx="5572132" cy="6858000"/>
          </a:xfrm>
          <a:prstGeom prst="rect">
            <a:avLst/>
          </a:prstGeom>
          <a:noFill/>
          <a:ln w="9525">
            <a:noFill/>
            <a:miter lim="800000"/>
            <a:headEnd/>
            <a:tailEnd/>
          </a:ln>
          <a:effectLst/>
        </p:spPr>
      </p:pic>
      <p:sp>
        <p:nvSpPr>
          <p:cNvPr id="3" name="Rectangle 2"/>
          <p:cNvSpPr/>
          <p:nvPr/>
        </p:nvSpPr>
        <p:spPr>
          <a:xfrm>
            <a:off x="0" y="285728"/>
            <a:ext cx="5000628" cy="1015663"/>
          </a:xfrm>
          <a:prstGeom prst="rect">
            <a:avLst/>
          </a:prstGeom>
        </p:spPr>
        <p:txBody>
          <a:bodyPr wrap="square">
            <a:spAutoFit/>
          </a:bodyPr>
          <a:lstStyle/>
          <a:p>
            <a:r>
              <a:rPr lang="fr-FR" sz="3000" b="1" dirty="0" smtClean="0">
                <a:solidFill>
                  <a:srgbClr val="FF0000"/>
                </a:solidFill>
              </a:rPr>
              <a:t>IMMUNOFLUORESCENCE  INDIRECTE</a:t>
            </a:r>
            <a:endParaRPr lang="fr-FR" sz="3000" dirty="0">
              <a:solidFill>
                <a:srgbClr val="FF0000"/>
              </a:solidFill>
            </a:endParaRPr>
          </a:p>
        </p:txBody>
      </p:sp>
      <p:sp>
        <p:nvSpPr>
          <p:cNvPr id="4" name="Rectangle 3"/>
          <p:cNvSpPr/>
          <p:nvPr/>
        </p:nvSpPr>
        <p:spPr>
          <a:xfrm>
            <a:off x="357158" y="3071810"/>
            <a:ext cx="3786182" cy="461665"/>
          </a:xfrm>
          <a:prstGeom prst="rect">
            <a:avLst/>
          </a:prstGeom>
        </p:spPr>
        <p:txBody>
          <a:bodyPr wrap="square">
            <a:spAutoFit/>
          </a:bodyPr>
          <a:lstStyle/>
          <a:p>
            <a:r>
              <a:rPr lang="fr-FR" sz="2400" b="1" dirty="0" smtClean="0"/>
              <a:t>Ag figuré membranaire</a:t>
            </a:r>
            <a:endParaRPr lang="fr-FR"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42470</TotalTime>
  <Words>1539</Words>
  <Application>Microsoft Office PowerPoint</Application>
  <PresentationFormat>Affichage à l'écran (4:3)</PresentationFormat>
  <Paragraphs>293</Paragraphs>
  <Slides>48</Slides>
  <Notes>17</Notes>
  <HiddenSlides>0</HiddenSlides>
  <MMClips>0</MMClips>
  <ScaleCrop>false</ScaleCrop>
  <HeadingPairs>
    <vt:vector size="4" baseType="variant">
      <vt:variant>
        <vt:lpstr>Thème</vt:lpstr>
      </vt:variant>
      <vt:variant>
        <vt:i4>1</vt:i4>
      </vt:variant>
      <vt:variant>
        <vt:lpstr>Titres des diapositives</vt:lpstr>
      </vt:variant>
      <vt:variant>
        <vt:i4>48</vt:i4>
      </vt:variant>
    </vt:vector>
  </HeadingPairs>
  <TitlesOfParts>
    <vt:vector size="49" baseType="lpstr">
      <vt:lpstr>Thème Office</vt:lpstr>
      <vt:lpstr>Présentation PowerPoint</vt:lpstr>
      <vt:lpstr>Présentation PowerPoint</vt:lpstr>
      <vt:lpstr>Exemples de parasites pour lesquelles l’approche diagnostique directe est impossible ou difficile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Immuno-diffusion radiale technique de Mancini</vt:lpstr>
      <vt:lpstr>Présentation PowerPoint</vt:lpstr>
      <vt:lpstr>Présentation PowerPoint</vt:lpstr>
      <vt:lpstr>Présentation PowerPoint</vt:lpstr>
      <vt:lpstr>Présentation PowerPoint</vt:lpstr>
      <vt:lpstr>Présentation PowerPoint</vt:lpstr>
      <vt:lpstr>Présentation PowerPoint</vt:lpstr>
      <vt:lpstr>Western blotting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Hinfo</cp:lastModifiedBy>
  <cp:revision>202</cp:revision>
  <dcterms:created xsi:type="dcterms:W3CDTF">2001-01-01T01:38:52Z</dcterms:created>
  <dcterms:modified xsi:type="dcterms:W3CDTF">2020-01-20T11:38:57Z</dcterms:modified>
</cp:coreProperties>
</file>