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69" r:id="rId2"/>
    <p:sldId id="316" r:id="rId3"/>
    <p:sldId id="270" r:id="rId4"/>
    <p:sldId id="271" r:id="rId5"/>
    <p:sldId id="272" r:id="rId6"/>
    <p:sldId id="273" r:id="rId7"/>
    <p:sldId id="274" r:id="rId8"/>
    <p:sldId id="275" r:id="rId9"/>
    <p:sldId id="276" r:id="rId10"/>
    <p:sldId id="277" r:id="rId11"/>
    <p:sldId id="362" r:id="rId12"/>
    <p:sldId id="278" r:id="rId13"/>
    <p:sldId id="279" r:id="rId14"/>
    <p:sldId id="364" r:id="rId15"/>
    <p:sldId id="280" r:id="rId16"/>
    <p:sldId id="281" r:id="rId17"/>
    <p:sldId id="282" r:id="rId18"/>
    <p:sldId id="283" r:id="rId19"/>
    <p:sldId id="284" r:id="rId20"/>
    <p:sldId id="285" r:id="rId21"/>
    <p:sldId id="288" r:id="rId22"/>
    <p:sldId id="289" r:id="rId23"/>
    <p:sldId id="290" r:id="rId24"/>
    <p:sldId id="317" r:id="rId25"/>
    <p:sldId id="291" r:id="rId26"/>
    <p:sldId id="293" r:id="rId27"/>
    <p:sldId id="294" r:id="rId28"/>
    <p:sldId id="295" r:id="rId29"/>
    <p:sldId id="297" r:id="rId30"/>
    <p:sldId id="298" r:id="rId31"/>
    <p:sldId id="325" r:id="rId32"/>
    <p:sldId id="326" r:id="rId33"/>
    <p:sldId id="299" r:id="rId34"/>
    <p:sldId id="300" r:id="rId35"/>
    <p:sldId id="301" r:id="rId36"/>
    <p:sldId id="302" r:id="rId37"/>
    <p:sldId id="303" r:id="rId38"/>
    <p:sldId id="304" r:id="rId39"/>
    <p:sldId id="305" r:id="rId40"/>
    <p:sldId id="306" r:id="rId41"/>
    <p:sldId id="384" r:id="rId42"/>
    <p:sldId id="327" r:id="rId43"/>
    <p:sldId id="309" r:id="rId44"/>
    <p:sldId id="310" r:id="rId45"/>
    <p:sldId id="383" r:id="rId46"/>
    <p:sldId id="311" r:id="rId47"/>
    <p:sldId id="385" r:id="rId48"/>
    <p:sldId id="312" r:id="rId49"/>
    <p:sldId id="313" r:id="rId50"/>
    <p:sldId id="314" r:id="rId51"/>
    <p:sldId id="266" r:id="rId52"/>
    <p:sldId id="267" r:id="rId53"/>
    <p:sldId id="268" r:id="rId54"/>
    <p:sldId id="318" r:id="rId55"/>
    <p:sldId id="256" r:id="rId56"/>
    <p:sldId id="257" r:id="rId57"/>
    <p:sldId id="258" r:id="rId58"/>
    <p:sldId id="259" r:id="rId59"/>
    <p:sldId id="260" r:id="rId60"/>
    <p:sldId id="261" r:id="rId61"/>
    <p:sldId id="262" r:id="rId62"/>
    <p:sldId id="263" r:id="rId63"/>
    <p:sldId id="264" r:id="rId64"/>
    <p:sldId id="265" r:id="rId65"/>
    <p:sldId id="286" r:id="rId66"/>
    <p:sldId id="319" r:id="rId67"/>
    <p:sldId id="323" r:id="rId68"/>
    <p:sldId id="322" r:id="rId69"/>
    <p:sldId id="321" r:id="rId70"/>
    <p:sldId id="287" r:id="rId71"/>
    <p:sldId id="328" r:id="rId72"/>
    <p:sldId id="329" r:id="rId73"/>
    <p:sldId id="330" r:id="rId74"/>
    <p:sldId id="331" r:id="rId75"/>
    <p:sldId id="332" r:id="rId76"/>
    <p:sldId id="333" r:id="rId77"/>
    <p:sldId id="334" r:id="rId78"/>
    <p:sldId id="335" r:id="rId79"/>
    <p:sldId id="337" r:id="rId80"/>
    <p:sldId id="341" r:id="rId81"/>
    <p:sldId id="342" r:id="rId82"/>
    <p:sldId id="344" r:id="rId83"/>
    <p:sldId id="345" r:id="rId84"/>
    <p:sldId id="346"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68" autoAdjust="0"/>
  </p:normalViewPr>
  <p:slideViewPr>
    <p:cSldViewPr>
      <p:cViewPr>
        <p:scale>
          <a:sx n="66" d="100"/>
          <a:sy n="66"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D701D-4DE2-4109-8317-916495E6FAC9}" type="datetimeFigureOut">
              <a:rPr lang="en-US" smtClean="0"/>
              <a:t>10/27/2020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7F671-6E93-453E-A72A-20756EE6ED2E}" type="slidenum">
              <a:rPr lang="en-US" smtClean="0"/>
              <a:t>‹#›</a:t>
            </a:fld>
            <a:endParaRPr lang="en-US"/>
          </a:p>
        </p:txBody>
      </p:sp>
    </p:spTree>
    <p:extLst>
      <p:ext uri="{BB962C8B-B14F-4D97-AF65-F5344CB8AC3E}">
        <p14:creationId xmlns:p14="http://schemas.microsoft.com/office/powerpoint/2010/main" val="542241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p>
          <a:p>
            <a:r>
              <a:rPr lang="en-US" dirty="0" smtClean="0"/>
              <a:t>Length</a:t>
            </a:r>
          </a:p>
          <a:p>
            <a:r>
              <a:rPr lang="en-US" dirty="0" smtClean="0"/>
              <a:t>map</a:t>
            </a:r>
          </a:p>
          <a:p>
            <a:r>
              <a:rPr lang="en-US" dirty="0" smtClean="0"/>
              <a:t>Every and any</a:t>
            </a:r>
          </a:p>
          <a:p>
            <a:r>
              <a:rPr lang="en-US" sz="1200" b="1" i="0" kern="1200" dirty="0" smtClean="0">
                <a:solidFill>
                  <a:schemeClr val="tx1"/>
                </a:solidFill>
                <a:effectLst/>
                <a:latin typeface="+mn-lt"/>
                <a:ea typeface="+mn-ea"/>
                <a:cs typeface="+mn-cs"/>
              </a:rPr>
              <a:t>reduce</a:t>
            </a:r>
            <a:endParaRPr lang="en-US" dirty="0" smtClean="0"/>
          </a:p>
          <a:p>
            <a:r>
              <a:rPr lang="en-US" dirty="0" smtClean="0"/>
              <a:t>WHERE</a:t>
            </a:r>
          </a:p>
          <a:p>
            <a:r>
              <a:rPr lang="en-US" dirty="0" err="1" smtClean="0"/>
              <a:t>WhereType</a:t>
            </a:r>
            <a:endParaRPr lang="en-US" dirty="0" smtClean="0"/>
          </a:p>
          <a:p>
            <a:r>
              <a:rPr lang="en-US" dirty="0" smtClean="0"/>
              <a:t>INSERT, </a:t>
            </a:r>
            <a:r>
              <a:rPr lang="en-US" dirty="0" err="1" smtClean="0"/>
              <a:t>insertAll</a:t>
            </a:r>
            <a:endParaRPr lang="en-US" dirty="0" smtClean="0"/>
          </a:p>
          <a:p>
            <a:r>
              <a:rPr lang="en-US" sz="1200" b="1" i="0" kern="1200" dirty="0" smtClean="0">
                <a:solidFill>
                  <a:schemeClr val="tx1"/>
                </a:solidFill>
                <a:effectLst/>
                <a:latin typeface="+mn-lt"/>
                <a:ea typeface="+mn-ea"/>
                <a:cs typeface="+mn-cs"/>
              </a:rPr>
              <a:t>Reversed</a:t>
            </a:r>
          </a:p>
          <a:p>
            <a:r>
              <a:rPr lang="en-US" sz="1200" b="1" i="0" kern="1200" dirty="0" err="1" smtClean="0">
                <a:solidFill>
                  <a:schemeClr val="tx1"/>
                </a:solidFill>
                <a:effectLst/>
                <a:latin typeface="+mn-lt"/>
                <a:ea typeface="+mn-ea"/>
                <a:cs typeface="+mn-cs"/>
              </a:rPr>
              <a:t>isEmpty</a:t>
            </a:r>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isNotEmpty</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sort</a:t>
            </a:r>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2</a:t>
            </a:fld>
            <a:endParaRPr lang="en-US"/>
          </a:p>
        </p:txBody>
      </p:sp>
    </p:spTree>
    <p:extLst>
      <p:ext uri="{BB962C8B-B14F-4D97-AF65-F5344CB8AC3E}">
        <p14:creationId xmlns:p14="http://schemas.microsoft.com/office/powerpoint/2010/main" val="1943640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47</a:t>
            </a:fld>
            <a:endParaRPr lang="en-US"/>
          </a:p>
        </p:txBody>
      </p:sp>
    </p:spTree>
    <p:extLst>
      <p:ext uri="{BB962C8B-B14F-4D97-AF65-F5344CB8AC3E}">
        <p14:creationId xmlns:p14="http://schemas.microsoft.com/office/powerpoint/2010/main" val="107388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64</a:t>
            </a:fld>
            <a:endParaRPr lang="en-US"/>
          </a:p>
        </p:txBody>
      </p:sp>
    </p:spTree>
    <p:extLst>
      <p:ext uri="{BB962C8B-B14F-4D97-AF65-F5344CB8AC3E}">
        <p14:creationId xmlns:p14="http://schemas.microsoft.com/office/powerpoint/2010/main" val="341425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83</a:t>
            </a:fld>
            <a:endParaRPr lang="en-US"/>
          </a:p>
        </p:txBody>
      </p:sp>
    </p:spTree>
    <p:extLst>
      <p:ext uri="{BB962C8B-B14F-4D97-AF65-F5344CB8AC3E}">
        <p14:creationId xmlns:p14="http://schemas.microsoft.com/office/powerpoint/2010/main" val="266701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numbers2 = </a:t>
            </a:r>
            <a:r>
              <a:rPr lang="en-US" sz="1200" b="0" kern="1200" dirty="0" err="1" smtClean="0">
                <a:solidFill>
                  <a:schemeClr val="tx1"/>
                </a:solidFill>
                <a:effectLst/>
                <a:latin typeface="+mn-lt"/>
                <a:ea typeface="+mn-ea"/>
                <a:cs typeface="+mn-cs"/>
              </a:rPr>
              <a:t>numbers.toList</a:t>
            </a:r>
            <a:r>
              <a:rPr lang="en-US" sz="1200" b="0" kern="1200" dirty="0" smtClean="0">
                <a:solidFill>
                  <a:schemeClr val="tx1"/>
                </a:solidFill>
                <a:effectLst/>
                <a:latin typeface="+mn-lt"/>
                <a:ea typeface="+mn-ea"/>
                <a:cs typeface="+mn-cs"/>
              </a:rPr>
              <a:t>()..sort();</a:t>
            </a:r>
          </a:p>
          <a:p>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3</a:t>
            </a:fld>
            <a:endParaRPr lang="en-US"/>
          </a:p>
        </p:txBody>
      </p:sp>
    </p:spTree>
    <p:extLst>
      <p:ext uri="{BB962C8B-B14F-4D97-AF65-F5344CB8AC3E}">
        <p14:creationId xmlns:p14="http://schemas.microsoft.com/office/powerpoint/2010/main" val="30880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dirty="0" err="1" smtClean="0"/>
              <a:t>cotainsKey</a:t>
            </a:r>
            <a:endParaRPr lang="en-US" sz="4800" dirty="0" smtClean="0"/>
          </a:p>
          <a:p>
            <a:r>
              <a:rPr lang="en-US" sz="4800" dirty="0" err="1" smtClean="0"/>
              <a:t>containsValue</a:t>
            </a:r>
            <a:endParaRPr lang="en-US" sz="4800" dirty="0" smtClean="0"/>
          </a:p>
          <a:p>
            <a:r>
              <a:rPr lang="en-US" sz="4800" dirty="0" err="1" smtClean="0"/>
              <a:t>putIfAbsence</a:t>
            </a:r>
            <a:endParaRPr lang="en-US" sz="4800" dirty="0" smtClean="0"/>
          </a:p>
          <a:p>
            <a:r>
              <a:rPr lang="en-US" sz="4800" dirty="0" err="1" smtClean="0"/>
              <a:t>forEach</a:t>
            </a:r>
            <a:endParaRPr lang="en-US" sz="4800" dirty="0" smtClean="0"/>
          </a:p>
          <a:p>
            <a:r>
              <a:rPr lang="en-US" sz="4800" dirty="0" smtClean="0"/>
              <a:t>iterators</a:t>
            </a:r>
          </a:p>
        </p:txBody>
      </p:sp>
      <p:sp>
        <p:nvSpPr>
          <p:cNvPr id="4" name="Slide Number Placeholder 3"/>
          <p:cNvSpPr>
            <a:spLocks noGrp="1"/>
          </p:cNvSpPr>
          <p:nvPr>
            <p:ph type="sldNum" sz="quarter" idx="10"/>
          </p:nvPr>
        </p:nvSpPr>
        <p:spPr/>
        <p:txBody>
          <a:bodyPr/>
          <a:lstStyle/>
          <a:p>
            <a:fld id="{07E7F671-6E93-453E-A72A-20756EE6ED2E}" type="slidenum">
              <a:rPr lang="en-US" smtClean="0"/>
              <a:t>7</a:t>
            </a:fld>
            <a:endParaRPr lang="en-US"/>
          </a:p>
        </p:txBody>
      </p:sp>
    </p:spTree>
    <p:extLst>
      <p:ext uri="{BB962C8B-B14F-4D97-AF65-F5344CB8AC3E}">
        <p14:creationId xmlns:p14="http://schemas.microsoft.com/office/powerpoint/2010/main" val="319290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12</a:t>
            </a:fld>
            <a:endParaRPr lang="en-US"/>
          </a:p>
        </p:txBody>
      </p:sp>
    </p:spTree>
    <p:extLst>
      <p:ext uri="{BB962C8B-B14F-4D97-AF65-F5344CB8AC3E}">
        <p14:creationId xmlns:p14="http://schemas.microsoft.com/office/powerpoint/2010/main" val="120196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14</a:t>
            </a:fld>
            <a:endParaRPr lang="en-US"/>
          </a:p>
        </p:txBody>
      </p:sp>
    </p:spTree>
    <p:extLst>
      <p:ext uri="{BB962C8B-B14F-4D97-AF65-F5344CB8AC3E}">
        <p14:creationId xmlns:p14="http://schemas.microsoft.com/office/powerpoint/2010/main" val="88260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21</a:t>
            </a:fld>
            <a:endParaRPr lang="en-US"/>
          </a:p>
        </p:txBody>
      </p:sp>
    </p:spTree>
    <p:extLst>
      <p:ext uri="{BB962C8B-B14F-4D97-AF65-F5344CB8AC3E}">
        <p14:creationId xmlns:p14="http://schemas.microsoft.com/office/powerpoint/2010/main" val="269190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34</a:t>
            </a:fld>
            <a:endParaRPr lang="en-US"/>
          </a:p>
        </p:txBody>
      </p:sp>
    </p:spTree>
    <p:extLst>
      <p:ext uri="{BB962C8B-B14F-4D97-AF65-F5344CB8AC3E}">
        <p14:creationId xmlns:p14="http://schemas.microsoft.com/office/powerpoint/2010/main" val="384950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35</a:t>
            </a:fld>
            <a:endParaRPr lang="en-US"/>
          </a:p>
        </p:txBody>
      </p:sp>
    </p:spTree>
    <p:extLst>
      <p:ext uri="{BB962C8B-B14F-4D97-AF65-F5344CB8AC3E}">
        <p14:creationId xmlns:p14="http://schemas.microsoft.com/office/powerpoint/2010/main" val="1497067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7F671-6E93-453E-A72A-20756EE6ED2E}" type="slidenum">
              <a:rPr lang="en-US" smtClean="0"/>
              <a:t>43</a:t>
            </a:fld>
            <a:endParaRPr lang="en-US"/>
          </a:p>
        </p:txBody>
      </p:sp>
    </p:spTree>
    <p:extLst>
      <p:ext uri="{BB962C8B-B14F-4D97-AF65-F5344CB8AC3E}">
        <p14:creationId xmlns:p14="http://schemas.microsoft.com/office/powerpoint/2010/main" val="67367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237764-770E-401D-A864-10840ABED48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139339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37764-770E-401D-A864-10840ABED48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384918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37764-770E-401D-A864-10840ABED48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142184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37764-770E-401D-A864-10840ABED48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196804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37764-770E-401D-A864-10840ABED48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20279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237764-770E-401D-A864-10840ABED48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77302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237764-770E-401D-A864-10840ABED483}"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193593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237764-770E-401D-A864-10840ABED483}"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3122456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37764-770E-401D-A864-10840ABED483}"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273179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37764-770E-401D-A864-10840ABED48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250895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37764-770E-401D-A864-10840ABED48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0ACB2-A519-41F3-9D35-D171FAA09E3B}" type="slidenum">
              <a:rPr lang="en-US" smtClean="0"/>
              <a:t>‹#›</a:t>
            </a:fld>
            <a:endParaRPr lang="en-US"/>
          </a:p>
        </p:txBody>
      </p:sp>
    </p:spTree>
    <p:extLst>
      <p:ext uri="{BB962C8B-B14F-4D97-AF65-F5344CB8AC3E}">
        <p14:creationId xmlns:p14="http://schemas.microsoft.com/office/powerpoint/2010/main" val="243869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37764-770E-401D-A864-10840ABED483}" type="datetimeFigureOut">
              <a:rPr lang="en-US" smtClean="0"/>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0ACB2-A519-41F3-9D35-D171FAA09E3B}" type="slidenum">
              <a:rPr lang="en-US" smtClean="0"/>
              <a:t>‹#›</a:t>
            </a:fld>
            <a:endParaRPr lang="en-US"/>
          </a:p>
        </p:txBody>
      </p:sp>
    </p:spTree>
    <p:extLst>
      <p:ext uri="{BB962C8B-B14F-4D97-AF65-F5344CB8AC3E}">
        <p14:creationId xmlns:p14="http://schemas.microsoft.com/office/powerpoint/2010/main" val="411437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pub.dev/packages/meta#-installing-tab-"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24" y="707923"/>
            <a:ext cx="8906092" cy="5693866"/>
          </a:xfrm>
          <a:prstGeom prst="rect">
            <a:avLst/>
          </a:prstGeom>
        </p:spPr>
        <p:txBody>
          <a:bodyPr wrap="none">
            <a:spAutoFit/>
          </a:bodyPr>
          <a:lstStyle/>
          <a:p>
            <a:pPr marL="285750" indent="-285750">
              <a:buFont typeface="Arial" pitchFamily="34" charset="0"/>
              <a:buChar char="•"/>
            </a:pPr>
            <a:r>
              <a:rPr lang="en-US" sz="2800" b="1" dirty="0" smtClean="0"/>
              <a:t>Numbers: </a:t>
            </a:r>
            <a:r>
              <a:rPr lang="en-US" sz="2800" dirty="0" err="1" smtClean="0"/>
              <a:t>int</a:t>
            </a:r>
            <a:r>
              <a:rPr lang="en-US" sz="2800" dirty="0" smtClean="0"/>
              <a:t>, double.</a:t>
            </a:r>
          </a:p>
          <a:p>
            <a:pPr marL="285750" indent="-285750">
              <a:buFont typeface="Arial" pitchFamily="34" charset="0"/>
              <a:buChar char="•"/>
            </a:pPr>
            <a:r>
              <a:rPr lang="en-US" sz="2800" b="1" dirty="0" smtClean="0"/>
              <a:t>String </a:t>
            </a:r>
          </a:p>
          <a:p>
            <a:pPr marL="457200" indent="-457200">
              <a:buFont typeface="Courier New" pitchFamily="49" charset="0"/>
              <a:buChar char="o"/>
            </a:pPr>
            <a:r>
              <a:rPr lang="en-US" sz="2800" dirty="0"/>
              <a:t> create a multi-line string: use a triple quote with either </a:t>
            </a:r>
            <a:endParaRPr lang="en-US" sz="2800" dirty="0" smtClean="0"/>
          </a:p>
          <a:p>
            <a:pPr marL="457200" indent="-457200">
              <a:buFont typeface="Courier New" pitchFamily="49" charset="0"/>
              <a:buChar char="o"/>
            </a:pPr>
            <a:r>
              <a:rPr lang="en-US" sz="2800" dirty="0" smtClean="0"/>
              <a:t>single </a:t>
            </a:r>
            <a:r>
              <a:rPr lang="en-US" sz="2800" dirty="0"/>
              <a:t>or double quotation </a:t>
            </a:r>
            <a:r>
              <a:rPr lang="en-US" sz="2800" dirty="0" smtClean="0"/>
              <a:t>marks  ’’’ .</a:t>
            </a:r>
          </a:p>
          <a:p>
            <a:pPr marL="457200" indent="-457200">
              <a:buFont typeface="Courier New" pitchFamily="49" charset="0"/>
              <a:buChar char="o"/>
            </a:pPr>
            <a:r>
              <a:rPr lang="en-US" sz="2800" dirty="0" smtClean="0"/>
              <a:t> </a:t>
            </a:r>
            <a:r>
              <a:rPr lang="en-US" sz="2800" dirty="0"/>
              <a:t>You can concatenate strings using adjacent string </a:t>
            </a:r>
            <a:r>
              <a:rPr lang="en-US" sz="2800" dirty="0" smtClean="0"/>
              <a:t>literals</a:t>
            </a:r>
          </a:p>
          <a:p>
            <a:r>
              <a:rPr lang="en-US" sz="2800" dirty="0" smtClean="0"/>
              <a:t>or </a:t>
            </a:r>
            <a:r>
              <a:rPr lang="en-US" sz="2800" dirty="0"/>
              <a:t>the </a:t>
            </a:r>
            <a:r>
              <a:rPr lang="en-US" sz="2800" dirty="0" smtClean="0"/>
              <a:t>+</a:t>
            </a:r>
            <a:r>
              <a:rPr lang="en-US" sz="2800" dirty="0"/>
              <a:t> </a:t>
            </a:r>
            <a:r>
              <a:rPr lang="en-US" sz="2800" dirty="0" smtClean="0"/>
              <a:t>operator</a:t>
            </a:r>
          </a:p>
          <a:p>
            <a:pPr marL="457200" indent="-457200">
              <a:buFont typeface="Courier New" pitchFamily="49" charset="0"/>
              <a:buChar char="o"/>
            </a:pPr>
            <a:r>
              <a:rPr lang="en-US" sz="2800" dirty="0" smtClean="0"/>
              <a:t> </a:t>
            </a:r>
            <a:r>
              <a:rPr lang="en-US" sz="2800" dirty="0"/>
              <a:t>You can put the value of an expression inside a string </a:t>
            </a:r>
            <a:r>
              <a:rPr lang="en-US" sz="2800" dirty="0" smtClean="0"/>
              <a:t>by</a:t>
            </a:r>
          </a:p>
          <a:p>
            <a:r>
              <a:rPr lang="en-US" sz="2800" dirty="0" smtClean="0"/>
              <a:t>using</a:t>
            </a:r>
            <a:r>
              <a:rPr lang="en-US" sz="2800" dirty="0"/>
              <a:t> </a:t>
            </a:r>
            <a:r>
              <a:rPr lang="en-US" sz="2800" dirty="0" smtClean="0"/>
              <a:t>${</a:t>
            </a:r>
            <a:r>
              <a:rPr lang="en-US" sz="2800" i="1" dirty="0"/>
              <a:t>expression</a:t>
            </a:r>
            <a:r>
              <a:rPr lang="en-US" sz="2800" dirty="0" smtClean="0"/>
              <a:t>}</a:t>
            </a:r>
            <a:r>
              <a:rPr lang="en-US" sz="2800" dirty="0"/>
              <a:t>. If the </a:t>
            </a:r>
            <a:endParaRPr lang="en-US" sz="2800" dirty="0" smtClean="0"/>
          </a:p>
          <a:p>
            <a:pPr marL="457200" indent="-457200">
              <a:buFont typeface="Courier New" pitchFamily="49" charset="0"/>
              <a:buChar char="o"/>
            </a:pPr>
            <a:r>
              <a:rPr lang="en-US" sz="2800" dirty="0" smtClean="0"/>
              <a:t>expression </a:t>
            </a:r>
            <a:r>
              <a:rPr lang="en-US" sz="2800" dirty="0"/>
              <a:t>is an identifier, you can skip the {}. To get </a:t>
            </a:r>
            <a:r>
              <a:rPr lang="en-US" sz="2800" dirty="0" smtClean="0"/>
              <a:t>the</a:t>
            </a:r>
          </a:p>
          <a:p>
            <a:r>
              <a:rPr lang="en-US" sz="2800" dirty="0" smtClean="0"/>
              <a:t>string </a:t>
            </a:r>
            <a:r>
              <a:rPr lang="en-US" sz="2800" dirty="0"/>
              <a:t>corresponding to an object</a:t>
            </a:r>
            <a:r>
              <a:rPr lang="en-US" sz="2800" dirty="0" smtClean="0"/>
              <a:t>,</a:t>
            </a:r>
          </a:p>
          <a:p>
            <a:pPr marL="457200" indent="-457200">
              <a:buFont typeface="Courier New" pitchFamily="49" charset="0"/>
              <a:buChar char="o"/>
            </a:pPr>
            <a:r>
              <a:rPr lang="en-US" sz="2800" dirty="0" smtClean="0"/>
              <a:t> </a:t>
            </a:r>
            <a:r>
              <a:rPr lang="en-US" sz="2800" dirty="0"/>
              <a:t>Dart calls the object’s </a:t>
            </a:r>
            <a:r>
              <a:rPr lang="en-US" sz="2800" dirty="0" err="1" smtClean="0"/>
              <a:t>toString</a:t>
            </a:r>
            <a:r>
              <a:rPr lang="en-US" sz="2800" dirty="0" smtClean="0"/>
              <a:t>()</a:t>
            </a:r>
            <a:r>
              <a:rPr lang="en-US" sz="2800" dirty="0"/>
              <a:t> </a:t>
            </a:r>
            <a:r>
              <a:rPr lang="en-US" sz="2800" dirty="0" err="1"/>
              <a:t>method.</a:t>
            </a:r>
            <a:r>
              <a:rPr lang="en-US" sz="2800" dirty="0" err="1" smtClean="0"/>
              <a:t>Bool</a:t>
            </a:r>
            <a:endParaRPr lang="en-US" sz="2800" dirty="0" smtClean="0"/>
          </a:p>
          <a:p>
            <a:pPr marL="285750" indent="-285750">
              <a:buFont typeface="Arial" pitchFamily="34" charset="0"/>
              <a:buChar char="•"/>
            </a:pPr>
            <a:endParaRPr lang="en-US" sz="2800" dirty="0"/>
          </a:p>
          <a:p>
            <a:pPr marL="285750" indent="-285750">
              <a:buFont typeface="Arial" pitchFamily="34" charset="0"/>
              <a:buChar char="•"/>
            </a:pPr>
            <a:endParaRPr lang="en-US" sz="2800" dirty="0" smtClean="0"/>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590800"/>
            <a:ext cx="8077200" cy="1384995"/>
          </a:xfrm>
          <a:prstGeom prst="rect">
            <a:avLst/>
          </a:prstGeom>
        </p:spPr>
        <p:txBody>
          <a:bodyPr wrap="square">
            <a:spAutoFit/>
          </a:bodyPr>
          <a:lstStyle/>
          <a:p>
            <a:endParaRPr lang="en-US" sz="2800" dirty="0"/>
          </a:p>
          <a:p>
            <a:r>
              <a:rPr lang="en-US" sz="2800" dirty="0"/>
              <a:t>As of Dart 2.3, maps support spread operators (... and ...?) and collection if and for, just like lists do.</a:t>
            </a:r>
          </a:p>
        </p:txBody>
      </p:sp>
    </p:spTree>
    <p:extLst>
      <p:ext uri="{BB962C8B-B14F-4D97-AF65-F5344CB8AC3E}">
        <p14:creationId xmlns:p14="http://schemas.microsoft.com/office/powerpoint/2010/main" val="158425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295400"/>
            <a:ext cx="6705600" cy="3046988"/>
          </a:xfrm>
          <a:prstGeom prst="rect">
            <a:avLst/>
          </a:prstGeom>
          <a:noFill/>
        </p:spPr>
        <p:txBody>
          <a:bodyPr wrap="square" rtlCol="0">
            <a:spAutoFit/>
          </a:bodyPr>
          <a:lstStyle/>
          <a:p>
            <a:r>
              <a:rPr lang="en-US" sz="4800" dirty="0" err="1" smtClean="0"/>
              <a:t>Enum</a:t>
            </a:r>
            <a:endParaRPr lang="en-US" sz="4800" dirty="0" smtClean="0"/>
          </a:p>
          <a:p>
            <a:r>
              <a:rPr lang="en-US" sz="4800" dirty="0" err="1"/>
              <a:t>enum</a:t>
            </a:r>
            <a:r>
              <a:rPr lang="en-US" sz="4800" dirty="0"/>
              <a:t> x {</a:t>
            </a:r>
            <a:r>
              <a:rPr lang="en-US" sz="4800" dirty="0" err="1"/>
              <a:t>amed,ali,hasan</a:t>
            </a:r>
            <a:r>
              <a:rPr lang="en-US" sz="4800" dirty="0"/>
              <a:t>}</a:t>
            </a:r>
          </a:p>
          <a:p>
            <a:endParaRPr lang="en-US" sz="4800" dirty="0" smtClean="0"/>
          </a:p>
          <a:p>
            <a:endParaRPr lang="en-US" sz="4800" dirty="0"/>
          </a:p>
        </p:txBody>
      </p:sp>
    </p:spTree>
    <p:extLst>
      <p:ext uri="{BB962C8B-B14F-4D97-AF65-F5344CB8AC3E}">
        <p14:creationId xmlns:p14="http://schemas.microsoft.com/office/powerpoint/2010/main" val="1663252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382000" cy="6124754"/>
          </a:xfrm>
          <a:prstGeom prst="rect">
            <a:avLst/>
          </a:prstGeom>
        </p:spPr>
        <p:txBody>
          <a:bodyPr wrap="square">
            <a:spAutoFit/>
          </a:bodyPr>
          <a:lstStyle/>
          <a:p>
            <a:r>
              <a:rPr lang="en-US" sz="2800" b="1" dirty="0"/>
              <a:t>Functions</a:t>
            </a:r>
          </a:p>
          <a:p>
            <a:r>
              <a:rPr lang="en-US" sz="2800" dirty="0"/>
              <a:t>Dart is a true object-oriented language, so even functions are objects and have a type, Function. This means that functions can be assigned to variables or passed as arguments to other functions. </a:t>
            </a:r>
          </a:p>
          <a:p>
            <a:endParaRPr lang="en-US" sz="2800" dirty="0"/>
          </a:p>
          <a:p>
            <a:r>
              <a:rPr lang="en-US" sz="2800" dirty="0"/>
              <a:t>ex:</a:t>
            </a:r>
          </a:p>
          <a:p>
            <a:r>
              <a:rPr lang="en-US" sz="2800" dirty="0"/>
              <a:t>pass method as </a:t>
            </a:r>
            <a:r>
              <a:rPr lang="en-US" sz="2800" dirty="0" smtClean="0"/>
              <a:t>parameter</a:t>
            </a:r>
          </a:p>
          <a:p>
            <a:endParaRPr lang="en-US" sz="2800" dirty="0"/>
          </a:p>
          <a:p>
            <a:r>
              <a:rPr lang="en-US" sz="2800" i="1" dirty="0" err="1"/>
              <a:t>int</a:t>
            </a:r>
            <a:r>
              <a:rPr lang="en-US" sz="2800" i="1" dirty="0"/>
              <a:t> sum(Function(</a:t>
            </a:r>
            <a:r>
              <a:rPr lang="en-US" sz="2800" i="1" dirty="0" err="1"/>
              <a:t>int,int</a:t>
            </a:r>
            <a:r>
              <a:rPr lang="en-US" sz="2800" i="1" dirty="0"/>
              <a:t>) x, Function(</a:t>
            </a:r>
            <a:r>
              <a:rPr lang="en-US" sz="2800" i="1" dirty="0" err="1"/>
              <a:t>int</a:t>
            </a:r>
            <a:r>
              <a:rPr lang="en-US" sz="2800" i="1" dirty="0"/>
              <a:t>) </a:t>
            </a:r>
            <a:r>
              <a:rPr lang="en-US" sz="2800" i="1" dirty="0" err="1"/>
              <a:t>y,int</a:t>
            </a:r>
            <a:r>
              <a:rPr lang="en-US" sz="2800" i="1" dirty="0"/>
              <a:t> num1,int num2, </a:t>
            </a:r>
            <a:r>
              <a:rPr lang="en-US" sz="2800" i="1" dirty="0" err="1"/>
              <a:t>int</a:t>
            </a:r>
            <a:r>
              <a:rPr lang="en-US" sz="2800" i="1" dirty="0"/>
              <a:t> num3){</a:t>
            </a:r>
          </a:p>
          <a:p>
            <a:endParaRPr lang="en-US" sz="2800" i="1" dirty="0"/>
          </a:p>
          <a:p>
            <a:r>
              <a:rPr lang="en-US" sz="2800" i="1" dirty="0"/>
              <a:t>  return x(num1,num2)+y(num3);</a:t>
            </a:r>
          </a:p>
          <a:p>
            <a:r>
              <a:rPr lang="en-US" sz="2800" i="1" dirty="0"/>
              <a:t>}</a:t>
            </a:r>
          </a:p>
        </p:txBody>
      </p:sp>
    </p:spTree>
    <p:extLst>
      <p:ext uri="{BB962C8B-B14F-4D97-AF65-F5344CB8AC3E}">
        <p14:creationId xmlns:p14="http://schemas.microsoft.com/office/powerpoint/2010/main" val="1584254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143568" cy="5693866"/>
          </a:xfrm>
          <a:prstGeom prst="rect">
            <a:avLst/>
          </a:prstGeom>
        </p:spPr>
        <p:txBody>
          <a:bodyPr wrap="square">
            <a:spAutoFit/>
          </a:bodyPr>
          <a:lstStyle/>
          <a:p>
            <a:r>
              <a:rPr lang="en-US" sz="2800" dirty="0"/>
              <a:t>call defined </a:t>
            </a:r>
            <a:r>
              <a:rPr lang="en-US" sz="2800" dirty="0" smtClean="0"/>
              <a:t>method</a:t>
            </a:r>
          </a:p>
          <a:p>
            <a:endParaRPr lang="en-US" sz="2800" dirty="0"/>
          </a:p>
          <a:p>
            <a:r>
              <a:rPr lang="en-US" sz="2800" i="1" dirty="0" err="1"/>
              <a:t>var</a:t>
            </a:r>
            <a:r>
              <a:rPr lang="en-US" sz="2800" i="1" dirty="0"/>
              <a:t> result = Test().sum(</a:t>
            </a:r>
            <a:r>
              <a:rPr lang="en-US" sz="2800" i="1" dirty="0" err="1"/>
              <a:t>firstFun</a:t>
            </a:r>
            <a:r>
              <a:rPr lang="en-US" sz="2800" i="1" dirty="0"/>
              <a:t>, </a:t>
            </a:r>
            <a:r>
              <a:rPr lang="en-US" sz="2800" i="1" dirty="0" err="1"/>
              <a:t>secondFun</a:t>
            </a:r>
            <a:r>
              <a:rPr lang="en-US" sz="2800" i="1" dirty="0"/>
              <a:t>, 1, 2, 3);</a:t>
            </a:r>
          </a:p>
          <a:p>
            <a:r>
              <a:rPr lang="en-US" sz="2800" i="1" dirty="0"/>
              <a:t>print('result is $result');</a:t>
            </a:r>
          </a:p>
          <a:p>
            <a:endParaRPr lang="en-US" sz="2800" i="1" dirty="0"/>
          </a:p>
          <a:p>
            <a:endParaRPr lang="en-US" sz="2800" i="1" dirty="0"/>
          </a:p>
          <a:p>
            <a:r>
              <a:rPr lang="en-US" sz="2800" i="1" dirty="0" err="1"/>
              <a:t>int</a:t>
            </a:r>
            <a:r>
              <a:rPr lang="en-US" sz="2800" i="1" dirty="0"/>
              <a:t> </a:t>
            </a:r>
            <a:r>
              <a:rPr lang="en-US" sz="2800" i="1" dirty="0" err="1"/>
              <a:t>firstFun</a:t>
            </a:r>
            <a:r>
              <a:rPr lang="en-US" sz="2800" i="1" dirty="0"/>
              <a:t>(</a:t>
            </a:r>
            <a:r>
              <a:rPr lang="en-US" sz="2800" i="1" dirty="0" err="1"/>
              <a:t>int</a:t>
            </a:r>
            <a:r>
              <a:rPr lang="en-US" sz="2800" i="1" dirty="0"/>
              <a:t> </a:t>
            </a:r>
            <a:r>
              <a:rPr lang="en-US" sz="2800" i="1" dirty="0" err="1"/>
              <a:t>x,int</a:t>
            </a:r>
            <a:r>
              <a:rPr lang="en-US" sz="2800" i="1" dirty="0"/>
              <a:t> y){</a:t>
            </a:r>
          </a:p>
          <a:p>
            <a:r>
              <a:rPr lang="en-US" sz="2800" i="1" dirty="0"/>
              <a:t>  return x*y;</a:t>
            </a:r>
          </a:p>
          <a:p>
            <a:r>
              <a:rPr lang="en-US" sz="2800" i="1" dirty="0"/>
              <a:t>}</a:t>
            </a:r>
          </a:p>
          <a:p>
            <a:r>
              <a:rPr lang="en-US" sz="2800" i="1" dirty="0" err="1"/>
              <a:t>int</a:t>
            </a:r>
            <a:r>
              <a:rPr lang="en-US" sz="2800" i="1" dirty="0"/>
              <a:t> </a:t>
            </a:r>
            <a:r>
              <a:rPr lang="en-US" sz="2800" i="1" dirty="0" err="1"/>
              <a:t>secondFun</a:t>
            </a:r>
            <a:r>
              <a:rPr lang="en-US" sz="2800" i="1" dirty="0"/>
              <a:t>(</a:t>
            </a:r>
            <a:r>
              <a:rPr lang="en-US" sz="2800" i="1" dirty="0" err="1"/>
              <a:t>int</a:t>
            </a:r>
            <a:r>
              <a:rPr lang="en-US" sz="2800" i="1" dirty="0"/>
              <a:t> z){</a:t>
            </a:r>
          </a:p>
          <a:p>
            <a:r>
              <a:rPr lang="en-US" sz="2800" i="1" dirty="0"/>
              <a:t>  z++;</a:t>
            </a:r>
          </a:p>
          <a:p>
            <a:r>
              <a:rPr lang="en-US" sz="2800" i="1" dirty="0"/>
              <a:t>  return z;</a:t>
            </a:r>
          </a:p>
          <a:p>
            <a:r>
              <a:rPr lang="en-US" sz="2800" i="1" dirty="0"/>
              <a:t>}</a:t>
            </a:r>
          </a:p>
        </p:txBody>
      </p:sp>
    </p:spTree>
    <p:extLst>
      <p:ext uri="{BB962C8B-B14F-4D97-AF65-F5344CB8AC3E}">
        <p14:creationId xmlns:p14="http://schemas.microsoft.com/office/powerpoint/2010/main" val="158425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153400" cy="4832092"/>
          </a:xfrm>
          <a:prstGeom prst="rect">
            <a:avLst/>
          </a:prstGeom>
        </p:spPr>
        <p:txBody>
          <a:bodyPr wrap="square">
            <a:spAutoFit/>
          </a:bodyPr>
          <a:lstStyle/>
          <a:p>
            <a:pPr marL="457200" indent="-457200">
              <a:buFont typeface="Arial" pitchFamily="34" charset="0"/>
              <a:buChar char="•"/>
            </a:pPr>
            <a:r>
              <a:rPr lang="en-US" sz="2800" dirty="0" err="1" smtClean="0"/>
              <a:t>typeDef</a:t>
            </a:r>
            <a:r>
              <a:rPr lang="en-US" sz="2800" dirty="0" smtClean="0"/>
              <a:t> </a:t>
            </a:r>
            <a:r>
              <a:rPr lang="en-US" sz="2800" dirty="0"/>
              <a:t>is used to define new function </a:t>
            </a:r>
            <a:r>
              <a:rPr lang="en-US" sz="2800" dirty="0" smtClean="0"/>
              <a:t>form</a:t>
            </a:r>
          </a:p>
          <a:p>
            <a:r>
              <a:rPr lang="en-US" sz="2800" dirty="0" smtClean="0"/>
              <a:t> </a:t>
            </a:r>
            <a:endParaRPr lang="en-US" sz="2800" dirty="0"/>
          </a:p>
          <a:p>
            <a:pPr marL="457200" indent="-457200">
              <a:buFont typeface="Arial" pitchFamily="34" charset="0"/>
              <a:buChar char="•"/>
            </a:pPr>
            <a:r>
              <a:rPr lang="en-US" sz="2800" i="1" dirty="0" err="1" smtClean="0"/>
              <a:t>typedef</a:t>
            </a:r>
            <a:r>
              <a:rPr lang="en-US" sz="2800" i="1" dirty="0" smtClean="0"/>
              <a:t> </a:t>
            </a:r>
            <a:r>
              <a:rPr lang="en-US" sz="2800" i="1" dirty="0"/>
              <a:t>String </a:t>
            </a:r>
            <a:r>
              <a:rPr lang="en-US" sz="2800" i="1" dirty="0" err="1"/>
              <a:t>myFunction</a:t>
            </a:r>
            <a:r>
              <a:rPr lang="en-US" sz="2800" i="1" dirty="0"/>
              <a:t>(String x , String y</a:t>
            </a:r>
            <a:r>
              <a:rPr lang="en-US" sz="2800" i="1" dirty="0" smtClean="0"/>
              <a:t>)</a:t>
            </a:r>
          </a:p>
          <a:p>
            <a:endParaRPr lang="en-US" sz="2800" i="1" dirty="0"/>
          </a:p>
          <a:p>
            <a:pPr marL="457200" indent="-457200">
              <a:buFont typeface="Arial" pitchFamily="34" charset="0"/>
              <a:buChar char="•"/>
            </a:pPr>
            <a:r>
              <a:rPr lang="en-US" sz="2800" dirty="0"/>
              <a:t>here we have defined new function form called </a:t>
            </a:r>
            <a:r>
              <a:rPr lang="en-US" sz="2800" dirty="0" err="1"/>
              <a:t>myFunction</a:t>
            </a:r>
            <a:r>
              <a:rPr lang="en-US" sz="2800" dirty="0"/>
              <a:t> which has String as output and two strings as input.</a:t>
            </a:r>
          </a:p>
          <a:p>
            <a:pPr marL="457200" indent="-457200">
              <a:buFont typeface="Arial" pitchFamily="34" charset="0"/>
              <a:buChar char="•"/>
            </a:pPr>
            <a:r>
              <a:rPr lang="en-US" sz="2800" dirty="0"/>
              <a:t>we </a:t>
            </a:r>
            <a:r>
              <a:rPr lang="en-US" sz="2800" dirty="0" smtClean="0"/>
              <a:t>don't </a:t>
            </a:r>
            <a:r>
              <a:rPr lang="en-US" sz="2800" dirty="0"/>
              <a:t>apply body we just determine the syntax of the function</a:t>
            </a:r>
          </a:p>
          <a:p>
            <a:pPr marL="457200" indent="-457200">
              <a:buFont typeface="Arial" pitchFamily="34" charset="0"/>
              <a:buChar char="•"/>
            </a:pPr>
            <a:r>
              <a:rPr lang="en-US" sz="2800" dirty="0"/>
              <a:t>We just define how is the header of the function is, I mean return value and parameter.</a:t>
            </a:r>
          </a:p>
        </p:txBody>
      </p:sp>
    </p:spTree>
    <p:extLst>
      <p:ext uri="{BB962C8B-B14F-4D97-AF65-F5344CB8AC3E}">
        <p14:creationId xmlns:p14="http://schemas.microsoft.com/office/powerpoint/2010/main" val="91456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967335"/>
            <a:ext cx="7924800" cy="1384995"/>
          </a:xfrm>
          <a:prstGeom prst="rect">
            <a:avLst/>
          </a:prstGeom>
        </p:spPr>
        <p:txBody>
          <a:bodyPr wrap="square">
            <a:spAutoFit/>
          </a:bodyPr>
          <a:lstStyle/>
          <a:p>
            <a:r>
              <a:rPr lang="en-US" sz="2800" dirty="0"/>
              <a:t>The =&gt; </a:t>
            </a:r>
            <a:r>
              <a:rPr lang="en-US" sz="2800" dirty="0" err="1"/>
              <a:t>expr</a:t>
            </a:r>
            <a:r>
              <a:rPr lang="en-US" sz="2800" dirty="0"/>
              <a:t> syntax is a shorthand for { return </a:t>
            </a:r>
            <a:r>
              <a:rPr lang="en-US" sz="2800" dirty="0" err="1"/>
              <a:t>expr</a:t>
            </a:r>
            <a:r>
              <a:rPr lang="en-US" sz="2800" dirty="0"/>
              <a:t>; }. The =&gt; notation is sometimes referred to as arrow syntax.</a:t>
            </a:r>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845" y="457200"/>
            <a:ext cx="8534400" cy="6124754"/>
          </a:xfrm>
          <a:prstGeom prst="rect">
            <a:avLst/>
          </a:prstGeom>
        </p:spPr>
        <p:txBody>
          <a:bodyPr wrap="square">
            <a:spAutoFit/>
          </a:bodyPr>
          <a:lstStyle/>
          <a:p>
            <a:r>
              <a:rPr lang="en-US" sz="2800" b="1" dirty="0"/>
              <a:t>Optional parameters</a:t>
            </a:r>
          </a:p>
          <a:p>
            <a:r>
              <a:rPr lang="en-US" sz="2800" dirty="0"/>
              <a:t>Optional parameters can be either named or positional, but not both.</a:t>
            </a:r>
          </a:p>
          <a:p>
            <a:endParaRPr lang="en-US" sz="2800" dirty="0"/>
          </a:p>
          <a:p>
            <a:r>
              <a:rPr lang="en-US" sz="2800" b="1" dirty="0"/>
              <a:t>Named parameters</a:t>
            </a:r>
          </a:p>
          <a:p>
            <a:r>
              <a:rPr lang="en-US" sz="2800" dirty="0"/>
              <a:t>When calling a function, you can specify named parameters using </a:t>
            </a:r>
            <a:r>
              <a:rPr lang="en-US" sz="2800" dirty="0" err="1"/>
              <a:t>paramName</a:t>
            </a:r>
            <a:r>
              <a:rPr lang="en-US" sz="2800" dirty="0"/>
              <a:t>: value. For example:</a:t>
            </a:r>
          </a:p>
          <a:p>
            <a:endParaRPr lang="en-US" sz="2800" dirty="0"/>
          </a:p>
          <a:p>
            <a:r>
              <a:rPr lang="en-US" sz="2800" i="1" dirty="0" err="1"/>
              <a:t>enableFlags</a:t>
            </a:r>
            <a:r>
              <a:rPr lang="en-US" sz="2800" i="1" dirty="0"/>
              <a:t>(bold: true, hidden: false);</a:t>
            </a:r>
            <a:endParaRPr lang="ar-JO" sz="2800" i="1" dirty="0"/>
          </a:p>
          <a:p>
            <a:endParaRPr lang="ar-JO" sz="2800" dirty="0"/>
          </a:p>
          <a:p>
            <a:r>
              <a:rPr lang="en-US" sz="2800" dirty="0"/>
              <a:t>When defining a function, use {param1, param2, …} to specify named parameters</a:t>
            </a:r>
            <a:r>
              <a:rPr lang="en-US" sz="2800" dirty="0" smtClean="0"/>
              <a:t>:</a:t>
            </a:r>
          </a:p>
          <a:p>
            <a:endParaRPr lang="en-US" sz="2800" dirty="0"/>
          </a:p>
          <a:p>
            <a:r>
              <a:rPr lang="en-US" sz="2800" i="1" dirty="0"/>
              <a:t>void </a:t>
            </a:r>
            <a:r>
              <a:rPr lang="en-US" sz="2800" i="1" dirty="0" err="1"/>
              <a:t>enableFlags</a:t>
            </a:r>
            <a:r>
              <a:rPr lang="en-US" sz="2800" i="1" dirty="0"/>
              <a:t>({</a:t>
            </a:r>
            <a:r>
              <a:rPr lang="en-US" sz="2800" i="1" dirty="0" err="1"/>
              <a:t>bool</a:t>
            </a:r>
            <a:r>
              <a:rPr lang="en-US" sz="2800" i="1" dirty="0"/>
              <a:t> bold, </a:t>
            </a:r>
            <a:r>
              <a:rPr lang="en-US" sz="2800" i="1" dirty="0" err="1"/>
              <a:t>bool</a:t>
            </a:r>
            <a:r>
              <a:rPr lang="en-US" sz="2800" i="1" dirty="0"/>
              <a:t> hidden}) {...}</a:t>
            </a:r>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810" y="914400"/>
            <a:ext cx="8305800" cy="2677656"/>
          </a:xfrm>
          <a:prstGeom prst="rect">
            <a:avLst/>
          </a:prstGeom>
        </p:spPr>
        <p:txBody>
          <a:bodyPr wrap="square">
            <a:spAutoFit/>
          </a:bodyPr>
          <a:lstStyle/>
          <a:p>
            <a:pPr algn="just"/>
            <a:r>
              <a:rPr lang="en-US" sz="2800" dirty="0"/>
              <a:t>Although named parameters are a kind of optional parameter, you can annotate them with @</a:t>
            </a:r>
            <a:r>
              <a:rPr lang="en-US" sz="2800" b="1" dirty="0"/>
              <a:t>required</a:t>
            </a:r>
            <a:r>
              <a:rPr lang="en-US" sz="2800" dirty="0"/>
              <a:t> to indicate that the parameter is mandatory — that users must provide a value for the parameter. For example</a:t>
            </a:r>
            <a:r>
              <a:rPr lang="en-US" sz="2800" dirty="0" smtClean="0"/>
              <a:t>:</a:t>
            </a:r>
          </a:p>
          <a:p>
            <a:pPr algn="just"/>
            <a:endParaRPr lang="en-US" sz="2800" dirty="0"/>
          </a:p>
          <a:p>
            <a:pPr algn="just"/>
            <a:r>
              <a:rPr lang="en-US" sz="2800" i="1" dirty="0" err="1"/>
              <a:t>const</a:t>
            </a:r>
            <a:r>
              <a:rPr lang="en-US" sz="2800" i="1" dirty="0"/>
              <a:t> Scrollbar({Key </a:t>
            </a:r>
            <a:r>
              <a:rPr lang="en-US" sz="2800" i="1" dirty="0" err="1"/>
              <a:t>key</a:t>
            </a:r>
            <a:r>
              <a:rPr lang="en-US" sz="2800" i="1" dirty="0"/>
              <a:t>, @required Widget child})</a:t>
            </a:r>
          </a:p>
        </p:txBody>
      </p:sp>
      <p:sp>
        <p:nvSpPr>
          <p:cNvPr id="3" name="Rectangle 2"/>
          <p:cNvSpPr/>
          <p:nvPr/>
        </p:nvSpPr>
        <p:spPr>
          <a:xfrm>
            <a:off x="1554392" y="4114800"/>
            <a:ext cx="5966633" cy="523220"/>
          </a:xfrm>
          <a:prstGeom prst="rect">
            <a:avLst/>
          </a:prstGeom>
        </p:spPr>
        <p:txBody>
          <a:bodyPr wrap="none">
            <a:spAutoFit/>
          </a:bodyPr>
          <a:lstStyle/>
          <a:p>
            <a:r>
              <a:rPr lang="en-US" sz="2800" i="1" dirty="0"/>
              <a:t>Must import '</a:t>
            </a:r>
            <a:r>
              <a:rPr lang="en-US" sz="2800" i="1" dirty="0" err="1"/>
              <a:t>package:meta</a:t>
            </a:r>
            <a:r>
              <a:rPr lang="en-US" sz="2800" i="1" dirty="0"/>
              <a:t>/</a:t>
            </a:r>
            <a:r>
              <a:rPr lang="en-US" sz="2800" i="1" dirty="0" err="1"/>
              <a:t>meta.dart</a:t>
            </a:r>
            <a:r>
              <a:rPr lang="en-US" sz="2800" i="1" dirty="0"/>
              <a:t>';</a:t>
            </a:r>
          </a:p>
        </p:txBody>
      </p:sp>
      <p:sp>
        <p:nvSpPr>
          <p:cNvPr id="4" name="Rectangle 3"/>
          <p:cNvSpPr/>
          <p:nvPr/>
        </p:nvSpPr>
        <p:spPr>
          <a:xfrm>
            <a:off x="838200" y="5029200"/>
            <a:ext cx="6858000" cy="369332"/>
          </a:xfrm>
          <a:prstGeom prst="rect">
            <a:avLst/>
          </a:prstGeom>
        </p:spPr>
        <p:txBody>
          <a:bodyPr wrap="square">
            <a:spAutoFit/>
          </a:bodyPr>
          <a:lstStyle/>
          <a:p>
            <a:r>
              <a:rPr lang="en-US" dirty="0">
                <a:hlinkClick r:id="rId2"/>
              </a:rPr>
              <a:t>https://pub.dev/packages/meta#-installing-tab-</a:t>
            </a:r>
            <a:endParaRPr lang="en-US" dirty="0"/>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665" y="1143000"/>
            <a:ext cx="8305800" cy="5262979"/>
          </a:xfrm>
          <a:prstGeom prst="rect">
            <a:avLst/>
          </a:prstGeom>
        </p:spPr>
        <p:txBody>
          <a:bodyPr wrap="square">
            <a:spAutoFit/>
          </a:bodyPr>
          <a:lstStyle/>
          <a:p>
            <a:r>
              <a:rPr lang="en-US" sz="2800" b="1" dirty="0"/>
              <a:t>Positional </a:t>
            </a:r>
            <a:r>
              <a:rPr lang="en-US" sz="2800" b="1" dirty="0" smtClean="0"/>
              <a:t>parameters</a:t>
            </a:r>
          </a:p>
          <a:p>
            <a:endParaRPr lang="en-US" sz="2800" b="1" dirty="0"/>
          </a:p>
          <a:p>
            <a:r>
              <a:rPr lang="en-US" sz="2800" dirty="0"/>
              <a:t>Wrapping a set of function parameters in [] marks them as optional positional parameters:</a:t>
            </a:r>
          </a:p>
          <a:p>
            <a:endParaRPr lang="en-US" sz="2800" dirty="0"/>
          </a:p>
          <a:p>
            <a:r>
              <a:rPr lang="en-US" sz="2800" i="1" dirty="0"/>
              <a:t>String say(String from, String </a:t>
            </a:r>
            <a:r>
              <a:rPr lang="en-US" sz="2800" i="1" dirty="0" err="1"/>
              <a:t>msg</a:t>
            </a:r>
            <a:r>
              <a:rPr lang="en-US" sz="2800" i="1" dirty="0"/>
              <a:t>, [String device]) {</a:t>
            </a:r>
          </a:p>
          <a:p>
            <a:r>
              <a:rPr lang="en-US" sz="2800" i="1" dirty="0"/>
              <a:t>  </a:t>
            </a:r>
            <a:r>
              <a:rPr lang="en-US" sz="2800" i="1" dirty="0" err="1"/>
              <a:t>var</a:t>
            </a:r>
            <a:r>
              <a:rPr lang="en-US" sz="2800" i="1" dirty="0"/>
              <a:t> result = '$from says $</a:t>
            </a:r>
            <a:r>
              <a:rPr lang="en-US" sz="2800" i="1" dirty="0" err="1"/>
              <a:t>msg</a:t>
            </a:r>
            <a:r>
              <a:rPr lang="en-US" sz="2800" i="1" dirty="0"/>
              <a:t>';</a:t>
            </a:r>
          </a:p>
          <a:p>
            <a:r>
              <a:rPr lang="en-US" sz="2800" i="1" dirty="0"/>
              <a:t>  if (device != null) {</a:t>
            </a:r>
          </a:p>
          <a:p>
            <a:r>
              <a:rPr lang="en-US" sz="2800" i="1" dirty="0"/>
              <a:t>    result = '$result with a $device';</a:t>
            </a:r>
          </a:p>
          <a:p>
            <a:r>
              <a:rPr lang="en-US" sz="2800" i="1" dirty="0"/>
              <a:t>  }</a:t>
            </a:r>
          </a:p>
          <a:p>
            <a:r>
              <a:rPr lang="en-US" sz="2800" i="1" dirty="0"/>
              <a:t>  return result;</a:t>
            </a:r>
          </a:p>
          <a:p>
            <a:r>
              <a:rPr lang="en-US" sz="2800" i="1" dirty="0"/>
              <a:t>}</a:t>
            </a:r>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057400"/>
            <a:ext cx="8153400" cy="3970318"/>
          </a:xfrm>
          <a:prstGeom prst="rect">
            <a:avLst/>
          </a:prstGeom>
        </p:spPr>
        <p:txBody>
          <a:bodyPr wrap="square">
            <a:spAutoFit/>
          </a:bodyPr>
          <a:lstStyle/>
          <a:p>
            <a:pPr algn="just"/>
            <a:r>
              <a:rPr lang="en-US" sz="2800" b="1" dirty="0"/>
              <a:t>Default parameter </a:t>
            </a:r>
            <a:r>
              <a:rPr lang="en-US" sz="2800" b="1" dirty="0" smtClean="0"/>
              <a:t>values</a:t>
            </a:r>
          </a:p>
          <a:p>
            <a:pPr algn="just"/>
            <a:endParaRPr lang="en-US" sz="2800" b="1" dirty="0"/>
          </a:p>
          <a:p>
            <a:pPr algn="just"/>
            <a:r>
              <a:rPr lang="en-US" sz="2800" dirty="0"/>
              <a:t>Your function can use = to define default values for both named and positional parameters. The default values must be compile-time constants. If no default value is provided, the default value is null</a:t>
            </a:r>
            <a:r>
              <a:rPr lang="en-US" sz="2800" dirty="0" smtClean="0"/>
              <a:t>.</a:t>
            </a:r>
          </a:p>
          <a:p>
            <a:pPr algn="just"/>
            <a:endParaRPr lang="en-US" sz="2800" dirty="0"/>
          </a:p>
          <a:p>
            <a:pPr algn="just"/>
            <a:r>
              <a:rPr lang="en-US" sz="2800" i="1" dirty="0"/>
              <a:t>void </a:t>
            </a:r>
            <a:r>
              <a:rPr lang="en-US" sz="2800" i="1" dirty="0" err="1"/>
              <a:t>enableFlags</a:t>
            </a:r>
            <a:r>
              <a:rPr lang="en-US" sz="2800" i="1" dirty="0"/>
              <a:t>({</a:t>
            </a:r>
            <a:r>
              <a:rPr lang="en-US" sz="2800" i="1" dirty="0" err="1"/>
              <a:t>bool</a:t>
            </a:r>
            <a:r>
              <a:rPr lang="en-US" sz="2800" i="1" dirty="0"/>
              <a:t> bold = false, </a:t>
            </a:r>
            <a:r>
              <a:rPr lang="en-US" sz="2800" i="1" dirty="0" err="1"/>
              <a:t>bool</a:t>
            </a:r>
            <a:r>
              <a:rPr lang="en-US" sz="2800" i="1" dirty="0"/>
              <a:t> hidden = false}) {...}</a:t>
            </a:r>
          </a:p>
        </p:txBody>
      </p:sp>
    </p:spTree>
    <p:extLst>
      <p:ext uri="{BB962C8B-B14F-4D97-AF65-F5344CB8AC3E}">
        <p14:creationId xmlns:p14="http://schemas.microsoft.com/office/powerpoint/2010/main" val="158425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676400"/>
            <a:ext cx="7848600" cy="3108543"/>
          </a:xfrm>
          <a:prstGeom prst="rect">
            <a:avLst/>
          </a:prstGeom>
        </p:spPr>
        <p:txBody>
          <a:bodyPr wrap="square">
            <a:spAutoFit/>
          </a:bodyPr>
          <a:lstStyle/>
          <a:p>
            <a:pPr marL="285750" indent="-285750">
              <a:buFont typeface="Arial" pitchFamily="34" charset="0"/>
              <a:buChar char="•"/>
            </a:pPr>
            <a:r>
              <a:rPr lang="en-US" sz="2800" b="1" dirty="0"/>
              <a:t>List</a:t>
            </a:r>
          </a:p>
          <a:p>
            <a:pPr marL="457200" indent="-457200">
              <a:buFont typeface="Courier New" pitchFamily="49" charset="0"/>
              <a:buChar char="o"/>
            </a:pPr>
            <a:r>
              <a:rPr lang="en-US" sz="2800" dirty="0" smtClean="0"/>
              <a:t>dart </a:t>
            </a:r>
            <a:r>
              <a:rPr lang="en-US" sz="2800" dirty="0"/>
              <a:t>2.3 introduced the spread operator (...) and  the null-aware spread operator (...?), </a:t>
            </a:r>
          </a:p>
          <a:p>
            <a:pPr marL="457200" indent="-457200">
              <a:buFont typeface="Courier New" pitchFamily="49" charset="0"/>
              <a:buChar char="o"/>
            </a:pPr>
            <a:r>
              <a:rPr lang="en-US" sz="2800" dirty="0"/>
              <a:t>which provide a concise way to insert multiple elements into a collection. … , </a:t>
            </a:r>
            <a:r>
              <a:rPr lang="en-US" sz="2800" dirty="0" smtClean="0"/>
              <a:t>…?</a:t>
            </a:r>
          </a:p>
          <a:p>
            <a:pPr marL="457200" indent="-457200">
              <a:buFont typeface="Courier New" pitchFamily="49" charset="0"/>
              <a:buChar char="o"/>
            </a:pPr>
            <a:r>
              <a:rPr lang="en-US" sz="2800" dirty="0" smtClean="0"/>
              <a:t>List </a:t>
            </a:r>
            <a:r>
              <a:rPr lang="en-US" sz="2800" dirty="0" err="1" smtClean="0"/>
              <a:t>vs</a:t>
            </a:r>
            <a:r>
              <a:rPr lang="en-US" sz="2800" dirty="0" smtClean="0"/>
              <a:t> iterator</a:t>
            </a:r>
            <a:endParaRPr lang="en-US" sz="2800" dirty="0"/>
          </a:p>
          <a:p>
            <a:pPr marL="285750" indent="-285750">
              <a:buFont typeface="Arial" pitchFamily="34" charset="0"/>
              <a:buChar char="•"/>
            </a:pPr>
            <a:endParaRPr lang="en-US" sz="2800" dirty="0"/>
          </a:p>
        </p:txBody>
      </p:sp>
    </p:spTree>
    <p:extLst>
      <p:ext uri="{BB962C8B-B14F-4D97-AF65-F5344CB8AC3E}">
        <p14:creationId xmlns:p14="http://schemas.microsoft.com/office/powerpoint/2010/main" val="202068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133600"/>
            <a:ext cx="8001000" cy="2677656"/>
          </a:xfrm>
          <a:prstGeom prst="rect">
            <a:avLst/>
          </a:prstGeom>
        </p:spPr>
        <p:txBody>
          <a:bodyPr wrap="square">
            <a:spAutoFit/>
          </a:bodyPr>
          <a:lstStyle/>
          <a:p>
            <a:pPr algn="just"/>
            <a:r>
              <a:rPr lang="en-US" sz="2800" b="1" dirty="0"/>
              <a:t>The main() </a:t>
            </a:r>
            <a:r>
              <a:rPr lang="en-US" sz="2800" b="1" dirty="0" smtClean="0"/>
              <a:t>function</a:t>
            </a:r>
          </a:p>
          <a:p>
            <a:pPr algn="just"/>
            <a:endParaRPr lang="en-US" sz="2800" b="1" dirty="0"/>
          </a:p>
          <a:p>
            <a:pPr algn="just"/>
            <a:r>
              <a:rPr lang="en-US" sz="2800" dirty="0"/>
              <a:t>Every app must have a top-level main() function, which serves as the </a:t>
            </a:r>
            <a:r>
              <a:rPr lang="en-US" sz="2800" dirty="0" err="1"/>
              <a:t>entrypoint</a:t>
            </a:r>
            <a:r>
              <a:rPr lang="en-US" sz="2800" dirty="0"/>
              <a:t> to the app. The main() function returns void and has an optional List&lt;String&gt; parameter for arguments.</a:t>
            </a:r>
          </a:p>
        </p:txBody>
      </p:sp>
    </p:spTree>
    <p:extLst>
      <p:ext uri="{BB962C8B-B14F-4D97-AF65-F5344CB8AC3E}">
        <p14:creationId xmlns:p14="http://schemas.microsoft.com/office/powerpoint/2010/main" val="1584254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6695" y="838200"/>
            <a:ext cx="8200103" cy="5693866"/>
          </a:xfrm>
          <a:prstGeom prst="rect">
            <a:avLst/>
          </a:prstGeom>
        </p:spPr>
        <p:txBody>
          <a:bodyPr wrap="square">
            <a:spAutoFit/>
          </a:bodyPr>
          <a:lstStyle/>
          <a:p>
            <a:pPr algn="just"/>
            <a:r>
              <a:rPr lang="en-US" sz="2800" b="1" dirty="0"/>
              <a:t>Anonymous </a:t>
            </a:r>
            <a:r>
              <a:rPr lang="en-US" sz="2800" b="1" dirty="0" smtClean="0"/>
              <a:t>functions</a:t>
            </a:r>
          </a:p>
          <a:p>
            <a:pPr algn="just"/>
            <a:endParaRPr lang="en-US" sz="2800" b="1" dirty="0"/>
          </a:p>
          <a:p>
            <a:pPr algn="just"/>
            <a:r>
              <a:rPr lang="en-US" sz="2800" dirty="0"/>
              <a:t>Most functions are named, such as main() or </a:t>
            </a:r>
            <a:r>
              <a:rPr lang="en-US" sz="2800" dirty="0" err="1"/>
              <a:t>printElement</a:t>
            </a:r>
            <a:r>
              <a:rPr lang="en-US" sz="2800" dirty="0"/>
              <a:t>(). You can also create a nameless function called an anonymous function, or sometimes a lambda or closure. You might assign an anonymous function to a variable so that, for example, you can add or remove it from a collection.</a:t>
            </a:r>
          </a:p>
          <a:p>
            <a:pPr algn="just"/>
            <a:endParaRPr lang="en-US" sz="2800" dirty="0"/>
          </a:p>
          <a:p>
            <a:pPr algn="just"/>
            <a:r>
              <a:rPr lang="en-US" sz="2800" i="1" dirty="0" err="1"/>
              <a:t>var</a:t>
            </a:r>
            <a:r>
              <a:rPr lang="en-US" sz="2800" i="1" dirty="0"/>
              <a:t> list = ['apples', 'bananas', 'oranges'];</a:t>
            </a:r>
          </a:p>
          <a:p>
            <a:pPr algn="just"/>
            <a:r>
              <a:rPr lang="en-US" sz="2800" i="1" dirty="0" err="1"/>
              <a:t>list.forEach</a:t>
            </a:r>
            <a:r>
              <a:rPr lang="en-US" sz="2800" i="1" dirty="0"/>
              <a:t>((item) {</a:t>
            </a:r>
          </a:p>
          <a:p>
            <a:pPr algn="just"/>
            <a:r>
              <a:rPr lang="en-US" sz="2800" i="1" dirty="0"/>
              <a:t>  print('${</a:t>
            </a:r>
            <a:r>
              <a:rPr lang="en-US" sz="2800" i="1" dirty="0" err="1"/>
              <a:t>list.indexOf</a:t>
            </a:r>
            <a:r>
              <a:rPr lang="en-US" sz="2800" i="1" dirty="0"/>
              <a:t>(item)}: $item');</a:t>
            </a:r>
          </a:p>
          <a:p>
            <a:pPr algn="just"/>
            <a:r>
              <a:rPr lang="en-US" sz="2800" i="1" dirty="0"/>
              <a:t>});</a:t>
            </a:r>
          </a:p>
        </p:txBody>
      </p:sp>
    </p:spTree>
    <p:extLst>
      <p:ext uri="{BB962C8B-B14F-4D97-AF65-F5344CB8AC3E}">
        <p14:creationId xmlns:p14="http://schemas.microsoft.com/office/powerpoint/2010/main" val="3495536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133600"/>
            <a:ext cx="7924800" cy="2677656"/>
          </a:xfrm>
          <a:prstGeom prst="rect">
            <a:avLst/>
          </a:prstGeom>
        </p:spPr>
        <p:txBody>
          <a:bodyPr wrap="square">
            <a:spAutoFit/>
          </a:bodyPr>
          <a:lstStyle/>
          <a:p>
            <a:pPr algn="just"/>
            <a:r>
              <a:rPr lang="en-US" sz="2800" b="1" dirty="0"/>
              <a:t>Lexical </a:t>
            </a:r>
            <a:r>
              <a:rPr lang="en-US" sz="2800" b="1" dirty="0" smtClean="0"/>
              <a:t>scope</a:t>
            </a:r>
          </a:p>
          <a:p>
            <a:pPr algn="just"/>
            <a:endParaRPr lang="en-US" sz="2800" b="1" dirty="0"/>
          </a:p>
          <a:p>
            <a:pPr algn="just"/>
            <a:r>
              <a:rPr lang="en-US" sz="2800" dirty="0"/>
              <a:t>Dart is a lexically scoped language, which means that the scope of variables is determined statically, simply by the layout of the code. You can “follow the curly braces outwards” to see if a variable is in scope.</a:t>
            </a:r>
          </a:p>
        </p:txBody>
      </p:sp>
    </p:spTree>
    <p:extLst>
      <p:ext uri="{BB962C8B-B14F-4D97-AF65-F5344CB8AC3E}">
        <p14:creationId xmlns:p14="http://schemas.microsoft.com/office/powerpoint/2010/main" val="1238419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103" y="533400"/>
            <a:ext cx="8153400" cy="6124754"/>
          </a:xfrm>
          <a:prstGeom prst="rect">
            <a:avLst/>
          </a:prstGeom>
        </p:spPr>
        <p:txBody>
          <a:bodyPr wrap="square">
            <a:spAutoFit/>
          </a:bodyPr>
          <a:lstStyle/>
          <a:p>
            <a:r>
              <a:rPr lang="en-US" sz="2800" b="1" dirty="0"/>
              <a:t>Operators</a:t>
            </a:r>
          </a:p>
          <a:p>
            <a:endParaRPr lang="en-US" sz="2800" dirty="0"/>
          </a:p>
          <a:p>
            <a:r>
              <a:rPr lang="en-US" sz="2800" b="1" dirty="0"/>
              <a:t>Arithmetic operators</a:t>
            </a:r>
          </a:p>
          <a:p>
            <a:r>
              <a:rPr lang="en-US" sz="2800" dirty="0"/>
              <a:t>Dart supports the usual arithmetic operators, as shown in the following table.</a:t>
            </a:r>
          </a:p>
          <a:p>
            <a:endParaRPr lang="en-US" sz="2800" dirty="0"/>
          </a:p>
          <a:p>
            <a:r>
              <a:rPr lang="en-US" sz="2800" dirty="0" smtClean="0"/>
              <a:t>Operator		Meaning</a:t>
            </a:r>
          </a:p>
          <a:p>
            <a:r>
              <a:rPr lang="en-US" sz="2800" dirty="0" smtClean="0"/>
              <a:t>+</a:t>
            </a:r>
            <a:r>
              <a:rPr lang="en-US" sz="2800" dirty="0"/>
              <a:t>	</a:t>
            </a:r>
            <a:r>
              <a:rPr lang="en-US" sz="2800" dirty="0" smtClean="0"/>
              <a:t>		Add</a:t>
            </a:r>
          </a:p>
          <a:p>
            <a:r>
              <a:rPr lang="en-US" sz="2800" dirty="0" smtClean="0"/>
              <a:t>–			Subtract</a:t>
            </a:r>
          </a:p>
          <a:p>
            <a:r>
              <a:rPr lang="en-US" sz="2800" dirty="0" smtClean="0"/>
              <a:t>-</a:t>
            </a:r>
            <a:r>
              <a:rPr lang="en-US" sz="2800" dirty="0" err="1" smtClean="0"/>
              <a:t>expr</a:t>
            </a:r>
            <a:r>
              <a:rPr lang="en-US" sz="2800" dirty="0" smtClean="0"/>
              <a:t>			Unary minus, also known as negation (reverse the sign of the expression)</a:t>
            </a:r>
          </a:p>
          <a:p>
            <a:endParaRPr lang="en-US" sz="2800" dirty="0" smtClean="0"/>
          </a:p>
          <a:p>
            <a:r>
              <a:rPr lang="en-US" sz="2800" dirty="0" smtClean="0"/>
              <a:t>*			Multiply</a:t>
            </a:r>
          </a:p>
          <a:p>
            <a:r>
              <a:rPr lang="en-US" sz="2800" dirty="0" smtClean="0"/>
              <a:t>/</a:t>
            </a:r>
            <a:r>
              <a:rPr lang="en-US" sz="2800" dirty="0"/>
              <a:t>	</a:t>
            </a:r>
            <a:r>
              <a:rPr lang="en-US" sz="2800" dirty="0" smtClean="0"/>
              <a:t>		Divide</a:t>
            </a:r>
            <a:endParaRPr lang="en-US" sz="2800" dirty="0"/>
          </a:p>
        </p:txBody>
      </p:sp>
    </p:spTree>
    <p:extLst>
      <p:ext uri="{BB962C8B-B14F-4D97-AF65-F5344CB8AC3E}">
        <p14:creationId xmlns:p14="http://schemas.microsoft.com/office/powerpoint/2010/main" val="2240700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447800"/>
            <a:ext cx="7848600" cy="2677656"/>
          </a:xfrm>
          <a:prstGeom prst="rect">
            <a:avLst/>
          </a:prstGeom>
        </p:spPr>
        <p:txBody>
          <a:bodyPr wrap="square">
            <a:spAutoFit/>
          </a:bodyPr>
          <a:lstStyle/>
          <a:p>
            <a:r>
              <a:rPr lang="en-US" sz="2800" dirty="0"/>
              <a:t>~/	</a:t>
            </a:r>
            <a:r>
              <a:rPr lang="en-US" sz="2800" dirty="0" smtClean="0"/>
              <a:t>	Divide</a:t>
            </a:r>
            <a:r>
              <a:rPr lang="en-US" sz="2800" dirty="0"/>
              <a:t>, returning an integer result</a:t>
            </a:r>
          </a:p>
          <a:p>
            <a:r>
              <a:rPr lang="en-US" sz="2800" dirty="0"/>
              <a:t>%	</a:t>
            </a:r>
            <a:r>
              <a:rPr lang="en-US" sz="2800" dirty="0" smtClean="0"/>
              <a:t>	Get </a:t>
            </a:r>
            <a:r>
              <a:rPr lang="en-US" sz="2800" dirty="0"/>
              <a:t>the remainder of an integer division </a:t>
            </a:r>
            <a:r>
              <a:rPr lang="en-US" sz="2800" dirty="0" smtClean="0"/>
              <a:t>++</a:t>
            </a:r>
            <a:r>
              <a:rPr lang="en-US" sz="2800" dirty="0" err="1"/>
              <a:t>var</a:t>
            </a:r>
            <a:r>
              <a:rPr lang="en-US" sz="2800" dirty="0"/>
              <a:t>	</a:t>
            </a:r>
            <a:r>
              <a:rPr lang="en-US" sz="2800" dirty="0" smtClean="0"/>
              <a:t>	</a:t>
            </a:r>
            <a:r>
              <a:rPr lang="en-US" sz="2800" dirty="0" err="1" smtClean="0"/>
              <a:t>var</a:t>
            </a:r>
            <a:r>
              <a:rPr lang="en-US" sz="2800" dirty="0" smtClean="0"/>
              <a:t> </a:t>
            </a:r>
            <a:r>
              <a:rPr lang="en-US" sz="2800" dirty="0"/>
              <a:t>= </a:t>
            </a:r>
            <a:r>
              <a:rPr lang="en-US" sz="2800" dirty="0" err="1"/>
              <a:t>var</a:t>
            </a:r>
            <a:r>
              <a:rPr lang="en-US" sz="2800" dirty="0"/>
              <a:t> + 1 (expression value is </a:t>
            </a:r>
            <a:r>
              <a:rPr lang="en-US" sz="2800" dirty="0" err="1"/>
              <a:t>var</a:t>
            </a:r>
            <a:r>
              <a:rPr lang="en-US" sz="2800" dirty="0"/>
              <a:t> + 1)</a:t>
            </a:r>
          </a:p>
          <a:p>
            <a:r>
              <a:rPr lang="en-US" sz="2800" dirty="0" err="1"/>
              <a:t>var</a:t>
            </a:r>
            <a:r>
              <a:rPr lang="en-US" sz="2800" dirty="0"/>
              <a:t>++	</a:t>
            </a:r>
            <a:r>
              <a:rPr lang="en-US" sz="2800" dirty="0" smtClean="0"/>
              <a:t>	</a:t>
            </a:r>
            <a:r>
              <a:rPr lang="en-US" sz="2800" dirty="0" err="1" smtClean="0"/>
              <a:t>var</a:t>
            </a:r>
            <a:r>
              <a:rPr lang="en-US" sz="2800" dirty="0" smtClean="0"/>
              <a:t> </a:t>
            </a:r>
            <a:r>
              <a:rPr lang="en-US" sz="2800" dirty="0"/>
              <a:t>= </a:t>
            </a:r>
            <a:r>
              <a:rPr lang="en-US" sz="2800" dirty="0" err="1"/>
              <a:t>var</a:t>
            </a:r>
            <a:r>
              <a:rPr lang="en-US" sz="2800" dirty="0"/>
              <a:t> + 1 (expression value is </a:t>
            </a:r>
            <a:r>
              <a:rPr lang="en-US" sz="2800" dirty="0" err="1"/>
              <a:t>var</a:t>
            </a:r>
            <a:r>
              <a:rPr lang="en-US" sz="2800" dirty="0"/>
              <a:t>)</a:t>
            </a:r>
          </a:p>
          <a:p>
            <a:r>
              <a:rPr lang="en-US" sz="2800" dirty="0"/>
              <a:t>--</a:t>
            </a:r>
            <a:r>
              <a:rPr lang="en-US" sz="2800" dirty="0" err="1"/>
              <a:t>var</a:t>
            </a:r>
            <a:r>
              <a:rPr lang="en-US" sz="2800" dirty="0"/>
              <a:t>	</a:t>
            </a:r>
            <a:r>
              <a:rPr lang="en-US" sz="2800" dirty="0" smtClean="0"/>
              <a:t>	</a:t>
            </a:r>
            <a:r>
              <a:rPr lang="en-US" sz="2800" dirty="0" err="1" smtClean="0"/>
              <a:t>var</a:t>
            </a:r>
            <a:r>
              <a:rPr lang="en-US" sz="2800" dirty="0" smtClean="0"/>
              <a:t> </a:t>
            </a:r>
            <a:r>
              <a:rPr lang="en-US" sz="2800" dirty="0"/>
              <a:t>= </a:t>
            </a:r>
            <a:r>
              <a:rPr lang="en-US" sz="2800" dirty="0" err="1"/>
              <a:t>var</a:t>
            </a:r>
            <a:r>
              <a:rPr lang="en-US" sz="2800" dirty="0"/>
              <a:t> – 1 (expression value is </a:t>
            </a:r>
            <a:r>
              <a:rPr lang="en-US" sz="2800" dirty="0" err="1"/>
              <a:t>var</a:t>
            </a:r>
            <a:r>
              <a:rPr lang="en-US" sz="2800" dirty="0"/>
              <a:t> – 1)</a:t>
            </a:r>
          </a:p>
          <a:p>
            <a:r>
              <a:rPr lang="en-US" sz="2800" dirty="0" err="1"/>
              <a:t>var</a:t>
            </a:r>
            <a:r>
              <a:rPr lang="en-US" sz="2800" dirty="0"/>
              <a:t>--	</a:t>
            </a:r>
            <a:r>
              <a:rPr lang="en-US" sz="2800" dirty="0" smtClean="0"/>
              <a:t>	</a:t>
            </a:r>
            <a:r>
              <a:rPr lang="en-US" sz="2800" dirty="0" err="1" smtClean="0"/>
              <a:t>var</a:t>
            </a:r>
            <a:r>
              <a:rPr lang="en-US" sz="2800" dirty="0" smtClean="0"/>
              <a:t> </a:t>
            </a:r>
            <a:r>
              <a:rPr lang="en-US" sz="2800" dirty="0"/>
              <a:t>= </a:t>
            </a:r>
            <a:r>
              <a:rPr lang="en-US" sz="2800" dirty="0" err="1"/>
              <a:t>var</a:t>
            </a:r>
            <a:r>
              <a:rPr lang="en-US" sz="2800" dirty="0"/>
              <a:t> – 1 (expression value is </a:t>
            </a:r>
            <a:r>
              <a:rPr lang="en-US" sz="2800" dirty="0" err="1"/>
              <a:t>var</a:t>
            </a:r>
            <a:r>
              <a:rPr lang="en-US" sz="2800" dirty="0"/>
              <a:t>)</a:t>
            </a:r>
          </a:p>
        </p:txBody>
      </p:sp>
    </p:spTree>
    <p:extLst>
      <p:ext uri="{BB962C8B-B14F-4D97-AF65-F5344CB8AC3E}">
        <p14:creationId xmlns:p14="http://schemas.microsoft.com/office/powerpoint/2010/main" val="377478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98" y="1219200"/>
            <a:ext cx="7885471" cy="4832092"/>
          </a:xfrm>
          <a:prstGeom prst="rect">
            <a:avLst/>
          </a:prstGeom>
        </p:spPr>
        <p:txBody>
          <a:bodyPr wrap="square">
            <a:spAutoFit/>
          </a:bodyPr>
          <a:lstStyle/>
          <a:p>
            <a:r>
              <a:rPr lang="en-US" sz="2800" b="1" dirty="0"/>
              <a:t>Equality and relational operators</a:t>
            </a:r>
          </a:p>
          <a:p>
            <a:r>
              <a:rPr lang="en-US" sz="2800" dirty="0"/>
              <a:t>The following table lists the meanings of equality and relational operators.</a:t>
            </a:r>
          </a:p>
          <a:p>
            <a:endParaRPr lang="en-US" sz="2800" dirty="0"/>
          </a:p>
          <a:p>
            <a:r>
              <a:rPr lang="en-US" sz="2800" dirty="0"/>
              <a:t>Operator	</a:t>
            </a:r>
            <a:r>
              <a:rPr lang="en-US" sz="2800" dirty="0" smtClean="0"/>
              <a:t>	Meaning</a:t>
            </a:r>
            <a:endParaRPr lang="en-US" sz="2800" dirty="0"/>
          </a:p>
          <a:p>
            <a:r>
              <a:rPr lang="en-US" sz="2800" dirty="0"/>
              <a:t>==	</a:t>
            </a:r>
            <a:r>
              <a:rPr lang="en-US" sz="2800" dirty="0" smtClean="0"/>
              <a:t>	Equal</a:t>
            </a:r>
            <a:r>
              <a:rPr lang="en-US" sz="2800" dirty="0"/>
              <a:t>; see discussion below</a:t>
            </a:r>
          </a:p>
          <a:p>
            <a:r>
              <a:rPr lang="en-US" sz="2800" dirty="0"/>
              <a:t>!=	</a:t>
            </a:r>
            <a:r>
              <a:rPr lang="en-US" sz="2800" dirty="0" smtClean="0"/>
              <a:t>		Not </a:t>
            </a:r>
            <a:r>
              <a:rPr lang="en-US" sz="2800" dirty="0"/>
              <a:t>equal</a:t>
            </a:r>
          </a:p>
          <a:p>
            <a:r>
              <a:rPr lang="en-US" sz="2800" dirty="0"/>
              <a:t>&gt;	</a:t>
            </a:r>
            <a:r>
              <a:rPr lang="en-US" sz="2800" dirty="0" smtClean="0"/>
              <a:t>		Greater </a:t>
            </a:r>
            <a:r>
              <a:rPr lang="en-US" sz="2800" dirty="0"/>
              <a:t>than</a:t>
            </a:r>
          </a:p>
          <a:p>
            <a:r>
              <a:rPr lang="en-US" sz="2800" dirty="0"/>
              <a:t>&lt;	</a:t>
            </a:r>
            <a:r>
              <a:rPr lang="en-US" sz="2800" dirty="0" smtClean="0"/>
              <a:t>		Less </a:t>
            </a:r>
            <a:r>
              <a:rPr lang="en-US" sz="2800" dirty="0"/>
              <a:t>than</a:t>
            </a:r>
          </a:p>
          <a:p>
            <a:r>
              <a:rPr lang="en-US" sz="2800" dirty="0"/>
              <a:t>&gt;=	</a:t>
            </a:r>
            <a:r>
              <a:rPr lang="en-US" sz="2800" dirty="0" smtClean="0"/>
              <a:t>		Greater </a:t>
            </a:r>
            <a:r>
              <a:rPr lang="en-US" sz="2800" dirty="0"/>
              <a:t>than or equal to</a:t>
            </a:r>
          </a:p>
          <a:p>
            <a:r>
              <a:rPr lang="en-US" sz="2800" dirty="0"/>
              <a:t>&lt;=	</a:t>
            </a:r>
            <a:r>
              <a:rPr lang="en-US" sz="2800" dirty="0" smtClean="0"/>
              <a:t>		Less </a:t>
            </a:r>
            <a:r>
              <a:rPr lang="en-US" sz="2800" dirty="0"/>
              <a:t>than or equal to</a:t>
            </a:r>
          </a:p>
        </p:txBody>
      </p:sp>
    </p:spTree>
    <p:extLst>
      <p:ext uri="{BB962C8B-B14F-4D97-AF65-F5344CB8AC3E}">
        <p14:creationId xmlns:p14="http://schemas.microsoft.com/office/powerpoint/2010/main" val="2867640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48" y="968672"/>
            <a:ext cx="8229600" cy="5262979"/>
          </a:xfrm>
          <a:prstGeom prst="rect">
            <a:avLst/>
          </a:prstGeom>
        </p:spPr>
        <p:txBody>
          <a:bodyPr wrap="square">
            <a:spAutoFit/>
          </a:bodyPr>
          <a:lstStyle/>
          <a:p>
            <a:endParaRPr lang="en-US" sz="2800" dirty="0"/>
          </a:p>
          <a:p>
            <a:r>
              <a:rPr lang="en-US" sz="2800" b="1" dirty="0"/>
              <a:t>Assignment </a:t>
            </a:r>
            <a:r>
              <a:rPr lang="en-US" sz="2800" b="1" dirty="0" smtClean="0"/>
              <a:t>operators</a:t>
            </a:r>
          </a:p>
          <a:p>
            <a:endParaRPr lang="en-US" sz="2800" b="1" dirty="0"/>
          </a:p>
          <a:p>
            <a:r>
              <a:rPr lang="en-US" sz="2800" dirty="0"/>
              <a:t>As you’ve already seen, you can assign values using the = operator. To assign only if the assigned-to variable is null, use the ??= operator.</a:t>
            </a:r>
          </a:p>
          <a:p>
            <a:endParaRPr lang="en-US" sz="2800" dirty="0"/>
          </a:p>
          <a:p>
            <a:r>
              <a:rPr lang="en-US" sz="2800" i="1" dirty="0"/>
              <a:t>// Assign value to a</a:t>
            </a:r>
          </a:p>
          <a:p>
            <a:r>
              <a:rPr lang="en-US" sz="2800" i="1" dirty="0"/>
              <a:t>a = value;</a:t>
            </a:r>
          </a:p>
          <a:p>
            <a:r>
              <a:rPr lang="en-US" sz="2800" i="1" dirty="0"/>
              <a:t>// Assign value to b if b is null; otherwise, b stays the same</a:t>
            </a:r>
          </a:p>
          <a:p>
            <a:r>
              <a:rPr lang="en-US" sz="2800" i="1" dirty="0"/>
              <a:t>b ??= value;</a:t>
            </a:r>
          </a:p>
        </p:txBody>
      </p:sp>
    </p:spTree>
    <p:extLst>
      <p:ext uri="{BB962C8B-B14F-4D97-AF65-F5344CB8AC3E}">
        <p14:creationId xmlns:p14="http://schemas.microsoft.com/office/powerpoint/2010/main" val="636807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155" y="1371600"/>
            <a:ext cx="8077200" cy="4401205"/>
          </a:xfrm>
          <a:prstGeom prst="rect">
            <a:avLst/>
          </a:prstGeom>
        </p:spPr>
        <p:txBody>
          <a:bodyPr wrap="square">
            <a:spAutoFit/>
          </a:bodyPr>
          <a:lstStyle/>
          <a:p>
            <a:r>
              <a:rPr lang="en-US" sz="2800" b="1" dirty="0"/>
              <a:t>Logical operators</a:t>
            </a:r>
          </a:p>
          <a:p>
            <a:r>
              <a:rPr lang="en-US" sz="2800" dirty="0"/>
              <a:t>You can invert or combine </a:t>
            </a:r>
            <a:r>
              <a:rPr lang="en-US" sz="2800" dirty="0" err="1"/>
              <a:t>boolean</a:t>
            </a:r>
            <a:r>
              <a:rPr lang="en-US" sz="2800" dirty="0"/>
              <a:t> expressions using the logical operators.</a:t>
            </a:r>
          </a:p>
          <a:p>
            <a:endParaRPr lang="en-US" sz="2800" dirty="0"/>
          </a:p>
          <a:p>
            <a:r>
              <a:rPr lang="en-US" sz="2800" dirty="0"/>
              <a:t>Operator	</a:t>
            </a:r>
            <a:r>
              <a:rPr lang="en-US" sz="2800" dirty="0" smtClean="0"/>
              <a:t>	Meaning</a:t>
            </a:r>
            <a:endParaRPr lang="en-US" sz="2800" dirty="0"/>
          </a:p>
          <a:p>
            <a:r>
              <a:rPr lang="en-US" sz="2800" dirty="0" smtClean="0"/>
              <a:t>!</a:t>
            </a:r>
            <a:r>
              <a:rPr lang="en-US" sz="2800" dirty="0" err="1" smtClean="0"/>
              <a:t>expr</a:t>
            </a:r>
            <a:r>
              <a:rPr lang="en-US" sz="2800" dirty="0" smtClean="0"/>
              <a:t>		inverts </a:t>
            </a:r>
            <a:r>
              <a:rPr lang="en-US" sz="2800" dirty="0"/>
              <a:t>the following expression (changes false to true, and vice versa</a:t>
            </a:r>
            <a:r>
              <a:rPr lang="en-US" sz="2800" dirty="0" smtClean="0"/>
              <a:t>)</a:t>
            </a:r>
          </a:p>
          <a:p>
            <a:endParaRPr lang="en-US" sz="2800" dirty="0"/>
          </a:p>
          <a:p>
            <a:r>
              <a:rPr lang="en-US" sz="2800" dirty="0"/>
              <a:t>||	</a:t>
            </a:r>
            <a:r>
              <a:rPr lang="en-US" sz="2800" dirty="0" smtClean="0"/>
              <a:t>		logical </a:t>
            </a:r>
            <a:r>
              <a:rPr lang="en-US" sz="2800" dirty="0"/>
              <a:t>OR</a:t>
            </a:r>
          </a:p>
          <a:p>
            <a:r>
              <a:rPr lang="en-US" sz="2800" dirty="0"/>
              <a:t>&amp;&amp;	</a:t>
            </a:r>
            <a:r>
              <a:rPr lang="en-US" sz="2800" dirty="0" smtClean="0"/>
              <a:t>		logical </a:t>
            </a:r>
            <a:r>
              <a:rPr lang="en-US" sz="2800" dirty="0"/>
              <a:t>AND</a:t>
            </a:r>
          </a:p>
        </p:txBody>
      </p:sp>
    </p:spTree>
    <p:extLst>
      <p:ext uri="{BB962C8B-B14F-4D97-AF65-F5344CB8AC3E}">
        <p14:creationId xmlns:p14="http://schemas.microsoft.com/office/powerpoint/2010/main" val="388945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001000" cy="5693866"/>
          </a:xfrm>
          <a:prstGeom prst="rect">
            <a:avLst/>
          </a:prstGeom>
        </p:spPr>
        <p:txBody>
          <a:bodyPr wrap="square">
            <a:spAutoFit/>
          </a:bodyPr>
          <a:lstStyle/>
          <a:p>
            <a:r>
              <a:rPr lang="en-US" sz="2800" b="1" dirty="0"/>
              <a:t>Conditional expressions</a:t>
            </a:r>
          </a:p>
          <a:p>
            <a:r>
              <a:rPr lang="en-US" sz="2800" dirty="0"/>
              <a:t>Dart has two operators that let you concisely evaluate expressions that might otherwise require if-else statements:</a:t>
            </a:r>
          </a:p>
          <a:p>
            <a:endParaRPr lang="en-US" sz="2800" dirty="0"/>
          </a:p>
          <a:p>
            <a:r>
              <a:rPr lang="en-US" sz="2800" b="1" dirty="0"/>
              <a:t>condition ? expr1 : expr2</a:t>
            </a:r>
          </a:p>
          <a:p>
            <a:r>
              <a:rPr lang="en-US" sz="2800" dirty="0"/>
              <a:t>If condition is true, evaluates expr1 (and returns its value); otherwise, evaluates and returns the value of expr2</a:t>
            </a:r>
            <a:r>
              <a:rPr lang="en-US" sz="2800" dirty="0" smtClean="0"/>
              <a:t>.</a:t>
            </a:r>
          </a:p>
          <a:p>
            <a:endParaRPr lang="en-US" sz="2800" dirty="0"/>
          </a:p>
          <a:p>
            <a:r>
              <a:rPr lang="en-US" sz="2800" b="1" dirty="0"/>
              <a:t>expr1 ?? expr2</a:t>
            </a:r>
          </a:p>
          <a:p>
            <a:r>
              <a:rPr lang="en-US" sz="2800" dirty="0"/>
              <a:t>If expr1 is non-null, returns its value; otherwise, evaluates and returns the value of expr2.</a:t>
            </a:r>
          </a:p>
        </p:txBody>
      </p:sp>
    </p:spTree>
    <p:extLst>
      <p:ext uri="{BB962C8B-B14F-4D97-AF65-F5344CB8AC3E}">
        <p14:creationId xmlns:p14="http://schemas.microsoft.com/office/powerpoint/2010/main" val="3394336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447800"/>
            <a:ext cx="8229600" cy="4401205"/>
          </a:xfrm>
          <a:prstGeom prst="rect">
            <a:avLst/>
          </a:prstGeom>
        </p:spPr>
        <p:txBody>
          <a:bodyPr wrap="square">
            <a:spAutoFit/>
          </a:bodyPr>
          <a:lstStyle/>
          <a:p>
            <a:r>
              <a:rPr lang="en-US" sz="2800" b="1" dirty="0"/>
              <a:t>Control flow statements</a:t>
            </a:r>
          </a:p>
          <a:p>
            <a:r>
              <a:rPr lang="en-US" sz="2800" dirty="0"/>
              <a:t>You can control the flow of your Dart code using any of the following:</a:t>
            </a:r>
          </a:p>
          <a:p>
            <a:endParaRPr lang="en-US" sz="2800" dirty="0"/>
          </a:p>
          <a:p>
            <a:pPr marL="457200" indent="-457200">
              <a:buFont typeface="Arial" pitchFamily="34" charset="0"/>
              <a:buChar char="•"/>
            </a:pPr>
            <a:r>
              <a:rPr lang="en-US" sz="2800" dirty="0"/>
              <a:t>if and else</a:t>
            </a:r>
          </a:p>
          <a:p>
            <a:pPr marL="457200" indent="-457200">
              <a:buFont typeface="Arial" pitchFamily="34" charset="0"/>
              <a:buChar char="•"/>
            </a:pPr>
            <a:r>
              <a:rPr lang="en-US" sz="2800" dirty="0"/>
              <a:t>for loops</a:t>
            </a:r>
          </a:p>
          <a:p>
            <a:pPr marL="457200" indent="-457200">
              <a:buFont typeface="Arial" pitchFamily="34" charset="0"/>
              <a:buChar char="•"/>
            </a:pPr>
            <a:r>
              <a:rPr lang="en-US" sz="2800" dirty="0"/>
              <a:t>while and do-while loops</a:t>
            </a:r>
          </a:p>
          <a:p>
            <a:pPr marL="457200" indent="-457200">
              <a:buFont typeface="Arial" pitchFamily="34" charset="0"/>
              <a:buChar char="•"/>
            </a:pPr>
            <a:r>
              <a:rPr lang="en-US" sz="2800" dirty="0"/>
              <a:t>break and continue</a:t>
            </a:r>
          </a:p>
          <a:p>
            <a:pPr marL="457200" indent="-457200">
              <a:buFont typeface="Arial" pitchFamily="34" charset="0"/>
              <a:buChar char="•"/>
            </a:pPr>
            <a:r>
              <a:rPr lang="en-US" sz="2800" dirty="0"/>
              <a:t>switch and case</a:t>
            </a:r>
          </a:p>
          <a:p>
            <a:pPr marL="457200" indent="-457200">
              <a:buFont typeface="Arial" pitchFamily="34" charset="0"/>
              <a:buChar char="•"/>
            </a:pPr>
            <a:r>
              <a:rPr lang="en-US" sz="2800" dirty="0"/>
              <a:t>assert</a:t>
            </a:r>
          </a:p>
        </p:txBody>
      </p:sp>
    </p:spTree>
    <p:extLst>
      <p:ext uri="{BB962C8B-B14F-4D97-AF65-F5344CB8AC3E}">
        <p14:creationId xmlns:p14="http://schemas.microsoft.com/office/powerpoint/2010/main" val="90541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7772400" cy="3539430"/>
          </a:xfrm>
          <a:prstGeom prst="rect">
            <a:avLst/>
          </a:prstGeom>
        </p:spPr>
        <p:txBody>
          <a:bodyPr wrap="square">
            <a:spAutoFit/>
          </a:bodyPr>
          <a:lstStyle/>
          <a:p>
            <a:pPr algn="just"/>
            <a:r>
              <a:rPr lang="en-US" sz="2800" b="1" dirty="0" smtClean="0"/>
              <a:t>Sets</a:t>
            </a:r>
          </a:p>
          <a:p>
            <a:pPr algn="just"/>
            <a:endParaRPr lang="en-US" sz="2800" b="1" dirty="0"/>
          </a:p>
          <a:p>
            <a:pPr algn="just"/>
            <a:r>
              <a:rPr lang="en-US" sz="2800" dirty="0"/>
              <a:t>A set in Dart is an unordered collection of unique items. Dart support for sets is provided by set literals and the Set type.</a:t>
            </a:r>
          </a:p>
          <a:p>
            <a:pPr algn="just"/>
            <a:endParaRPr lang="en-US" sz="2800" dirty="0"/>
          </a:p>
          <a:p>
            <a:pPr algn="just"/>
            <a:r>
              <a:rPr lang="en-US" sz="2800" dirty="0" err="1"/>
              <a:t>var</a:t>
            </a:r>
            <a:r>
              <a:rPr lang="en-US" sz="2800" dirty="0"/>
              <a:t> halogens = {'fluorine', 'chlorine', 'bromine', 'iodine', 'astatine'};</a:t>
            </a:r>
          </a:p>
        </p:txBody>
      </p:sp>
      <p:sp>
        <p:nvSpPr>
          <p:cNvPr id="3" name="Rectangle 2"/>
          <p:cNvSpPr/>
          <p:nvPr/>
        </p:nvSpPr>
        <p:spPr>
          <a:xfrm>
            <a:off x="776748" y="4648200"/>
            <a:ext cx="7772400" cy="954107"/>
          </a:xfrm>
          <a:prstGeom prst="rect">
            <a:avLst/>
          </a:prstGeom>
        </p:spPr>
        <p:txBody>
          <a:bodyPr wrap="square">
            <a:spAutoFit/>
          </a:bodyPr>
          <a:lstStyle/>
          <a:p>
            <a:endParaRPr lang="en-US" sz="2800" dirty="0"/>
          </a:p>
          <a:p>
            <a:pPr marL="457200" indent="-457200">
              <a:buFont typeface="Arial" pitchFamily="34" charset="0"/>
              <a:buChar char="•"/>
            </a:pPr>
            <a:r>
              <a:rPr lang="en-US" sz="2800" dirty="0"/>
              <a:t>Use .length to get the number of items in the set</a:t>
            </a:r>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828800"/>
            <a:ext cx="8077200" cy="3108543"/>
          </a:xfrm>
          <a:prstGeom prst="rect">
            <a:avLst/>
          </a:prstGeom>
        </p:spPr>
        <p:txBody>
          <a:bodyPr wrap="square">
            <a:spAutoFit/>
          </a:bodyPr>
          <a:lstStyle/>
          <a:p>
            <a:pPr algn="just"/>
            <a:r>
              <a:rPr lang="en-US" sz="2800" b="1" dirty="0" smtClean="0"/>
              <a:t>Exceptions</a:t>
            </a:r>
          </a:p>
          <a:p>
            <a:pPr algn="just"/>
            <a:endParaRPr lang="en-US" sz="2800" b="1" dirty="0"/>
          </a:p>
          <a:p>
            <a:pPr algn="just"/>
            <a:r>
              <a:rPr lang="en-US" sz="2800" dirty="0"/>
              <a:t>Your Dart code can throw and catch exceptions. Exceptions are errors indicating that something unexpected happened. If the exception isn’t caught, the isolate that raised the exception is suspended, and typically the isolate and its program are terminated.</a:t>
            </a:r>
          </a:p>
        </p:txBody>
      </p:sp>
    </p:spTree>
    <p:extLst>
      <p:ext uri="{BB962C8B-B14F-4D97-AF65-F5344CB8AC3E}">
        <p14:creationId xmlns:p14="http://schemas.microsoft.com/office/powerpoint/2010/main" val="2799847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7315200" cy="5262979"/>
          </a:xfrm>
          <a:prstGeom prst="rect">
            <a:avLst/>
          </a:prstGeom>
        </p:spPr>
        <p:txBody>
          <a:bodyPr wrap="square">
            <a:spAutoFit/>
          </a:bodyPr>
          <a:lstStyle/>
          <a:p>
            <a:r>
              <a:rPr lang="en-US" sz="2800" b="1" dirty="0" err="1"/>
              <a:t>IntegerDivisionByZeroException</a:t>
            </a:r>
            <a:r>
              <a:rPr lang="en-US" sz="2800" b="1" dirty="0"/>
              <a:t>.</a:t>
            </a:r>
          </a:p>
          <a:p>
            <a:endParaRPr lang="en-US" sz="2800" dirty="0"/>
          </a:p>
          <a:p>
            <a:r>
              <a:rPr lang="en-US" sz="2800" dirty="0"/>
              <a:t> </a:t>
            </a:r>
            <a:r>
              <a:rPr lang="en-US" sz="2800" i="1" dirty="0"/>
              <a:t>try {</a:t>
            </a:r>
          </a:p>
          <a:p>
            <a:r>
              <a:rPr lang="en-US" sz="2800" i="1" dirty="0"/>
              <a:t>    </a:t>
            </a:r>
            <a:r>
              <a:rPr lang="en-US" sz="2800" i="1" dirty="0" err="1"/>
              <a:t>int</a:t>
            </a:r>
            <a:r>
              <a:rPr lang="en-US" sz="2800" i="1" dirty="0"/>
              <a:t> </a:t>
            </a:r>
            <a:r>
              <a:rPr lang="en-US" sz="2800" i="1" dirty="0" err="1"/>
              <a:t>firstInput</a:t>
            </a:r>
            <a:r>
              <a:rPr lang="en-US" sz="2800" i="1" dirty="0"/>
              <a:t> = 20;</a:t>
            </a:r>
          </a:p>
          <a:p>
            <a:r>
              <a:rPr lang="en-US" sz="2800" i="1" dirty="0"/>
              <a:t>    </a:t>
            </a:r>
            <a:r>
              <a:rPr lang="en-US" sz="2800" i="1" dirty="0" err="1"/>
              <a:t>int</a:t>
            </a:r>
            <a:r>
              <a:rPr lang="en-US" sz="2800" i="1" dirty="0"/>
              <a:t> </a:t>
            </a:r>
            <a:r>
              <a:rPr lang="en-US" sz="2800" i="1" dirty="0" err="1"/>
              <a:t>secondInput</a:t>
            </a:r>
            <a:r>
              <a:rPr lang="en-US" sz="2800" i="1" dirty="0"/>
              <a:t> = 0;</a:t>
            </a:r>
          </a:p>
          <a:p>
            <a:r>
              <a:rPr lang="en-US" sz="2800" i="1" dirty="0"/>
              <a:t>    </a:t>
            </a:r>
            <a:r>
              <a:rPr lang="en-US" sz="2800" i="1" dirty="0" err="1"/>
              <a:t>int</a:t>
            </a:r>
            <a:r>
              <a:rPr lang="en-US" sz="2800" i="1" dirty="0"/>
              <a:t> result = </a:t>
            </a:r>
            <a:r>
              <a:rPr lang="en-US" sz="2800" i="1" dirty="0" err="1"/>
              <a:t>firstInput</a:t>
            </a:r>
            <a:r>
              <a:rPr lang="en-US" sz="2800" i="1" dirty="0"/>
              <a:t> ~/ </a:t>
            </a:r>
            <a:r>
              <a:rPr lang="en-US" sz="2800" i="1" dirty="0" err="1"/>
              <a:t>secondInput</a:t>
            </a:r>
            <a:r>
              <a:rPr lang="en-US" sz="2800" i="1" dirty="0"/>
              <a:t>;</a:t>
            </a:r>
          </a:p>
          <a:p>
            <a:r>
              <a:rPr lang="en-US" sz="2800" i="1" dirty="0"/>
              <a:t> </a:t>
            </a:r>
          </a:p>
          <a:p>
            <a:r>
              <a:rPr lang="en-US" sz="2800" i="1" dirty="0"/>
              <a:t>    print('The result of $</a:t>
            </a:r>
            <a:r>
              <a:rPr lang="en-US" sz="2800" i="1" dirty="0" err="1"/>
              <a:t>firstInput</a:t>
            </a:r>
            <a:r>
              <a:rPr lang="en-US" sz="2800" i="1" dirty="0"/>
              <a:t> divided by $</a:t>
            </a:r>
            <a:r>
              <a:rPr lang="en-US" sz="2800" i="1" dirty="0" err="1"/>
              <a:t>secondInput</a:t>
            </a:r>
            <a:r>
              <a:rPr lang="en-US" sz="2800" i="1" dirty="0"/>
              <a:t> is $result');</a:t>
            </a:r>
          </a:p>
          <a:p>
            <a:r>
              <a:rPr lang="en-US" sz="2800" i="1" dirty="0"/>
              <a:t>  } on </a:t>
            </a:r>
            <a:r>
              <a:rPr lang="en-US" sz="2800" i="1" dirty="0" err="1"/>
              <a:t>IntegerDivisionByZeroException</a:t>
            </a:r>
            <a:r>
              <a:rPr lang="en-US" sz="2800" i="1" dirty="0"/>
              <a:t> {</a:t>
            </a:r>
          </a:p>
          <a:p>
            <a:r>
              <a:rPr lang="en-US" sz="2800" i="1" dirty="0"/>
              <a:t>    print('The division by 0 is causing Exception ');</a:t>
            </a:r>
          </a:p>
          <a:p>
            <a:r>
              <a:rPr lang="en-US" sz="2800" i="1" dirty="0"/>
              <a:t>  }</a:t>
            </a:r>
          </a:p>
        </p:txBody>
      </p:sp>
    </p:spTree>
    <p:extLst>
      <p:ext uri="{BB962C8B-B14F-4D97-AF65-F5344CB8AC3E}">
        <p14:creationId xmlns:p14="http://schemas.microsoft.com/office/powerpoint/2010/main" val="3860184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676400"/>
            <a:ext cx="4572000" cy="3108543"/>
          </a:xfrm>
          <a:prstGeom prst="rect">
            <a:avLst/>
          </a:prstGeom>
        </p:spPr>
        <p:txBody>
          <a:bodyPr>
            <a:spAutoFit/>
          </a:bodyPr>
          <a:lstStyle/>
          <a:p>
            <a:pPr marL="457200" indent="-457200">
              <a:buFont typeface="Arial" pitchFamily="34" charset="0"/>
              <a:buChar char="•"/>
            </a:pPr>
            <a:r>
              <a:rPr lang="en-US" sz="2800" dirty="0" err="1"/>
              <a:t>IOException</a:t>
            </a:r>
            <a:r>
              <a:rPr lang="en-US" sz="2800" dirty="0"/>
              <a:t>.</a:t>
            </a:r>
          </a:p>
          <a:p>
            <a:pPr marL="457200" indent="-457200">
              <a:buFont typeface="Arial" pitchFamily="34" charset="0"/>
              <a:buChar char="•"/>
            </a:pPr>
            <a:r>
              <a:rPr lang="en-US" sz="2800" dirty="0" err="1"/>
              <a:t>IsolateSpawnException</a:t>
            </a:r>
            <a:r>
              <a:rPr lang="en-US" sz="2800" dirty="0"/>
              <a:t>.</a:t>
            </a:r>
          </a:p>
          <a:p>
            <a:pPr marL="457200" indent="-457200">
              <a:buFont typeface="Arial" pitchFamily="34" charset="0"/>
              <a:buChar char="•"/>
            </a:pPr>
            <a:r>
              <a:rPr lang="en-US" sz="2800" dirty="0" err="1"/>
              <a:t>TimeoutException</a:t>
            </a:r>
            <a:r>
              <a:rPr lang="en-US" sz="2800" dirty="0"/>
              <a:t>.</a:t>
            </a:r>
          </a:p>
          <a:p>
            <a:pPr marL="457200" indent="-457200">
              <a:buFont typeface="Arial" pitchFamily="34" charset="0"/>
              <a:buChar char="•"/>
            </a:pPr>
            <a:r>
              <a:rPr lang="en-US" sz="2800" dirty="0" err="1"/>
              <a:t>FormatException</a:t>
            </a:r>
            <a:r>
              <a:rPr lang="en-US" sz="2800" dirty="0"/>
              <a:t>.</a:t>
            </a:r>
          </a:p>
          <a:p>
            <a:pPr marL="457200" indent="-457200">
              <a:buFont typeface="Arial" pitchFamily="34" charset="0"/>
              <a:buChar char="•"/>
            </a:pPr>
            <a:r>
              <a:rPr lang="en-US" sz="2800" dirty="0" err="1"/>
              <a:t>DeferredLoadException</a:t>
            </a:r>
            <a:r>
              <a:rPr lang="en-US" sz="2800" dirty="0" smtClean="0"/>
              <a:t>.</a:t>
            </a:r>
          </a:p>
          <a:p>
            <a:pPr marL="457200" indent="-457200">
              <a:buFont typeface="Arial" pitchFamily="34" charset="0"/>
              <a:buChar char="•"/>
            </a:pPr>
            <a:r>
              <a:rPr lang="en-US" sz="2800" dirty="0" smtClean="0"/>
              <a:t>Custom exception</a:t>
            </a:r>
            <a:endParaRPr lang="en-US" sz="2800" dirty="0"/>
          </a:p>
          <a:p>
            <a:pPr marL="457200" indent="-457200">
              <a:buFont typeface="Arial" pitchFamily="34" charset="0"/>
              <a:buChar char="•"/>
            </a:pPr>
            <a:endParaRPr lang="en-US" sz="2800" dirty="0"/>
          </a:p>
        </p:txBody>
      </p:sp>
    </p:spTree>
    <p:extLst>
      <p:ext uri="{BB962C8B-B14F-4D97-AF65-F5344CB8AC3E}">
        <p14:creationId xmlns:p14="http://schemas.microsoft.com/office/powerpoint/2010/main" val="3267557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0"/>
            <a:ext cx="8077200" cy="2677656"/>
          </a:xfrm>
          <a:prstGeom prst="rect">
            <a:avLst/>
          </a:prstGeom>
        </p:spPr>
        <p:txBody>
          <a:bodyPr wrap="square">
            <a:spAutoFit/>
          </a:bodyPr>
          <a:lstStyle/>
          <a:p>
            <a:r>
              <a:rPr lang="en-US" sz="2800" b="1" dirty="0" smtClean="0"/>
              <a:t>Throw</a:t>
            </a:r>
          </a:p>
          <a:p>
            <a:endParaRPr lang="en-US" sz="2800" b="1" dirty="0"/>
          </a:p>
          <a:p>
            <a:r>
              <a:rPr lang="en-US" sz="2800" dirty="0"/>
              <a:t>Here’s an example of throwing, or raising, an exception:</a:t>
            </a:r>
          </a:p>
          <a:p>
            <a:endParaRPr lang="en-US" sz="2800" dirty="0"/>
          </a:p>
          <a:p>
            <a:r>
              <a:rPr lang="en-US" sz="2800" dirty="0"/>
              <a:t>throw </a:t>
            </a:r>
            <a:r>
              <a:rPr lang="en-US" sz="2800" dirty="0" err="1"/>
              <a:t>FormatException</a:t>
            </a:r>
            <a:r>
              <a:rPr lang="en-US" sz="2800" dirty="0"/>
              <a:t>('Expected at least 1 section');</a:t>
            </a:r>
          </a:p>
        </p:txBody>
      </p:sp>
    </p:spTree>
    <p:extLst>
      <p:ext uri="{BB962C8B-B14F-4D97-AF65-F5344CB8AC3E}">
        <p14:creationId xmlns:p14="http://schemas.microsoft.com/office/powerpoint/2010/main" val="834898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71600"/>
            <a:ext cx="8153400" cy="4832092"/>
          </a:xfrm>
          <a:prstGeom prst="rect">
            <a:avLst/>
          </a:prstGeom>
        </p:spPr>
        <p:txBody>
          <a:bodyPr wrap="square">
            <a:spAutoFit/>
          </a:bodyPr>
          <a:lstStyle/>
          <a:p>
            <a:r>
              <a:rPr lang="en-US" sz="2800" b="1" dirty="0"/>
              <a:t>Catch</a:t>
            </a:r>
          </a:p>
          <a:p>
            <a:r>
              <a:rPr lang="en-US" sz="2800" dirty="0"/>
              <a:t>Catching, or capturing, an exception stops the exception from propagating (unless you </a:t>
            </a:r>
            <a:r>
              <a:rPr lang="en-US" sz="2800" dirty="0" err="1"/>
              <a:t>rethrow</a:t>
            </a:r>
            <a:r>
              <a:rPr lang="en-US" sz="2800" dirty="0"/>
              <a:t> the exception). Catching an exception gives you a chance to handle it:</a:t>
            </a:r>
          </a:p>
          <a:p>
            <a:endParaRPr lang="en-US" sz="2800" dirty="0"/>
          </a:p>
          <a:p>
            <a:r>
              <a:rPr lang="en-US" sz="2800" i="1" dirty="0"/>
              <a:t>try {</a:t>
            </a:r>
          </a:p>
          <a:p>
            <a:r>
              <a:rPr lang="en-US" sz="2800" i="1" dirty="0"/>
              <a:t>  </a:t>
            </a:r>
            <a:r>
              <a:rPr lang="en-US" sz="2800" i="1" dirty="0" err="1"/>
              <a:t>breedMoreLlamas</a:t>
            </a:r>
            <a:r>
              <a:rPr lang="en-US" sz="2800" i="1" dirty="0"/>
              <a:t>();</a:t>
            </a:r>
          </a:p>
          <a:p>
            <a:r>
              <a:rPr lang="en-US" sz="2800" i="1" dirty="0"/>
              <a:t>} on </a:t>
            </a:r>
            <a:r>
              <a:rPr lang="en-US" sz="2800" i="1" dirty="0" err="1"/>
              <a:t>OutOfLlamasException</a:t>
            </a:r>
            <a:r>
              <a:rPr lang="en-US" sz="2800" i="1" dirty="0"/>
              <a:t> {</a:t>
            </a:r>
          </a:p>
          <a:p>
            <a:r>
              <a:rPr lang="en-US" sz="2800" i="1" dirty="0"/>
              <a:t>  </a:t>
            </a:r>
            <a:r>
              <a:rPr lang="en-US" sz="2800" i="1" dirty="0" err="1"/>
              <a:t>buyMoreLlamas</a:t>
            </a:r>
            <a:r>
              <a:rPr lang="en-US" sz="2800" i="1" dirty="0"/>
              <a:t>();</a:t>
            </a:r>
          </a:p>
          <a:p>
            <a:r>
              <a:rPr lang="en-US" sz="2800" i="1" dirty="0"/>
              <a:t>}</a:t>
            </a:r>
          </a:p>
        </p:txBody>
      </p:sp>
    </p:spTree>
    <p:extLst>
      <p:ext uri="{BB962C8B-B14F-4D97-AF65-F5344CB8AC3E}">
        <p14:creationId xmlns:p14="http://schemas.microsoft.com/office/powerpoint/2010/main" val="149069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858" y="2133600"/>
            <a:ext cx="8077200" cy="2677656"/>
          </a:xfrm>
          <a:prstGeom prst="rect">
            <a:avLst/>
          </a:prstGeom>
        </p:spPr>
        <p:txBody>
          <a:bodyPr wrap="square">
            <a:spAutoFit/>
          </a:bodyPr>
          <a:lstStyle/>
          <a:p>
            <a:pPr algn="just"/>
            <a:r>
              <a:rPr lang="en-US" sz="2800" b="1" dirty="0" smtClean="0"/>
              <a:t>Finally</a:t>
            </a:r>
          </a:p>
          <a:p>
            <a:pPr algn="just"/>
            <a:endParaRPr lang="en-US" sz="2800" b="1" dirty="0"/>
          </a:p>
          <a:p>
            <a:pPr algn="just"/>
            <a:r>
              <a:rPr lang="en-US" sz="2800" dirty="0"/>
              <a:t>To ensure that some code runs whether or not an exception is thrown, use a finally clause. If no catch clause matches the exception, the exception is propagated after the finally clause </a:t>
            </a:r>
            <a:r>
              <a:rPr lang="en-US" sz="2800" dirty="0" smtClean="0"/>
              <a:t>runs</a:t>
            </a:r>
            <a:endParaRPr lang="en-US" sz="2800" dirty="0"/>
          </a:p>
        </p:txBody>
      </p:sp>
    </p:spTree>
    <p:extLst>
      <p:ext uri="{BB962C8B-B14F-4D97-AF65-F5344CB8AC3E}">
        <p14:creationId xmlns:p14="http://schemas.microsoft.com/office/powerpoint/2010/main" val="1843500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6916" y="1752600"/>
            <a:ext cx="7772400" cy="3970318"/>
          </a:xfrm>
          <a:prstGeom prst="rect">
            <a:avLst/>
          </a:prstGeom>
        </p:spPr>
        <p:txBody>
          <a:bodyPr wrap="square">
            <a:spAutoFit/>
          </a:bodyPr>
          <a:lstStyle/>
          <a:p>
            <a:r>
              <a:rPr lang="en-US" sz="2800" b="1" dirty="0" smtClean="0"/>
              <a:t>Classes</a:t>
            </a:r>
          </a:p>
          <a:p>
            <a:endParaRPr lang="en-US" sz="2800" b="1" dirty="0"/>
          </a:p>
          <a:p>
            <a:pPr algn="just"/>
            <a:r>
              <a:rPr lang="en-US" sz="2800" dirty="0"/>
              <a:t>Dart is an object-oriented language with classes and </a:t>
            </a:r>
            <a:r>
              <a:rPr lang="en-US" sz="2800" dirty="0" err="1"/>
              <a:t>mixin</a:t>
            </a:r>
            <a:r>
              <a:rPr lang="en-US" sz="2800" dirty="0"/>
              <a:t>-based inheritance. Every object is an instance of a class, and all classes descend from Object. </a:t>
            </a:r>
            <a:r>
              <a:rPr lang="en-US" sz="2800" dirty="0" err="1"/>
              <a:t>Mixin</a:t>
            </a:r>
            <a:r>
              <a:rPr lang="en-US" sz="2800" dirty="0"/>
              <a:t>-based inheritance means that although every class (except for Object) has exactly one superclass, a class body can be reused in multiple class hierarchies.</a:t>
            </a:r>
          </a:p>
        </p:txBody>
      </p:sp>
    </p:spTree>
    <p:extLst>
      <p:ext uri="{BB962C8B-B14F-4D97-AF65-F5344CB8AC3E}">
        <p14:creationId xmlns:p14="http://schemas.microsoft.com/office/powerpoint/2010/main" val="2145419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961" y="1752600"/>
            <a:ext cx="8305800" cy="3970318"/>
          </a:xfrm>
          <a:prstGeom prst="rect">
            <a:avLst/>
          </a:prstGeom>
        </p:spPr>
        <p:txBody>
          <a:bodyPr wrap="square">
            <a:spAutoFit/>
          </a:bodyPr>
          <a:lstStyle/>
          <a:p>
            <a:pPr algn="just"/>
            <a:r>
              <a:rPr lang="en-US" sz="2800" b="1" dirty="0"/>
              <a:t>Using </a:t>
            </a:r>
            <a:r>
              <a:rPr lang="en-US" sz="2800" b="1" dirty="0" smtClean="0"/>
              <a:t>constructors</a:t>
            </a:r>
          </a:p>
          <a:p>
            <a:pPr algn="just"/>
            <a:endParaRPr lang="en-US" sz="2800" b="1" dirty="0"/>
          </a:p>
          <a:p>
            <a:pPr algn="just"/>
            <a:r>
              <a:rPr lang="en-US" sz="2800" dirty="0" err="1"/>
              <a:t>ou</a:t>
            </a:r>
            <a:r>
              <a:rPr lang="en-US" sz="2800" dirty="0"/>
              <a:t> can create an object using a constructor. Constructor names can be either </a:t>
            </a:r>
            <a:r>
              <a:rPr lang="en-US" sz="2800" dirty="0" err="1"/>
              <a:t>ClassName</a:t>
            </a:r>
            <a:r>
              <a:rPr lang="en-US" sz="2800" dirty="0"/>
              <a:t> or </a:t>
            </a:r>
            <a:r>
              <a:rPr lang="en-US" sz="2800" dirty="0" err="1"/>
              <a:t>ClassName.identifier</a:t>
            </a:r>
            <a:r>
              <a:rPr lang="en-US" sz="2800" dirty="0"/>
              <a:t>. For example, the following code creates Point objects using the Point() and </a:t>
            </a:r>
            <a:r>
              <a:rPr lang="en-US" sz="2800" dirty="0" err="1"/>
              <a:t>Point.fromJson</a:t>
            </a:r>
            <a:r>
              <a:rPr lang="en-US" sz="2800" dirty="0"/>
              <a:t>() constructors:</a:t>
            </a:r>
          </a:p>
          <a:p>
            <a:pPr algn="just"/>
            <a:endParaRPr lang="en-US" sz="2800" dirty="0"/>
          </a:p>
          <a:p>
            <a:pPr algn="just"/>
            <a:r>
              <a:rPr lang="en-US" sz="2800" i="1" dirty="0" err="1"/>
              <a:t>var</a:t>
            </a:r>
            <a:r>
              <a:rPr lang="en-US" sz="2800" i="1" dirty="0"/>
              <a:t> p1 = Point(2, 2);</a:t>
            </a:r>
          </a:p>
          <a:p>
            <a:pPr algn="just"/>
            <a:r>
              <a:rPr lang="en-US" sz="2800" i="1" dirty="0" err="1"/>
              <a:t>var</a:t>
            </a:r>
            <a:r>
              <a:rPr lang="en-US" sz="2800" i="1" dirty="0"/>
              <a:t> p2 = </a:t>
            </a:r>
            <a:r>
              <a:rPr lang="en-US" sz="2800" i="1" dirty="0" err="1"/>
              <a:t>Point.fromJson</a:t>
            </a:r>
            <a:r>
              <a:rPr lang="en-US" sz="2800" i="1" dirty="0"/>
              <a:t>({'x': 1, 'y': 2});</a:t>
            </a:r>
          </a:p>
        </p:txBody>
      </p:sp>
    </p:spTree>
    <p:extLst>
      <p:ext uri="{BB962C8B-B14F-4D97-AF65-F5344CB8AC3E}">
        <p14:creationId xmlns:p14="http://schemas.microsoft.com/office/powerpoint/2010/main" val="1809558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828836"/>
            <a:ext cx="8001000" cy="1815882"/>
          </a:xfrm>
          <a:prstGeom prst="rect">
            <a:avLst/>
          </a:prstGeom>
        </p:spPr>
        <p:txBody>
          <a:bodyPr wrap="square">
            <a:spAutoFit/>
          </a:bodyPr>
          <a:lstStyle/>
          <a:p>
            <a:pPr algn="just"/>
            <a:r>
              <a:rPr lang="en-US" sz="2800" b="1" dirty="0"/>
              <a:t>Getting an object’s type</a:t>
            </a:r>
          </a:p>
          <a:p>
            <a:pPr algn="just"/>
            <a:r>
              <a:rPr lang="en-US" sz="2800" dirty="0"/>
              <a:t>To get an object’s type at runtime, you can use Object’s </a:t>
            </a:r>
            <a:r>
              <a:rPr lang="en-US" sz="2800" dirty="0" err="1"/>
              <a:t>runtimeType</a:t>
            </a:r>
            <a:r>
              <a:rPr lang="en-US" sz="2800" dirty="0"/>
              <a:t> property, which returns a Type object.</a:t>
            </a:r>
          </a:p>
        </p:txBody>
      </p:sp>
    </p:spTree>
    <p:extLst>
      <p:ext uri="{BB962C8B-B14F-4D97-AF65-F5344CB8AC3E}">
        <p14:creationId xmlns:p14="http://schemas.microsoft.com/office/powerpoint/2010/main" val="3495536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05000"/>
            <a:ext cx="8229600" cy="3539430"/>
          </a:xfrm>
          <a:prstGeom prst="rect">
            <a:avLst/>
          </a:prstGeom>
        </p:spPr>
        <p:txBody>
          <a:bodyPr wrap="square">
            <a:spAutoFit/>
          </a:bodyPr>
          <a:lstStyle/>
          <a:p>
            <a:r>
              <a:rPr lang="en-US" sz="2800" b="1" dirty="0"/>
              <a:t>invoking a non-default superclass </a:t>
            </a:r>
            <a:r>
              <a:rPr lang="en-US" sz="2800" b="1" dirty="0" smtClean="0"/>
              <a:t>constructor</a:t>
            </a:r>
          </a:p>
          <a:p>
            <a:endParaRPr lang="en-US" sz="2800" b="1" dirty="0"/>
          </a:p>
          <a:p>
            <a:pPr algn="just"/>
            <a:r>
              <a:rPr lang="en-US" sz="2800" dirty="0"/>
              <a:t>By default, a constructor in a subclass calls the superclass’s unnamed, no-argument constructor. The superclass’s constructor is called at the beginning of the constructor body. If an initializer list is also being used, it executes before the superclass is called. In summary, the order of execution is as </a:t>
            </a:r>
            <a:r>
              <a:rPr lang="en-US" sz="2800" dirty="0" smtClean="0"/>
              <a:t>follows</a:t>
            </a:r>
            <a:endParaRPr lang="en-US" sz="2800" dirty="0"/>
          </a:p>
        </p:txBody>
      </p:sp>
    </p:spTree>
    <p:extLst>
      <p:ext uri="{BB962C8B-B14F-4D97-AF65-F5344CB8AC3E}">
        <p14:creationId xmlns:p14="http://schemas.microsoft.com/office/powerpoint/2010/main" val="123841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34" y="685800"/>
            <a:ext cx="8032955" cy="4401205"/>
          </a:xfrm>
          <a:prstGeom prst="rect">
            <a:avLst/>
          </a:prstGeom>
        </p:spPr>
        <p:txBody>
          <a:bodyPr wrap="square">
            <a:spAutoFit/>
          </a:bodyPr>
          <a:lstStyle/>
          <a:p>
            <a:endParaRPr lang="en-US" sz="2800" dirty="0"/>
          </a:p>
          <a:p>
            <a:r>
              <a:rPr lang="en-US" sz="2800" dirty="0"/>
              <a:t>Add items to an existing set using the add() or </a:t>
            </a:r>
            <a:r>
              <a:rPr lang="en-US" sz="2800" dirty="0" err="1"/>
              <a:t>addAll</a:t>
            </a:r>
            <a:r>
              <a:rPr lang="en-US" sz="2800" dirty="0"/>
              <a:t>() methods</a:t>
            </a:r>
            <a:r>
              <a:rPr lang="en-US" sz="2800" dirty="0" smtClean="0"/>
              <a:t>:</a:t>
            </a:r>
          </a:p>
          <a:p>
            <a:endParaRPr lang="en-US" sz="2800" dirty="0"/>
          </a:p>
          <a:p>
            <a:r>
              <a:rPr lang="en-US" sz="2800" i="1" dirty="0" err="1"/>
              <a:t>var</a:t>
            </a:r>
            <a:r>
              <a:rPr lang="en-US" sz="2800" i="1" dirty="0"/>
              <a:t> elements = &lt;String&gt;{};</a:t>
            </a:r>
          </a:p>
          <a:p>
            <a:r>
              <a:rPr lang="en-US" sz="2800" i="1" dirty="0" err="1"/>
              <a:t>elements.add</a:t>
            </a:r>
            <a:r>
              <a:rPr lang="en-US" sz="2800" i="1" dirty="0"/>
              <a:t>('fluorine');</a:t>
            </a:r>
          </a:p>
          <a:p>
            <a:r>
              <a:rPr lang="en-US" sz="2800" i="1" dirty="0" err="1"/>
              <a:t>elements.addAll</a:t>
            </a:r>
            <a:r>
              <a:rPr lang="en-US" sz="2800" i="1" dirty="0"/>
              <a:t>(halogens</a:t>
            </a:r>
            <a:r>
              <a:rPr lang="en-US" sz="2800" i="1" dirty="0" smtClean="0"/>
              <a:t>);</a:t>
            </a:r>
          </a:p>
          <a:p>
            <a:endParaRPr lang="en-US" sz="2800" i="1" dirty="0"/>
          </a:p>
          <a:p>
            <a:r>
              <a:rPr lang="en-US" sz="2800" i="1" dirty="0" err="1" smtClean="0"/>
              <a:t>Set.elementAt</a:t>
            </a:r>
            <a:r>
              <a:rPr lang="en-US" sz="2800" i="1" dirty="0" smtClean="0"/>
              <a:t>()-&gt; to get specific element</a:t>
            </a:r>
          </a:p>
          <a:p>
            <a:r>
              <a:rPr lang="en-US" sz="2800" i="1" dirty="0" err="1" smtClean="0"/>
              <a:t>Set.map</a:t>
            </a:r>
            <a:r>
              <a:rPr lang="en-US" sz="2800" i="1" dirty="0" smtClean="0"/>
              <a:t>(function).</a:t>
            </a:r>
            <a:r>
              <a:rPr lang="en-US" sz="2800" i="1" dirty="0" err="1" smtClean="0"/>
              <a:t>toList</a:t>
            </a:r>
            <a:r>
              <a:rPr lang="en-US" sz="2800" i="1" dirty="0" smtClean="0"/>
              <a:t>() to map set elements</a:t>
            </a:r>
            <a:endParaRPr lang="en-US" sz="2800" i="1" dirty="0"/>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187" y="1371600"/>
            <a:ext cx="8001000" cy="4401205"/>
          </a:xfrm>
          <a:prstGeom prst="rect">
            <a:avLst/>
          </a:prstGeom>
        </p:spPr>
        <p:txBody>
          <a:bodyPr wrap="square">
            <a:spAutoFit/>
          </a:bodyPr>
          <a:lstStyle/>
          <a:p>
            <a:pPr algn="just"/>
            <a:r>
              <a:rPr lang="en-US" sz="2800" b="1" dirty="0"/>
              <a:t>initializer </a:t>
            </a:r>
            <a:r>
              <a:rPr lang="en-US" sz="2800" b="1" dirty="0" smtClean="0"/>
              <a:t>list</a:t>
            </a:r>
          </a:p>
          <a:p>
            <a:pPr algn="just"/>
            <a:endParaRPr lang="en-US" sz="2800" b="1" dirty="0"/>
          </a:p>
          <a:p>
            <a:pPr marL="457200" indent="-457200" algn="just">
              <a:buFont typeface="Arial" pitchFamily="34" charset="0"/>
              <a:buChar char="•"/>
            </a:pPr>
            <a:r>
              <a:rPr lang="en-US" sz="2800" dirty="0"/>
              <a:t>superclass’s no-</a:t>
            </a:r>
            <a:r>
              <a:rPr lang="en-US" sz="2800" dirty="0" err="1"/>
              <a:t>arg</a:t>
            </a:r>
            <a:r>
              <a:rPr lang="en-US" sz="2800" dirty="0"/>
              <a:t> constructor</a:t>
            </a:r>
          </a:p>
          <a:p>
            <a:pPr marL="457200" indent="-457200" algn="just">
              <a:buFont typeface="Arial" pitchFamily="34" charset="0"/>
              <a:buChar char="•"/>
            </a:pPr>
            <a:r>
              <a:rPr lang="en-US" sz="2800" dirty="0"/>
              <a:t>main class’s no-</a:t>
            </a:r>
            <a:r>
              <a:rPr lang="en-US" sz="2800" dirty="0" err="1"/>
              <a:t>arg</a:t>
            </a:r>
            <a:r>
              <a:rPr lang="en-US" sz="2800" dirty="0"/>
              <a:t> constructor</a:t>
            </a:r>
          </a:p>
          <a:p>
            <a:pPr marL="457200" indent="-457200" algn="just">
              <a:buFont typeface="Arial" pitchFamily="34" charset="0"/>
              <a:buChar char="•"/>
            </a:pPr>
            <a:r>
              <a:rPr lang="en-US" sz="2800" dirty="0"/>
              <a:t>If the superclass doesn’t have an unnamed, no-argument constructor, then you must manually call one of the constructors in the superclass. Specify the superclass constructor after a colon (:), just before the constructor body (if any).</a:t>
            </a:r>
          </a:p>
          <a:p>
            <a:pPr algn="just"/>
            <a:endParaRPr lang="en-US" sz="2800" dirty="0"/>
          </a:p>
        </p:txBody>
      </p:sp>
    </p:spTree>
    <p:extLst>
      <p:ext uri="{BB962C8B-B14F-4D97-AF65-F5344CB8AC3E}">
        <p14:creationId xmlns:p14="http://schemas.microsoft.com/office/powerpoint/2010/main" val="2240700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090" y="1905000"/>
            <a:ext cx="8382000" cy="3108543"/>
          </a:xfrm>
          <a:prstGeom prst="rect">
            <a:avLst/>
          </a:prstGeom>
        </p:spPr>
        <p:txBody>
          <a:bodyPr wrap="square">
            <a:spAutoFit/>
          </a:bodyPr>
          <a:lstStyle/>
          <a:p>
            <a:r>
              <a:rPr lang="en-US" sz="2800" b="1" dirty="0"/>
              <a:t>Cascade notation </a:t>
            </a:r>
            <a:r>
              <a:rPr lang="en-US" sz="2800" b="1" dirty="0" smtClean="0"/>
              <a:t>(..)</a:t>
            </a:r>
          </a:p>
          <a:p>
            <a:endParaRPr lang="en-US" sz="2800" b="1" dirty="0"/>
          </a:p>
          <a:p>
            <a:r>
              <a:rPr lang="en-US" sz="2800" dirty="0"/>
              <a:t>Cascades (..) allow you to make a sequence of operations on the same object. In addition to function calls, you can also access fields on that same object. This often saves you the step of creating a temporary variable and allows you to write more fluid code.</a:t>
            </a:r>
          </a:p>
        </p:txBody>
      </p:sp>
    </p:spTree>
    <p:extLst>
      <p:ext uri="{BB962C8B-B14F-4D97-AF65-F5344CB8AC3E}">
        <p14:creationId xmlns:p14="http://schemas.microsoft.com/office/powerpoint/2010/main" val="2922284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5187" y="609600"/>
            <a:ext cx="8001000" cy="4401205"/>
          </a:xfrm>
          <a:prstGeom prst="rect">
            <a:avLst/>
          </a:prstGeom>
        </p:spPr>
        <p:txBody>
          <a:bodyPr wrap="square">
            <a:spAutoFit/>
          </a:bodyPr>
          <a:lstStyle/>
          <a:p>
            <a:pPr algn="just"/>
            <a:endParaRPr lang="en-US" sz="2800" dirty="0"/>
          </a:p>
          <a:p>
            <a:pPr algn="just"/>
            <a:r>
              <a:rPr lang="en-US" sz="2800" dirty="0" smtClean="0"/>
              <a:t>You can prevent inheritance by using private constructor for the class</a:t>
            </a:r>
          </a:p>
          <a:p>
            <a:pPr algn="just"/>
            <a:endParaRPr lang="en-US" sz="2800" dirty="0" smtClean="0"/>
          </a:p>
          <a:p>
            <a:r>
              <a:rPr lang="en-US" sz="2800" i="1" dirty="0"/>
              <a:t>class Test{</a:t>
            </a:r>
          </a:p>
          <a:p>
            <a:r>
              <a:rPr lang="en-US" sz="2800" i="1" dirty="0"/>
              <a:t>  Test._();</a:t>
            </a:r>
          </a:p>
          <a:p>
            <a:r>
              <a:rPr lang="en-US" sz="2800" i="1" dirty="0"/>
              <a:t>}</a:t>
            </a:r>
          </a:p>
          <a:p>
            <a:pPr algn="just"/>
            <a:endParaRPr lang="en-US" sz="2800" dirty="0" smtClean="0"/>
          </a:p>
          <a:p>
            <a:pPr algn="just"/>
            <a:endParaRPr lang="en-US" sz="2800" dirty="0"/>
          </a:p>
          <a:p>
            <a:pPr algn="just"/>
            <a:endParaRPr lang="en-US" sz="2800" dirty="0"/>
          </a:p>
        </p:txBody>
      </p:sp>
    </p:spTree>
    <p:extLst>
      <p:ext uri="{BB962C8B-B14F-4D97-AF65-F5344CB8AC3E}">
        <p14:creationId xmlns:p14="http://schemas.microsoft.com/office/powerpoint/2010/main" val="1661658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81200"/>
            <a:ext cx="8229600" cy="3539430"/>
          </a:xfrm>
          <a:prstGeom prst="rect">
            <a:avLst/>
          </a:prstGeom>
        </p:spPr>
        <p:txBody>
          <a:bodyPr wrap="square">
            <a:spAutoFit/>
          </a:bodyPr>
          <a:lstStyle/>
          <a:p>
            <a:pPr algn="just"/>
            <a:r>
              <a:rPr lang="en-US" sz="2800" b="1" dirty="0"/>
              <a:t>Getters and </a:t>
            </a:r>
            <a:r>
              <a:rPr lang="en-US" sz="2800" b="1" dirty="0" smtClean="0"/>
              <a:t>setters</a:t>
            </a:r>
          </a:p>
          <a:p>
            <a:pPr algn="just"/>
            <a:endParaRPr lang="en-US" sz="2800" b="1" dirty="0"/>
          </a:p>
          <a:p>
            <a:pPr algn="just"/>
            <a:r>
              <a:rPr lang="en-US" sz="2800" dirty="0"/>
              <a:t>Getters and setters are special methods that provide read and write access to an object’s properties. Recall that each instance variable has an implicit getter, plus a setter if appropriate. You can create additional properties by implementing getters and setters, using the get and set keywords:</a:t>
            </a:r>
          </a:p>
        </p:txBody>
      </p:sp>
    </p:spTree>
    <p:extLst>
      <p:ext uri="{BB962C8B-B14F-4D97-AF65-F5344CB8AC3E}">
        <p14:creationId xmlns:p14="http://schemas.microsoft.com/office/powerpoint/2010/main" val="636807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8229600" cy="3970318"/>
          </a:xfrm>
          <a:prstGeom prst="rect">
            <a:avLst/>
          </a:prstGeom>
        </p:spPr>
        <p:txBody>
          <a:bodyPr wrap="square">
            <a:spAutoFit/>
          </a:bodyPr>
          <a:lstStyle/>
          <a:p>
            <a:pPr algn="just"/>
            <a:r>
              <a:rPr lang="en-US" sz="2800" b="1" dirty="0"/>
              <a:t>Abstract </a:t>
            </a:r>
            <a:r>
              <a:rPr lang="en-US" sz="2800" b="1" dirty="0" smtClean="0"/>
              <a:t>methods</a:t>
            </a:r>
          </a:p>
          <a:p>
            <a:pPr algn="just"/>
            <a:endParaRPr lang="en-US" sz="2800" b="1" dirty="0"/>
          </a:p>
          <a:p>
            <a:pPr algn="just"/>
            <a:r>
              <a:rPr lang="en-US" sz="2800" dirty="0"/>
              <a:t>Instance, getter, and setter methods can be abstract, defining an interface but leaving its implementation up to other classes. Abstract methods can only exist in abstract classes.</a:t>
            </a:r>
          </a:p>
          <a:p>
            <a:pPr algn="just"/>
            <a:endParaRPr lang="en-US" sz="2800" dirty="0"/>
          </a:p>
          <a:p>
            <a:pPr algn="just"/>
            <a:r>
              <a:rPr lang="en-US" sz="2800" dirty="0"/>
              <a:t>To make a method abstract, use a semicolon (;) instead of a method body:</a:t>
            </a:r>
          </a:p>
        </p:txBody>
      </p:sp>
    </p:spTree>
    <p:extLst>
      <p:ext uri="{BB962C8B-B14F-4D97-AF65-F5344CB8AC3E}">
        <p14:creationId xmlns:p14="http://schemas.microsoft.com/office/powerpoint/2010/main" val="3889456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859340"/>
            <a:ext cx="7848600" cy="3539430"/>
          </a:xfrm>
          <a:prstGeom prst="rect">
            <a:avLst/>
          </a:prstGeom>
        </p:spPr>
        <p:txBody>
          <a:bodyPr wrap="square">
            <a:spAutoFit/>
          </a:bodyPr>
          <a:lstStyle/>
          <a:p>
            <a:r>
              <a:rPr lang="en-US" sz="2800" b="1" dirty="0"/>
              <a:t>Type test operators</a:t>
            </a:r>
          </a:p>
          <a:p>
            <a:r>
              <a:rPr lang="en-US" sz="2800" dirty="0"/>
              <a:t>The as, is, and is! operators are handy for checking types at runtime.</a:t>
            </a:r>
          </a:p>
          <a:p>
            <a:endParaRPr lang="en-US" sz="2800" dirty="0"/>
          </a:p>
          <a:p>
            <a:r>
              <a:rPr lang="en-US" sz="2800" dirty="0"/>
              <a:t>Operator	</a:t>
            </a:r>
            <a:r>
              <a:rPr lang="en-US" sz="2800" dirty="0" smtClean="0"/>
              <a:t>	Meaning</a:t>
            </a:r>
            <a:endParaRPr lang="en-US" sz="2800" dirty="0"/>
          </a:p>
          <a:p>
            <a:r>
              <a:rPr lang="en-US" sz="2800" dirty="0"/>
              <a:t>as	Typecast (also used to specify library prefixes)</a:t>
            </a:r>
          </a:p>
          <a:p>
            <a:r>
              <a:rPr lang="en-US" sz="2800" dirty="0"/>
              <a:t>is	True if the object has the specified type</a:t>
            </a:r>
          </a:p>
          <a:p>
            <a:r>
              <a:rPr lang="en-US" sz="2800" dirty="0"/>
              <a:t>is!	False if the object has the specified type</a:t>
            </a:r>
          </a:p>
        </p:txBody>
      </p:sp>
    </p:spTree>
    <p:extLst>
      <p:ext uri="{BB962C8B-B14F-4D97-AF65-F5344CB8AC3E}">
        <p14:creationId xmlns:p14="http://schemas.microsoft.com/office/powerpoint/2010/main" val="388058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74838"/>
            <a:ext cx="7924800" cy="3539430"/>
          </a:xfrm>
          <a:prstGeom prst="rect">
            <a:avLst/>
          </a:prstGeom>
        </p:spPr>
        <p:txBody>
          <a:bodyPr wrap="square">
            <a:spAutoFit/>
          </a:bodyPr>
          <a:lstStyle/>
          <a:p>
            <a:pPr algn="just"/>
            <a:r>
              <a:rPr lang="en-US" sz="2800" b="1" dirty="0"/>
              <a:t>Abstract </a:t>
            </a:r>
            <a:r>
              <a:rPr lang="en-US" sz="2800" b="1" dirty="0" smtClean="0"/>
              <a:t>classes</a:t>
            </a:r>
          </a:p>
          <a:p>
            <a:pPr algn="just"/>
            <a:endParaRPr lang="en-US" sz="2800" b="1" dirty="0"/>
          </a:p>
          <a:p>
            <a:pPr algn="just"/>
            <a:r>
              <a:rPr lang="en-US" sz="2800" dirty="0"/>
              <a:t>Use the abstract modifier to define an abstract class—a class that can’t be instantiated. Abstract classes are useful for defining interfaces, often with some implementation. If you want your abstract class to appear to be </a:t>
            </a:r>
            <a:r>
              <a:rPr lang="en-US" sz="2800" dirty="0" err="1"/>
              <a:t>instantiable</a:t>
            </a:r>
            <a:endParaRPr lang="en-US" sz="2800" dirty="0"/>
          </a:p>
          <a:p>
            <a:pPr algn="just"/>
            <a:endParaRPr lang="en-US" sz="2800" dirty="0"/>
          </a:p>
        </p:txBody>
      </p:sp>
    </p:spTree>
    <p:extLst>
      <p:ext uri="{BB962C8B-B14F-4D97-AF65-F5344CB8AC3E}">
        <p14:creationId xmlns:p14="http://schemas.microsoft.com/office/powerpoint/2010/main" val="33943360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229600" cy="6555641"/>
          </a:xfrm>
          <a:prstGeom prst="rect">
            <a:avLst/>
          </a:prstGeom>
        </p:spPr>
        <p:txBody>
          <a:bodyPr wrap="square">
            <a:spAutoFit/>
          </a:bodyPr>
          <a:lstStyle/>
          <a:p>
            <a:r>
              <a:rPr lang="en-US" sz="2800" i="1" dirty="0"/>
              <a:t>class Person {</a:t>
            </a:r>
          </a:p>
          <a:p>
            <a:r>
              <a:rPr lang="en-US" sz="2800" i="1" dirty="0"/>
              <a:t>  String </a:t>
            </a:r>
            <a:r>
              <a:rPr lang="en-US" sz="2800" i="1" dirty="0" err="1"/>
              <a:t>firstName</a:t>
            </a:r>
            <a:r>
              <a:rPr lang="en-US" sz="2800" i="1" dirty="0"/>
              <a:t>;</a:t>
            </a:r>
          </a:p>
          <a:p>
            <a:endParaRPr lang="en-US" sz="2800" i="1" dirty="0"/>
          </a:p>
          <a:p>
            <a:r>
              <a:rPr lang="en-US" sz="2800" i="1" dirty="0"/>
              <a:t>  </a:t>
            </a:r>
            <a:r>
              <a:rPr lang="en-US" sz="2800" i="1" dirty="0" err="1"/>
              <a:t>Person.fromJson</a:t>
            </a:r>
            <a:r>
              <a:rPr lang="en-US" sz="2800" i="1" dirty="0"/>
              <a:t>(Map data) {</a:t>
            </a:r>
          </a:p>
          <a:p>
            <a:r>
              <a:rPr lang="en-US" sz="2800" i="1" dirty="0"/>
              <a:t>    print('in Person');</a:t>
            </a:r>
          </a:p>
          <a:p>
            <a:r>
              <a:rPr lang="en-US" sz="2800" i="1" dirty="0"/>
              <a:t>  }</a:t>
            </a:r>
          </a:p>
          <a:p>
            <a:r>
              <a:rPr lang="en-US" sz="2800" i="1" dirty="0"/>
              <a:t>}</a:t>
            </a:r>
          </a:p>
          <a:p>
            <a:r>
              <a:rPr lang="en-US" sz="2800" dirty="0"/>
              <a:t> Employee(</a:t>
            </a:r>
            <a:r>
              <a:rPr lang="en-US" sz="2800" dirty="0" err="1"/>
              <a:t>this.name,this.address,this.age,this.sons,this.tel</a:t>
            </a:r>
            <a:r>
              <a:rPr lang="en-US" sz="2800" dirty="0"/>
              <a:t>);</a:t>
            </a:r>
          </a:p>
          <a:p>
            <a:endParaRPr lang="en-US" sz="2800" i="1" dirty="0"/>
          </a:p>
          <a:p>
            <a:r>
              <a:rPr lang="en-US" sz="2800" i="1" dirty="0"/>
              <a:t>class Employee extends Person {</a:t>
            </a:r>
          </a:p>
          <a:p>
            <a:r>
              <a:rPr lang="en-US" sz="2800" i="1" dirty="0" err="1" smtClean="0"/>
              <a:t>Employee.fromJson</a:t>
            </a:r>
            <a:r>
              <a:rPr lang="en-US" sz="2800" i="1" dirty="0" smtClean="0"/>
              <a:t>(Map </a:t>
            </a:r>
            <a:r>
              <a:rPr lang="en-US" sz="2800" i="1" dirty="0"/>
              <a:t>data) : </a:t>
            </a:r>
            <a:r>
              <a:rPr lang="en-US" sz="2800" i="1" dirty="0" err="1"/>
              <a:t>super.fromJson</a:t>
            </a:r>
            <a:r>
              <a:rPr lang="en-US" sz="2800" i="1" dirty="0"/>
              <a:t>(data) {</a:t>
            </a:r>
          </a:p>
          <a:p>
            <a:r>
              <a:rPr lang="en-US" sz="2800" i="1" dirty="0"/>
              <a:t>    print('in Employee');</a:t>
            </a:r>
          </a:p>
          <a:p>
            <a:r>
              <a:rPr lang="en-US" sz="2800" i="1" dirty="0"/>
              <a:t>  }</a:t>
            </a:r>
          </a:p>
          <a:p>
            <a:r>
              <a:rPr lang="en-US" sz="2800" i="1" dirty="0"/>
              <a:t>}</a:t>
            </a:r>
          </a:p>
        </p:txBody>
      </p:sp>
    </p:spTree>
    <p:extLst>
      <p:ext uri="{BB962C8B-B14F-4D97-AF65-F5344CB8AC3E}">
        <p14:creationId xmlns:p14="http://schemas.microsoft.com/office/powerpoint/2010/main" val="1071984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05000"/>
            <a:ext cx="8153400" cy="3539430"/>
          </a:xfrm>
          <a:prstGeom prst="rect">
            <a:avLst/>
          </a:prstGeom>
        </p:spPr>
        <p:txBody>
          <a:bodyPr wrap="square">
            <a:spAutoFit/>
          </a:bodyPr>
          <a:lstStyle/>
          <a:p>
            <a:pPr algn="just"/>
            <a:r>
              <a:rPr lang="en-US" sz="2800" b="1" dirty="0"/>
              <a:t>Implicit interfaces</a:t>
            </a:r>
            <a:endParaRPr lang="en-US" sz="2800" b="1" dirty="0" smtClean="0"/>
          </a:p>
          <a:p>
            <a:pPr algn="just"/>
            <a:endParaRPr lang="en-US" sz="2800" b="1" dirty="0"/>
          </a:p>
          <a:p>
            <a:pPr algn="just"/>
            <a:r>
              <a:rPr lang="en-US" sz="2800" dirty="0"/>
              <a:t>Every class implicitly defines an interface containing all the instance members of the class and of any interfaces it implements. If you want to create a class A that supports class B’s API without inheriting B’s implementation, class A should implement the B interface.</a:t>
            </a:r>
          </a:p>
        </p:txBody>
      </p:sp>
    </p:spTree>
    <p:extLst>
      <p:ext uri="{BB962C8B-B14F-4D97-AF65-F5344CB8AC3E}">
        <p14:creationId xmlns:p14="http://schemas.microsoft.com/office/powerpoint/2010/main" val="4182943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981" y="2438400"/>
            <a:ext cx="8153400" cy="1815882"/>
          </a:xfrm>
          <a:prstGeom prst="rect">
            <a:avLst/>
          </a:prstGeom>
        </p:spPr>
        <p:txBody>
          <a:bodyPr wrap="square">
            <a:spAutoFit/>
          </a:bodyPr>
          <a:lstStyle/>
          <a:p>
            <a:r>
              <a:rPr lang="en-US" sz="2800" b="1" dirty="0"/>
              <a:t>Extending a </a:t>
            </a:r>
            <a:r>
              <a:rPr lang="en-US" sz="2800" b="1" dirty="0" smtClean="0"/>
              <a:t>class</a:t>
            </a:r>
          </a:p>
          <a:p>
            <a:endParaRPr lang="en-US" sz="2800" b="1" dirty="0"/>
          </a:p>
          <a:p>
            <a:r>
              <a:rPr lang="en-US" sz="2800" dirty="0"/>
              <a:t>Use extends to create a subclass, and super to refer to the </a:t>
            </a:r>
            <a:r>
              <a:rPr lang="en-US" sz="2800" dirty="0" smtClean="0"/>
              <a:t>superclass</a:t>
            </a:r>
            <a:endParaRPr lang="en-US" sz="2800" dirty="0"/>
          </a:p>
        </p:txBody>
      </p:sp>
    </p:spTree>
    <p:extLst>
      <p:ext uri="{BB962C8B-B14F-4D97-AF65-F5344CB8AC3E}">
        <p14:creationId xmlns:p14="http://schemas.microsoft.com/office/powerpoint/2010/main" val="90541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305800" cy="5693866"/>
          </a:xfrm>
          <a:prstGeom prst="rect">
            <a:avLst/>
          </a:prstGeom>
        </p:spPr>
        <p:txBody>
          <a:bodyPr wrap="square">
            <a:spAutoFit/>
          </a:bodyPr>
          <a:lstStyle/>
          <a:p>
            <a:endParaRPr lang="en-US" sz="2800" dirty="0"/>
          </a:p>
          <a:p>
            <a:r>
              <a:rPr lang="en-US" sz="2800" dirty="0"/>
              <a:t>To create a set that’s a compile-time constant, add </a:t>
            </a:r>
            <a:r>
              <a:rPr lang="en-US" sz="2800" dirty="0" err="1"/>
              <a:t>const</a:t>
            </a:r>
            <a:r>
              <a:rPr lang="en-US" sz="2800" dirty="0"/>
              <a:t> before the set literal</a:t>
            </a:r>
            <a:r>
              <a:rPr lang="en-US" sz="2800" dirty="0" smtClean="0"/>
              <a:t>:</a:t>
            </a:r>
          </a:p>
          <a:p>
            <a:endParaRPr lang="en-US" sz="2800" dirty="0"/>
          </a:p>
          <a:p>
            <a:r>
              <a:rPr lang="en-US" sz="2800" i="1" dirty="0"/>
              <a:t>final </a:t>
            </a:r>
            <a:r>
              <a:rPr lang="en-US" sz="2800" i="1" dirty="0" err="1"/>
              <a:t>constantSet</a:t>
            </a:r>
            <a:r>
              <a:rPr lang="en-US" sz="2800" i="1" dirty="0"/>
              <a:t> = </a:t>
            </a:r>
            <a:r>
              <a:rPr lang="en-US" sz="2800" i="1" dirty="0" err="1"/>
              <a:t>const</a:t>
            </a:r>
            <a:r>
              <a:rPr lang="en-US" sz="2800" i="1" dirty="0"/>
              <a:t> {</a:t>
            </a:r>
          </a:p>
          <a:p>
            <a:r>
              <a:rPr lang="en-US" sz="2800" i="1" dirty="0"/>
              <a:t>  'fluorine',</a:t>
            </a:r>
          </a:p>
          <a:p>
            <a:r>
              <a:rPr lang="en-US" sz="2800" i="1" dirty="0"/>
              <a:t>  'chlorine',</a:t>
            </a:r>
          </a:p>
          <a:p>
            <a:r>
              <a:rPr lang="en-US" sz="2800" i="1" dirty="0"/>
              <a:t>  'bromine',</a:t>
            </a:r>
          </a:p>
          <a:p>
            <a:r>
              <a:rPr lang="en-US" sz="2800" i="1" dirty="0"/>
              <a:t>  'iodine',</a:t>
            </a:r>
          </a:p>
          <a:p>
            <a:r>
              <a:rPr lang="en-US" sz="2800" i="1" dirty="0"/>
              <a:t>  'astatine',</a:t>
            </a:r>
          </a:p>
          <a:p>
            <a:r>
              <a:rPr lang="en-US" sz="2800" i="1" dirty="0"/>
              <a:t>};</a:t>
            </a:r>
          </a:p>
          <a:p>
            <a:r>
              <a:rPr lang="en-US" sz="2800" dirty="0"/>
              <a:t>// </a:t>
            </a:r>
            <a:r>
              <a:rPr lang="en-US" sz="2800" dirty="0" err="1"/>
              <a:t>constantSet.add</a:t>
            </a:r>
            <a:r>
              <a:rPr lang="en-US" sz="2800" dirty="0"/>
              <a:t>('helium'); // Uncommenting this causes an error.</a:t>
            </a:r>
          </a:p>
        </p:txBody>
      </p:sp>
    </p:spTree>
    <p:extLst>
      <p:ext uri="{BB962C8B-B14F-4D97-AF65-F5344CB8AC3E}">
        <p14:creationId xmlns:p14="http://schemas.microsoft.com/office/powerpoint/2010/main" val="1584254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0"/>
            <a:ext cx="8153400" cy="2677656"/>
          </a:xfrm>
          <a:prstGeom prst="rect">
            <a:avLst/>
          </a:prstGeom>
        </p:spPr>
        <p:txBody>
          <a:bodyPr wrap="square">
            <a:spAutoFit/>
          </a:bodyPr>
          <a:lstStyle/>
          <a:p>
            <a:pPr algn="just"/>
            <a:r>
              <a:rPr lang="en-US" sz="2800" b="1" dirty="0"/>
              <a:t>Overriding </a:t>
            </a:r>
            <a:r>
              <a:rPr lang="en-US" sz="2800" b="1" dirty="0" smtClean="0"/>
              <a:t>members</a:t>
            </a:r>
          </a:p>
          <a:p>
            <a:pPr algn="just"/>
            <a:endParaRPr lang="en-US" sz="2800" b="1" dirty="0"/>
          </a:p>
          <a:p>
            <a:pPr algn="just"/>
            <a:r>
              <a:rPr lang="en-US" sz="2800" dirty="0"/>
              <a:t>Subclasses can override instance methods, getters, and setters. You can use the @override annotation to indicate that you are intentionally overriding a </a:t>
            </a:r>
            <a:r>
              <a:rPr lang="en-US" sz="2800" dirty="0" smtClean="0"/>
              <a:t>member</a:t>
            </a:r>
            <a:endParaRPr lang="en-US" sz="2800" dirty="0"/>
          </a:p>
        </p:txBody>
      </p:sp>
    </p:spTree>
    <p:extLst>
      <p:ext uri="{BB962C8B-B14F-4D97-AF65-F5344CB8AC3E}">
        <p14:creationId xmlns:p14="http://schemas.microsoft.com/office/powerpoint/2010/main" val="2799847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676400"/>
            <a:ext cx="8229600" cy="3970318"/>
          </a:xfrm>
          <a:prstGeom prst="rect">
            <a:avLst/>
          </a:prstGeom>
        </p:spPr>
        <p:txBody>
          <a:bodyPr wrap="square">
            <a:spAutoFit/>
          </a:bodyPr>
          <a:lstStyle/>
          <a:p>
            <a:pPr algn="just"/>
            <a:r>
              <a:rPr lang="en-US" sz="2800" b="1" dirty="0" err="1"/>
              <a:t>var</a:t>
            </a:r>
            <a:endParaRPr lang="en-US" sz="2800" b="1" dirty="0"/>
          </a:p>
          <a:p>
            <a:pPr algn="just"/>
            <a:r>
              <a:rPr lang="en-US" sz="2800" dirty="0"/>
              <a:t>A way to declare a variable without specifying its type, but if we assign specific type for the variable, we wont be able to change the variable type anymore</a:t>
            </a:r>
          </a:p>
          <a:p>
            <a:pPr algn="just"/>
            <a:endParaRPr lang="en-US" sz="2800" dirty="0"/>
          </a:p>
          <a:p>
            <a:pPr algn="just"/>
            <a:r>
              <a:rPr lang="en-US" sz="2800" b="1" dirty="0"/>
              <a:t>dynamic</a:t>
            </a:r>
          </a:p>
          <a:p>
            <a:pPr algn="just"/>
            <a:r>
              <a:rPr lang="en-US" sz="2800" dirty="0"/>
              <a:t>an object </a:t>
            </a:r>
            <a:r>
              <a:rPr lang="en-US" sz="2800" dirty="0" err="1"/>
              <a:t>wich</a:t>
            </a:r>
            <a:r>
              <a:rPr lang="en-US" sz="2800" dirty="0"/>
              <a:t> is not restricted to a single type, that means we can change the variable type whenever we want</a:t>
            </a:r>
          </a:p>
        </p:txBody>
      </p:sp>
    </p:spTree>
    <p:extLst>
      <p:ext uri="{BB962C8B-B14F-4D97-AF65-F5344CB8AC3E}">
        <p14:creationId xmlns:p14="http://schemas.microsoft.com/office/powerpoint/2010/main" val="1584254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97839"/>
            <a:ext cx="8305800" cy="3539430"/>
          </a:xfrm>
          <a:prstGeom prst="rect">
            <a:avLst/>
          </a:prstGeom>
        </p:spPr>
        <p:txBody>
          <a:bodyPr wrap="square">
            <a:spAutoFit/>
          </a:bodyPr>
          <a:lstStyle/>
          <a:p>
            <a:pPr algn="just"/>
            <a:r>
              <a:rPr lang="en-US" sz="2800" b="1" dirty="0"/>
              <a:t>"static" </a:t>
            </a:r>
            <a:r>
              <a:rPr lang="en-US" sz="2800" dirty="0"/>
              <a:t>means a member is available on the class itself instead of on instances of the class. That's all it means, and it isn't used for anything else</a:t>
            </a:r>
          </a:p>
          <a:p>
            <a:pPr algn="just"/>
            <a:r>
              <a:rPr lang="en-US" sz="2800" dirty="0"/>
              <a:t>ex: </a:t>
            </a:r>
            <a:r>
              <a:rPr lang="en-US" sz="2800" dirty="0" err="1"/>
              <a:t>className</a:t>
            </a:r>
            <a:r>
              <a:rPr lang="en-US" sz="2800" dirty="0"/>
              <a:t>.(static variable)</a:t>
            </a:r>
          </a:p>
          <a:p>
            <a:pPr algn="just"/>
            <a:endParaRPr lang="en-US" sz="2800" dirty="0"/>
          </a:p>
          <a:p>
            <a:pPr algn="just"/>
            <a:r>
              <a:rPr lang="en-US" sz="2800" b="1" dirty="0"/>
              <a:t>"final" </a:t>
            </a:r>
            <a:r>
              <a:rPr lang="en-US" sz="2800" dirty="0"/>
              <a:t>means single-assignment: a final variable or field *must* have an initializer. Once assigned a value, a final variable's value cannot be changed</a:t>
            </a:r>
          </a:p>
        </p:txBody>
      </p:sp>
    </p:spTree>
    <p:extLst>
      <p:ext uri="{BB962C8B-B14F-4D97-AF65-F5344CB8AC3E}">
        <p14:creationId xmlns:p14="http://schemas.microsoft.com/office/powerpoint/2010/main" val="1584254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914400"/>
            <a:ext cx="8153400" cy="5262979"/>
          </a:xfrm>
          <a:prstGeom prst="rect">
            <a:avLst/>
          </a:prstGeom>
          <a:noFill/>
        </p:spPr>
        <p:txBody>
          <a:bodyPr wrap="square" rtlCol="0">
            <a:spAutoFit/>
          </a:bodyPr>
          <a:lstStyle/>
          <a:p>
            <a:pPr fontAlgn="base"/>
            <a:r>
              <a:rPr lang="en-US" sz="2800" b="1" dirty="0" err="1" smtClean="0"/>
              <a:t>Const</a:t>
            </a:r>
            <a:endParaRPr lang="en-US" sz="2800" b="1" dirty="0" smtClean="0"/>
          </a:p>
          <a:p>
            <a:pPr algn="just" fontAlgn="base"/>
            <a:r>
              <a:rPr lang="en-US" sz="2800" dirty="0"/>
              <a:t/>
            </a:r>
            <a:br>
              <a:rPr lang="en-US" sz="2800" dirty="0"/>
            </a:br>
            <a:r>
              <a:rPr lang="en-US" sz="2800" dirty="0"/>
              <a:t>If the value is value you have is computed at runtime (new </a:t>
            </a:r>
            <a:r>
              <a:rPr lang="en-US" sz="2800" dirty="0" err="1"/>
              <a:t>DateTime.now</a:t>
            </a:r>
            <a:r>
              <a:rPr lang="en-US" sz="2800" dirty="0"/>
              <a:t>(), for example), you can not use a </a:t>
            </a:r>
            <a:r>
              <a:rPr lang="en-US" sz="2800" dirty="0" err="1"/>
              <a:t>const</a:t>
            </a:r>
            <a:r>
              <a:rPr lang="en-US" sz="2800" dirty="0"/>
              <a:t> for it. However, if the value is known at compile time (</a:t>
            </a:r>
            <a:r>
              <a:rPr lang="en-US" sz="2800" dirty="0" err="1"/>
              <a:t>const</a:t>
            </a:r>
            <a:r>
              <a:rPr lang="en-US" sz="2800" dirty="0"/>
              <a:t> a = 1;), then you should use </a:t>
            </a:r>
            <a:r>
              <a:rPr lang="en-US" sz="2800" dirty="0" err="1"/>
              <a:t>const</a:t>
            </a:r>
            <a:r>
              <a:rPr lang="en-US" sz="2800" dirty="0"/>
              <a:t> over final. </a:t>
            </a:r>
          </a:p>
          <a:p>
            <a:pPr algn="just" fontAlgn="base"/>
            <a:r>
              <a:rPr lang="en-US" sz="2800" dirty="0"/>
              <a:t>if you're using </a:t>
            </a:r>
            <a:r>
              <a:rPr lang="en-US" sz="2800" dirty="0" err="1"/>
              <a:t>const</a:t>
            </a:r>
            <a:r>
              <a:rPr lang="en-US" sz="2800" dirty="0"/>
              <a:t>, you have to declare it as static </a:t>
            </a:r>
            <a:r>
              <a:rPr lang="en-US" sz="2800" dirty="0" err="1"/>
              <a:t>const</a:t>
            </a:r>
            <a:r>
              <a:rPr lang="en-US" sz="2800" dirty="0"/>
              <a:t> rather than just const. </a:t>
            </a:r>
          </a:p>
          <a:p>
            <a:pPr algn="just" fontAlgn="base"/>
            <a:r>
              <a:rPr lang="en-US" sz="2800" dirty="0"/>
              <a:t>if you have a </a:t>
            </a:r>
            <a:r>
              <a:rPr lang="en-US" sz="2800" dirty="0" err="1"/>
              <a:t>const</a:t>
            </a:r>
            <a:r>
              <a:rPr lang="en-US" sz="2800" dirty="0"/>
              <a:t> collection, everything inside of that is in const. If you have a final collection, everything inside of that is not final</a:t>
            </a:r>
            <a:r>
              <a:rPr lang="en-US" sz="2800" dirty="0" smtClean="0"/>
              <a:t>.</a:t>
            </a:r>
            <a:endParaRPr lang="en-US" sz="2800" dirty="0"/>
          </a:p>
        </p:txBody>
      </p:sp>
    </p:spTree>
    <p:extLst>
      <p:ext uri="{BB962C8B-B14F-4D97-AF65-F5344CB8AC3E}">
        <p14:creationId xmlns:p14="http://schemas.microsoft.com/office/powerpoint/2010/main" val="1584254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0"/>
            <a:ext cx="7924800" cy="3970318"/>
          </a:xfrm>
          <a:prstGeom prst="rect">
            <a:avLst/>
          </a:prstGeom>
        </p:spPr>
        <p:txBody>
          <a:bodyPr wrap="square">
            <a:spAutoFit/>
          </a:bodyPr>
          <a:lstStyle/>
          <a:p>
            <a:pPr fontAlgn="base"/>
            <a:r>
              <a:rPr lang="en-US" sz="2800" b="1" dirty="0" smtClean="0"/>
              <a:t>Final</a:t>
            </a:r>
          </a:p>
          <a:p>
            <a:pPr algn="just" fontAlgn="base"/>
            <a:r>
              <a:rPr lang="en-US" sz="2800" dirty="0"/>
              <a:t/>
            </a:r>
            <a:br>
              <a:rPr lang="en-US" sz="2800" dirty="0"/>
            </a:br>
            <a:r>
              <a:rPr lang="en-US" sz="2800" dirty="0"/>
              <a:t>final should be used over </a:t>
            </a:r>
            <a:r>
              <a:rPr lang="en-US" sz="2800" dirty="0" err="1"/>
              <a:t>const</a:t>
            </a:r>
            <a:r>
              <a:rPr lang="en-US" sz="2800" dirty="0"/>
              <a:t> if you don't know the value at compile time, and it will be calculated/grabbed at runtime. If you want an HTTP response that can't be changed, if you want to get something from a database, or if you want to read from a local file, use final. Anything that isn't known at compile time should be final over const.</a:t>
            </a:r>
          </a:p>
        </p:txBody>
      </p:sp>
    </p:spTree>
    <p:extLst>
      <p:ext uri="{BB962C8B-B14F-4D97-AF65-F5344CB8AC3E}">
        <p14:creationId xmlns:p14="http://schemas.microsoft.com/office/powerpoint/2010/main" val="2398784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116" y="685800"/>
            <a:ext cx="8153400" cy="3539430"/>
          </a:xfrm>
          <a:prstGeom prst="rect">
            <a:avLst/>
          </a:prstGeom>
        </p:spPr>
        <p:txBody>
          <a:bodyPr wrap="square">
            <a:spAutoFit/>
          </a:bodyPr>
          <a:lstStyle/>
          <a:p>
            <a:pPr algn="just"/>
            <a:r>
              <a:rPr lang="en-US" sz="2800" dirty="0"/>
              <a:t>In OOP, an interface is something that enforces the deriving class to implement a set list of public fields and methods.</a:t>
            </a:r>
          </a:p>
          <a:p>
            <a:pPr algn="just"/>
            <a:r>
              <a:rPr lang="en-US" sz="2800" dirty="0"/>
              <a:t>But unlike other traditional programming languages like C# and JAVA, Dart does not have explicit interface types. Each class, by default, defines its own interface composed of public fields and methods. So, every class can act as an interface in Dart.</a:t>
            </a:r>
          </a:p>
        </p:txBody>
      </p:sp>
      <p:sp>
        <p:nvSpPr>
          <p:cNvPr id="5" name="Rectangle 4"/>
          <p:cNvSpPr/>
          <p:nvPr/>
        </p:nvSpPr>
        <p:spPr>
          <a:xfrm>
            <a:off x="457200" y="4883497"/>
            <a:ext cx="8153400" cy="1384995"/>
          </a:xfrm>
          <a:prstGeom prst="rect">
            <a:avLst/>
          </a:prstGeom>
        </p:spPr>
        <p:txBody>
          <a:bodyPr wrap="square">
            <a:spAutoFit/>
          </a:bodyPr>
          <a:lstStyle/>
          <a:p>
            <a:pPr algn="just"/>
            <a:r>
              <a:rPr lang="en-US" sz="2800" dirty="0"/>
              <a:t>We use the implements keyword to implement an interface. Also, a class can implement multiple interfaces.</a:t>
            </a:r>
          </a:p>
        </p:txBody>
      </p:sp>
    </p:spTree>
    <p:extLst>
      <p:ext uri="{BB962C8B-B14F-4D97-AF65-F5344CB8AC3E}">
        <p14:creationId xmlns:p14="http://schemas.microsoft.com/office/powerpoint/2010/main" val="42595806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rt Example 1 Implemen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227" y="304800"/>
            <a:ext cx="4248150" cy="3943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4495800"/>
            <a:ext cx="8534400" cy="2246769"/>
          </a:xfrm>
          <a:prstGeom prst="rect">
            <a:avLst/>
          </a:prstGeom>
        </p:spPr>
        <p:txBody>
          <a:bodyPr wrap="square">
            <a:spAutoFit/>
          </a:bodyPr>
          <a:lstStyle/>
          <a:p>
            <a:pPr algn="just"/>
            <a:r>
              <a:rPr lang="en-US" sz="2800" dirty="0"/>
              <a:t>In the example above, class D implements classes A, B and C therefore it must implement the public methods and fields of those classes.</a:t>
            </a:r>
          </a:p>
          <a:p>
            <a:pPr algn="just"/>
            <a:r>
              <a:rPr lang="en-US" sz="2800" dirty="0"/>
              <a:t>Furthermore, since Dart does not have explicit interfaces, we use the abstract class as an interface.</a:t>
            </a:r>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762000"/>
            <a:ext cx="8382000" cy="1815882"/>
          </a:xfrm>
          <a:prstGeom prst="rect">
            <a:avLst/>
          </a:prstGeom>
        </p:spPr>
        <p:txBody>
          <a:bodyPr wrap="square">
            <a:spAutoFit/>
          </a:bodyPr>
          <a:lstStyle/>
          <a:p>
            <a:pPr algn="just"/>
            <a:r>
              <a:rPr lang="en-US" sz="2800" dirty="0"/>
              <a:t>In OOP, inheritance implies sharing of behavior between classes. We can not share features with an interface. So, when we implement a class, we can not share it’s behavior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895600"/>
            <a:ext cx="65627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0"/>
            <a:ext cx="8229600" cy="2677656"/>
          </a:xfrm>
          <a:prstGeom prst="rect">
            <a:avLst/>
          </a:prstGeom>
        </p:spPr>
        <p:txBody>
          <a:bodyPr wrap="square">
            <a:spAutoFit/>
          </a:bodyPr>
          <a:lstStyle/>
          <a:p>
            <a:pPr algn="just"/>
            <a:r>
              <a:rPr lang="en-US" sz="2800" dirty="0"/>
              <a:t>In the above example, since B extends A, you can call the </a:t>
            </a:r>
            <a:r>
              <a:rPr lang="en-US" sz="2800" dirty="0" err="1"/>
              <a:t>doA</a:t>
            </a:r>
            <a:r>
              <a:rPr lang="en-US" sz="2800" dirty="0"/>
              <a:t>() method directly from B’s object</a:t>
            </a:r>
            <a:r>
              <a:rPr lang="en-US" sz="2800" dirty="0" smtClean="0"/>
              <a:t>.</a:t>
            </a:r>
          </a:p>
          <a:p>
            <a:pPr algn="just"/>
            <a:endParaRPr lang="en-US" sz="2800" dirty="0"/>
          </a:p>
          <a:p>
            <a:pPr algn="just"/>
            <a:r>
              <a:rPr lang="en-US" sz="2800" dirty="0"/>
              <a:t>Unlike implementing multiple interfaces, Dart only supports single inheritance. So, you can not extend from multiple classes.</a:t>
            </a:r>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7848600" cy="1815882"/>
          </a:xfrm>
          <a:prstGeom prst="rect">
            <a:avLst/>
          </a:prstGeom>
        </p:spPr>
        <p:txBody>
          <a:bodyPr wrap="square">
            <a:spAutoFit/>
          </a:bodyPr>
          <a:lstStyle/>
          <a:p>
            <a:pPr algn="just"/>
            <a:r>
              <a:rPr lang="en-US" sz="2800" dirty="0"/>
              <a:t>In OOP, a </a:t>
            </a:r>
            <a:r>
              <a:rPr lang="en-US" sz="2800" dirty="0" err="1"/>
              <a:t>mixin</a:t>
            </a:r>
            <a:r>
              <a:rPr lang="en-US" sz="2800" dirty="0"/>
              <a:t> is a class that contains methods for use by other classes. Unlike the interface and inheritance approach, a </a:t>
            </a:r>
            <a:r>
              <a:rPr lang="en-US" sz="2800" dirty="0" err="1"/>
              <a:t>mixin</a:t>
            </a:r>
            <a:r>
              <a:rPr lang="en-US" sz="2800" dirty="0"/>
              <a:t> doesn’t have to be the parent class of those other classes</a:t>
            </a:r>
          </a:p>
        </p:txBody>
      </p:sp>
      <p:sp>
        <p:nvSpPr>
          <p:cNvPr id="3" name="Rectangle 2"/>
          <p:cNvSpPr/>
          <p:nvPr/>
        </p:nvSpPr>
        <p:spPr>
          <a:xfrm>
            <a:off x="685800" y="3890665"/>
            <a:ext cx="7848600" cy="1384995"/>
          </a:xfrm>
          <a:prstGeom prst="rect">
            <a:avLst/>
          </a:prstGeom>
        </p:spPr>
        <p:txBody>
          <a:bodyPr wrap="square">
            <a:spAutoFit/>
          </a:bodyPr>
          <a:lstStyle/>
          <a:p>
            <a:pPr algn="just"/>
            <a:r>
              <a:rPr lang="en-US" sz="2800" dirty="0"/>
              <a:t>You will usually put common functions inside a </a:t>
            </a:r>
            <a:r>
              <a:rPr lang="en-US" sz="2800" dirty="0" err="1"/>
              <a:t>mixin</a:t>
            </a:r>
            <a:r>
              <a:rPr lang="en-US" sz="2800" dirty="0"/>
              <a:t>. In Dart, we make use of the </a:t>
            </a:r>
            <a:r>
              <a:rPr lang="en-US" sz="2800" dirty="0" err="1"/>
              <a:t>mixin</a:t>
            </a:r>
            <a:r>
              <a:rPr lang="en-US" sz="2800" dirty="0"/>
              <a:t> by using the with keyword.</a:t>
            </a:r>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505670"/>
            <a:ext cx="7848600" cy="954107"/>
          </a:xfrm>
          <a:prstGeom prst="rect">
            <a:avLst/>
          </a:prstGeom>
        </p:spPr>
        <p:txBody>
          <a:bodyPr wrap="square">
            <a:spAutoFit/>
          </a:bodyPr>
          <a:lstStyle/>
          <a:p>
            <a:r>
              <a:rPr lang="en-US" sz="2800" dirty="0"/>
              <a:t>As of Dart 2.3, sets support spread operators (... and ...?) and collection ifs and </a:t>
            </a:r>
            <a:r>
              <a:rPr lang="en-US" sz="2800" dirty="0" err="1"/>
              <a:t>fors</a:t>
            </a:r>
            <a:r>
              <a:rPr lang="en-US" sz="2800" dirty="0"/>
              <a:t>, just like lists do.</a:t>
            </a:r>
          </a:p>
        </p:txBody>
      </p:sp>
    </p:spTree>
    <p:extLst>
      <p:ext uri="{BB962C8B-B14F-4D97-AF65-F5344CB8AC3E}">
        <p14:creationId xmlns:p14="http://schemas.microsoft.com/office/powerpoint/2010/main" val="1584254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4181" y="2743200"/>
            <a:ext cx="7924800" cy="523220"/>
          </a:xfrm>
          <a:prstGeom prst="rect">
            <a:avLst/>
          </a:prstGeom>
        </p:spPr>
        <p:txBody>
          <a:bodyPr wrap="square">
            <a:spAutoFit/>
          </a:bodyPr>
          <a:lstStyle/>
          <a:p>
            <a:pPr algn="ctr"/>
            <a:r>
              <a:rPr lang="en-US" sz="2800" b="1" dirty="0" err="1" smtClean="0"/>
              <a:t>Mixin</a:t>
            </a:r>
            <a:r>
              <a:rPr lang="en-US" sz="2800" b="1" dirty="0" smtClean="0"/>
              <a:t> classes cant contain any constructor </a:t>
            </a:r>
            <a:endParaRPr lang="en-US" sz="2800" b="1" dirty="0"/>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8001000" cy="954107"/>
          </a:xfrm>
          <a:prstGeom prst="rect">
            <a:avLst/>
          </a:prstGeom>
        </p:spPr>
        <p:txBody>
          <a:bodyPr wrap="square">
            <a:spAutoFit/>
          </a:bodyPr>
          <a:lstStyle/>
          <a:p>
            <a:pPr algn="just"/>
            <a:r>
              <a:rPr lang="en-US" sz="2800" dirty="0"/>
              <a:t>In Dart, a class can also be used as </a:t>
            </a:r>
            <a:r>
              <a:rPr lang="en-US" sz="2800" dirty="0" err="1"/>
              <a:t>mixin</a:t>
            </a:r>
            <a:r>
              <a:rPr lang="en-US" sz="2800" dirty="0"/>
              <a:t> if the class is constructor-less. For example, the code below is valid.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290" y="2209800"/>
            <a:ext cx="7209219" cy="421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8001000" cy="954107"/>
          </a:xfrm>
          <a:prstGeom prst="rect">
            <a:avLst/>
          </a:prstGeom>
        </p:spPr>
        <p:txBody>
          <a:bodyPr wrap="square">
            <a:spAutoFit/>
          </a:bodyPr>
          <a:lstStyle/>
          <a:p>
            <a:r>
              <a:rPr lang="en-US" sz="2800" dirty="0"/>
              <a:t>But this one below is invalid because class D declares a constructor.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92972"/>
            <a:ext cx="6705599" cy="4461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1384995"/>
          </a:xfrm>
          <a:prstGeom prst="rect">
            <a:avLst/>
          </a:prstGeom>
        </p:spPr>
        <p:txBody>
          <a:bodyPr wrap="square">
            <a:spAutoFit/>
          </a:bodyPr>
          <a:lstStyle/>
          <a:p>
            <a:pPr algn="just"/>
            <a:r>
              <a:rPr lang="en-US" sz="2800" dirty="0"/>
              <a:t>You can also enforce a </a:t>
            </a:r>
            <a:r>
              <a:rPr lang="en-US" sz="2800" dirty="0" err="1"/>
              <a:t>mixin</a:t>
            </a:r>
            <a:r>
              <a:rPr lang="en-US" sz="2800" dirty="0"/>
              <a:t> to be usable for certain types classes only by using the </a:t>
            </a:r>
            <a:r>
              <a:rPr lang="en-US" sz="2800" dirty="0" err="1"/>
              <a:t>the</a:t>
            </a:r>
            <a:r>
              <a:rPr lang="en-US" sz="2800" dirty="0"/>
              <a:t> on keyword when defining the </a:t>
            </a:r>
            <a:r>
              <a:rPr lang="en-US" sz="2800" dirty="0" err="1"/>
              <a:t>mixin</a:t>
            </a:r>
            <a:r>
              <a:rPr lang="en-US" sz="2800"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2105025"/>
            <a:ext cx="64674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667000"/>
            <a:ext cx="7848600" cy="1815882"/>
          </a:xfrm>
          <a:prstGeom prst="rect">
            <a:avLst/>
          </a:prstGeom>
        </p:spPr>
        <p:txBody>
          <a:bodyPr wrap="square">
            <a:spAutoFit/>
          </a:bodyPr>
          <a:lstStyle/>
          <a:p>
            <a:pPr marL="457200" indent="-457200" algn="just">
              <a:buFont typeface="Arial" pitchFamily="34" charset="0"/>
              <a:buChar char="•"/>
            </a:pPr>
            <a:r>
              <a:rPr lang="en-US" sz="2800" dirty="0"/>
              <a:t>Implements for enforcing behaviors.</a:t>
            </a:r>
          </a:p>
          <a:p>
            <a:pPr marL="457200" indent="-457200" algn="just">
              <a:buFont typeface="Arial" pitchFamily="34" charset="0"/>
              <a:buChar char="•"/>
            </a:pPr>
            <a:r>
              <a:rPr lang="en-US" sz="2800" dirty="0"/>
              <a:t>Extends for sharing behaviors of single class.</a:t>
            </a:r>
          </a:p>
          <a:p>
            <a:pPr marL="457200" indent="-457200" algn="just">
              <a:buFont typeface="Arial" pitchFamily="34" charset="0"/>
              <a:buChar char="•"/>
            </a:pPr>
            <a:r>
              <a:rPr lang="en-US" sz="2800" dirty="0" err="1"/>
              <a:t>Mixins</a:t>
            </a:r>
            <a:r>
              <a:rPr lang="en-US" sz="2800" dirty="0"/>
              <a:t> for sharing behaviors from multiple reusable types.</a:t>
            </a:r>
          </a:p>
        </p:txBody>
      </p:sp>
      <p:sp>
        <p:nvSpPr>
          <p:cNvPr id="3" name="Rectangle 2"/>
          <p:cNvSpPr/>
          <p:nvPr/>
        </p:nvSpPr>
        <p:spPr>
          <a:xfrm>
            <a:off x="3321918" y="1219200"/>
            <a:ext cx="1806905" cy="523220"/>
          </a:xfrm>
          <a:prstGeom prst="rect">
            <a:avLst/>
          </a:prstGeom>
        </p:spPr>
        <p:txBody>
          <a:bodyPr wrap="none">
            <a:spAutoFit/>
          </a:bodyPr>
          <a:lstStyle/>
          <a:p>
            <a:r>
              <a:rPr lang="en-US" sz="2800" b="1" dirty="0"/>
              <a:t>Conclusion</a:t>
            </a:r>
          </a:p>
        </p:txBody>
      </p:sp>
    </p:spTree>
    <p:extLst>
      <p:ext uri="{BB962C8B-B14F-4D97-AF65-F5344CB8AC3E}">
        <p14:creationId xmlns:p14="http://schemas.microsoft.com/office/powerpoint/2010/main" val="15842549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57400"/>
            <a:ext cx="8382000" cy="1384995"/>
          </a:xfrm>
          <a:prstGeom prst="rect">
            <a:avLst/>
          </a:prstGeom>
        </p:spPr>
        <p:txBody>
          <a:bodyPr wrap="square">
            <a:spAutoFit/>
          </a:bodyPr>
          <a:lstStyle/>
          <a:p>
            <a:r>
              <a:rPr lang="en-US" sz="2800" dirty="0"/>
              <a:t>we can hide variables or method from outside world using _ symbol, it equals private in </a:t>
            </a:r>
            <a:r>
              <a:rPr lang="en-US" sz="2800" dirty="0" smtClean="0"/>
              <a:t>java</a:t>
            </a:r>
            <a:endParaRPr lang="en-US" sz="2800" dirty="0"/>
          </a:p>
          <a:p>
            <a:endParaRPr lang="en-US" sz="2800" dirty="0"/>
          </a:p>
        </p:txBody>
      </p:sp>
    </p:spTree>
    <p:extLst>
      <p:ext uri="{BB962C8B-B14F-4D97-AF65-F5344CB8AC3E}">
        <p14:creationId xmlns:p14="http://schemas.microsoft.com/office/powerpoint/2010/main" val="8938942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286000"/>
            <a:ext cx="8153400" cy="1815882"/>
          </a:xfrm>
          <a:prstGeom prst="rect">
            <a:avLst/>
          </a:prstGeom>
        </p:spPr>
        <p:txBody>
          <a:bodyPr wrap="square">
            <a:spAutoFit/>
          </a:bodyPr>
          <a:lstStyle/>
          <a:p>
            <a:r>
              <a:rPr lang="en-US" sz="2800" dirty="0"/>
              <a:t>dart have not ability to make final class to prevent </a:t>
            </a:r>
            <a:r>
              <a:rPr lang="en-US" sz="2800" dirty="0" err="1"/>
              <a:t>inheretance</a:t>
            </a:r>
            <a:r>
              <a:rPr lang="en-US" sz="2800" dirty="0"/>
              <a:t> not initializing, but we can make class's constructor private so it cant be access from any class nor initialize new object from it</a:t>
            </a:r>
            <a:r>
              <a:rPr lang="en-US" sz="2800" dirty="0" smtClean="0"/>
              <a:t>.</a:t>
            </a:r>
            <a:endParaRPr lang="en-US" sz="2800" dirty="0"/>
          </a:p>
        </p:txBody>
      </p:sp>
    </p:spTree>
    <p:extLst>
      <p:ext uri="{BB962C8B-B14F-4D97-AF65-F5344CB8AC3E}">
        <p14:creationId xmlns:p14="http://schemas.microsoft.com/office/powerpoint/2010/main" val="8892158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971800"/>
            <a:ext cx="8305800" cy="954107"/>
          </a:xfrm>
          <a:prstGeom prst="rect">
            <a:avLst/>
          </a:prstGeom>
        </p:spPr>
        <p:txBody>
          <a:bodyPr wrap="square">
            <a:spAutoFit/>
          </a:bodyPr>
          <a:lstStyle/>
          <a:p>
            <a:r>
              <a:rPr lang="en-US" sz="2800" dirty="0" smtClean="0"/>
              <a:t>you </a:t>
            </a:r>
            <a:r>
              <a:rPr lang="en-US" sz="2800" dirty="0"/>
              <a:t>can use abstract with class to prevent initializing new instances from the class</a:t>
            </a:r>
            <a:r>
              <a:rPr lang="en-US" sz="2800" dirty="0" smtClean="0"/>
              <a:t>.</a:t>
            </a:r>
            <a:endParaRPr lang="en-US" sz="2800" dirty="0"/>
          </a:p>
        </p:txBody>
      </p:sp>
    </p:spTree>
    <p:extLst>
      <p:ext uri="{BB962C8B-B14F-4D97-AF65-F5344CB8AC3E}">
        <p14:creationId xmlns:p14="http://schemas.microsoft.com/office/powerpoint/2010/main" val="1106735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057400"/>
            <a:ext cx="8305800" cy="1815882"/>
          </a:xfrm>
          <a:prstGeom prst="rect">
            <a:avLst/>
          </a:prstGeom>
        </p:spPr>
        <p:txBody>
          <a:bodyPr wrap="square">
            <a:spAutoFit/>
          </a:bodyPr>
          <a:lstStyle/>
          <a:p>
            <a:endParaRPr lang="en-US" sz="2800" dirty="0"/>
          </a:p>
          <a:p>
            <a:r>
              <a:rPr lang="en-US" sz="2800" dirty="0"/>
              <a:t>abstract class is the class that has one abstract method at least</a:t>
            </a:r>
          </a:p>
          <a:p>
            <a:endParaRPr lang="en-US" sz="2800" dirty="0"/>
          </a:p>
        </p:txBody>
      </p:sp>
    </p:spTree>
    <p:extLst>
      <p:ext uri="{BB962C8B-B14F-4D97-AF65-F5344CB8AC3E}">
        <p14:creationId xmlns:p14="http://schemas.microsoft.com/office/powerpoint/2010/main" val="1846262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471" y="1905000"/>
            <a:ext cx="8001000" cy="3539430"/>
          </a:xfrm>
          <a:prstGeom prst="rect">
            <a:avLst/>
          </a:prstGeom>
        </p:spPr>
        <p:txBody>
          <a:bodyPr wrap="square">
            <a:spAutoFit/>
          </a:bodyPr>
          <a:lstStyle/>
          <a:p>
            <a:r>
              <a:rPr lang="en-US" sz="2800" dirty="0"/>
              <a:t>you can inherit other class but you have to pass what parent class's constructor needs </a:t>
            </a:r>
            <a:r>
              <a:rPr lang="en-US" sz="2800" dirty="0" smtClean="0"/>
              <a:t>first</a:t>
            </a:r>
          </a:p>
          <a:p>
            <a:endParaRPr lang="en-US" sz="2800" dirty="0"/>
          </a:p>
          <a:p>
            <a:r>
              <a:rPr lang="en-US" sz="2800" dirty="0"/>
              <a:t>ex:</a:t>
            </a:r>
          </a:p>
          <a:p>
            <a:r>
              <a:rPr lang="en-US" sz="2800" i="1" dirty="0"/>
              <a:t>class Test1{Test1(</a:t>
            </a:r>
            <a:r>
              <a:rPr lang="en-US" sz="2800" i="1" dirty="0" err="1"/>
              <a:t>int</a:t>
            </a:r>
            <a:r>
              <a:rPr lang="en-US" sz="2800" i="1" dirty="0"/>
              <a:t> x);}</a:t>
            </a:r>
          </a:p>
          <a:p>
            <a:r>
              <a:rPr lang="en-US" sz="2800" i="1" dirty="0"/>
              <a:t>class Test2 extends Test1{</a:t>
            </a:r>
          </a:p>
          <a:p>
            <a:r>
              <a:rPr lang="en-US" sz="2800" i="1" dirty="0"/>
              <a:t>Test2():super(</a:t>
            </a:r>
            <a:r>
              <a:rPr lang="en-US" sz="2800" i="1" dirty="0" err="1"/>
              <a:t>int</a:t>
            </a:r>
            <a:r>
              <a:rPr lang="en-US" sz="2800" i="1" dirty="0"/>
              <a:t> x);</a:t>
            </a:r>
          </a:p>
          <a:p>
            <a:r>
              <a:rPr lang="en-US" sz="2800" i="1" dirty="0"/>
              <a:t>}</a:t>
            </a:r>
          </a:p>
        </p:txBody>
      </p:sp>
    </p:spTree>
    <p:extLst>
      <p:ext uri="{BB962C8B-B14F-4D97-AF65-F5344CB8AC3E}">
        <p14:creationId xmlns:p14="http://schemas.microsoft.com/office/powerpoint/2010/main" val="290296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703" y="457200"/>
            <a:ext cx="8335297" cy="6124754"/>
          </a:xfrm>
          <a:prstGeom prst="rect">
            <a:avLst/>
          </a:prstGeom>
        </p:spPr>
        <p:txBody>
          <a:bodyPr wrap="square">
            <a:spAutoFit/>
          </a:bodyPr>
          <a:lstStyle/>
          <a:p>
            <a:endParaRPr lang="en-US" sz="2800" dirty="0"/>
          </a:p>
          <a:p>
            <a:r>
              <a:rPr lang="en-US" sz="2800" b="1" dirty="0"/>
              <a:t>Maps</a:t>
            </a:r>
          </a:p>
          <a:p>
            <a:r>
              <a:rPr lang="en-US" sz="2800" dirty="0"/>
              <a:t>In general, a map is an object that associates keys and values. Both keys and values can be any type of object. Each key occurs only once, but you can use the same value multiple times</a:t>
            </a:r>
          </a:p>
          <a:p>
            <a:endParaRPr lang="en-US" sz="2800" dirty="0"/>
          </a:p>
          <a:p>
            <a:endParaRPr lang="en-US" sz="2800" dirty="0"/>
          </a:p>
          <a:p>
            <a:r>
              <a:rPr lang="en-US" sz="2800" i="1" dirty="0" err="1"/>
              <a:t>var</a:t>
            </a:r>
            <a:r>
              <a:rPr lang="en-US" sz="2800" i="1" dirty="0"/>
              <a:t> gifts = {</a:t>
            </a:r>
          </a:p>
          <a:p>
            <a:r>
              <a:rPr lang="en-US" sz="2800" i="1" dirty="0"/>
              <a:t>  // Key:    Value</a:t>
            </a:r>
          </a:p>
          <a:p>
            <a:r>
              <a:rPr lang="en-US" sz="2800" i="1" dirty="0"/>
              <a:t>  'first': 'partridge',</a:t>
            </a:r>
          </a:p>
          <a:p>
            <a:r>
              <a:rPr lang="en-US" sz="2800" i="1" dirty="0"/>
              <a:t>  'second': 'turtledoves',</a:t>
            </a:r>
          </a:p>
          <a:p>
            <a:r>
              <a:rPr lang="en-US" sz="2800" i="1" dirty="0"/>
              <a:t>  'fifth': 'golden rings'</a:t>
            </a:r>
          </a:p>
          <a:p>
            <a:r>
              <a:rPr lang="en-US" sz="2800" i="1" dirty="0"/>
              <a:t>};</a:t>
            </a:r>
          </a:p>
        </p:txBody>
      </p:sp>
    </p:spTree>
    <p:extLst>
      <p:ext uri="{BB962C8B-B14F-4D97-AF65-F5344CB8AC3E}">
        <p14:creationId xmlns:p14="http://schemas.microsoft.com/office/powerpoint/2010/main" val="1584254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967335"/>
            <a:ext cx="5715000" cy="1384995"/>
          </a:xfrm>
          <a:prstGeom prst="rect">
            <a:avLst/>
          </a:prstGeom>
        </p:spPr>
        <p:txBody>
          <a:bodyPr wrap="square">
            <a:spAutoFit/>
          </a:bodyPr>
          <a:lstStyle/>
          <a:p>
            <a:pPr marL="457200" indent="-457200">
              <a:buFont typeface="Arial" pitchFamily="34" charset="0"/>
              <a:buChar char="•"/>
            </a:pPr>
            <a:r>
              <a:rPr lang="en-US" sz="2800" dirty="0"/>
              <a:t>super </a:t>
            </a:r>
            <a:r>
              <a:rPr lang="en-US" sz="2800" dirty="0" err="1"/>
              <a:t>vs</a:t>
            </a:r>
            <a:r>
              <a:rPr lang="en-US" sz="2800" dirty="0"/>
              <a:t> this</a:t>
            </a:r>
          </a:p>
          <a:p>
            <a:pPr marL="457200" indent="-457200">
              <a:buFont typeface="Arial" pitchFamily="34" charset="0"/>
              <a:buChar char="•"/>
            </a:pPr>
            <a:endParaRPr lang="en-US" sz="2800" dirty="0"/>
          </a:p>
          <a:p>
            <a:pPr marL="457200" indent="-457200">
              <a:buFont typeface="Arial" pitchFamily="34" charset="0"/>
              <a:buChar char="•"/>
            </a:pPr>
            <a:r>
              <a:rPr lang="en-US" sz="2800" dirty="0"/>
              <a:t>implements </a:t>
            </a:r>
            <a:r>
              <a:rPr lang="en-US" sz="2800" dirty="0" err="1"/>
              <a:t>vs</a:t>
            </a:r>
            <a:r>
              <a:rPr lang="en-US" sz="2800" dirty="0"/>
              <a:t> extends</a:t>
            </a:r>
          </a:p>
        </p:txBody>
      </p:sp>
    </p:spTree>
    <p:extLst>
      <p:ext uri="{BB962C8B-B14F-4D97-AF65-F5344CB8AC3E}">
        <p14:creationId xmlns:p14="http://schemas.microsoft.com/office/powerpoint/2010/main" val="24886358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0"/>
            <a:ext cx="7467600" cy="954107"/>
          </a:xfrm>
          <a:prstGeom prst="rect">
            <a:avLst/>
          </a:prstGeom>
          <a:noFill/>
        </p:spPr>
        <p:txBody>
          <a:bodyPr wrap="square" rtlCol="0">
            <a:spAutoFit/>
          </a:bodyPr>
          <a:lstStyle/>
          <a:p>
            <a:pPr algn="ctr"/>
            <a:r>
              <a:rPr lang="en-US" sz="2800" b="1" dirty="0" err="1"/>
              <a:t>Dartlang</a:t>
            </a:r>
            <a:r>
              <a:rPr lang="en-US" sz="2800" b="1" dirty="0"/>
              <a:t> and something </a:t>
            </a:r>
            <a:r>
              <a:rPr lang="en-US" sz="2800" b="1" dirty="0" err="1"/>
              <a:t>i</a:t>
            </a:r>
            <a:r>
              <a:rPr lang="en-US" sz="2800" b="1" dirty="0"/>
              <a:t> haven’t seen before.</a:t>
            </a:r>
          </a:p>
          <a:p>
            <a:endParaRPr lang="en-US" sz="2800" b="1" dirty="0"/>
          </a:p>
        </p:txBody>
      </p:sp>
    </p:spTree>
    <p:extLst>
      <p:ext uri="{BB962C8B-B14F-4D97-AF65-F5344CB8AC3E}">
        <p14:creationId xmlns:p14="http://schemas.microsoft.com/office/powerpoint/2010/main" val="30925958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051560"/>
            <a:ext cx="9180270" cy="4832092"/>
          </a:xfrm>
          <a:prstGeom prst="rect">
            <a:avLst/>
          </a:prstGeom>
        </p:spPr>
        <p:txBody>
          <a:bodyPr wrap="none">
            <a:spAutoFit/>
          </a:bodyPr>
          <a:lstStyle/>
          <a:p>
            <a:pPr algn="just"/>
            <a:r>
              <a:rPr lang="en-US" sz="2800" b="1" dirty="0"/>
              <a:t>Optional named </a:t>
            </a:r>
            <a:r>
              <a:rPr lang="en-US" sz="2800" b="1" dirty="0" smtClean="0"/>
              <a:t>parameters</a:t>
            </a:r>
          </a:p>
          <a:p>
            <a:pPr algn="just"/>
            <a:endParaRPr lang="en-US" sz="2800" b="1" dirty="0"/>
          </a:p>
          <a:p>
            <a:pPr algn="just"/>
            <a:r>
              <a:rPr lang="en-US" sz="2800" dirty="0"/>
              <a:t>When calling a function, you can specify named </a:t>
            </a:r>
            <a:r>
              <a:rPr lang="en-US" sz="2800" dirty="0" smtClean="0"/>
              <a:t>parameters</a:t>
            </a:r>
          </a:p>
          <a:p>
            <a:pPr algn="just"/>
            <a:r>
              <a:rPr lang="en-US" sz="2800" dirty="0" smtClean="0"/>
              <a:t> </a:t>
            </a:r>
            <a:r>
              <a:rPr lang="en-US" sz="2800" dirty="0"/>
              <a:t>using </a:t>
            </a:r>
            <a:r>
              <a:rPr lang="en-US" sz="2800" dirty="0" err="1"/>
              <a:t>paramName</a:t>
            </a:r>
            <a:r>
              <a:rPr lang="en-US" sz="2800" dirty="0"/>
              <a:t>: value. For example</a:t>
            </a:r>
            <a:r>
              <a:rPr lang="en-US" sz="2800" dirty="0" smtClean="0"/>
              <a:t>:</a:t>
            </a:r>
          </a:p>
          <a:p>
            <a:pPr algn="just"/>
            <a:endParaRPr lang="en-US" sz="2800" dirty="0"/>
          </a:p>
          <a:p>
            <a:pPr algn="just"/>
            <a:r>
              <a:rPr lang="en-US" sz="2800" i="1" dirty="0" err="1"/>
              <a:t>enableFlags</a:t>
            </a:r>
            <a:r>
              <a:rPr lang="en-US" sz="2800" i="1" dirty="0"/>
              <a:t>(bold: true, hidden: false</a:t>
            </a:r>
            <a:r>
              <a:rPr lang="en-US" sz="2800" i="1" dirty="0" smtClean="0"/>
              <a:t>);</a:t>
            </a:r>
          </a:p>
          <a:p>
            <a:pPr algn="just"/>
            <a:endParaRPr lang="en-US" sz="2800" dirty="0"/>
          </a:p>
          <a:p>
            <a:pPr algn="just"/>
            <a:r>
              <a:rPr lang="en-US" sz="2800" dirty="0" smtClean="0"/>
              <a:t>When </a:t>
            </a:r>
            <a:r>
              <a:rPr lang="en-US" sz="2800" dirty="0"/>
              <a:t>defining a function, use {param1, param2, …} to </a:t>
            </a:r>
            <a:r>
              <a:rPr lang="en-US" sz="2800" dirty="0" smtClean="0"/>
              <a:t>specify</a:t>
            </a:r>
          </a:p>
          <a:p>
            <a:pPr algn="just"/>
            <a:r>
              <a:rPr lang="en-US" sz="2800" dirty="0" smtClean="0"/>
              <a:t> </a:t>
            </a:r>
            <a:r>
              <a:rPr lang="en-US" sz="2800" dirty="0"/>
              <a:t>named parameters:</a:t>
            </a:r>
          </a:p>
          <a:p>
            <a:pPr algn="just"/>
            <a:r>
              <a:rPr lang="en-US" sz="2800" dirty="0"/>
              <a:t/>
            </a:r>
            <a:br>
              <a:rPr lang="en-US" sz="2800" dirty="0"/>
            </a:br>
            <a:r>
              <a:rPr lang="en-US" sz="2800" i="1" dirty="0"/>
              <a:t>void </a:t>
            </a:r>
            <a:r>
              <a:rPr lang="en-US" sz="2800" i="1" dirty="0" err="1"/>
              <a:t>enableFlags</a:t>
            </a:r>
            <a:r>
              <a:rPr lang="en-US" sz="2800" i="1" dirty="0"/>
              <a:t>({</a:t>
            </a:r>
            <a:r>
              <a:rPr lang="en-US" sz="2800" i="1" dirty="0" err="1"/>
              <a:t>bool</a:t>
            </a:r>
            <a:r>
              <a:rPr lang="en-US" sz="2800" i="1" dirty="0"/>
              <a:t> bold, </a:t>
            </a:r>
            <a:r>
              <a:rPr lang="en-US" sz="2800" i="1" dirty="0" err="1"/>
              <a:t>bool</a:t>
            </a:r>
            <a:r>
              <a:rPr lang="en-US" sz="2800" i="1" dirty="0"/>
              <a:t> hidden}) </a:t>
            </a:r>
            <a:r>
              <a:rPr lang="en-US" sz="2800" i="1" dirty="0" smtClean="0"/>
              <a:t>{}</a:t>
            </a:r>
            <a:endParaRPr lang="en-US" sz="2800" i="1" dirty="0"/>
          </a:p>
        </p:txBody>
      </p:sp>
    </p:spTree>
    <p:extLst>
      <p:ext uri="{BB962C8B-B14F-4D97-AF65-F5344CB8AC3E}">
        <p14:creationId xmlns:p14="http://schemas.microsoft.com/office/powerpoint/2010/main" val="38434613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3284" y="2368897"/>
            <a:ext cx="7772400" cy="1384995"/>
          </a:xfrm>
          <a:prstGeom prst="rect">
            <a:avLst/>
          </a:prstGeom>
          <a:noFill/>
        </p:spPr>
        <p:txBody>
          <a:bodyPr wrap="square" rtlCol="0">
            <a:spAutoFit/>
          </a:bodyPr>
          <a:lstStyle/>
          <a:p>
            <a:r>
              <a:rPr lang="en-US" sz="2800" b="1" dirty="0"/>
              <a:t>~/Divide, returning an integer </a:t>
            </a:r>
            <a:r>
              <a:rPr lang="en-US" sz="2800" b="1" dirty="0" smtClean="0"/>
              <a:t>result</a:t>
            </a:r>
          </a:p>
          <a:p>
            <a:endParaRPr lang="en-US" sz="2800" b="1" dirty="0"/>
          </a:p>
          <a:p>
            <a:r>
              <a:rPr lang="en-US" sz="2800" i="1" dirty="0"/>
              <a:t>assert(5 ~/ 2 == 2); // Result is an </a:t>
            </a:r>
            <a:r>
              <a:rPr lang="en-US" sz="2800" i="1" dirty="0" err="1"/>
              <a:t>int</a:t>
            </a:r>
            <a:endParaRPr lang="en-US" sz="2800" i="1" dirty="0"/>
          </a:p>
        </p:txBody>
      </p:sp>
    </p:spTree>
    <p:extLst>
      <p:ext uri="{BB962C8B-B14F-4D97-AF65-F5344CB8AC3E}">
        <p14:creationId xmlns:p14="http://schemas.microsoft.com/office/powerpoint/2010/main" val="26564141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8534400" cy="5262979"/>
          </a:xfrm>
          <a:prstGeom prst="rect">
            <a:avLst/>
          </a:prstGeom>
          <a:noFill/>
        </p:spPr>
        <p:txBody>
          <a:bodyPr wrap="square" rtlCol="0">
            <a:spAutoFit/>
          </a:bodyPr>
          <a:lstStyle/>
          <a:p>
            <a:r>
              <a:rPr lang="en-US" sz="2800" b="1" dirty="0"/>
              <a:t>Cascade notation </a:t>
            </a:r>
            <a:r>
              <a:rPr lang="en-US" sz="2800" b="1" dirty="0" smtClean="0"/>
              <a:t>(..)</a:t>
            </a:r>
          </a:p>
          <a:p>
            <a:endParaRPr lang="en-US" sz="2800" b="1" dirty="0"/>
          </a:p>
          <a:p>
            <a:pPr algn="just"/>
            <a:r>
              <a:rPr lang="en-US" sz="2800" dirty="0"/>
              <a:t>Cascades (..) allow you to make a sequence of operations on the same object. In addition to function calls, you can also access fields on that same object. This often saves you the step of creating a temporary variable and allows you to write more fluid code</a:t>
            </a:r>
            <a:r>
              <a:rPr lang="en-US" sz="2800" dirty="0" smtClean="0"/>
              <a:t>.</a:t>
            </a:r>
          </a:p>
          <a:p>
            <a:pPr algn="just"/>
            <a:endParaRPr lang="en-US" sz="2800" dirty="0"/>
          </a:p>
          <a:p>
            <a:r>
              <a:rPr lang="en-US" sz="2800" i="1" dirty="0" err="1"/>
              <a:t>querySelector</a:t>
            </a:r>
            <a:r>
              <a:rPr lang="en-US" sz="2800" i="1" dirty="0"/>
              <a:t>('#confirm') // Get an object.</a:t>
            </a:r>
            <a:br>
              <a:rPr lang="en-US" sz="2800" i="1" dirty="0"/>
            </a:br>
            <a:r>
              <a:rPr lang="en-US" sz="2800" i="1" dirty="0"/>
              <a:t>..text = 'Confirm' // Use its members.</a:t>
            </a:r>
            <a:br>
              <a:rPr lang="en-US" sz="2800" i="1" dirty="0"/>
            </a:br>
            <a:r>
              <a:rPr lang="en-US" sz="2800" i="1" dirty="0"/>
              <a:t>..</a:t>
            </a:r>
            <a:r>
              <a:rPr lang="en-US" sz="2800" i="1" dirty="0" err="1"/>
              <a:t>classes.add</a:t>
            </a:r>
            <a:r>
              <a:rPr lang="en-US" sz="2800" i="1" dirty="0"/>
              <a:t>('important')</a:t>
            </a:r>
            <a:br>
              <a:rPr lang="en-US" sz="2800" i="1" dirty="0"/>
            </a:br>
            <a:r>
              <a:rPr lang="en-US" sz="2800" i="1" dirty="0"/>
              <a:t>..</a:t>
            </a:r>
            <a:r>
              <a:rPr lang="en-US" sz="2800" i="1" dirty="0" err="1"/>
              <a:t>onClick.listen</a:t>
            </a:r>
            <a:r>
              <a:rPr lang="en-US" sz="2800" i="1" dirty="0"/>
              <a:t>((e) =&gt; </a:t>
            </a:r>
            <a:r>
              <a:rPr lang="en-US" sz="2800" i="1" dirty="0" err="1"/>
              <a:t>window.alert</a:t>
            </a:r>
            <a:r>
              <a:rPr lang="en-US" sz="2800" i="1" dirty="0"/>
              <a:t>('Confirmed!'));</a:t>
            </a:r>
          </a:p>
        </p:txBody>
      </p:sp>
    </p:spTree>
    <p:extLst>
      <p:ext uri="{BB962C8B-B14F-4D97-AF65-F5344CB8AC3E}">
        <p14:creationId xmlns:p14="http://schemas.microsoft.com/office/powerpoint/2010/main" val="26564141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447800"/>
            <a:ext cx="8382000" cy="2246769"/>
          </a:xfrm>
          <a:prstGeom prst="rect">
            <a:avLst/>
          </a:prstGeom>
          <a:noFill/>
        </p:spPr>
        <p:txBody>
          <a:bodyPr wrap="square" rtlCol="0">
            <a:spAutoFit/>
          </a:bodyPr>
          <a:lstStyle/>
          <a:p>
            <a:r>
              <a:rPr lang="en-US" sz="2800" b="1" dirty="0"/>
              <a:t>expr1 ?? </a:t>
            </a:r>
            <a:r>
              <a:rPr lang="en-US" sz="2800" b="1" dirty="0" smtClean="0"/>
              <a:t>Expr2</a:t>
            </a:r>
          </a:p>
          <a:p>
            <a:endParaRPr lang="en-US" sz="2800" b="1" dirty="0"/>
          </a:p>
          <a:p>
            <a:r>
              <a:rPr lang="en-US" sz="2800" dirty="0"/>
              <a:t>If expr1 is non-null, returns its value; otherwise, evaluates and returns the value of expr2.</a:t>
            </a:r>
          </a:p>
          <a:p>
            <a:endParaRPr lang="en-US" sz="2800" dirty="0"/>
          </a:p>
        </p:txBody>
      </p:sp>
    </p:spTree>
    <p:extLst>
      <p:ext uri="{BB962C8B-B14F-4D97-AF65-F5344CB8AC3E}">
        <p14:creationId xmlns:p14="http://schemas.microsoft.com/office/powerpoint/2010/main" val="26564141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8305800" cy="5262979"/>
          </a:xfrm>
          <a:prstGeom prst="rect">
            <a:avLst/>
          </a:prstGeom>
          <a:noFill/>
        </p:spPr>
        <p:txBody>
          <a:bodyPr wrap="square" rtlCol="0">
            <a:spAutoFit/>
          </a:bodyPr>
          <a:lstStyle/>
          <a:p>
            <a:r>
              <a:rPr lang="en-US" sz="2800" b="1" dirty="0"/>
              <a:t>Named </a:t>
            </a:r>
            <a:r>
              <a:rPr lang="en-US" sz="2800" b="1" dirty="0" smtClean="0"/>
              <a:t>constructors</a:t>
            </a:r>
          </a:p>
          <a:p>
            <a:endParaRPr lang="en-US" sz="2800" b="1" dirty="0"/>
          </a:p>
          <a:p>
            <a:pPr algn="just"/>
            <a:r>
              <a:rPr lang="en-US" sz="2800" dirty="0"/>
              <a:t>Use a named constructor to implement multiple constructors for a class or to provide extra clarity</a:t>
            </a:r>
            <a:r>
              <a:rPr lang="en-US" sz="2800" dirty="0" smtClean="0"/>
              <a:t>:</a:t>
            </a:r>
          </a:p>
          <a:p>
            <a:pPr algn="just"/>
            <a:endParaRPr lang="en-US" sz="2800" dirty="0"/>
          </a:p>
          <a:p>
            <a:r>
              <a:rPr lang="en-US" sz="2800" i="1" dirty="0"/>
              <a:t>class Point {</a:t>
            </a:r>
            <a:br>
              <a:rPr lang="en-US" sz="2800" i="1" dirty="0"/>
            </a:br>
            <a:r>
              <a:rPr lang="en-US" sz="2800" i="1" dirty="0" err="1"/>
              <a:t>num</a:t>
            </a:r>
            <a:r>
              <a:rPr lang="en-US" sz="2800" i="1" dirty="0"/>
              <a:t> x, y; Point(</a:t>
            </a:r>
            <a:r>
              <a:rPr lang="en-US" sz="2800" i="1" dirty="0" err="1"/>
              <a:t>this.x</a:t>
            </a:r>
            <a:r>
              <a:rPr lang="en-US" sz="2800" i="1" dirty="0"/>
              <a:t>, </a:t>
            </a:r>
            <a:r>
              <a:rPr lang="en-US" sz="2800" i="1" dirty="0" err="1"/>
              <a:t>this.y</a:t>
            </a:r>
            <a:r>
              <a:rPr lang="en-US" sz="2800" i="1" dirty="0"/>
              <a:t>); </a:t>
            </a:r>
            <a:br>
              <a:rPr lang="en-US" sz="2800" i="1" dirty="0"/>
            </a:br>
            <a:r>
              <a:rPr lang="en-US" sz="2800" i="1" dirty="0" err="1"/>
              <a:t>Point.origin</a:t>
            </a:r>
            <a:r>
              <a:rPr lang="en-US" sz="2800" i="1" dirty="0"/>
              <a:t>() {</a:t>
            </a:r>
            <a:br>
              <a:rPr lang="en-US" sz="2800" i="1" dirty="0"/>
            </a:br>
            <a:r>
              <a:rPr lang="en-US" sz="2800" i="1" dirty="0"/>
              <a:t>x = 0;</a:t>
            </a:r>
            <a:br>
              <a:rPr lang="en-US" sz="2800" i="1" dirty="0"/>
            </a:br>
            <a:r>
              <a:rPr lang="en-US" sz="2800" i="1" dirty="0"/>
              <a:t>y = 0;</a:t>
            </a:r>
            <a:br>
              <a:rPr lang="en-US" sz="2800" i="1" dirty="0"/>
            </a:br>
            <a:r>
              <a:rPr lang="en-US" sz="2800" i="1" dirty="0"/>
              <a:t>}</a:t>
            </a:r>
            <a:br>
              <a:rPr lang="en-US" sz="2800" i="1" dirty="0"/>
            </a:br>
            <a:r>
              <a:rPr lang="en-US" sz="2800" i="1" dirty="0"/>
              <a:t>}</a:t>
            </a:r>
          </a:p>
        </p:txBody>
      </p:sp>
    </p:spTree>
    <p:extLst>
      <p:ext uri="{BB962C8B-B14F-4D97-AF65-F5344CB8AC3E}">
        <p14:creationId xmlns:p14="http://schemas.microsoft.com/office/powerpoint/2010/main" val="26564141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8534400" cy="5262979"/>
          </a:xfrm>
          <a:prstGeom prst="rect">
            <a:avLst/>
          </a:prstGeom>
          <a:noFill/>
        </p:spPr>
        <p:txBody>
          <a:bodyPr wrap="square" rtlCol="0">
            <a:spAutoFit/>
          </a:bodyPr>
          <a:lstStyle/>
          <a:p>
            <a:r>
              <a:rPr lang="en-US" sz="2800" b="1" dirty="0" smtClean="0"/>
              <a:t>invoking </a:t>
            </a:r>
            <a:r>
              <a:rPr lang="en-US" sz="2800" b="1" dirty="0"/>
              <a:t>a non-default superclass </a:t>
            </a:r>
            <a:r>
              <a:rPr lang="en-US" sz="2800" b="1" dirty="0" smtClean="0"/>
              <a:t>constructor</a:t>
            </a:r>
          </a:p>
          <a:p>
            <a:endParaRPr lang="en-US" sz="2800" b="1" dirty="0"/>
          </a:p>
          <a:p>
            <a:r>
              <a:rPr lang="en-US" sz="2800" i="1" dirty="0"/>
              <a:t>class Person {</a:t>
            </a:r>
            <a:br>
              <a:rPr lang="en-US" sz="2800" i="1" dirty="0"/>
            </a:br>
            <a:r>
              <a:rPr lang="en-US" sz="2800" i="1" dirty="0"/>
              <a:t>String </a:t>
            </a:r>
            <a:r>
              <a:rPr lang="en-US" sz="2800" i="1" dirty="0" err="1"/>
              <a:t>firstName;Person.fromJson</a:t>
            </a:r>
            <a:r>
              <a:rPr lang="en-US" sz="2800" i="1" dirty="0"/>
              <a:t>(Map data) {</a:t>
            </a:r>
            <a:br>
              <a:rPr lang="en-US" sz="2800" i="1" dirty="0"/>
            </a:br>
            <a:r>
              <a:rPr lang="en-US" sz="2800" i="1" dirty="0"/>
              <a:t>print('in Person');</a:t>
            </a:r>
            <a:br>
              <a:rPr lang="en-US" sz="2800" i="1" dirty="0"/>
            </a:br>
            <a:r>
              <a:rPr lang="en-US" sz="2800" i="1" dirty="0" smtClean="0"/>
              <a:t>}</a:t>
            </a:r>
            <a:r>
              <a:rPr lang="en-US" sz="2800" i="1" dirty="0"/>
              <a:t> </a:t>
            </a:r>
            <a:r>
              <a:rPr lang="en-US" sz="2800" i="1" dirty="0" smtClean="0"/>
              <a:t>}</a:t>
            </a:r>
          </a:p>
          <a:p>
            <a:r>
              <a:rPr lang="en-US" sz="2800" i="1" dirty="0"/>
              <a:t/>
            </a:r>
            <a:br>
              <a:rPr lang="en-US" sz="2800" i="1" dirty="0"/>
            </a:br>
            <a:r>
              <a:rPr lang="en-US" sz="2800" i="1" dirty="0" smtClean="0"/>
              <a:t>class </a:t>
            </a:r>
            <a:r>
              <a:rPr lang="en-US" sz="2800" i="1" dirty="0"/>
              <a:t>Employee extends Person </a:t>
            </a:r>
            <a:r>
              <a:rPr lang="en-US" sz="2800" i="1" dirty="0" smtClean="0"/>
              <a:t>{</a:t>
            </a:r>
            <a:r>
              <a:rPr lang="en-US" sz="2800" i="1" dirty="0"/>
              <a:t/>
            </a:r>
            <a:br>
              <a:rPr lang="en-US" sz="2800" i="1" dirty="0"/>
            </a:br>
            <a:r>
              <a:rPr lang="en-US" sz="2800" i="1" dirty="0" err="1"/>
              <a:t>Employee.fromJson</a:t>
            </a:r>
            <a:r>
              <a:rPr lang="en-US" sz="2800" i="1" dirty="0"/>
              <a:t>(Map data) : </a:t>
            </a:r>
            <a:r>
              <a:rPr lang="en-US" sz="2800" i="1" dirty="0" err="1"/>
              <a:t>super.fromJson</a:t>
            </a:r>
            <a:r>
              <a:rPr lang="en-US" sz="2800" i="1" dirty="0"/>
              <a:t>(data) {</a:t>
            </a:r>
            <a:br>
              <a:rPr lang="en-US" sz="2800" i="1" dirty="0"/>
            </a:br>
            <a:r>
              <a:rPr lang="en-US" sz="2800" i="1" dirty="0"/>
              <a:t>print('in Employee');</a:t>
            </a:r>
            <a:br>
              <a:rPr lang="en-US" sz="2800" i="1" dirty="0"/>
            </a:br>
            <a:r>
              <a:rPr lang="en-US" sz="2800" i="1" dirty="0"/>
              <a:t>}</a:t>
            </a:r>
            <a:br>
              <a:rPr lang="en-US" sz="2800" i="1" dirty="0"/>
            </a:br>
            <a:r>
              <a:rPr lang="en-US" sz="2800" i="1" dirty="0"/>
              <a:t>}</a:t>
            </a:r>
          </a:p>
        </p:txBody>
      </p:sp>
    </p:spTree>
    <p:extLst>
      <p:ext uri="{BB962C8B-B14F-4D97-AF65-F5344CB8AC3E}">
        <p14:creationId xmlns:p14="http://schemas.microsoft.com/office/powerpoint/2010/main" val="26564141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8077200" cy="5262979"/>
          </a:xfrm>
          <a:prstGeom prst="rect">
            <a:avLst/>
          </a:prstGeom>
          <a:noFill/>
        </p:spPr>
        <p:txBody>
          <a:bodyPr wrap="square" rtlCol="0">
            <a:spAutoFit/>
          </a:bodyPr>
          <a:lstStyle/>
          <a:p>
            <a:r>
              <a:rPr lang="en-US" sz="2800" b="1" dirty="0"/>
              <a:t>Initializer </a:t>
            </a:r>
            <a:r>
              <a:rPr lang="en-US" sz="2800" b="1" dirty="0" smtClean="0"/>
              <a:t>list</a:t>
            </a:r>
          </a:p>
          <a:p>
            <a:endParaRPr lang="en-US" sz="2800" b="1" dirty="0"/>
          </a:p>
          <a:p>
            <a:pPr algn="just"/>
            <a:r>
              <a:rPr lang="en-US" sz="2800" dirty="0"/>
              <a:t>Besides invoking a superclass constructor, you can also initialize instance variables before the constructor body runs. Separate initializers with commas.</a:t>
            </a:r>
          </a:p>
          <a:p>
            <a:endParaRPr lang="en-US" sz="2800" dirty="0" smtClean="0"/>
          </a:p>
          <a:p>
            <a:r>
              <a:rPr lang="en-US" sz="2800" dirty="0"/>
              <a:t/>
            </a:r>
            <a:br>
              <a:rPr lang="en-US" sz="2800" dirty="0"/>
            </a:br>
            <a:r>
              <a:rPr lang="en-US" sz="2800" i="1" dirty="0" err="1"/>
              <a:t>Point.fromJson</a:t>
            </a:r>
            <a:r>
              <a:rPr lang="en-US" sz="2800" i="1" dirty="0"/>
              <a:t>(Map&lt;String, </a:t>
            </a:r>
            <a:r>
              <a:rPr lang="en-US" sz="2800" i="1" dirty="0" err="1"/>
              <a:t>num</a:t>
            </a:r>
            <a:r>
              <a:rPr lang="en-US" sz="2800" i="1" dirty="0"/>
              <a:t>&gt; </a:t>
            </a:r>
            <a:r>
              <a:rPr lang="en-US" sz="2800" i="1" dirty="0" err="1"/>
              <a:t>json</a:t>
            </a:r>
            <a:r>
              <a:rPr lang="en-US" sz="2800" i="1" dirty="0"/>
              <a:t>)</a:t>
            </a:r>
            <a:br>
              <a:rPr lang="en-US" sz="2800" i="1" dirty="0"/>
            </a:br>
            <a:r>
              <a:rPr lang="en-US" sz="2800" i="1" dirty="0"/>
              <a:t>: x = </a:t>
            </a:r>
            <a:r>
              <a:rPr lang="en-US" sz="2800" i="1" dirty="0" err="1"/>
              <a:t>json</a:t>
            </a:r>
            <a:r>
              <a:rPr lang="en-US" sz="2800" i="1" dirty="0"/>
              <a:t>['x'],</a:t>
            </a:r>
            <a:br>
              <a:rPr lang="en-US" sz="2800" i="1" dirty="0"/>
            </a:br>
            <a:r>
              <a:rPr lang="en-US" sz="2800" i="1" dirty="0"/>
              <a:t>y = </a:t>
            </a:r>
            <a:r>
              <a:rPr lang="en-US" sz="2800" i="1" dirty="0" err="1"/>
              <a:t>json</a:t>
            </a:r>
            <a:r>
              <a:rPr lang="en-US" sz="2800" i="1" dirty="0"/>
              <a:t>['y'] {</a:t>
            </a:r>
            <a:br>
              <a:rPr lang="en-US" sz="2800" i="1" dirty="0"/>
            </a:br>
            <a:r>
              <a:rPr lang="en-US" sz="2800" i="1" dirty="0"/>
              <a:t>print('In </a:t>
            </a:r>
            <a:r>
              <a:rPr lang="en-US" sz="2800" i="1" dirty="0" err="1"/>
              <a:t>Point.fromJson</a:t>
            </a:r>
            <a:r>
              <a:rPr lang="en-US" sz="2800" i="1" dirty="0"/>
              <a:t>(): ($x, $y)');</a:t>
            </a:r>
            <a:br>
              <a:rPr lang="en-US" sz="2800" i="1" dirty="0"/>
            </a:br>
            <a:r>
              <a:rPr lang="en-US" sz="2800" i="1" dirty="0"/>
              <a:t>}</a:t>
            </a:r>
          </a:p>
        </p:txBody>
      </p:sp>
    </p:spTree>
    <p:extLst>
      <p:ext uri="{BB962C8B-B14F-4D97-AF65-F5344CB8AC3E}">
        <p14:creationId xmlns:p14="http://schemas.microsoft.com/office/powerpoint/2010/main" val="26564141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503" y="533400"/>
            <a:ext cx="8001000" cy="5693866"/>
          </a:xfrm>
          <a:prstGeom prst="rect">
            <a:avLst/>
          </a:prstGeom>
          <a:noFill/>
        </p:spPr>
        <p:txBody>
          <a:bodyPr wrap="square" rtlCol="0">
            <a:spAutoFit/>
          </a:bodyPr>
          <a:lstStyle/>
          <a:p>
            <a:r>
              <a:rPr lang="en-US" sz="2800" b="1" dirty="0" err="1" smtClean="0"/>
              <a:t>Mixins</a:t>
            </a:r>
            <a:endParaRPr lang="en-US" sz="2800" b="1" dirty="0" smtClean="0"/>
          </a:p>
          <a:p>
            <a:endParaRPr lang="en-US" sz="2800" b="1" dirty="0"/>
          </a:p>
          <a:p>
            <a:endParaRPr lang="en-US" sz="2800" dirty="0"/>
          </a:p>
          <a:p>
            <a:r>
              <a:rPr lang="en-US" sz="2800" b="1" dirty="0"/>
              <a:t>Libraries and </a:t>
            </a:r>
            <a:r>
              <a:rPr lang="en-US" sz="2800" b="1" dirty="0" smtClean="0"/>
              <a:t>visibility</a:t>
            </a:r>
          </a:p>
          <a:p>
            <a:endParaRPr lang="en-US" sz="2800" b="1" dirty="0"/>
          </a:p>
          <a:p>
            <a:pPr algn="just"/>
            <a:r>
              <a:rPr lang="en-US" sz="2800" dirty="0"/>
              <a:t>Importing only part of a library</a:t>
            </a:r>
          </a:p>
          <a:p>
            <a:pPr algn="just"/>
            <a:r>
              <a:rPr lang="en-US" sz="2800" dirty="0"/>
              <a:t>If you want to use only part of a library, you can selectively import the library. For example</a:t>
            </a:r>
            <a:r>
              <a:rPr lang="en-US" sz="2800" dirty="0" smtClean="0"/>
              <a:t>:</a:t>
            </a:r>
          </a:p>
          <a:p>
            <a:endParaRPr lang="en-US" sz="2800" dirty="0"/>
          </a:p>
          <a:p>
            <a:r>
              <a:rPr lang="en-US" sz="2800" i="1" dirty="0"/>
              <a:t>// Import only foo.</a:t>
            </a:r>
            <a:br>
              <a:rPr lang="en-US" sz="2800" i="1" dirty="0"/>
            </a:br>
            <a:r>
              <a:rPr lang="en-US" sz="2800" i="1" dirty="0"/>
              <a:t>import 'package:lib1/lib1.dart' show foo;// Import all names EXCEPT foo.</a:t>
            </a:r>
            <a:br>
              <a:rPr lang="en-US" sz="2800" i="1" dirty="0"/>
            </a:br>
            <a:r>
              <a:rPr lang="en-US" sz="2800" i="1" dirty="0"/>
              <a:t>import 'package:lib2/lib2.dart' hide foo;</a:t>
            </a:r>
          </a:p>
        </p:txBody>
      </p:sp>
    </p:spTree>
    <p:extLst>
      <p:ext uri="{BB962C8B-B14F-4D97-AF65-F5344CB8AC3E}">
        <p14:creationId xmlns:p14="http://schemas.microsoft.com/office/powerpoint/2010/main" val="265641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828800"/>
            <a:ext cx="8138652" cy="3539430"/>
          </a:xfrm>
          <a:prstGeom prst="rect">
            <a:avLst/>
          </a:prstGeom>
        </p:spPr>
        <p:txBody>
          <a:bodyPr wrap="square">
            <a:spAutoFit/>
          </a:bodyPr>
          <a:lstStyle/>
          <a:p>
            <a:r>
              <a:rPr lang="en-US" sz="2800" i="1" dirty="0" err="1"/>
              <a:t>var</a:t>
            </a:r>
            <a:r>
              <a:rPr lang="en-US" sz="2800" i="1" dirty="0"/>
              <a:t> gifts = Map();</a:t>
            </a:r>
          </a:p>
          <a:p>
            <a:r>
              <a:rPr lang="en-US" sz="2800" i="1" dirty="0"/>
              <a:t>gifts['first'] = 'partridge';</a:t>
            </a:r>
          </a:p>
          <a:p>
            <a:r>
              <a:rPr lang="en-US" sz="2800" i="1" dirty="0"/>
              <a:t>gifts['second'] = 'turtledoves';</a:t>
            </a:r>
          </a:p>
          <a:p>
            <a:r>
              <a:rPr lang="en-US" sz="2800" i="1" dirty="0"/>
              <a:t>gifts['fifth'] = 'golden rings</a:t>
            </a:r>
            <a:r>
              <a:rPr lang="en-US" sz="2800" dirty="0"/>
              <a:t>';</a:t>
            </a:r>
          </a:p>
          <a:p>
            <a:endParaRPr lang="en-US" sz="2800" dirty="0"/>
          </a:p>
          <a:p>
            <a:endParaRPr lang="en-US" sz="2800" dirty="0"/>
          </a:p>
          <a:p>
            <a:r>
              <a:rPr lang="en-US" sz="2800" dirty="0"/>
              <a:t>Use .length to get the number of key-value pairs in the </a:t>
            </a:r>
            <a:r>
              <a:rPr lang="en-US" sz="2800" dirty="0" smtClean="0"/>
              <a:t>map</a:t>
            </a:r>
            <a:endParaRPr lang="en-US" sz="2800" dirty="0"/>
          </a:p>
        </p:txBody>
      </p:sp>
    </p:spTree>
    <p:extLst>
      <p:ext uri="{BB962C8B-B14F-4D97-AF65-F5344CB8AC3E}">
        <p14:creationId xmlns:p14="http://schemas.microsoft.com/office/powerpoint/2010/main" val="15842549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7262" y="685800"/>
            <a:ext cx="2289473" cy="369332"/>
          </a:xfrm>
          <a:prstGeom prst="rect">
            <a:avLst/>
          </a:prstGeom>
        </p:spPr>
        <p:txBody>
          <a:bodyPr wrap="none">
            <a:spAutoFit/>
          </a:bodyPr>
          <a:lstStyle/>
          <a:p>
            <a:r>
              <a:rPr lang="en-US" b="1" dirty="0" err="1"/>
              <a:t>Overridable</a:t>
            </a:r>
            <a:r>
              <a:rPr lang="en-US" b="1" dirty="0"/>
              <a:t> operators</a:t>
            </a:r>
          </a:p>
        </p:txBody>
      </p:sp>
      <p:sp>
        <p:nvSpPr>
          <p:cNvPr id="5" name="Rectangle 4"/>
          <p:cNvSpPr/>
          <p:nvPr/>
        </p:nvSpPr>
        <p:spPr>
          <a:xfrm>
            <a:off x="381000" y="2413338"/>
            <a:ext cx="7924800" cy="3108543"/>
          </a:xfrm>
          <a:prstGeom prst="rect">
            <a:avLst/>
          </a:prstGeom>
        </p:spPr>
        <p:txBody>
          <a:bodyPr wrap="square">
            <a:spAutoFit/>
          </a:bodyPr>
          <a:lstStyle/>
          <a:p>
            <a:r>
              <a:rPr lang="en-US" sz="2800" dirty="0"/>
              <a:t> class </a:t>
            </a:r>
            <a:r>
              <a:rPr lang="en-US" sz="2800" dirty="0" err="1"/>
              <a:t>TestClass</a:t>
            </a:r>
            <a:r>
              <a:rPr lang="en-US" sz="2800" dirty="0"/>
              <a:t>{</a:t>
            </a:r>
          </a:p>
          <a:p>
            <a:r>
              <a:rPr lang="en-US" sz="2800" dirty="0"/>
              <a:t>   </a:t>
            </a:r>
            <a:r>
              <a:rPr lang="en-US" sz="2800" dirty="0" err="1"/>
              <a:t>int</a:t>
            </a:r>
            <a:r>
              <a:rPr lang="en-US" sz="2800" dirty="0"/>
              <a:t> x;</a:t>
            </a:r>
          </a:p>
          <a:p>
            <a:r>
              <a:rPr lang="en-US" sz="2800" dirty="0"/>
              <a:t>   </a:t>
            </a:r>
            <a:r>
              <a:rPr lang="en-US" sz="2800" dirty="0" err="1"/>
              <a:t>int</a:t>
            </a:r>
            <a:r>
              <a:rPr lang="en-US" sz="2800" dirty="0"/>
              <a:t> y;</a:t>
            </a:r>
          </a:p>
          <a:p>
            <a:r>
              <a:rPr lang="en-US" sz="2800" dirty="0"/>
              <a:t>   </a:t>
            </a:r>
            <a:r>
              <a:rPr lang="en-US" sz="2800" dirty="0" err="1"/>
              <a:t>TestClass</a:t>
            </a:r>
            <a:r>
              <a:rPr lang="en-US" sz="2800" dirty="0"/>
              <a:t>(</a:t>
            </a:r>
            <a:r>
              <a:rPr lang="en-US" sz="2800" dirty="0" err="1"/>
              <a:t>this.x,this.y</a:t>
            </a:r>
            <a:r>
              <a:rPr lang="en-US" sz="2800" dirty="0"/>
              <a:t>);</a:t>
            </a:r>
          </a:p>
          <a:p>
            <a:r>
              <a:rPr lang="en-US" sz="2800" dirty="0"/>
              <a:t>   </a:t>
            </a:r>
            <a:r>
              <a:rPr lang="en-US" sz="2800" dirty="0" err="1"/>
              <a:t>TestClass</a:t>
            </a:r>
            <a:r>
              <a:rPr lang="en-US" sz="2800" dirty="0"/>
              <a:t>  operator + (</a:t>
            </a:r>
            <a:r>
              <a:rPr lang="en-US" sz="2800" dirty="0" err="1"/>
              <a:t>TestClass</a:t>
            </a:r>
            <a:r>
              <a:rPr lang="en-US" sz="2800" dirty="0"/>
              <a:t> test) =&gt; </a:t>
            </a:r>
            <a:r>
              <a:rPr lang="en-US" sz="2800" dirty="0" err="1"/>
              <a:t>TestClass</a:t>
            </a:r>
            <a:r>
              <a:rPr lang="en-US" sz="2800" dirty="0"/>
              <a:t>(</a:t>
            </a:r>
            <a:r>
              <a:rPr lang="en-US" sz="2800" dirty="0" err="1"/>
              <a:t>x+test.x,y+test.y</a:t>
            </a:r>
            <a:r>
              <a:rPr lang="en-US" sz="2800" dirty="0"/>
              <a:t>); </a:t>
            </a:r>
          </a:p>
          <a:p>
            <a:r>
              <a:rPr lang="en-US" sz="2800" dirty="0"/>
              <a:t> }</a:t>
            </a:r>
          </a:p>
        </p:txBody>
      </p:sp>
    </p:spTree>
    <p:extLst>
      <p:ext uri="{BB962C8B-B14F-4D97-AF65-F5344CB8AC3E}">
        <p14:creationId xmlns:p14="http://schemas.microsoft.com/office/powerpoint/2010/main" val="1213373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
            <a:ext cx="6248400" cy="523220"/>
          </a:xfrm>
          <a:prstGeom prst="rect">
            <a:avLst/>
          </a:prstGeom>
          <a:noFill/>
        </p:spPr>
        <p:txBody>
          <a:bodyPr wrap="square" rtlCol="0">
            <a:spAutoFit/>
          </a:bodyPr>
          <a:lstStyle/>
          <a:p>
            <a:r>
              <a:rPr lang="en-US" sz="2800" b="1" dirty="0"/>
              <a:t>Factory constructor </a:t>
            </a:r>
          </a:p>
        </p:txBody>
      </p:sp>
      <p:sp>
        <p:nvSpPr>
          <p:cNvPr id="5" name="Rectangle 4"/>
          <p:cNvSpPr/>
          <p:nvPr/>
        </p:nvSpPr>
        <p:spPr>
          <a:xfrm>
            <a:off x="560439" y="601140"/>
            <a:ext cx="7848600" cy="6124754"/>
          </a:xfrm>
          <a:prstGeom prst="rect">
            <a:avLst/>
          </a:prstGeom>
        </p:spPr>
        <p:txBody>
          <a:bodyPr wrap="square">
            <a:spAutoFit/>
          </a:bodyPr>
          <a:lstStyle/>
          <a:p>
            <a:r>
              <a:rPr lang="en-US" sz="2800" i="1" dirty="0"/>
              <a:t>factory Color(String color){</a:t>
            </a:r>
          </a:p>
          <a:p>
            <a:r>
              <a:rPr lang="en-US" sz="2800" i="1" dirty="0"/>
              <a:t>    if(color=='black'){return </a:t>
            </a:r>
            <a:r>
              <a:rPr lang="en-US" sz="2800" i="1" dirty="0" err="1"/>
              <a:t>Color._black</a:t>
            </a:r>
            <a:r>
              <a:rPr lang="en-US" sz="2800" i="1" dirty="0"/>
              <a:t>();}</a:t>
            </a:r>
          </a:p>
          <a:p>
            <a:r>
              <a:rPr lang="en-US" sz="2800" i="1" dirty="0"/>
              <a:t>    else if(color=='white'){return </a:t>
            </a:r>
            <a:r>
              <a:rPr lang="en-US" sz="2800" i="1" dirty="0" err="1"/>
              <a:t>Color._white</a:t>
            </a:r>
            <a:r>
              <a:rPr lang="en-US" sz="2800" i="1" dirty="0"/>
              <a:t>();}</a:t>
            </a:r>
          </a:p>
          <a:p>
            <a:r>
              <a:rPr lang="en-US" sz="2800" i="1" dirty="0"/>
              <a:t>    else{return null</a:t>
            </a:r>
            <a:r>
              <a:rPr lang="en-US" sz="2800" i="1" dirty="0" smtClean="0"/>
              <a:t>;}}</a:t>
            </a:r>
            <a:r>
              <a:rPr lang="en-US" sz="2800" i="1" dirty="0"/>
              <a:t/>
            </a:r>
            <a:br>
              <a:rPr lang="en-US" sz="2800" i="1" dirty="0"/>
            </a:br>
            <a:r>
              <a:rPr lang="en-US" sz="2800" i="1" dirty="0"/>
              <a:t>  </a:t>
            </a:r>
            <a:r>
              <a:rPr lang="en-US" sz="2800" i="1" dirty="0" err="1"/>
              <a:t>Color._black</a:t>
            </a:r>
            <a:r>
              <a:rPr lang="en-US" sz="2800" i="1" dirty="0"/>
              <a:t>(){</a:t>
            </a:r>
          </a:p>
          <a:p>
            <a:r>
              <a:rPr lang="en-US" sz="2800" i="1" dirty="0"/>
              <a:t>    </a:t>
            </a:r>
            <a:r>
              <a:rPr lang="en-US" sz="2800" i="1" dirty="0" err="1"/>
              <a:t>this.red</a:t>
            </a:r>
            <a:r>
              <a:rPr lang="en-US" sz="2800" i="1" dirty="0"/>
              <a:t>=0;</a:t>
            </a:r>
          </a:p>
          <a:p>
            <a:r>
              <a:rPr lang="en-US" sz="2800" i="1" dirty="0"/>
              <a:t>    </a:t>
            </a:r>
            <a:r>
              <a:rPr lang="en-US" sz="2800" i="1" dirty="0" err="1"/>
              <a:t>this.green</a:t>
            </a:r>
            <a:r>
              <a:rPr lang="en-US" sz="2800" i="1" dirty="0"/>
              <a:t>=0;</a:t>
            </a:r>
          </a:p>
          <a:p>
            <a:r>
              <a:rPr lang="en-US" sz="2800" i="1" dirty="0"/>
              <a:t>    </a:t>
            </a:r>
            <a:r>
              <a:rPr lang="en-US" sz="2800" i="1" dirty="0" err="1"/>
              <a:t>this.blue</a:t>
            </a:r>
            <a:r>
              <a:rPr lang="en-US" sz="2800" i="1" dirty="0"/>
              <a:t>=0;</a:t>
            </a:r>
          </a:p>
          <a:p>
            <a:r>
              <a:rPr lang="en-US" sz="2800" i="1" dirty="0"/>
              <a:t>  </a:t>
            </a:r>
            <a:r>
              <a:rPr lang="en-US" sz="2800" i="1" dirty="0" smtClean="0"/>
              <a:t>}</a:t>
            </a:r>
            <a:r>
              <a:rPr lang="en-US" sz="2800" i="1" dirty="0"/>
              <a:t/>
            </a:r>
            <a:br>
              <a:rPr lang="en-US" sz="2800" i="1" dirty="0"/>
            </a:br>
            <a:r>
              <a:rPr lang="en-US" sz="2800" i="1" dirty="0"/>
              <a:t>    </a:t>
            </a:r>
            <a:r>
              <a:rPr lang="en-US" sz="2800" i="1" dirty="0" err="1"/>
              <a:t>Color._white</a:t>
            </a:r>
            <a:r>
              <a:rPr lang="en-US" sz="2800" i="1" dirty="0"/>
              <a:t>(){</a:t>
            </a:r>
          </a:p>
          <a:p>
            <a:r>
              <a:rPr lang="en-US" sz="2800" i="1" dirty="0"/>
              <a:t>    </a:t>
            </a:r>
            <a:r>
              <a:rPr lang="en-US" sz="2800" i="1" dirty="0" err="1"/>
              <a:t>this.red</a:t>
            </a:r>
            <a:r>
              <a:rPr lang="en-US" sz="2800" i="1" dirty="0"/>
              <a:t>=255;</a:t>
            </a:r>
          </a:p>
          <a:p>
            <a:r>
              <a:rPr lang="en-US" sz="2800" i="1" dirty="0"/>
              <a:t>    </a:t>
            </a:r>
            <a:r>
              <a:rPr lang="en-US" sz="2800" i="1" dirty="0" err="1"/>
              <a:t>this.green</a:t>
            </a:r>
            <a:r>
              <a:rPr lang="en-US" sz="2800" i="1" dirty="0"/>
              <a:t>=255;</a:t>
            </a:r>
          </a:p>
          <a:p>
            <a:r>
              <a:rPr lang="en-US" sz="2800" i="1" dirty="0"/>
              <a:t>    </a:t>
            </a:r>
            <a:r>
              <a:rPr lang="en-US" sz="2800" i="1" dirty="0" err="1"/>
              <a:t>this.blue</a:t>
            </a:r>
            <a:r>
              <a:rPr lang="en-US" sz="2800" i="1" dirty="0"/>
              <a:t>=255;</a:t>
            </a:r>
          </a:p>
          <a:p>
            <a:r>
              <a:rPr lang="en-US" sz="2800" i="1" dirty="0"/>
              <a:t>  }</a:t>
            </a:r>
          </a:p>
        </p:txBody>
      </p:sp>
    </p:spTree>
    <p:extLst>
      <p:ext uri="{BB962C8B-B14F-4D97-AF65-F5344CB8AC3E}">
        <p14:creationId xmlns:p14="http://schemas.microsoft.com/office/powerpoint/2010/main" val="2963592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305800" cy="6124754"/>
          </a:xfrm>
          <a:prstGeom prst="rect">
            <a:avLst/>
          </a:prstGeom>
          <a:noFill/>
        </p:spPr>
        <p:txBody>
          <a:bodyPr wrap="square" rtlCol="0">
            <a:spAutoFit/>
          </a:bodyPr>
          <a:lstStyle/>
          <a:p>
            <a:r>
              <a:rPr lang="en-US" sz="2800" dirty="0"/>
              <a:t>Generics</a:t>
            </a:r>
          </a:p>
          <a:p>
            <a:r>
              <a:rPr lang="en-US" sz="2800" dirty="0"/>
              <a:t>We can assign a type of any variable, function or parameter</a:t>
            </a:r>
          </a:p>
          <a:p>
            <a:r>
              <a:rPr lang="en-US" sz="2800" dirty="0"/>
              <a:t>Add&lt;k&gt;(</a:t>
            </a:r>
            <a:r>
              <a:rPr lang="en-US" sz="2800" dirty="0" err="1"/>
              <a:t>kx,ky</a:t>
            </a:r>
            <a:r>
              <a:rPr lang="en-US" sz="2800" dirty="0"/>
              <a:t>)</a:t>
            </a:r>
          </a:p>
          <a:p>
            <a:r>
              <a:rPr lang="en-US" sz="2800" dirty="0"/>
              <a:t>It means that the add function should be </a:t>
            </a:r>
            <a:r>
              <a:rPr lang="en-US" sz="2800" dirty="0" err="1"/>
              <a:t>recive</a:t>
            </a:r>
            <a:r>
              <a:rPr lang="en-US" sz="2800" dirty="0"/>
              <a:t> its </a:t>
            </a:r>
            <a:r>
              <a:rPr lang="en-US" sz="2800" dirty="0" err="1"/>
              <a:t>tyoe</a:t>
            </a:r>
            <a:r>
              <a:rPr lang="en-US" sz="2800" dirty="0"/>
              <a:t> and the parameter must be the same type</a:t>
            </a:r>
          </a:p>
          <a:p>
            <a:r>
              <a:rPr lang="en-US" sz="2800" dirty="0"/>
              <a:t>Ex:</a:t>
            </a:r>
          </a:p>
          <a:p>
            <a:r>
              <a:rPr lang="en-US" sz="2800" dirty="0"/>
              <a:t>Add&lt;String&gt;(String x, String y)</a:t>
            </a:r>
          </a:p>
          <a:p>
            <a:endParaRPr lang="en-US" sz="2800" dirty="0"/>
          </a:p>
          <a:p>
            <a:endParaRPr lang="en-US" sz="2800" dirty="0"/>
          </a:p>
          <a:p>
            <a:r>
              <a:rPr lang="en-US" sz="2800" dirty="0"/>
              <a:t>Add&lt;t extends </a:t>
            </a:r>
            <a:r>
              <a:rPr lang="en-US" sz="2800" dirty="0" err="1"/>
              <a:t>num</a:t>
            </a:r>
            <a:r>
              <a:rPr lang="en-US" sz="2800" dirty="0"/>
              <a:t>&gt;(t x, t y){}</a:t>
            </a:r>
          </a:p>
          <a:p>
            <a:r>
              <a:rPr lang="en-US" sz="2800" dirty="0"/>
              <a:t>Here the methods </a:t>
            </a:r>
            <a:r>
              <a:rPr lang="en-US" sz="2800" dirty="0" err="1"/>
              <a:t>geniric</a:t>
            </a:r>
            <a:r>
              <a:rPr lang="en-US" sz="2800" dirty="0"/>
              <a:t> type has to be number, it means double or integer</a:t>
            </a:r>
          </a:p>
          <a:p>
            <a:endParaRPr lang="en-US" sz="2800" dirty="0"/>
          </a:p>
        </p:txBody>
      </p:sp>
    </p:spTree>
    <p:extLst>
      <p:ext uri="{BB962C8B-B14F-4D97-AF65-F5344CB8AC3E}">
        <p14:creationId xmlns:p14="http://schemas.microsoft.com/office/powerpoint/2010/main" val="5404003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7772400" cy="3539430"/>
          </a:xfrm>
          <a:prstGeom prst="rect">
            <a:avLst/>
          </a:prstGeom>
          <a:noFill/>
        </p:spPr>
        <p:txBody>
          <a:bodyPr wrap="square" rtlCol="0">
            <a:spAutoFit/>
          </a:bodyPr>
          <a:lstStyle/>
          <a:p>
            <a:r>
              <a:rPr lang="en-US" sz="2800" dirty="0"/>
              <a:t>Generic class</a:t>
            </a:r>
          </a:p>
          <a:p>
            <a:r>
              <a:rPr lang="en-US" sz="2800" dirty="0"/>
              <a:t>Class x&lt; T extends </a:t>
            </a:r>
            <a:r>
              <a:rPr lang="en-US" sz="2800" dirty="0" err="1"/>
              <a:t>num</a:t>
            </a:r>
            <a:r>
              <a:rPr lang="en-US" sz="2800" dirty="0"/>
              <a:t>&gt;{</a:t>
            </a:r>
          </a:p>
          <a:p>
            <a:r>
              <a:rPr lang="en-US" sz="2800" dirty="0"/>
              <a:t>T VALUE1;</a:t>
            </a:r>
          </a:p>
          <a:p>
            <a:r>
              <a:rPr lang="en-US" sz="2800" dirty="0"/>
              <a:t>List&lt;T&gt; values;</a:t>
            </a:r>
          </a:p>
          <a:p>
            <a:r>
              <a:rPr lang="en-US" sz="2800" dirty="0"/>
              <a:t>…… }</a:t>
            </a:r>
          </a:p>
          <a:p>
            <a:r>
              <a:rPr lang="en-US" sz="2800" dirty="0"/>
              <a:t>So here we use the generic to assign class a specific type of values so we cant pass any </a:t>
            </a:r>
            <a:r>
              <a:rPr lang="en-US" sz="2800" dirty="0" err="1"/>
              <a:t>tyoe</a:t>
            </a:r>
            <a:r>
              <a:rPr lang="en-US" sz="2800" dirty="0"/>
              <a:t> expect T to class </a:t>
            </a:r>
            <a:r>
              <a:rPr lang="en-US" sz="2800" dirty="0" err="1"/>
              <a:t>varuables</a:t>
            </a:r>
            <a:r>
              <a:rPr lang="en-US" sz="2800" dirty="0"/>
              <a:t> or methods</a:t>
            </a:r>
          </a:p>
        </p:txBody>
      </p:sp>
    </p:spTree>
    <p:extLst>
      <p:ext uri="{BB962C8B-B14F-4D97-AF65-F5344CB8AC3E}">
        <p14:creationId xmlns:p14="http://schemas.microsoft.com/office/powerpoint/2010/main" val="5404003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7772400" cy="2677656"/>
          </a:xfrm>
          <a:prstGeom prst="rect">
            <a:avLst/>
          </a:prstGeom>
          <a:noFill/>
        </p:spPr>
        <p:txBody>
          <a:bodyPr wrap="square" rtlCol="0">
            <a:spAutoFit/>
          </a:bodyPr>
          <a:lstStyle/>
          <a:p>
            <a:r>
              <a:rPr lang="en-US" sz="2800" dirty="0" err="1"/>
              <a:t>Os</a:t>
            </a:r>
            <a:r>
              <a:rPr lang="en-US" sz="2800" dirty="0"/>
              <a:t> variables</a:t>
            </a:r>
          </a:p>
          <a:p>
            <a:r>
              <a:rPr lang="en-US" sz="2800" dirty="0" err="1"/>
              <a:t>Platform.operatingSystem</a:t>
            </a:r>
            <a:endParaRPr lang="en-US" sz="2800" dirty="0"/>
          </a:p>
          <a:p>
            <a:r>
              <a:rPr lang="en-US" sz="2800" dirty="0" err="1"/>
              <a:t>Patform.isWindows</a:t>
            </a:r>
            <a:endParaRPr lang="en-US" sz="2800" dirty="0"/>
          </a:p>
          <a:p>
            <a:r>
              <a:rPr lang="en-US" sz="2800" dirty="0" err="1"/>
              <a:t>Platform.enviroment</a:t>
            </a:r>
            <a:r>
              <a:rPr lang="en-US" sz="2800" dirty="0"/>
              <a:t> =&gt; map of </a:t>
            </a:r>
            <a:r>
              <a:rPr lang="en-US" sz="2800" dirty="0" err="1"/>
              <a:t>envirment</a:t>
            </a:r>
            <a:r>
              <a:rPr lang="en-US" sz="2800" dirty="0"/>
              <a:t> name as </a:t>
            </a:r>
            <a:r>
              <a:rPr lang="en-US" sz="2800" dirty="0" err="1"/>
              <a:t>jey</a:t>
            </a:r>
            <a:r>
              <a:rPr lang="en-US" sz="2800" dirty="0"/>
              <a:t> and its values</a:t>
            </a:r>
          </a:p>
          <a:p>
            <a:endParaRPr lang="en-US" sz="2800" dirty="0"/>
          </a:p>
        </p:txBody>
      </p:sp>
    </p:spTree>
    <p:extLst>
      <p:ext uri="{BB962C8B-B14F-4D97-AF65-F5344CB8AC3E}">
        <p14:creationId xmlns:p14="http://schemas.microsoft.com/office/powerpoint/2010/main" val="54040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0"/>
            <a:ext cx="8001000" cy="4832092"/>
          </a:xfrm>
          <a:prstGeom prst="rect">
            <a:avLst/>
          </a:prstGeom>
        </p:spPr>
        <p:txBody>
          <a:bodyPr wrap="square">
            <a:spAutoFit/>
          </a:bodyPr>
          <a:lstStyle/>
          <a:p>
            <a:r>
              <a:rPr lang="en-US" sz="2800" dirty="0"/>
              <a:t>To create a map that’s a compile-time constant, add </a:t>
            </a:r>
            <a:r>
              <a:rPr lang="en-US" sz="2800" dirty="0" err="1"/>
              <a:t>const</a:t>
            </a:r>
            <a:r>
              <a:rPr lang="en-US" sz="2800" dirty="0"/>
              <a:t> before the map literal:</a:t>
            </a:r>
          </a:p>
          <a:p>
            <a:endParaRPr lang="en-US" sz="2800" dirty="0"/>
          </a:p>
          <a:p>
            <a:r>
              <a:rPr lang="en-US" sz="2800" i="1" dirty="0"/>
              <a:t>final </a:t>
            </a:r>
            <a:r>
              <a:rPr lang="en-US" sz="2800" i="1" dirty="0" err="1"/>
              <a:t>constantMap</a:t>
            </a:r>
            <a:r>
              <a:rPr lang="en-US" sz="2800" i="1" dirty="0"/>
              <a:t> = </a:t>
            </a:r>
            <a:r>
              <a:rPr lang="en-US" sz="2800" i="1" dirty="0" err="1"/>
              <a:t>const</a:t>
            </a:r>
            <a:r>
              <a:rPr lang="en-US" sz="2800" i="1" dirty="0"/>
              <a:t> {</a:t>
            </a:r>
          </a:p>
          <a:p>
            <a:r>
              <a:rPr lang="en-US" sz="2800" i="1" dirty="0"/>
              <a:t>  2: 'helium',</a:t>
            </a:r>
          </a:p>
          <a:p>
            <a:r>
              <a:rPr lang="en-US" sz="2800" i="1" dirty="0"/>
              <a:t>  10: 'neon',</a:t>
            </a:r>
          </a:p>
          <a:p>
            <a:r>
              <a:rPr lang="en-US" sz="2800" i="1" dirty="0"/>
              <a:t>  18: 'argon',</a:t>
            </a:r>
          </a:p>
          <a:p>
            <a:r>
              <a:rPr lang="en-US" sz="2800" i="1" dirty="0"/>
              <a:t>};</a:t>
            </a:r>
          </a:p>
          <a:p>
            <a:endParaRPr lang="en-US" sz="2800" dirty="0"/>
          </a:p>
          <a:p>
            <a:r>
              <a:rPr lang="en-US" sz="2800" dirty="0"/>
              <a:t>// </a:t>
            </a:r>
            <a:r>
              <a:rPr lang="en-US" sz="2800" dirty="0" err="1"/>
              <a:t>constantMap</a:t>
            </a:r>
            <a:r>
              <a:rPr lang="en-US" sz="2800" dirty="0"/>
              <a:t>[2] = 'Helium'; // Uncommenting this causes an error.</a:t>
            </a:r>
          </a:p>
        </p:txBody>
      </p:sp>
    </p:spTree>
    <p:extLst>
      <p:ext uri="{BB962C8B-B14F-4D97-AF65-F5344CB8AC3E}">
        <p14:creationId xmlns:p14="http://schemas.microsoft.com/office/powerpoint/2010/main" val="158425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5792</TotalTime>
  <Words>2905</Words>
  <Application>Microsoft Office PowerPoint</Application>
  <PresentationFormat>On-screen Show (4:3)</PresentationFormat>
  <Paragraphs>482</Paragraphs>
  <Slides>84</Slides>
  <Notes>12</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shady samara</dc:creator>
  <cp:lastModifiedBy>shady samara</cp:lastModifiedBy>
  <cp:revision>90</cp:revision>
  <dcterms:created xsi:type="dcterms:W3CDTF">2020-02-03T21:31:32Z</dcterms:created>
  <dcterms:modified xsi:type="dcterms:W3CDTF">2020-10-27T16:56:53Z</dcterms:modified>
</cp:coreProperties>
</file>