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7"/>
  </p:notesMasterIdLst>
  <p:sldIdLst>
    <p:sldId id="256" r:id="rId2"/>
    <p:sldId id="266" r:id="rId3"/>
    <p:sldId id="257" r:id="rId4"/>
    <p:sldId id="258" r:id="rId5"/>
    <p:sldId id="259" r:id="rId6"/>
    <p:sldId id="260" r:id="rId7"/>
    <p:sldId id="261" r:id="rId8"/>
    <p:sldId id="262" r:id="rId9"/>
    <p:sldId id="272" r:id="rId10"/>
    <p:sldId id="263" r:id="rId11"/>
    <p:sldId id="267" r:id="rId12"/>
    <p:sldId id="268" r:id="rId13"/>
    <p:sldId id="269" r:id="rId14"/>
    <p:sldId id="270" r:id="rId15"/>
    <p:sldId id="273" r:id="rId16"/>
    <p:sldId id="274" r:id="rId17"/>
    <p:sldId id="275" r:id="rId18"/>
    <p:sldId id="276" r:id="rId19"/>
    <p:sldId id="277" r:id="rId20"/>
    <p:sldId id="278" r:id="rId21"/>
    <p:sldId id="264" r:id="rId22"/>
    <p:sldId id="279" r:id="rId23"/>
    <p:sldId id="265" r:id="rId24"/>
    <p:sldId id="28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nto, Kimberly" initials="GK" lastIdx="1" clrIdx="0">
    <p:extLst>
      <p:ext uri="{19B8F6BF-5375-455C-9EA6-DF929625EA0E}">
        <p15:presenceInfo xmlns:p15="http://schemas.microsoft.com/office/powerpoint/2012/main" userId="S-1-5-21-1844237615-1801674531-682003330-2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364" autoAdjust="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37F07-0947-43E9-9B34-5191954A2CE8}"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A3676-49CF-44B9-96F2-F1F8E5F3A990}" type="slidenum">
              <a:rPr lang="en-US" smtClean="0"/>
              <a:t>‹N°›</a:t>
            </a:fld>
            <a:endParaRPr lang="en-US"/>
          </a:p>
        </p:txBody>
      </p:sp>
    </p:spTree>
    <p:extLst>
      <p:ext uri="{BB962C8B-B14F-4D97-AF65-F5344CB8AC3E}">
        <p14:creationId xmlns:p14="http://schemas.microsoft.com/office/powerpoint/2010/main" val="4053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a:t>
            </a:r>
            <a:r>
              <a:rPr lang="en-US" baseline="0" dirty="0" smtClean="0"/>
              <a:t> the most important part of a database.</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3</a:t>
            </a:fld>
            <a:endParaRPr lang="en-US"/>
          </a:p>
        </p:txBody>
      </p:sp>
    </p:spTree>
    <p:extLst>
      <p:ext uri="{BB962C8B-B14F-4D97-AF65-F5344CB8AC3E}">
        <p14:creationId xmlns:p14="http://schemas.microsoft.com/office/powerpoint/2010/main" val="143833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table is broken up into smaller entities called fields.  The fields</a:t>
            </a:r>
            <a:r>
              <a:rPr lang="en-US" baseline="0" dirty="0" smtClean="0"/>
              <a:t> in the table are:  name, email, </a:t>
            </a:r>
            <a:r>
              <a:rPr lang="en-US" baseline="0" dirty="0" err="1" smtClean="0"/>
              <a:t>created_at</a:t>
            </a:r>
            <a:r>
              <a:rPr lang="en-US" baseline="0" dirty="0" smtClean="0"/>
              <a:t>, </a:t>
            </a:r>
            <a:r>
              <a:rPr lang="en-US" baseline="0" dirty="0" err="1" smtClean="0"/>
              <a:t>updated_at</a:t>
            </a:r>
            <a:r>
              <a:rPr lang="en-US" baseline="0" dirty="0" smtClean="0"/>
              <a:t>.</a:t>
            </a:r>
          </a:p>
          <a:p>
            <a:r>
              <a:rPr lang="en-US" baseline="0" dirty="0" smtClean="0"/>
              <a:t>A field is a column in a table that is designed to maintain specific information about every record in the table.</a:t>
            </a:r>
          </a:p>
          <a:p>
            <a:r>
              <a:rPr lang="en-US" baseline="0" dirty="0" smtClean="0"/>
              <a:t>A record, also called a row of data, is each individual entry that exists in a table.  For example there are (2) records in the table.</a:t>
            </a:r>
          </a:p>
          <a:p>
            <a:r>
              <a:rPr lang="en-US" baseline="0" dirty="0" smtClean="0"/>
              <a:t>A column is a vertical entity in a table that contains all information associated with a specific field in a table.  For example, Name represents the name of the user.</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4</a:t>
            </a:fld>
            <a:endParaRPr lang="en-US"/>
          </a:p>
        </p:txBody>
      </p:sp>
    </p:spTree>
    <p:extLst>
      <p:ext uri="{BB962C8B-B14F-4D97-AF65-F5344CB8AC3E}">
        <p14:creationId xmlns:p14="http://schemas.microsoft.com/office/powerpoint/2010/main" val="337910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6</a:t>
            </a:fld>
            <a:endParaRPr lang="en-US"/>
          </a:p>
        </p:txBody>
      </p:sp>
    </p:spTree>
    <p:extLst>
      <p:ext uri="{BB962C8B-B14F-4D97-AF65-F5344CB8AC3E}">
        <p14:creationId xmlns:p14="http://schemas.microsoft.com/office/powerpoint/2010/main" val="112075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Today’s advanced RDBMS is actually much more than data, they also manage data</a:t>
            </a:r>
            <a:r>
              <a:rPr lang="en-US" baseline="0" dirty="0" smtClean="0"/>
              <a:t>, restricting the kind of data that can go into the system, and facilitating getting data out of the system.</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8</a:t>
            </a:fld>
            <a:endParaRPr lang="en-US"/>
          </a:p>
        </p:txBody>
      </p:sp>
    </p:spTree>
    <p:extLst>
      <p:ext uri="{BB962C8B-B14F-4D97-AF65-F5344CB8AC3E}">
        <p14:creationId xmlns:p14="http://schemas.microsoft.com/office/powerpoint/2010/main" val="169458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596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064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2120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0225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5550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889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5074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222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132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0403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2235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20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0599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11/24/2021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758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11/24/2021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0420926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sql/relational-databases/in-memory-oltp/introduction-to-memory-optimized-tabl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elvix.com/blog/relational-vs-non-relational-database" TargetMode="External"/><Relationship Id="rId2" Type="http://schemas.openxmlformats.org/officeDocument/2006/relationships/hyperlink" Target="https://en.wikipedia.org/wiki/JSON#:~:text=JavaScript%20Object%20Notation%20(JSON%2C%20pronounced,or%20any%20other%20serializable%20valu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iki.postgresql.org/wiki/Ecosystem:PostgreSQL_ecosyste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avicat.com/en/products/navicat-monitor" TargetMode="External"/><Relationship Id="rId2" Type="http://schemas.openxmlformats.org/officeDocument/2006/relationships/hyperlink" Target="https://www.mysql.com/why-mysql/windows/"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datasparc.com/" TargetMode="External"/><Relationship Id="rId4" Type="http://schemas.openxmlformats.org/officeDocument/2006/relationships/hyperlink" Target="http://www.sqlparser.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tatista.com/statistics/809750/worldwide-popularity-ranking-database-management-systems/" TargetMode="External"/><Relationship Id="rId1" Type="http://schemas.openxmlformats.org/officeDocument/2006/relationships/slideLayout" Target="../slideLayouts/slideLayout2.xml"/><Relationship Id="rId4" Type="http://schemas.openxmlformats.org/officeDocument/2006/relationships/hyperlink" Target="https://db-engines.com/en/system/Microsoft+SQL+Server;MySQL;PostgreSQ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jelvix.com/blog/the-problems-of-global-expans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jelvix.com/contact-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sql-server/sql-server-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And Comparison Of </a:t>
            </a:r>
            <a:r>
              <a:rPr lang="en-US" dirty="0" smtClean="0"/>
              <a:t>3 Well Known </a:t>
            </a:r>
            <a:r>
              <a:rPr lang="en-US" dirty="0" smtClean="0"/>
              <a:t> Relational </a:t>
            </a:r>
            <a:r>
              <a:rPr lang="en-US" dirty="0" smtClean="0"/>
              <a:t>RDBMS (</a:t>
            </a:r>
            <a:r>
              <a:rPr lang="en-US" b="0" dirty="0" smtClean="0"/>
              <a:t>MySQL</a:t>
            </a:r>
            <a:r>
              <a:rPr lang="en-US" b="0" dirty="0"/>
              <a:t>, PostgreSQL and SQL </a:t>
            </a:r>
            <a:r>
              <a:rPr lang="en-US" b="0" dirty="0" smtClean="0"/>
              <a:t>SERVER)</a:t>
            </a:r>
            <a:r>
              <a:rPr lang="en-US" b="0" dirty="0"/>
              <a:t> </a:t>
            </a:r>
            <a:endParaRPr lang="en-US" dirty="0"/>
          </a:p>
        </p:txBody>
      </p:sp>
      <p:sp>
        <p:nvSpPr>
          <p:cNvPr id="3" name="Subtitle 2"/>
          <p:cNvSpPr>
            <a:spLocks noGrp="1"/>
          </p:cNvSpPr>
          <p:nvPr>
            <p:ph type="subTitle" idx="1"/>
          </p:nvPr>
        </p:nvSpPr>
        <p:spPr/>
        <p:txBody>
          <a:bodyPr>
            <a:normAutofit lnSpcReduction="10000"/>
          </a:bodyPr>
          <a:lstStyle/>
          <a:p>
            <a:r>
              <a:rPr lang="en-US" dirty="0" smtClean="0"/>
              <a:t>Getting started with </a:t>
            </a:r>
            <a:r>
              <a:rPr lang="en-US" dirty="0"/>
              <a:t>Presenting each of the RDBMS and their functionalities</a:t>
            </a:r>
          </a:p>
          <a:p>
            <a:endParaRPr lang="en-US" dirty="0"/>
          </a:p>
        </p:txBody>
      </p:sp>
    </p:spTree>
    <p:extLst>
      <p:ext uri="{BB962C8B-B14F-4D97-AF65-F5344CB8AC3E}">
        <p14:creationId xmlns:p14="http://schemas.microsoft.com/office/powerpoint/2010/main" val="1326009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Data </a:t>
            </a:r>
            <a:r>
              <a:rPr lang="fr-FR" b="0" dirty="0" err="1"/>
              <a:t>Queries</a:t>
            </a:r>
            <a:endParaRPr lang="en-US" dirty="0"/>
          </a:p>
        </p:txBody>
      </p:sp>
      <p:sp>
        <p:nvSpPr>
          <p:cNvPr id="3" name="Content Placeholder 2"/>
          <p:cNvSpPr>
            <a:spLocks noGrp="1"/>
          </p:cNvSpPr>
          <p:nvPr>
            <p:ph idx="1"/>
          </p:nvPr>
        </p:nvSpPr>
        <p:spPr>
          <a:xfrm>
            <a:off x="661958" y="3920458"/>
            <a:ext cx="10554574" cy="3636511"/>
          </a:xfrm>
        </p:spPr>
        <p:txBody>
          <a:bodyPr/>
          <a:lstStyle/>
          <a:p>
            <a:r>
              <a:rPr lang="en-US" dirty="0"/>
              <a:t>If your priority is to save computing resources and storage, choose flexible solutions: the choice will be between MySQL vs SQL Server. However, if you prefer clear organization and long-term order, </a:t>
            </a:r>
            <a:r>
              <a:rPr lang="en-US" dirty="0" smtClean="0"/>
              <a:t>PostgreSQL, </a:t>
            </a:r>
            <a:r>
              <a:rPr lang="en-US" dirty="0"/>
              <a:t>with its isolated approach, might be a better fit.</a:t>
            </a:r>
            <a:endParaRPr lang="en-US" dirty="0"/>
          </a:p>
        </p:txBody>
      </p:sp>
      <p:pic>
        <p:nvPicPr>
          <p:cNvPr id="4" name="Image 3"/>
          <p:cNvPicPr>
            <a:picLocks noChangeAspect="1"/>
          </p:cNvPicPr>
          <p:nvPr/>
        </p:nvPicPr>
        <p:blipFill>
          <a:blip r:embed="rId2"/>
          <a:stretch>
            <a:fillRect/>
          </a:stretch>
        </p:blipFill>
        <p:spPr>
          <a:xfrm>
            <a:off x="1280161" y="2207624"/>
            <a:ext cx="9000308" cy="2730136"/>
          </a:xfrm>
          <a:prstGeom prst="rect">
            <a:avLst/>
          </a:prstGeom>
        </p:spPr>
      </p:pic>
    </p:spTree>
    <p:extLst>
      <p:ext uri="{BB962C8B-B14F-4D97-AF65-F5344CB8AC3E}">
        <p14:creationId xmlns:p14="http://schemas.microsoft.com/office/powerpoint/2010/main" val="239277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err="1"/>
              <a:t>Temporary</a:t>
            </a:r>
            <a:r>
              <a:rPr lang="fr-FR" b="0" dirty="0"/>
              <a:t> Tables</a:t>
            </a:r>
          </a:p>
        </p:txBody>
      </p:sp>
      <p:sp>
        <p:nvSpPr>
          <p:cNvPr id="3" name="Content Placeholder 2"/>
          <p:cNvSpPr>
            <a:spLocks noGrp="1"/>
          </p:cNvSpPr>
          <p:nvPr>
            <p:ph idx="1"/>
          </p:nvPr>
        </p:nvSpPr>
        <p:spPr>
          <a:xfrm>
            <a:off x="701147" y="1658983"/>
            <a:ext cx="10554574" cy="2854341"/>
          </a:xfrm>
        </p:spPr>
        <p:txBody>
          <a:bodyPr/>
          <a:lstStyle/>
          <a:p>
            <a:r>
              <a:rPr lang="en-US" dirty="0"/>
              <a:t>Temporary tables allow storing intermediate results from complex procedures and branched business logic. If you need some information only to power the next process, it doesn’t make sense to store it in a regular table. Temporary tables improve database performance and organization by separating intermediary data from the essential information.</a:t>
            </a:r>
            <a:endParaRPr lang="en-US" dirty="0" smtClean="0"/>
          </a:p>
        </p:txBody>
      </p:sp>
      <p:pic>
        <p:nvPicPr>
          <p:cNvPr id="4" name="Image 3"/>
          <p:cNvPicPr>
            <a:picLocks noChangeAspect="1"/>
          </p:cNvPicPr>
          <p:nvPr/>
        </p:nvPicPr>
        <p:blipFill>
          <a:blip r:embed="rId2"/>
          <a:stretch>
            <a:fillRect/>
          </a:stretch>
        </p:blipFill>
        <p:spPr>
          <a:xfrm>
            <a:off x="5048686" y="3663042"/>
            <a:ext cx="5867400" cy="2933700"/>
          </a:xfrm>
          <a:prstGeom prst="rect">
            <a:avLst/>
          </a:prstGeom>
        </p:spPr>
      </p:pic>
    </p:spTree>
    <p:extLst>
      <p:ext uri="{BB962C8B-B14F-4D97-AF65-F5344CB8AC3E}">
        <p14:creationId xmlns:p14="http://schemas.microsoft.com/office/powerpoint/2010/main" val="354227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err="1"/>
              <a:t>Temporary</a:t>
            </a:r>
            <a:r>
              <a:rPr lang="fr-FR" b="0" dirty="0"/>
              <a:t> Tables</a:t>
            </a:r>
            <a:endParaRPr lang="en-US" dirty="0"/>
          </a:p>
        </p:txBody>
      </p:sp>
      <p:sp>
        <p:nvSpPr>
          <p:cNvPr id="3" name="Content Placeholder 2"/>
          <p:cNvSpPr>
            <a:spLocks noGrp="1"/>
          </p:cNvSpPr>
          <p:nvPr>
            <p:ph idx="1"/>
          </p:nvPr>
        </p:nvSpPr>
        <p:spPr>
          <a:xfrm>
            <a:off x="1158346" y="3855144"/>
            <a:ext cx="10554574" cy="3636511"/>
          </a:xfrm>
        </p:spPr>
        <p:txBody>
          <a:bodyPr/>
          <a:lstStyle/>
          <a:p>
            <a:r>
              <a:rPr lang="en-US" dirty="0"/>
              <a:t>Temporary tables are essential for applications with complicated business logic. If your software runs a lot of complex processes, you will need to store multiple intermediary results. Having rich customization functionality will often be necessary throughout the development process.</a:t>
            </a:r>
            <a:endParaRPr lang="en-US" dirty="0" smtClean="0"/>
          </a:p>
        </p:txBody>
      </p:sp>
      <p:pic>
        <p:nvPicPr>
          <p:cNvPr id="4" name="Image 3"/>
          <p:cNvPicPr>
            <a:picLocks noChangeAspect="1"/>
          </p:cNvPicPr>
          <p:nvPr/>
        </p:nvPicPr>
        <p:blipFill>
          <a:blip r:embed="rId2"/>
          <a:stretch>
            <a:fillRect/>
          </a:stretch>
        </p:blipFill>
        <p:spPr>
          <a:xfrm>
            <a:off x="1449977" y="2194560"/>
            <a:ext cx="9091749" cy="2638697"/>
          </a:xfrm>
          <a:prstGeom prst="rect">
            <a:avLst/>
          </a:prstGeom>
        </p:spPr>
      </p:pic>
    </p:spTree>
    <p:extLst>
      <p:ext uri="{BB962C8B-B14F-4D97-AF65-F5344CB8AC3E}">
        <p14:creationId xmlns:p14="http://schemas.microsoft.com/office/powerpoint/2010/main" val="4119555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Indexes</a:t>
            </a:r>
          </a:p>
        </p:txBody>
      </p:sp>
      <p:sp>
        <p:nvSpPr>
          <p:cNvPr id="3" name="Content Placeholder 2"/>
          <p:cNvSpPr>
            <a:spLocks noGrp="1"/>
          </p:cNvSpPr>
          <p:nvPr>
            <p:ph idx="1"/>
          </p:nvPr>
        </p:nvSpPr>
        <p:spPr>
          <a:xfrm>
            <a:off x="818712" y="2222287"/>
            <a:ext cx="6104602" cy="3636511"/>
          </a:xfrm>
        </p:spPr>
        <p:txBody>
          <a:bodyPr/>
          <a:lstStyle/>
          <a:p>
            <a:r>
              <a:rPr lang="en-US" dirty="0"/>
              <a:t>The way a database handles indexes is essential because they are used to locate data without searching for a particular row. Indexes can refer to multiple rows and columns. You can assign the same index to files, located in the different places in the database, and collect all these pieces with a single </a:t>
            </a:r>
            <a:r>
              <a:rPr lang="en-US" dirty="0" smtClean="0"/>
              <a:t>search,</a:t>
            </a:r>
          </a:p>
          <a:p>
            <a:r>
              <a:rPr lang="en-US" dirty="0"/>
              <a:t>In this comparison, we evaluated the way indexes are created in every solution, the support of multiple-index searches, and multi-column indexes, as well as partial ones.</a:t>
            </a:r>
            <a:endParaRPr lang="en-US" dirty="0" smtClean="0"/>
          </a:p>
          <a:p>
            <a:pPr lvl="1"/>
            <a:endParaRPr lang="en-US" dirty="0" smtClean="0"/>
          </a:p>
        </p:txBody>
      </p:sp>
      <p:pic>
        <p:nvPicPr>
          <p:cNvPr id="4" name="Image 3"/>
          <p:cNvPicPr>
            <a:picLocks noChangeAspect="1"/>
          </p:cNvPicPr>
          <p:nvPr/>
        </p:nvPicPr>
        <p:blipFill>
          <a:blip r:embed="rId2"/>
          <a:stretch>
            <a:fillRect/>
          </a:stretch>
        </p:blipFill>
        <p:spPr>
          <a:xfrm>
            <a:off x="6923313" y="2222287"/>
            <a:ext cx="4930863" cy="3342490"/>
          </a:xfrm>
          <a:prstGeom prst="rect">
            <a:avLst/>
          </a:prstGeom>
        </p:spPr>
      </p:pic>
    </p:spTree>
    <p:extLst>
      <p:ext uri="{BB962C8B-B14F-4D97-AF65-F5344CB8AC3E}">
        <p14:creationId xmlns:p14="http://schemas.microsoft.com/office/powerpoint/2010/main" val="3130336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Indexes</a:t>
            </a:r>
            <a:endParaRPr lang="en-US" dirty="0"/>
          </a:p>
        </p:txBody>
      </p:sp>
      <p:sp>
        <p:nvSpPr>
          <p:cNvPr id="3" name="Content Placeholder 2"/>
          <p:cNvSpPr>
            <a:spLocks noGrp="1"/>
          </p:cNvSpPr>
          <p:nvPr>
            <p:ph idx="1"/>
          </p:nvPr>
        </p:nvSpPr>
        <p:spPr>
          <a:xfrm>
            <a:off x="810000" y="5440362"/>
            <a:ext cx="10463237" cy="1184389"/>
          </a:xfrm>
        </p:spPr>
        <p:txBody>
          <a:bodyPr/>
          <a:lstStyle/>
          <a:p>
            <a:r>
              <a:rPr lang="en-US" dirty="0"/>
              <a:t>Having flexible index settings allows looking up information faster and organizing multiple data </a:t>
            </a:r>
            <a:r>
              <a:rPr lang="en-US" dirty="0" smtClean="0"/>
              <a:t>simultaneously.</a:t>
            </a:r>
            <a:endParaRPr lang="en-US" dirty="0" smtClean="0"/>
          </a:p>
        </p:txBody>
      </p:sp>
      <p:pic>
        <p:nvPicPr>
          <p:cNvPr id="4" name="Image 3"/>
          <p:cNvPicPr>
            <a:picLocks noChangeAspect="1"/>
          </p:cNvPicPr>
          <p:nvPr/>
        </p:nvPicPr>
        <p:blipFill>
          <a:blip r:embed="rId2"/>
          <a:stretch>
            <a:fillRect/>
          </a:stretch>
        </p:blipFill>
        <p:spPr>
          <a:xfrm>
            <a:off x="1632856" y="2476499"/>
            <a:ext cx="8882743" cy="2657203"/>
          </a:xfrm>
          <a:prstGeom prst="rect">
            <a:avLst/>
          </a:prstGeom>
        </p:spPr>
      </p:pic>
    </p:spTree>
    <p:extLst>
      <p:ext uri="{BB962C8B-B14F-4D97-AF65-F5344CB8AC3E}">
        <p14:creationId xmlns:p14="http://schemas.microsoft.com/office/powerpoint/2010/main" val="4156366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Memory-</a:t>
            </a:r>
            <a:r>
              <a:rPr lang="fr-FR" b="0" dirty="0" err="1"/>
              <a:t>Optimized</a:t>
            </a:r>
            <a:r>
              <a:rPr lang="fr-FR" b="0" dirty="0"/>
              <a:t> Tables</a:t>
            </a:r>
          </a:p>
        </p:txBody>
      </p:sp>
      <p:sp>
        <p:nvSpPr>
          <p:cNvPr id="3" name="Content Placeholder 2"/>
          <p:cNvSpPr>
            <a:spLocks noGrp="1"/>
          </p:cNvSpPr>
          <p:nvPr>
            <p:ph idx="1"/>
          </p:nvPr>
        </p:nvSpPr>
        <p:spPr>
          <a:xfrm>
            <a:off x="818712" y="2222287"/>
            <a:ext cx="6104602" cy="3636511"/>
          </a:xfrm>
        </p:spPr>
        <p:txBody>
          <a:bodyPr/>
          <a:lstStyle/>
          <a:p>
            <a:r>
              <a:rPr lang="en-US" dirty="0"/>
              <a:t>Memory-optimized tables are mainly known as a </a:t>
            </a:r>
            <a:r>
              <a:rPr lang="en-US" dirty="0">
                <a:hlinkClick r:id="rId2"/>
              </a:rPr>
              <a:t>SQL Server concept</a:t>
            </a:r>
            <a:r>
              <a:rPr lang="en-US" dirty="0"/>
              <a:t>, but they also exist in other database management solutions. Such a table is stored in active memory and on the disk space in a simplified way. To increase the transaction speed, the application can simply access data directly on the disk, without blocking concurrent transactions. For processes that happen on a regular basis and usually require a lot of time, a memory-optimized table can be a solution to improve database performance.</a:t>
            </a:r>
            <a:endParaRPr lang="en-US" dirty="0" smtClean="0"/>
          </a:p>
        </p:txBody>
      </p:sp>
      <p:pic>
        <p:nvPicPr>
          <p:cNvPr id="5" name="Image 4"/>
          <p:cNvPicPr>
            <a:picLocks noChangeAspect="1"/>
          </p:cNvPicPr>
          <p:nvPr/>
        </p:nvPicPr>
        <p:blipFill>
          <a:blip r:embed="rId3"/>
          <a:stretch>
            <a:fillRect/>
          </a:stretch>
        </p:blipFill>
        <p:spPr>
          <a:xfrm>
            <a:off x="7001691" y="2496473"/>
            <a:ext cx="3752850" cy="3362325"/>
          </a:xfrm>
          <a:prstGeom prst="rect">
            <a:avLst/>
          </a:prstGeom>
        </p:spPr>
      </p:pic>
    </p:spTree>
    <p:extLst>
      <p:ext uri="{BB962C8B-B14F-4D97-AF65-F5344CB8AC3E}">
        <p14:creationId xmlns:p14="http://schemas.microsoft.com/office/powerpoint/2010/main" val="3777511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Memory-</a:t>
            </a:r>
            <a:r>
              <a:rPr lang="fr-FR" b="0" dirty="0" err="1"/>
              <a:t>Optimized</a:t>
            </a:r>
            <a:r>
              <a:rPr lang="fr-FR" b="0" dirty="0"/>
              <a:t> Tables</a:t>
            </a:r>
          </a:p>
        </p:txBody>
      </p:sp>
      <p:sp>
        <p:nvSpPr>
          <p:cNvPr id="3" name="Content Placeholder 2"/>
          <p:cNvSpPr>
            <a:spLocks noGrp="1"/>
          </p:cNvSpPr>
          <p:nvPr>
            <p:ph idx="1"/>
          </p:nvPr>
        </p:nvSpPr>
        <p:spPr>
          <a:xfrm>
            <a:off x="810000" y="5440362"/>
            <a:ext cx="10463237" cy="1184389"/>
          </a:xfrm>
        </p:spPr>
        <p:txBody>
          <a:bodyPr/>
          <a:lstStyle/>
          <a:p>
            <a:r>
              <a:rPr lang="en-US" dirty="0"/>
              <a:t>As expected, memory-optimized tables are best set up in MySQL – it’s basically their native approach. It’s not an essential database feature, but still, a good way to improve performance.</a:t>
            </a:r>
            <a:endParaRPr lang="en-US" dirty="0" smtClean="0"/>
          </a:p>
        </p:txBody>
      </p:sp>
      <p:pic>
        <p:nvPicPr>
          <p:cNvPr id="5" name="Image 4"/>
          <p:cNvPicPr>
            <a:picLocks noChangeAspect="1"/>
          </p:cNvPicPr>
          <p:nvPr/>
        </p:nvPicPr>
        <p:blipFill>
          <a:blip r:embed="rId2"/>
          <a:stretch>
            <a:fillRect/>
          </a:stretch>
        </p:blipFill>
        <p:spPr>
          <a:xfrm>
            <a:off x="1149531" y="2500312"/>
            <a:ext cx="9757955" cy="2476637"/>
          </a:xfrm>
          <a:prstGeom prst="rect">
            <a:avLst/>
          </a:prstGeom>
        </p:spPr>
      </p:pic>
    </p:spTree>
    <p:extLst>
      <p:ext uri="{BB962C8B-B14F-4D97-AF65-F5344CB8AC3E}">
        <p14:creationId xmlns:p14="http://schemas.microsoft.com/office/powerpoint/2010/main" val="2641290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JSON Support</a:t>
            </a:r>
          </a:p>
        </p:txBody>
      </p:sp>
      <p:sp>
        <p:nvSpPr>
          <p:cNvPr id="3" name="Content Placeholder 2"/>
          <p:cNvSpPr>
            <a:spLocks noGrp="1"/>
          </p:cNvSpPr>
          <p:nvPr>
            <p:ph idx="1"/>
          </p:nvPr>
        </p:nvSpPr>
        <p:spPr>
          <a:xfrm>
            <a:off x="818712" y="2222287"/>
            <a:ext cx="10563286" cy="3636511"/>
          </a:xfrm>
        </p:spPr>
        <p:txBody>
          <a:bodyPr/>
          <a:lstStyle/>
          <a:p>
            <a:r>
              <a:rPr lang="en-US" dirty="0"/>
              <a:t>The use of JSON files allows developers to store non-numeric data and achieve faster performance. </a:t>
            </a:r>
            <a:r>
              <a:rPr lang="en-US" dirty="0">
                <a:hlinkClick r:id="rId2"/>
              </a:rPr>
              <a:t>JSON documents</a:t>
            </a:r>
            <a:r>
              <a:rPr lang="en-US" dirty="0"/>
              <a:t> don’t have to be parsed, which contributes to much higher processing speed. They are easily readable and accessible, which is why JSON support simplifies maintenance. JSON files are mostly used in </a:t>
            </a:r>
            <a:r>
              <a:rPr lang="en-US" dirty="0">
                <a:hlinkClick r:id="rId3"/>
              </a:rPr>
              <a:t>non-relational databases</a:t>
            </a:r>
            <a:r>
              <a:rPr lang="en-US" dirty="0"/>
              <a:t>, but lately, SQL solutions have supported this format as well.</a:t>
            </a:r>
            <a:endParaRPr lang="en-US" dirty="0" smtClean="0"/>
          </a:p>
        </p:txBody>
      </p:sp>
    </p:spTree>
    <p:extLst>
      <p:ext uri="{BB962C8B-B14F-4D97-AF65-F5344CB8AC3E}">
        <p14:creationId xmlns:p14="http://schemas.microsoft.com/office/powerpoint/2010/main" val="1634008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JSON Support</a:t>
            </a:r>
          </a:p>
        </p:txBody>
      </p:sp>
      <p:sp>
        <p:nvSpPr>
          <p:cNvPr id="3" name="Content Placeholder 2"/>
          <p:cNvSpPr>
            <a:spLocks noGrp="1"/>
          </p:cNvSpPr>
          <p:nvPr>
            <p:ph idx="1"/>
          </p:nvPr>
        </p:nvSpPr>
        <p:spPr>
          <a:xfrm>
            <a:off x="810000" y="5440362"/>
            <a:ext cx="10463237" cy="1184389"/>
          </a:xfrm>
        </p:spPr>
        <p:txBody>
          <a:bodyPr/>
          <a:lstStyle/>
          <a:p>
            <a:r>
              <a:rPr lang="en-US" dirty="0"/>
              <a:t>Overall, all three solutions are pretty universal and offer a lot of functionality for non-standard data types. MySQL, however, puts multiple limitations for JSON files, but other than that, it’s highly compatible with advanced data.</a:t>
            </a:r>
            <a:endParaRPr lang="en-US" dirty="0" smtClean="0"/>
          </a:p>
        </p:txBody>
      </p:sp>
      <p:pic>
        <p:nvPicPr>
          <p:cNvPr id="5" name="Image 4"/>
          <p:cNvPicPr>
            <a:picLocks noChangeAspect="1"/>
          </p:cNvPicPr>
          <p:nvPr/>
        </p:nvPicPr>
        <p:blipFill>
          <a:blip r:embed="rId2"/>
          <a:stretch>
            <a:fillRect/>
          </a:stretch>
        </p:blipFill>
        <p:spPr>
          <a:xfrm>
            <a:off x="1423851" y="2433637"/>
            <a:ext cx="9157063" cy="2673940"/>
          </a:xfrm>
          <a:prstGeom prst="rect">
            <a:avLst/>
          </a:prstGeom>
        </p:spPr>
      </p:pic>
    </p:spTree>
    <p:extLst>
      <p:ext uri="{BB962C8B-B14F-4D97-AF65-F5344CB8AC3E}">
        <p14:creationId xmlns:p14="http://schemas.microsoft.com/office/powerpoint/2010/main" val="96608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46" y="418011"/>
            <a:ext cx="10563286" cy="1417638"/>
          </a:xfrm>
        </p:spPr>
        <p:txBody>
          <a:bodyPr/>
          <a:lstStyle/>
          <a:p>
            <a:r>
              <a:rPr lang="fr-FR" b="0" dirty="0" smtClean="0"/>
              <a:t/>
            </a:r>
            <a:br>
              <a:rPr lang="fr-FR" b="0" dirty="0" smtClean="0"/>
            </a:br>
            <a:r>
              <a:rPr lang="fr-FR" b="0" dirty="0"/>
              <a:t/>
            </a:r>
            <a:br>
              <a:rPr lang="fr-FR" b="0" dirty="0"/>
            </a:br>
            <a:r>
              <a:rPr lang="fr-FR" b="0" dirty="0" err="1" smtClean="0"/>
              <a:t>Partitioning</a:t>
            </a:r>
            <a:r>
              <a:rPr lang="fr-FR" dirty="0"/>
              <a:t/>
            </a:r>
            <a:br>
              <a:rPr lang="fr-FR" dirty="0"/>
            </a:br>
            <a:endParaRPr lang="fr-FR" b="0" dirty="0"/>
          </a:p>
        </p:txBody>
      </p:sp>
      <p:sp>
        <p:nvSpPr>
          <p:cNvPr id="3" name="Content Placeholder 2"/>
          <p:cNvSpPr>
            <a:spLocks noGrp="1"/>
          </p:cNvSpPr>
          <p:nvPr>
            <p:ph idx="1"/>
          </p:nvPr>
        </p:nvSpPr>
        <p:spPr>
          <a:xfrm>
            <a:off x="701146" y="1835649"/>
            <a:ext cx="10846419" cy="2449392"/>
          </a:xfrm>
        </p:spPr>
        <p:txBody>
          <a:bodyPr/>
          <a:lstStyle/>
          <a:p>
            <a:r>
              <a:rPr lang="en-US" dirty="0"/>
              <a:t>Replacing is easier in NoSQL databases because they support horizontal scaling rather than vertical – increasing the number of locations rather than the size of a single one. Still, it’s possible to distribute data among different compartments even in SQL solutions, even if it’s slightly less efficient.</a:t>
            </a:r>
            <a:endParaRPr lang="en-US" dirty="0" smtClean="0"/>
          </a:p>
        </p:txBody>
      </p:sp>
      <p:pic>
        <p:nvPicPr>
          <p:cNvPr id="4" name="Image 3"/>
          <p:cNvPicPr>
            <a:picLocks noChangeAspect="1"/>
          </p:cNvPicPr>
          <p:nvPr/>
        </p:nvPicPr>
        <p:blipFill>
          <a:blip r:embed="rId2"/>
          <a:stretch>
            <a:fillRect/>
          </a:stretch>
        </p:blipFill>
        <p:spPr>
          <a:xfrm>
            <a:off x="1031967" y="3709851"/>
            <a:ext cx="9901644" cy="2862535"/>
          </a:xfrm>
          <a:prstGeom prst="rect">
            <a:avLst/>
          </a:prstGeom>
        </p:spPr>
      </p:pic>
    </p:spTree>
    <p:extLst>
      <p:ext uri="{BB962C8B-B14F-4D97-AF65-F5344CB8AC3E}">
        <p14:creationId xmlns:p14="http://schemas.microsoft.com/office/powerpoint/2010/main" val="1247824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MySQL</a:t>
            </a:r>
          </a:p>
        </p:txBody>
      </p:sp>
      <p:sp>
        <p:nvSpPr>
          <p:cNvPr id="3" name="Content Placeholder 2"/>
          <p:cNvSpPr>
            <a:spLocks noGrp="1"/>
          </p:cNvSpPr>
          <p:nvPr>
            <p:ph idx="1"/>
          </p:nvPr>
        </p:nvSpPr>
        <p:spPr/>
        <p:txBody>
          <a:bodyPr/>
          <a:lstStyle/>
          <a:p>
            <a:r>
              <a:rPr lang="en-US" dirty="0"/>
              <a:t>MySQL happens to be one of the most popular databases, according to </a:t>
            </a:r>
            <a:r>
              <a:rPr lang="en-US" dirty="0">
                <a:hlinkClick r:id="rId2"/>
              </a:rPr>
              <a:t>DB Engines Ranking</a:t>
            </a:r>
            <a:r>
              <a:rPr lang="en-US" dirty="0"/>
              <a:t>. It’s a definite leader among SQL solutions, used by Google, LinkedIn, Amazon, Netflix, Twitter, and others. </a:t>
            </a:r>
            <a:r>
              <a:rPr lang="en-US" dirty="0">
                <a:hlinkClick r:id="rId3"/>
              </a:rPr>
              <a:t>MySQL</a:t>
            </a:r>
            <a:r>
              <a:rPr lang="en-US" dirty="0"/>
              <a:t> popularity has been growing a lot because teams increasingly prefer open-source solutions instead of commercial </a:t>
            </a:r>
            <a:r>
              <a:rPr lang="en-US" dirty="0" smtClean="0"/>
              <a:t>ones. </a:t>
            </a:r>
            <a:r>
              <a:rPr lang="en-US" dirty="0" smtClean="0"/>
              <a:t>Discuss </a:t>
            </a:r>
            <a:r>
              <a:rPr lang="en-US" dirty="0" smtClean="0"/>
              <a:t>the functionality of relational database management systems.</a:t>
            </a:r>
          </a:p>
          <a:p>
            <a:r>
              <a:rPr lang="en-US" dirty="0"/>
              <a:t>T</a:t>
            </a:r>
            <a:r>
              <a:rPr lang="en-US" dirty="0" smtClean="0"/>
              <a:t>he </a:t>
            </a:r>
            <a:r>
              <a:rPr lang="en-US" dirty="0"/>
              <a:t>database solution is developed by Oracle and has additional paid tools; the core functionality can be accessed for free</a:t>
            </a:r>
            <a:r>
              <a:rPr lang="en-US" dirty="0" smtClean="0"/>
              <a:t>.</a:t>
            </a:r>
          </a:p>
          <a:p>
            <a:r>
              <a:rPr lang="en-US" dirty="0"/>
              <a:t>MySQL is written in C++; database management is done with Structured Query Language</a:t>
            </a:r>
            <a:endParaRPr lang="en-US" dirty="0" smtClean="0"/>
          </a:p>
          <a:p>
            <a:endParaRPr lang="en-US" dirty="0"/>
          </a:p>
        </p:txBody>
      </p:sp>
    </p:spTree>
    <p:extLst>
      <p:ext uri="{BB962C8B-B14F-4D97-AF65-F5344CB8AC3E}">
        <p14:creationId xmlns:p14="http://schemas.microsoft.com/office/powerpoint/2010/main" val="246866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MySQL </a:t>
            </a:r>
            <a:r>
              <a:rPr lang="fr-FR" b="0" dirty="0" err="1"/>
              <a:t>Ecosystem</a:t>
            </a:r>
            <a:endParaRPr lang="fr-FR" b="0" dirty="0"/>
          </a:p>
        </p:txBody>
      </p:sp>
      <p:sp>
        <p:nvSpPr>
          <p:cNvPr id="3" name="Content Placeholder 2"/>
          <p:cNvSpPr>
            <a:spLocks noGrp="1"/>
          </p:cNvSpPr>
          <p:nvPr>
            <p:ph idx="1"/>
          </p:nvPr>
        </p:nvSpPr>
        <p:spPr>
          <a:xfrm>
            <a:off x="217919" y="2161586"/>
            <a:ext cx="5852057" cy="4487409"/>
          </a:xfrm>
        </p:spPr>
        <p:txBody>
          <a:bodyPr>
            <a:normAutofit fontScale="92500" lnSpcReduction="20000"/>
          </a:bodyPr>
          <a:lstStyle/>
          <a:p>
            <a:r>
              <a:rPr lang="en-US" dirty="0"/>
              <a:t>The database ecosystem is important because it defines the frequency of updates, the availability of learning resources, the demand on the market, and the tool’s long-term legacy</a:t>
            </a:r>
            <a:r>
              <a:rPr lang="en-US" dirty="0" smtClean="0"/>
              <a:t>.</a:t>
            </a:r>
          </a:p>
          <a:p>
            <a:r>
              <a:rPr lang="en-US" dirty="0"/>
              <a:t>MySQL is a part of the Oracle ecosystem. It’s the biggest SQL database on the market with a large open-source community. Developers can either purchase commercial add-ons, developed by the Oracle team or use freeware installations. You will easily find tools for database management, monitoring, optimization, and learning. The database itself is easy to install – all you have to do is pretty much download the installer.</a:t>
            </a:r>
          </a:p>
          <a:p>
            <a:r>
              <a:rPr lang="en-US" dirty="0"/>
              <a:t>MySQL has been a reliable database solution for 25 years, and statistics don’t pinpoint at any sights of its decline. It looks like MySQL will keep holding a leading position not only among SQL tools but also among all the databases in general.</a:t>
            </a:r>
          </a:p>
          <a:p>
            <a:endParaRPr lang="en-US" dirty="0" smtClean="0"/>
          </a:p>
        </p:txBody>
      </p:sp>
      <p:pic>
        <p:nvPicPr>
          <p:cNvPr id="6" name="Image 5"/>
          <p:cNvPicPr>
            <a:picLocks noChangeAspect="1"/>
          </p:cNvPicPr>
          <p:nvPr/>
        </p:nvPicPr>
        <p:blipFill>
          <a:blip r:embed="rId2"/>
          <a:stretch>
            <a:fillRect/>
          </a:stretch>
        </p:blipFill>
        <p:spPr>
          <a:xfrm>
            <a:off x="6095999" y="2161586"/>
            <a:ext cx="5951385" cy="3742825"/>
          </a:xfrm>
          <a:prstGeom prst="rect">
            <a:avLst/>
          </a:prstGeom>
        </p:spPr>
      </p:pic>
    </p:spTree>
    <p:extLst>
      <p:ext uri="{BB962C8B-B14F-4D97-AF65-F5344CB8AC3E}">
        <p14:creationId xmlns:p14="http://schemas.microsoft.com/office/powerpoint/2010/main" val="839130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b="0" dirty="0" err="1"/>
              <a:t>Postgresql</a:t>
            </a:r>
            <a:r>
              <a:rPr lang="fr-FR" b="0" dirty="0"/>
              <a:t> </a:t>
            </a:r>
            <a:r>
              <a:rPr lang="fr-FR" b="0" dirty="0" err="1" smtClean="0"/>
              <a:t>Ecosystem</a:t>
            </a:r>
            <a:endParaRPr lang="en-US" dirty="0"/>
          </a:p>
        </p:txBody>
      </p:sp>
      <p:pic>
        <p:nvPicPr>
          <p:cNvPr id="3" name="Image 2"/>
          <p:cNvPicPr>
            <a:picLocks noChangeAspect="1"/>
          </p:cNvPicPr>
          <p:nvPr/>
        </p:nvPicPr>
        <p:blipFill>
          <a:blip r:embed="rId2"/>
          <a:stretch>
            <a:fillRect/>
          </a:stretch>
        </p:blipFill>
        <p:spPr>
          <a:xfrm>
            <a:off x="6095999" y="2065083"/>
            <a:ext cx="5984953" cy="4598387"/>
          </a:xfrm>
          <a:prstGeom prst="rect">
            <a:avLst/>
          </a:prstGeom>
        </p:spPr>
      </p:pic>
      <p:sp>
        <p:nvSpPr>
          <p:cNvPr id="8" name="Espace réservé du contenu 7"/>
          <p:cNvSpPr>
            <a:spLocks noGrp="1"/>
          </p:cNvSpPr>
          <p:nvPr>
            <p:ph idx="1"/>
          </p:nvPr>
        </p:nvSpPr>
        <p:spPr>
          <a:xfrm>
            <a:off x="222069" y="2220686"/>
            <a:ext cx="5447211" cy="4088673"/>
          </a:xfrm>
        </p:spPr>
        <p:txBody>
          <a:bodyPr>
            <a:normAutofit lnSpcReduction="10000"/>
          </a:bodyPr>
          <a:lstStyle/>
          <a:p>
            <a:r>
              <a:rPr lang="en-US" dirty="0"/>
              <a:t>The </a:t>
            </a:r>
            <a:r>
              <a:rPr lang="en-US" dirty="0" err="1"/>
              <a:t>Postgresql</a:t>
            </a:r>
            <a:r>
              <a:rPr lang="en-US" dirty="0"/>
              <a:t> community offers a lot of tools for software scaling and optimization. You can find add-ons by your industry – take a look at the full list on the </a:t>
            </a:r>
            <a:r>
              <a:rPr lang="en-US" dirty="0">
                <a:hlinkClick r:id="rId3"/>
              </a:rPr>
              <a:t>official page</a:t>
            </a:r>
            <a:r>
              <a:rPr lang="en-US" dirty="0"/>
              <a:t>. The integrations allow developers to perform clustering, integrating AI, collaborating, tracking issues, improving object mapping, and cover many other essential features.</a:t>
            </a:r>
          </a:p>
          <a:p>
            <a:r>
              <a:rPr lang="en-US" dirty="0"/>
              <a:t>Some developers point out that </a:t>
            </a:r>
            <a:r>
              <a:rPr lang="en-US" dirty="0" err="1"/>
              <a:t>Postgresql’s</a:t>
            </a:r>
            <a:r>
              <a:rPr lang="en-US" dirty="0"/>
              <a:t> installation process is slightly complicated – you can take a look at its official tutorial. Unlike MySQL, which can run right away, </a:t>
            </a:r>
            <a:r>
              <a:rPr lang="en-US" dirty="0" err="1"/>
              <a:t>Postgresql</a:t>
            </a:r>
            <a:r>
              <a:rPr lang="en-US" dirty="0"/>
              <a:t> requires additional installations.</a:t>
            </a:r>
          </a:p>
          <a:p>
            <a:endParaRPr lang="fr-FR" dirty="0"/>
          </a:p>
        </p:txBody>
      </p:sp>
    </p:spTree>
    <p:extLst>
      <p:ext uri="{BB962C8B-B14F-4D97-AF65-F5344CB8AC3E}">
        <p14:creationId xmlns:p14="http://schemas.microsoft.com/office/powerpoint/2010/main" val="219355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b="0" dirty="0"/>
              <a:t>SQL Server </a:t>
            </a:r>
            <a:r>
              <a:rPr lang="fr-FR" b="0" dirty="0" err="1"/>
              <a:t>Ecosystem</a:t>
            </a:r>
            <a:endParaRPr lang="fr-FR" b="0" dirty="0"/>
          </a:p>
        </p:txBody>
      </p:sp>
      <p:sp>
        <p:nvSpPr>
          <p:cNvPr id="8" name="Espace réservé du contenu 7"/>
          <p:cNvSpPr>
            <a:spLocks noGrp="1"/>
          </p:cNvSpPr>
          <p:nvPr>
            <p:ph idx="1"/>
          </p:nvPr>
        </p:nvSpPr>
        <p:spPr>
          <a:xfrm>
            <a:off x="222069" y="2220686"/>
            <a:ext cx="5447211" cy="4088673"/>
          </a:xfrm>
        </p:spPr>
        <p:txBody>
          <a:bodyPr>
            <a:normAutofit fontScale="85000" lnSpcReduction="10000"/>
          </a:bodyPr>
          <a:lstStyle/>
          <a:p>
            <a:r>
              <a:rPr lang="en-US" dirty="0"/>
              <a:t>SQL Server is highly compatible with Windows and all </a:t>
            </a:r>
            <a:r>
              <a:rPr lang="en-US" dirty="0">
                <a:hlinkClick r:id="rId2"/>
              </a:rPr>
              <a:t>Microsoft OS and tools</a:t>
            </a:r>
            <a:r>
              <a:rPr lang="en-US" dirty="0"/>
              <a:t>. If you are working with Windows, SQL server is definitely the best option on the market. Users of the database receive access to many additional instruments that cover server monitoring (</a:t>
            </a:r>
            <a:r>
              <a:rPr lang="en-US" dirty="0" err="1">
                <a:hlinkClick r:id="rId3"/>
              </a:rPr>
              <a:t>Navicat</a:t>
            </a:r>
            <a:r>
              <a:rPr lang="en-US" dirty="0">
                <a:hlinkClick r:id="rId3"/>
              </a:rPr>
              <a:t> Monitor</a:t>
            </a:r>
            <a:r>
              <a:rPr lang="en-US" dirty="0"/>
              <a:t>), data analysis, parsing (</a:t>
            </a:r>
            <a:r>
              <a:rPr lang="en-US" dirty="0">
                <a:hlinkClick r:id="rId4"/>
              </a:rPr>
              <a:t>SQL Parser</a:t>
            </a:r>
            <a:r>
              <a:rPr lang="en-US" dirty="0"/>
              <a:t>), and safety management software (</a:t>
            </a:r>
            <a:r>
              <a:rPr lang="en-US" dirty="0" err="1">
                <a:hlinkClick r:id="rId5"/>
              </a:rPr>
              <a:t>DBHawk</a:t>
            </a:r>
            <a:r>
              <a:rPr lang="en-US" dirty="0"/>
              <a:t>).</a:t>
            </a:r>
          </a:p>
          <a:p>
            <a:r>
              <a:rPr lang="en-US" dirty="0"/>
              <a:t>SQL Server ecosystem is oriented towards large infrastructures. It’s more expensive than open-source competitors, but at the end of the day, users get access to frequently updated official ecosystem and active customer support.</a:t>
            </a:r>
          </a:p>
          <a:p>
            <a:r>
              <a:rPr lang="en-US" dirty="0"/>
              <a:t>What is the difference between SQL and MySQL? MySQL is an open-source database, whereas SQL Server is a commercial one. MySQL is more popular, but SQL Server comes close</a:t>
            </a:r>
          </a:p>
          <a:p>
            <a:endParaRPr lang="fr-FR" dirty="0"/>
          </a:p>
        </p:txBody>
      </p:sp>
      <p:pic>
        <p:nvPicPr>
          <p:cNvPr id="4" name="Image 3"/>
          <p:cNvPicPr>
            <a:picLocks noChangeAspect="1"/>
          </p:cNvPicPr>
          <p:nvPr/>
        </p:nvPicPr>
        <p:blipFill>
          <a:blip r:embed="rId6"/>
          <a:stretch>
            <a:fillRect/>
          </a:stretch>
        </p:blipFill>
        <p:spPr>
          <a:xfrm>
            <a:off x="6212943" y="2328484"/>
            <a:ext cx="5308496" cy="3688322"/>
          </a:xfrm>
          <a:prstGeom prst="rect">
            <a:avLst/>
          </a:prstGeom>
        </p:spPr>
      </p:pic>
    </p:spTree>
    <p:extLst>
      <p:ext uri="{BB962C8B-B14F-4D97-AF65-F5344CB8AC3E}">
        <p14:creationId xmlns:p14="http://schemas.microsoft.com/office/powerpoint/2010/main" val="3704734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err="1"/>
              <a:t>Popularity</a:t>
            </a:r>
            <a:endParaRPr lang="fr-FR" b="0" dirty="0"/>
          </a:p>
        </p:txBody>
      </p:sp>
      <p:sp>
        <p:nvSpPr>
          <p:cNvPr id="3" name="Content Placeholder 2"/>
          <p:cNvSpPr>
            <a:spLocks noGrp="1"/>
          </p:cNvSpPr>
          <p:nvPr>
            <p:ph idx="1"/>
          </p:nvPr>
        </p:nvSpPr>
        <p:spPr>
          <a:xfrm>
            <a:off x="681553" y="3629830"/>
            <a:ext cx="4942008" cy="2083632"/>
          </a:xfrm>
        </p:spPr>
        <p:txBody>
          <a:bodyPr>
            <a:normAutofit/>
          </a:bodyPr>
          <a:lstStyle/>
          <a:p>
            <a:r>
              <a:rPr lang="en-US" dirty="0" smtClean="0"/>
              <a:t>The </a:t>
            </a:r>
            <a:r>
              <a:rPr lang="en-US" dirty="0"/>
              <a:t>statistics by </a:t>
            </a:r>
            <a:r>
              <a:rPr lang="en-US" dirty="0">
                <a:hlinkClick r:id="rId2"/>
              </a:rPr>
              <a:t>Statista</a:t>
            </a:r>
            <a:r>
              <a:rPr lang="en-US" dirty="0"/>
              <a:t> shows the same tendency. MySQL is ranked second, leaving the leading position to Oracle, the most popular DBMS today. SQL Server follows with a slim difference, whereas </a:t>
            </a:r>
            <a:r>
              <a:rPr lang="en-US" dirty="0" err="1"/>
              <a:t>Postgresql</a:t>
            </a:r>
            <a:r>
              <a:rPr lang="en-US" dirty="0"/>
              <a:t>, which comes right after, is a lot less recognized.</a:t>
            </a:r>
          </a:p>
        </p:txBody>
      </p:sp>
      <p:pic>
        <p:nvPicPr>
          <p:cNvPr id="4" name="Image 3"/>
          <p:cNvPicPr>
            <a:picLocks noChangeAspect="1"/>
          </p:cNvPicPr>
          <p:nvPr/>
        </p:nvPicPr>
        <p:blipFill>
          <a:blip r:embed="rId3"/>
          <a:stretch>
            <a:fillRect/>
          </a:stretch>
        </p:blipFill>
        <p:spPr>
          <a:xfrm>
            <a:off x="5623561" y="3252651"/>
            <a:ext cx="6352903" cy="3383280"/>
          </a:xfrm>
          <a:prstGeom prst="rect">
            <a:avLst/>
          </a:prstGeom>
        </p:spPr>
      </p:pic>
      <p:sp>
        <p:nvSpPr>
          <p:cNvPr id="6" name="Content Placeholder 2"/>
          <p:cNvSpPr txBox="1">
            <a:spLocks/>
          </p:cNvSpPr>
          <p:nvPr/>
        </p:nvSpPr>
        <p:spPr>
          <a:xfrm>
            <a:off x="466016" y="932413"/>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For a start, we analyzed the </a:t>
            </a:r>
            <a:r>
              <a:rPr lang="en-US" dirty="0">
                <a:hlinkClick r:id="rId4"/>
              </a:rPr>
              <a:t>DB Engines</a:t>
            </a:r>
            <a:r>
              <a:rPr lang="en-US" dirty="0"/>
              <a:t> ratings of every compared engine. The leader is MySQL, with second place as the most popular database and second most popular relational solution. SQL Server takes third place, while PostgreSQL is ranked fourth.</a:t>
            </a:r>
            <a:endParaRPr lang="en-US" dirty="0"/>
          </a:p>
        </p:txBody>
      </p:sp>
    </p:spTree>
    <p:extLst>
      <p:ext uri="{BB962C8B-B14F-4D97-AF65-F5344CB8AC3E}">
        <p14:creationId xmlns:p14="http://schemas.microsoft.com/office/powerpoint/2010/main" val="2161790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err="1"/>
              <a:t>Popularity</a:t>
            </a:r>
            <a:endParaRPr lang="fr-FR" b="0" dirty="0"/>
          </a:p>
        </p:txBody>
      </p:sp>
      <p:sp>
        <p:nvSpPr>
          <p:cNvPr id="6" name="Content Placeholder 2"/>
          <p:cNvSpPr txBox="1">
            <a:spLocks/>
          </p:cNvSpPr>
          <p:nvPr/>
        </p:nvSpPr>
        <p:spPr>
          <a:xfrm>
            <a:off x="505205" y="1559430"/>
            <a:ext cx="10467595"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MySQL, therefore, is the most demanded database on the market, which means finding competent teams, learning resources, reusable libraries, and ready add-ons will be easy. So, if you are choosing between SQL Server vs MySQL in terms of market trends, the latter is a better choice</a:t>
            </a:r>
            <a:r>
              <a:rPr lang="en-US" dirty="0" smtClean="0"/>
              <a:t>.</a:t>
            </a:r>
          </a:p>
          <a:p>
            <a:r>
              <a:rPr lang="en-US" dirty="0"/>
              <a:t>SQL Server is a go-to choice for </a:t>
            </a:r>
            <a:r>
              <a:rPr lang="en-US" dirty="0">
                <a:hlinkClick r:id="rId2"/>
              </a:rPr>
              <a:t>large enterprises</a:t>
            </a:r>
            <a:r>
              <a:rPr lang="en-US" dirty="0"/>
              <a:t> that have vast business logic and handle multiple applications simultaneously. Teams that prioritize efficiency and reliability over scalability and costs typically choose this database. It’s a common option for “traditional” industries – finances, security, manufacturing, and others.</a:t>
            </a:r>
          </a:p>
        </p:txBody>
      </p:sp>
      <p:pic>
        <p:nvPicPr>
          <p:cNvPr id="7" name="Image 6"/>
          <p:cNvPicPr>
            <a:picLocks noChangeAspect="1"/>
          </p:cNvPicPr>
          <p:nvPr/>
        </p:nvPicPr>
        <p:blipFill>
          <a:blip r:embed="rId3"/>
          <a:stretch>
            <a:fillRect/>
          </a:stretch>
        </p:blipFill>
        <p:spPr>
          <a:xfrm>
            <a:off x="1778725" y="4598125"/>
            <a:ext cx="8634548" cy="2155370"/>
          </a:xfrm>
          <a:prstGeom prst="rect">
            <a:avLst/>
          </a:prstGeom>
        </p:spPr>
      </p:pic>
    </p:spTree>
    <p:extLst>
      <p:ext uri="{BB962C8B-B14F-4D97-AF65-F5344CB8AC3E}">
        <p14:creationId xmlns:p14="http://schemas.microsoft.com/office/powerpoint/2010/main" val="3621896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a:t>The choice between the three most popular databases 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p>
          <a:p>
            <a:r>
              <a:rPr lang="en-US" dirty="0"/>
              <a:t>For corporations that prefer traditional commercial solutions, software like SQL Server backed up by a big corporation and compatible with an extensive infrastructure, is a better bet. They have access to constant technical support, personalized assistance, and professional management tools.</a:t>
            </a:r>
          </a:p>
          <a:p>
            <a:r>
              <a:rPr lang="en-US" dirty="0"/>
              <a:t>If you are considering a database for your project, getting a team of experts who will help you define the criteria and narrow down the options is probably the best idea. You can always </a:t>
            </a:r>
            <a:r>
              <a:rPr lang="en-US" dirty="0">
                <a:hlinkClick r:id="rId2"/>
              </a:rPr>
              <a:t>get in touch</a:t>
            </a:r>
            <a:r>
              <a:rPr lang="en-US" dirty="0"/>
              <a:t> with our database developers – we will create a tech stack for your product and share our development experience.</a:t>
            </a:r>
          </a:p>
        </p:txBody>
      </p:sp>
    </p:spTree>
    <p:extLst>
      <p:ext uri="{BB962C8B-B14F-4D97-AF65-F5344CB8AC3E}">
        <p14:creationId xmlns:p14="http://schemas.microsoft.com/office/powerpoint/2010/main" val="2847600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PostgreSQL</a:t>
            </a:r>
          </a:p>
        </p:txBody>
      </p:sp>
      <p:sp>
        <p:nvSpPr>
          <p:cNvPr id="3" name="Content Placeholder 2"/>
          <p:cNvSpPr>
            <a:spLocks noGrp="1"/>
          </p:cNvSpPr>
          <p:nvPr>
            <p:ph idx="1"/>
          </p:nvPr>
        </p:nvSpPr>
        <p:spPr/>
        <p:txBody>
          <a:bodyPr>
            <a:normAutofit/>
          </a:bodyPr>
          <a:lstStyle/>
          <a:p>
            <a:r>
              <a:rPr lang="en-US" dirty="0"/>
              <a:t>A tried-and-proven </a:t>
            </a:r>
            <a:r>
              <a:rPr lang="en-US" dirty="0">
                <a:hlinkClick r:id="rId3"/>
              </a:rPr>
              <a:t>relational database</a:t>
            </a:r>
            <a:r>
              <a:rPr lang="en-US" dirty="0"/>
              <a:t> that is known for supporting a lot of data types, intuitive storage of </a:t>
            </a:r>
            <a:r>
              <a:rPr lang="en-US" dirty="0" smtClean="0"/>
              <a:t>schema-less </a:t>
            </a:r>
            <a:r>
              <a:rPr lang="en-US" dirty="0"/>
              <a:t>data, and rich functionality. Some developers go even as far as to claim that it’s the most advanced open-source database on the market. We wouldn’t go that far, but it’s definitely a highly universal </a:t>
            </a:r>
            <a:r>
              <a:rPr lang="en-US" dirty="0" smtClean="0"/>
              <a:t>solution. It</a:t>
            </a:r>
            <a:r>
              <a:rPr lang="en-US" dirty="0" smtClean="0"/>
              <a:t> </a:t>
            </a:r>
            <a:r>
              <a:rPr lang="en-US" dirty="0" smtClean="0"/>
              <a:t>allows you to input, manage, organize and retrieve data quickly</a:t>
            </a:r>
            <a:r>
              <a:rPr lang="en-US" dirty="0" smtClean="0"/>
              <a:t>.</a:t>
            </a:r>
            <a:endParaRPr lang="en-US" dirty="0"/>
          </a:p>
          <a:p>
            <a:r>
              <a:rPr lang="fr-FR" dirty="0"/>
              <a:t> </a:t>
            </a:r>
            <a:r>
              <a:rPr lang="fr-FR" dirty="0" smtClean="0"/>
              <a:t>open-source</a:t>
            </a:r>
          </a:p>
          <a:p>
            <a:r>
              <a:rPr lang="en-US" dirty="0" smtClean="0"/>
              <a:t>Is </a:t>
            </a:r>
            <a:r>
              <a:rPr lang="en-US" dirty="0"/>
              <a:t>written in </a:t>
            </a:r>
            <a:r>
              <a:rPr lang="en-US" dirty="0" smtClean="0"/>
              <a:t>C</a:t>
            </a:r>
            <a:endParaRPr lang="en-US" dirty="0"/>
          </a:p>
        </p:txBody>
      </p:sp>
    </p:spTree>
    <p:extLst>
      <p:ext uri="{BB962C8B-B14F-4D97-AF65-F5344CB8AC3E}">
        <p14:creationId xmlns:p14="http://schemas.microsoft.com/office/powerpoint/2010/main" val="280425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SQL Server</a:t>
            </a:r>
          </a:p>
        </p:txBody>
      </p:sp>
      <p:sp>
        <p:nvSpPr>
          <p:cNvPr id="3" name="Espace réservé du contenu 2"/>
          <p:cNvSpPr>
            <a:spLocks noGrp="1"/>
          </p:cNvSpPr>
          <p:nvPr>
            <p:ph idx="1"/>
          </p:nvPr>
        </p:nvSpPr>
        <p:spPr/>
        <p:txBody>
          <a:bodyPr/>
          <a:lstStyle/>
          <a:p>
            <a:r>
              <a:rPr lang="en-US" dirty="0"/>
              <a:t>Unlike </a:t>
            </a:r>
            <a:r>
              <a:rPr lang="en-US" dirty="0" smtClean="0"/>
              <a:t>PostgreSQL </a:t>
            </a:r>
            <a:r>
              <a:rPr lang="en-US" dirty="0"/>
              <a:t>vs MySQL, SQL Server is a commercial solution. It’s preferred by companies who are dealing with large traffic workloads on a regular basis. It’s also considered to be one of the most compatible systems with Windows services.</a:t>
            </a:r>
          </a:p>
          <a:p>
            <a:r>
              <a:rPr lang="en-US" dirty="0"/>
              <a:t>The SQL Server infrastructure includes a lot of additional tools, like reporting services, integration systems, and analytics. For companies that manage multiple teams, these tools make a big difference in day-to-day work</a:t>
            </a:r>
            <a:r>
              <a:rPr lang="en-US" dirty="0" smtClean="0"/>
              <a:t>.</a:t>
            </a:r>
          </a:p>
          <a:p>
            <a:r>
              <a:rPr lang="en-US" dirty="0"/>
              <a:t>the database has a </a:t>
            </a:r>
            <a:r>
              <a:rPr lang="en-US" dirty="0">
                <a:hlinkClick r:id="rId3"/>
              </a:rPr>
              <a:t>free edition</a:t>
            </a:r>
            <a:r>
              <a:rPr lang="en-US" dirty="0"/>
              <a:t> for developers and small businesses but only supports 1 processor, 1GB of maximum memory used by the database engine and 10GB maximum database size.</a:t>
            </a:r>
          </a:p>
        </p:txBody>
      </p:sp>
    </p:spTree>
    <p:extLst>
      <p:ext uri="{BB962C8B-B14F-4D97-AF65-F5344CB8AC3E}">
        <p14:creationId xmlns:p14="http://schemas.microsoft.com/office/powerpoint/2010/main" val="210759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err="1"/>
              <a:t>Side</a:t>
            </a:r>
            <a:r>
              <a:rPr lang="fr-FR" b="0" dirty="0"/>
              <a:t>-by-</a:t>
            </a:r>
            <a:r>
              <a:rPr lang="fr-FR" b="0" dirty="0" err="1"/>
              <a:t>side</a:t>
            </a:r>
            <a:r>
              <a:rPr lang="fr-FR" b="0" dirty="0"/>
              <a:t> </a:t>
            </a:r>
            <a:r>
              <a:rPr lang="fr-FR" b="0" dirty="0" err="1"/>
              <a:t>Comparison</a:t>
            </a:r>
            <a:endParaRPr lang="fr-FR" b="0" dirty="0"/>
          </a:p>
        </p:txBody>
      </p:sp>
      <p:sp>
        <p:nvSpPr>
          <p:cNvPr id="3" name="Content Placeholder 2"/>
          <p:cNvSpPr>
            <a:spLocks noGrp="1"/>
          </p:cNvSpPr>
          <p:nvPr>
            <p:ph idx="1"/>
          </p:nvPr>
        </p:nvSpPr>
        <p:spPr>
          <a:xfrm>
            <a:off x="594412" y="1842855"/>
            <a:ext cx="10966217" cy="1900752"/>
          </a:xfrm>
        </p:spPr>
        <p:txBody>
          <a:bodyPr/>
          <a:lstStyle/>
          <a:p>
            <a:r>
              <a:rPr lang="en-US" dirty="0"/>
              <a:t>In this comparison, we’ll take a look at the functionality of the three most popular SQL databases, examine their use cases, respective advantages, and disadvantages. Firstly, we’ll start by exploring the in-depth functionality</a:t>
            </a:r>
            <a:r>
              <a:rPr lang="en-US" dirty="0" smtClean="0"/>
              <a:t>.</a:t>
            </a:r>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77" y="3743607"/>
            <a:ext cx="10183844" cy="2604941"/>
          </a:xfrm>
          <a:prstGeom prst="rect">
            <a:avLst/>
          </a:prstGeom>
        </p:spPr>
      </p:pic>
    </p:spTree>
    <p:extLst>
      <p:ext uri="{BB962C8B-B14F-4D97-AF65-F5344CB8AC3E}">
        <p14:creationId xmlns:p14="http://schemas.microsoft.com/office/powerpoint/2010/main" val="210477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Data Changes</a:t>
            </a:r>
          </a:p>
        </p:txBody>
      </p:sp>
      <p:sp>
        <p:nvSpPr>
          <p:cNvPr id="3" name="Content Placeholder 2"/>
          <p:cNvSpPr>
            <a:spLocks noGrp="1"/>
          </p:cNvSpPr>
          <p:nvPr>
            <p:ph idx="1"/>
          </p:nvPr>
        </p:nvSpPr>
        <p:spPr>
          <a:xfrm>
            <a:off x="827424" y="4284617"/>
            <a:ext cx="10554574" cy="2305701"/>
          </a:xfrm>
        </p:spPr>
        <p:txBody>
          <a:bodyPr>
            <a:normAutofit/>
          </a:bodyPr>
          <a:lstStyle/>
          <a:p>
            <a:r>
              <a:rPr lang="en-US" dirty="0"/>
              <a:t>Among these three, SQL Server offers perhaps the most flexibility and efficiency, because it allows monitoring updated rows and columns, collecting errors, and automating the process. The difference between SQL Server and MySQL and </a:t>
            </a:r>
            <a:r>
              <a:rPr lang="en-US" dirty="0" smtClean="0"/>
              <a:t>PostgreSQL </a:t>
            </a:r>
            <a:r>
              <a:rPr lang="en-US" dirty="0"/>
              <a:t>lies mainly in customizing the positions – SQL Server offers a lot more than others.</a:t>
            </a:r>
            <a:endParaRPr lang="en-US" dirty="0"/>
          </a:p>
        </p:txBody>
      </p:sp>
      <p:pic>
        <p:nvPicPr>
          <p:cNvPr id="5" name="Image 4"/>
          <p:cNvPicPr>
            <a:picLocks noChangeAspect="1"/>
          </p:cNvPicPr>
          <p:nvPr/>
        </p:nvPicPr>
        <p:blipFill>
          <a:blip r:embed="rId3"/>
          <a:stretch>
            <a:fillRect/>
          </a:stretch>
        </p:blipFill>
        <p:spPr>
          <a:xfrm>
            <a:off x="1750422" y="2207623"/>
            <a:ext cx="8347167" cy="2651760"/>
          </a:xfrm>
          <a:prstGeom prst="rect">
            <a:avLst/>
          </a:prstGeom>
        </p:spPr>
      </p:pic>
    </p:spTree>
    <p:extLst>
      <p:ext uri="{BB962C8B-B14F-4D97-AF65-F5344CB8AC3E}">
        <p14:creationId xmlns:p14="http://schemas.microsoft.com/office/powerpoint/2010/main" val="602813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err="1"/>
              <a:t>Defragmentation</a:t>
            </a:r>
            <a:endParaRPr lang="fr-FR" b="0" dirty="0"/>
          </a:p>
        </p:txBody>
      </p:sp>
      <p:sp>
        <p:nvSpPr>
          <p:cNvPr id="3" name="Espace réservé du contenu 2"/>
          <p:cNvSpPr>
            <a:spLocks noGrp="1"/>
          </p:cNvSpPr>
          <p:nvPr>
            <p:ph idx="1"/>
          </p:nvPr>
        </p:nvSpPr>
        <p:spPr/>
        <p:txBody>
          <a:bodyPr/>
          <a:lstStyle/>
          <a:p>
            <a:r>
              <a:rPr lang="en-US" dirty="0"/>
              <a:t>When developers update different parts of an SQL database, the changes occur at different points of the systems and can be hard to read, track, and manage. Therefore, maintenance should include defragmentation – the process of unifying the updated database by assigning indexes, revisiting the structure, and creating new pages. The database frees up the disk space that is not used properly so that a database can run faster.</a:t>
            </a:r>
            <a:endParaRPr lang="fr-FR" dirty="0"/>
          </a:p>
        </p:txBody>
      </p:sp>
    </p:spTree>
    <p:extLst>
      <p:ext uri="{BB962C8B-B14F-4D97-AF65-F5344CB8AC3E}">
        <p14:creationId xmlns:p14="http://schemas.microsoft.com/office/powerpoint/2010/main" val="1796975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err="1"/>
              <a:t>Defragmentation</a:t>
            </a:r>
            <a:endParaRPr lang="en-US" dirty="0"/>
          </a:p>
        </p:txBody>
      </p:sp>
      <p:sp>
        <p:nvSpPr>
          <p:cNvPr id="3" name="Content Placeholder 2"/>
          <p:cNvSpPr>
            <a:spLocks noGrp="1"/>
          </p:cNvSpPr>
          <p:nvPr>
            <p:ph idx="1"/>
          </p:nvPr>
        </p:nvSpPr>
        <p:spPr>
          <a:xfrm>
            <a:off x="810000" y="4767943"/>
            <a:ext cx="10554574" cy="2501644"/>
          </a:xfrm>
        </p:spPr>
        <p:txBody>
          <a:bodyPr/>
          <a:lstStyle/>
          <a:p>
            <a:r>
              <a:rPr lang="en-US" dirty="0"/>
              <a:t>Overall, MySQL and SQL Server offer more of defragmentation methods that </a:t>
            </a:r>
            <a:r>
              <a:rPr lang="en-US" dirty="0" err="1"/>
              <a:t>Postgresql</a:t>
            </a:r>
            <a:r>
              <a:rPr lang="en-US" dirty="0"/>
              <a:t> does. They consume less CPU and provide more flexible settings.</a:t>
            </a:r>
            <a:endParaRPr lang="en-US" dirty="0"/>
          </a:p>
        </p:txBody>
      </p:sp>
      <p:pic>
        <p:nvPicPr>
          <p:cNvPr id="4" name="Image 3"/>
          <p:cNvPicPr>
            <a:picLocks noChangeAspect="1"/>
          </p:cNvPicPr>
          <p:nvPr/>
        </p:nvPicPr>
        <p:blipFill>
          <a:blip r:embed="rId3"/>
          <a:stretch>
            <a:fillRect/>
          </a:stretch>
        </p:blipFill>
        <p:spPr>
          <a:xfrm>
            <a:off x="1280161" y="2452687"/>
            <a:ext cx="9222376" cy="2876959"/>
          </a:xfrm>
          <a:prstGeom prst="rect">
            <a:avLst/>
          </a:prstGeom>
        </p:spPr>
      </p:pic>
    </p:spTree>
    <p:extLst>
      <p:ext uri="{BB962C8B-B14F-4D97-AF65-F5344CB8AC3E}">
        <p14:creationId xmlns:p14="http://schemas.microsoft.com/office/powerpoint/2010/main" val="1925641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0" dirty="0"/>
              <a:t>Data </a:t>
            </a:r>
            <a:r>
              <a:rPr lang="fr-FR" b="0" dirty="0" err="1"/>
              <a:t>Queries</a:t>
            </a:r>
            <a:endParaRPr lang="fr-FR" b="0" dirty="0"/>
          </a:p>
        </p:txBody>
      </p:sp>
      <p:sp>
        <p:nvSpPr>
          <p:cNvPr id="3" name="Content Placeholder 2"/>
          <p:cNvSpPr>
            <a:spLocks noGrp="1"/>
          </p:cNvSpPr>
          <p:nvPr>
            <p:ph idx="1"/>
          </p:nvPr>
        </p:nvSpPr>
        <p:spPr>
          <a:xfrm>
            <a:off x="818712" y="2222288"/>
            <a:ext cx="10554574" cy="3747438"/>
          </a:xfrm>
        </p:spPr>
        <p:txBody>
          <a:bodyPr>
            <a:normAutofit/>
          </a:bodyPr>
          <a:lstStyle/>
          <a:p>
            <a:r>
              <a:rPr lang="en-US" dirty="0"/>
              <a:t>Here, we take a look at how the systems cache and process user requests, what approaches they take in storing data, and how developers can manage it</a:t>
            </a:r>
            <a:r>
              <a:rPr lang="en-US" dirty="0" smtClean="0"/>
              <a:t>.</a:t>
            </a:r>
          </a:p>
          <a:p>
            <a:r>
              <a:rPr lang="fr-FR" dirty="0"/>
              <a:t>Buffer Pool</a:t>
            </a:r>
          </a:p>
          <a:p>
            <a:pPr lvl="1"/>
            <a:r>
              <a:rPr lang="en-US" dirty="0"/>
              <a:t>Some systems call a buffer to pull cache, but regardless of terminology, our goal is to summarize the algorithms that systems use to process user queries and maintain connections.</a:t>
            </a:r>
            <a:endParaRPr lang="en-US" dirty="0"/>
          </a:p>
        </p:txBody>
      </p:sp>
    </p:spTree>
    <p:extLst>
      <p:ext uri="{BB962C8B-B14F-4D97-AF65-F5344CB8AC3E}">
        <p14:creationId xmlns:p14="http://schemas.microsoft.com/office/powerpoint/2010/main" val="1486269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1936</TotalTime>
  <Words>1400</Words>
  <Application>Microsoft Office PowerPoint</Application>
  <PresentationFormat>Grand écran</PresentationFormat>
  <Paragraphs>78</Paragraphs>
  <Slides>25</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Calibri</vt:lpstr>
      <vt:lpstr>Century Gothic</vt:lpstr>
      <vt:lpstr>Wingdings 2</vt:lpstr>
      <vt:lpstr>Quotable</vt:lpstr>
      <vt:lpstr>Introduction And Comparison Of 3 Well Known  Relational RDBMS (MySQL, PostgreSQL and SQL SERVER) </vt:lpstr>
      <vt:lpstr>MySQL</vt:lpstr>
      <vt:lpstr>PostgreSQL</vt:lpstr>
      <vt:lpstr>SQL Server</vt:lpstr>
      <vt:lpstr>Side-by-side Comparison</vt:lpstr>
      <vt:lpstr>Data Changes</vt:lpstr>
      <vt:lpstr>Defragmentation</vt:lpstr>
      <vt:lpstr>Defragmentation</vt:lpstr>
      <vt:lpstr>Data Queries</vt:lpstr>
      <vt:lpstr>Data Queries</vt:lpstr>
      <vt:lpstr>Temporary Tables</vt:lpstr>
      <vt:lpstr>Temporary Tables</vt:lpstr>
      <vt:lpstr>Indexes</vt:lpstr>
      <vt:lpstr>Indexes</vt:lpstr>
      <vt:lpstr>Memory-Optimized Tables</vt:lpstr>
      <vt:lpstr>Memory-Optimized Tables</vt:lpstr>
      <vt:lpstr>JSON Support</vt:lpstr>
      <vt:lpstr>JSON Support</vt:lpstr>
      <vt:lpstr>  Partitioning </vt:lpstr>
      <vt:lpstr>MySQL Ecosystem</vt:lpstr>
      <vt:lpstr>Postgresql Ecosystem</vt:lpstr>
      <vt:lpstr>SQL Server Ecosystem</vt:lpstr>
      <vt:lpstr>Popularity</vt:lpstr>
      <vt:lpstr>Popularity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Garnto, Kimberly</dc:creator>
  <cp:lastModifiedBy>win10</cp:lastModifiedBy>
  <cp:revision>33</cp:revision>
  <dcterms:created xsi:type="dcterms:W3CDTF">2015-08-25T16:21:52Z</dcterms:created>
  <dcterms:modified xsi:type="dcterms:W3CDTF">2021-11-24T11:55:48Z</dcterms:modified>
</cp:coreProperties>
</file>