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73" r:id="rId3"/>
    <p:sldId id="257" r:id="rId4"/>
    <p:sldId id="258" r:id="rId5"/>
    <p:sldId id="259" r:id="rId6"/>
    <p:sldId id="270" r:id="rId7"/>
    <p:sldId id="265" r:id="rId8"/>
    <p:sldId id="272" r:id="rId9"/>
    <p:sldId id="27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CEFDA-074C-4561-AD6A-AFDECEEF9D71}"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3BDF5-A2F9-4D9D-B564-3FCC0CE22E82}" type="slidenum">
              <a:rPr lang="en-US" smtClean="0"/>
              <a:t>‹#›</a:t>
            </a:fld>
            <a:endParaRPr lang="en-US"/>
          </a:p>
        </p:txBody>
      </p:sp>
    </p:spTree>
    <p:extLst>
      <p:ext uri="{BB962C8B-B14F-4D97-AF65-F5344CB8AC3E}">
        <p14:creationId xmlns:p14="http://schemas.microsoft.com/office/powerpoint/2010/main" val="406184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DEA7-AAF2-40E1-88A9-B705FD9B7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DB041-BD0F-4D56-9020-02A9367C9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D47D7-9C95-4F1E-A0E9-5D698E2AA87F}"/>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5" name="Footer Placeholder 4">
            <a:extLst>
              <a:ext uri="{FF2B5EF4-FFF2-40B4-BE49-F238E27FC236}">
                <a16:creationId xmlns:a16="http://schemas.microsoft.com/office/drawing/2014/main" id="{845812F0-98D6-42FB-B688-1AAF843AB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9FB5F-875E-4908-8249-0D02B3255FA5}"/>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233770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6E1-96EC-4C90-89F6-5A57FD0A5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7C0EB1-8363-41CD-A665-ECE4C6BDC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FAD41-4F46-4A6B-B151-D4A9B30989C1}"/>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5" name="Footer Placeholder 4">
            <a:extLst>
              <a:ext uri="{FF2B5EF4-FFF2-40B4-BE49-F238E27FC236}">
                <a16:creationId xmlns:a16="http://schemas.microsoft.com/office/drawing/2014/main" id="{28716631-2466-452E-AD6D-DE9ECED32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ABE96-15EB-40A0-8ECE-F1EF41CEB8D6}"/>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182674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672B7-2E66-4CD8-A8A2-1D93ED2BB1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D3009-0639-4944-9FCC-172564551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D05E3-6ADB-43C1-AACA-95154F1C815E}"/>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5" name="Footer Placeholder 4">
            <a:extLst>
              <a:ext uri="{FF2B5EF4-FFF2-40B4-BE49-F238E27FC236}">
                <a16:creationId xmlns:a16="http://schemas.microsoft.com/office/drawing/2014/main" id="{27D46B42-B1A3-41F2-B254-5B370DADE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E2BD9-53FF-4327-9D4B-46D73A374DF3}"/>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9262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FBEC0F9F-70C5-49F9-B48E-CB183D07B190}" type="datetime1">
              <a:rPr lang="en-US" noProof="0" smtClean="0"/>
              <a:t>10/28/2021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4213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320D-C784-43C8-B933-AC9D78681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8953B-E62F-439B-88E7-E49EF1884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2849-79B7-4747-83B3-C83E915C5794}"/>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5" name="Footer Placeholder 4">
            <a:extLst>
              <a:ext uri="{FF2B5EF4-FFF2-40B4-BE49-F238E27FC236}">
                <a16:creationId xmlns:a16="http://schemas.microsoft.com/office/drawing/2014/main" id="{74538A51-2A3A-45B0-9F2D-67B5E417B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BA03C-52AF-400B-9482-F41BC347A157}"/>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190813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2150-DD9A-4C4E-9C36-E43C9D1F2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E92A6E-5589-4262-8245-06791964E8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64FCB-14BF-4DF2-9C7B-CFAF23C46A00}"/>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5" name="Footer Placeholder 4">
            <a:extLst>
              <a:ext uri="{FF2B5EF4-FFF2-40B4-BE49-F238E27FC236}">
                <a16:creationId xmlns:a16="http://schemas.microsoft.com/office/drawing/2014/main" id="{9337E176-D98C-4691-9080-DB47CB5F8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DD21E-6F76-4982-AFD4-00FB1CD84CA9}"/>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54937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F83E-BA81-4A39-9FD8-728D67581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4E8ED-758B-4DEB-81A5-8F1C56C56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4E1E3-07CE-4207-A14F-DCB60359AE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3D812-9ECB-4180-99C4-074AC609F651}"/>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6" name="Footer Placeholder 5">
            <a:extLst>
              <a:ext uri="{FF2B5EF4-FFF2-40B4-BE49-F238E27FC236}">
                <a16:creationId xmlns:a16="http://schemas.microsoft.com/office/drawing/2014/main" id="{74040E6E-3EE8-4B39-8C82-B8CFB7A28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C64CB-B68B-4951-8735-2B8F2DAF6F75}"/>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270803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36E1-E4A4-46CF-979E-D268D6BF9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1A62C9-E333-4128-A1F1-B49CF5259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24CB7-A046-4B38-9014-80334840D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03D80D-E408-4A09-8051-4913A90D7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88B45-B2B0-4237-BF77-42858E58B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629DCF-F109-4A3C-A920-BA6CABE65602}"/>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8" name="Footer Placeholder 7">
            <a:extLst>
              <a:ext uri="{FF2B5EF4-FFF2-40B4-BE49-F238E27FC236}">
                <a16:creationId xmlns:a16="http://schemas.microsoft.com/office/drawing/2014/main" id="{EA0581BA-2BA2-4AC2-885B-05A59FE2A5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A2062A-1715-48B5-8FDB-F2FB53A91102}"/>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1406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8B46-FC54-474C-97DB-D7DD0B623D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7D87A9-F71B-4518-BA54-CF32957F74C8}"/>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4" name="Footer Placeholder 3">
            <a:extLst>
              <a:ext uri="{FF2B5EF4-FFF2-40B4-BE49-F238E27FC236}">
                <a16:creationId xmlns:a16="http://schemas.microsoft.com/office/drawing/2014/main" id="{CC5CA22C-55D6-47D5-9281-C825F2028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ABBC2A-CB4A-47F1-8544-44390A5F5C6B}"/>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61188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5EEA1-0659-4A8B-AB94-B21B509ED82B}"/>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3" name="Footer Placeholder 2">
            <a:extLst>
              <a:ext uri="{FF2B5EF4-FFF2-40B4-BE49-F238E27FC236}">
                <a16:creationId xmlns:a16="http://schemas.microsoft.com/office/drawing/2014/main" id="{5CE9537E-FB1F-4C84-8531-BB3291EA17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C2677-D71D-45C1-802D-CCAF1220DFF4}"/>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319633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372F-B310-4D26-B6B2-DE29D4AEB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D9994-2736-43D7-A68C-7FC979FC9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8E7E6-DADD-400C-B4FC-568B94D26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0316D-1F51-442C-A793-193FE9B04E72}"/>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6" name="Footer Placeholder 5">
            <a:extLst>
              <a:ext uri="{FF2B5EF4-FFF2-40B4-BE49-F238E27FC236}">
                <a16:creationId xmlns:a16="http://schemas.microsoft.com/office/drawing/2014/main" id="{06279A03-5F6D-4E71-A3D4-B4282564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F9AE8-DF3D-4432-82A0-8364B6D1E0B8}"/>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143292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DD-A91F-4B1E-B948-012E48E61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A57345-2044-45A2-9C53-A4F56E388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301DC-2E41-44F0-B15D-AEFB2A6BB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97F0E-2162-421E-B89A-91A6FF331D3F}"/>
              </a:ext>
            </a:extLst>
          </p:cNvPr>
          <p:cNvSpPr>
            <a:spLocks noGrp="1"/>
          </p:cNvSpPr>
          <p:nvPr>
            <p:ph type="dt" sz="half" idx="10"/>
          </p:nvPr>
        </p:nvSpPr>
        <p:spPr/>
        <p:txBody>
          <a:bodyPr/>
          <a:lstStyle/>
          <a:p>
            <a:fld id="{D8DA087D-36FA-40A7-8094-D36E5DDB9613}" type="datetimeFigureOut">
              <a:rPr lang="en-US" smtClean="0"/>
              <a:t>10/28/2021</a:t>
            </a:fld>
            <a:endParaRPr lang="en-US"/>
          </a:p>
        </p:txBody>
      </p:sp>
      <p:sp>
        <p:nvSpPr>
          <p:cNvPr id="6" name="Footer Placeholder 5">
            <a:extLst>
              <a:ext uri="{FF2B5EF4-FFF2-40B4-BE49-F238E27FC236}">
                <a16:creationId xmlns:a16="http://schemas.microsoft.com/office/drawing/2014/main" id="{21C8F78E-E266-4D75-9939-43D4BDAA7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B0EFF-015F-4454-A211-73BA71EAF0C1}"/>
              </a:ext>
            </a:extLst>
          </p:cNvPr>
          <p:cNvSpPr>
            <a:spLocks noGrp="1"/>
          </p:cNvSpPr>
          <p:nvPr>
            <p:ph type="sldNum" sz="quarter" idx="12"/>
          </p:nvPr>
        </p:nvSpPr>
        <p:spPr/>
        <p:txBody>
          <a:bodyPr/>
          <a:lstStyle/>
          <a:p>
            <a:fld id="{4BC553A9-9AF9-41F2-B29D-EFD22DA3FAE2}" type="slidenum">
              <a:rPr lang="en-US" smtClean="0"/>
              <a:t>‹#›</a:t>
            </a:fld>
            <a:endParaRPr lang="en-US"/>
          </a:p>
        </p:txBody>
      </p:sp>
    </p:spTree>
    <p:extLst>
      <p:ext uri="{BB962C8B-B14F-4D97-AF65-F5344CB8AC3E}">
        <p14:creationId xmlns:p14="http://schemas.microsoft.com/office/powerpoint/2010/main" val="31665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2CE66-C359-4C01-866C-5EB5AF03F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9142CC-F51E-4AEF-95A3-20CE8C50A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5329E-4279-47E1-B0AF-B4C2DA480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A087D-36FA-40A7-8094-D36E5DDB9613}" type="datetimeFigureOut">
              <a:rPr lang="en-US" smtClean="0"/>
              <a:t>10/28/2021</a:t>
            </a:fld>
            <a:endParaRPr lang="en-US"/>
          </a:p>
        </p:txBody>
      </p:sp>
      <p:sp>
        <p:nvSpPr>
          <p:cNvPr id="5" name="Footer Placeholder 4">
            <a:extLst>
              <a:ext uri="{FF2B5EF4-FFF2-40B4-BE49-F238E27FC236}">
                <a16:creationId xmlns:a16="http://schemas.microsoft.com/office/drawing/2014/main" id="{8D42B6A5-356F-41CF-84CB-0366A32AF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CB490A-08FD-4924-B634-9D4AA04D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553A9-9AF9-41F2-B29D-EFD22DA3FAE2}" type="slidenum">
              <a:rPr lang="en-US" smtClean="0"/>
              <a:t>‹#›</a:t>
            </a:fld>
            <a:endParaRPr lang="en-US"/>
          </a:p>
        </p:txBody>
      </p:sp>
    </p:spTree>
    <p:extLst>
      <p:ext uri="{BB962C8B-B14F-4D97-AF65-F5344CB8AC3E}">
        <p14:creationId xmlns:p14="http://schemas.microsoft.com/office/powerpoint/2010/main" val="130675913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in a space suit&#10;&#10;Description automatically generated with low confidence">
            <a:extLst>
              <a:ext uri="{FF2B5EF4-FFF2-40B4-BE49-F238E27FC236}">
                <a16:creationId xmlns:a16="http://schemas.microsoft.com/office/drawing/2014/main" id="{3DF22A1C-7926-45B3-8563-0435B0AC3131}"/>
              </a:ext>
            </a:extLst>
          </p:cNvPr>
          <p:cNvPicPr>
            <a:picLocks noChangeAspect="1"/>
          </p:cNvPicPr>
          <p:nvPr/>
        </p:nvPicPr>
        <p:blipFill rotWithShape="1">
          <a:blip r:embed="rId2">
            <a:extLst>
              <a:ext uri="{28A0092B-C50C-407E-A947-70E740481C1C}">
                <a14:useLocalDpi xmlns:a14="http://schemas.microsoft.com/office/drawing/2010/main" val="0"/>
              </a:ext>
            </a:extLst>
          </a:blip>
          <a:srcRect r="1377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EAF998E-284C-400F-8513-21D34AEFB1E9}"/>
              </a:ext>
            </a:extLst>
          </p:cNvPr>
          <p:cNvSpPr>
            <a:spLocks noGrp="1"/>
          </p:cNvSpPr>
          <p:nvPr>
            <p:ph type="ctrTitle"/>
          </p:nvPr>
        </p:nvSpPr>
        <p:spPr>
          <a:xfrm>
            <a:off x="7256764" y="3033148"/>
            <a:ext cx="5167091" cy="2864070"/>
          </a:xfrm>
        </p:spPr>
        <p:txBody>
          <a:bodyPr>
            <a:normAutofit/>
          </a:bodyPr>
          <a:lstStyle/>
          <a:p>
            <a:r>
              <a:rPr lang="en-US" sz="5400" b="1" dirty="0"/>
              <a:t>Smart</a:t>
            </a:r>
            <a:br>
              <a:rPr lang="en-US" sz="5400" b="1" dirty="0"/>
            </a:br>
            <a:r>
              <a:rPr lang="en-US" sz="5400" i="0" dirty="0">
                <a:solidFill>
                  <a:srgbClr val="202124"/>
                </a:solidFill>
                <a:effectLst/>
                <a:latin typeface="Google Sans"/>
              </a:rPr>
              <a:t>Surveillance</a:t>
            </a:r>
            <a:r>
              <a:rPr lang="en-US" sz="5400" b="1" dirty="0"/>
              <a:t> System</a:t>
            </a:r>
          </a:p>
        </p:txBody>
      </p:sp>
      <p:sp>
        <p:nvSpPr>
          <p:cNvPr id="9" name="Subtitle 2">
            <a:extLst>
              <a:ext uri="{FF2B5EF4-FFF2-40B4-BE49-F238E27FC236}">
                <a16:creationId xmlns:a16="http://schemas.microsoft.com/office/drawing/2014/main" id="{6AA173D3-8B7E-4F91-B862-AC30CB0D2705}"/>
              </a:ext>
            </a:extLst>
          </p:cNvPr>
          <p:cNvSpPr>
            <a:spLocks noGrp="1"/>
          </p:cNvSpPr>
          <p:nvPr/>
        </p:nvSpPr>
        <p:spPr>
          <a:xfrm>
            <a:off x="0" y="3936952"/>
            <a:ext cx="6499842" cy="196026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r>
              <a:rPr lang="en-US" sz="2800" b="1" dirty="0">
                <a:solidFill>
                  <a:schemeClr val="tx1">
                    <a:lumMod val="95000"/>
                    <a:lumOff val="5000"/>
                  </a:schemeClr>
                </a:solidFill>
              </a:rPr>
              <a:t>		Group Members</a:t>
            </a:r>
          </a:p>
          <a:p>
            <a:pPr lvl="1" algn="just"/>
            <a:endParaRPr lang="en-US" sz="2800" b="1" dirty="0">
              <a:solidFill>
                <a:schemeClr val="tx1">
                  <a:lumMod val="95000"/>
                  <a:lumOff val="5000"/>
                </a:schemeClr>
              </a:solidFill>
            </a:endParaRPr>
          </a:p>
          <a:p>
            <a:pPr lvl="1" algn="just"/>
            <a:r>
              <a:rPr lang="en-US" sz="2800" b="1" dirty="0">
                <a:solidFill>
                  <a:schemeClr val="tx1">
                    <a:lumMod val="95000"/>
                    <a:lumOff val="5000"/>
                  </a:schemeClr>
                </a:solidFill>
              </a:rPr>
              <a:t>Khalilullah (G.L)    : 17CS59</a:t>
            </a:r>
          </a:p>
          <a:p>
            <a:pPr lvl="1" algn="just"/>
            <a:r>
              <a:rPr lang="en-US" sz="2800" b="1" dirty="0">
                <a:solidFill>
                  <a:schemeClr val="tx1">
                    <a:lumMod val="95000"/>
                    <a:lumOff val="5000"/>
                  </a:schemeClr>
                </a:solidFill>
              </a:rPr>
              <a:t>Muhammad Hamza : 17CS103</a:t>
            </a:r>
          </a:p>
          <a:p>
            <a:pPr lvl="1" algn="just"/>
            <a:r>
              <a:rPr lang="en-US" sz="2800" b="1" dirty="0">
                <a:solidFill>
                  <a:schemeClr val="tx1">
                    <a:lumMod val="95000"/>
                    <a:lumOff val="5000"/>
                  </a:schemeClr>
                </a:solidFill>
              </a:rPr>
              <a:t>Ajay Kumar 	      : 17CS77</a:t>
            </a:r>
          </a:p>
        </p:txBody>
      </p:sp>
      <p:sp>
        <p:nvSpPr>
          <p:cNvPr id="11" name="TextBox 4">
            <a:extLst>
              <a:ext uri="{FF2B5EF4-FFF2-40B4-BE49-F238E27FC236}">
                <a16:creationId xmlns:a16="http://schemas.microsoft.com/office/drawing/2014/main" id="{51E35759-BE07-42C3-A340-DAA332B4E5E3}"/>
              </a:ext>
            </a:extLst>
          </p:cNvPr>
          <p:cNvSpPr txBox="1"/>
          <p:nvPr/>
        </p:nvSpPr>
        <p:spPr>
          <a:xfrm>
            <a:off x="4476279" y="6008277"/>
            <a:ext cx="4310219"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t>Supervisor: Dr Moazzam </a:t>
            </a:r>
            <a:r>
              <a:rPr lang="en-US" sz="2400" b="1" dirty="0" err="1"/>
              <a:t>Jawaid</a:t>
            </a:r>
            <a:r>
              <a:rPr lang="en-US" sz="2400" b="1" dirty="0"/>
              <a:t> </a:t>
            </a:r>
          </a:p>
        </p:txBody>
      </p:sp>
    </p:spTree>
    <p:extLst>
      <p:ext uri="{BB962C8B-B14F-4D97-AF65-F5344CB8AC3E}">
        <p14:creationId xmlns:p14="http://schemas.microsoft.com/office/powerpoint/2010/main" val="184323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2A5814-BC40-4A37-9064-C44C73C883EF}"/>
              </a:ext>
            </a:extLst>
          </p:cNvPr>
          <p:cNvSpPr>
            <a:spLocks noGrp="1"/>
          </p:cNvSpPr>
          <p:nvPr>
            <p:ph type="body" sz="quarter" idx="13"/>
          </p:nvPr>
        </p:nvSpPr>
        <p:spPr/>
        <p:txBody>
          <a:bodyPr/>
          <a:lstStyle/>
          <a:p>
            <a:pPr>
              <a:lnSpc>
                <a:spcPct val="100000"/>
              </a:lnSpc>
            </a:pPr>
            <a:r>
              <a:rPr lang="en-US" u="sng" dirty="0"/>
              <a:t>Allah Hafiz</a:t>
            </a:r>
          </a:p>
        </p:txBody>
      </p:sp>
      <p:sp>
        <p:nvSpPr>
          <p:cNvPr id="3" name="Slide Number Placeholder 2">
            <a:extLst>
              <a:ext uri="{FF2B5EF4-FFF2-40B4-BE49-F238E27FC236}">
                <a16:creationId xmlns:a16="http://schemas.microsoft.com/office/drawing/2014/main" id="{3507F7D9-B505-4A67-A158-17E7C4EF43B7}"/>
              </a:ext>
            </a:extLst>
          </p:cNvPr>
          <p:cNvSpPr>
            <a:spLocks noGrp="1"/>
          </p:cNvSpPr>
          <p:nvPr>
            <p:ph type="sldNum" sz="quarter" idx="12"/>
          </p:nvPr>
        </p:nvSpPr>
        <p:spPr/>
        <p:txBody>
          <a:bodyPr/>
          <a:lstStyle/>
          <a:p>
            <a:fld id="{9E3FA76C-C565-46B6-8652-D75785E2521F}" type="slidenum">
              <a:rPr lang="en-US" noProof="0" smtClean="0"/>
              <a:t>10</a:t>
            </a:fld>
            <a:endParaRPr lang="en-US" noProof="0" dirty="0"/>
          </a:p>
        </p:txBody>
      </p:sp>
    </p:spTree>
    <p:extLst>
      <p:ext uri="{BB962C8B-B14F-4D97-AF65-F5344CB8AC3E}">
        <p14:creationId xmlns:p14="http://schemas.microsoft.com/office/powerpoint/2010/main" val="239459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7A9F-4B34-496C-A835-9B58206663CF}"/>
              </a:ext>
            </a:extLst>
          </p:cNvPr>
          <p:cNvSpPr>
            <a:spLocks noGrp="1"/>
          </p:cNvSpPr>
          <p:nvPr>
            <p:ph type="title"/>
          </p:nvPr>
        </p:nvSpPr>
        <p:spPr/>
        <p:txBody>
          <a:bodyPr>
            <a:normAutofit/>
          </a:bodyPr>
          <a:lstStyle/>
          <a:p>
            <a:pPr algn="ctr"/>
            <a:r>
              <a:rPr lang="en-US" sz="4800" b="1" dirty="0"/>
              <a:t>Agenda</a:t>
            </a:r>
          </a:p>
        </p:txBody>
      </p:sp>
      <p:sp>
        <p:nvSpPr>
          <p:cNvPr id="3" name="Content Placeholder 2">
            <a:extLst>
              <a:ext uri="{FF2B5EF4-FFF2-40B4-BE49-F238E27FC236}">
                <a16:creationId xmlns:a16="http://schemas.microsoft.com/office/drawing/2014/main" id="{B716C2D2-2F53-442F-9EE6-CA7455724F18}"/>
              </a:ext>
            </a:extLst>
          </p:cNvPr>
          <p:cNvSpPr>
            <a:spLocks noGrp="1"/>
          </p:cNvSpPr>
          <p:nvPr>
            <p:ph idx="1"/>
          </p:nvPr>
        </p:nvSpPr>
        <p:spPr/>
        <p:txBody>
          <a:bodyPr/>
          <a:lstStyle/>
          <a:p>
            <a:pPr>
              <a:lnSpc>
                <a:spcPct val="200000"/>
              </a:lnSpc>
            </a:pPr>
            <a:r>
              <a:rPr lang="en-US" b="1" dirty="0"/>
              <a:t>Introduction</a:t>
            </a:r>
          </a:p>
          <a:p>
            <a:pPr>
              <a:lnSpc>
                <a:spcPct val="200000"/>
              </a:lnSpc>
            </a:pPr>
            <a:r>
              <a:rPr lang="en-US" b="1" dirty="0"/>
              <a:t>Problem Statement</a:t>
            </a:r>
          </a:p>
          <a:p>
            <a:pPr>
              <a:lnSpc>
                <a:spcPct val="200000"/>
              </a:lnSpc>
            </a:pPr>
            <a:r>
              <a:rPr lang="en-US" b="1" dirty="0"/>
              <a:t>Methodology</a:t>
            </a:r>
          </a:p>
          <a:p>
            <a:pPr>
              <a:lnSpc>
                <a:spcPct val="200000"/>
              </a:lnSpc>
            </a:pPr>
            <a:r>
              <a:rPr lang="en-US" b="1" dirty="0"/>
              <a:t>Results</a:t>
            </a:r>
          </a:p>
        </p:txBody>
      </p:sp>
    </p:spTree>
    <p:extLst>
      <p:ext uri="{BB962C8B-B14F-4D97-AF65-F5344CB8AC3E}">
        <p14:creationId xmlns:p14="http://schemas.microsoft.com/office/powerpoint/2010/main" val="352519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person in a space suit&#10;&#10;Description automatically generated with low confidence">
            <a:extLst>
              <a:ext uri="{FF2B5EF4-FFF2-40B4-BE49-F238E27FC236}">
                <a16:creationId xmlns:a16="http://schemas.microsoft.com/office/drawing/2014/main" id="{2B0EA6A2-FCEA-4226-9F78-76D0B8AE3B15}"/>
              </a:ext>
            </a:extLst>
          </p:cNvPr>
          <p:cNvPicPr>
            <a:picLocks noChangeAspect="1"/>
          </p:cNvPicPr>
          <p:nvPr/>
        </p:nvPicPr>
        <p:blipFill rotWithShape="1">
          <a:blip r:embed="rId3">
            <a:extLst>
              <a:ext uri="{28A0092B-C50C-407E-A947-70E740481C1C}">
                <a14:useLocalDpi xmlns:a14="http://schemas.microsoft.com/office/drawing/2010/main" val="0"/>
              </a:ext>
            </a:extLst>
          </a:blip>
          <a:srcRect l="13463" r="29433" b="-1"/>
          <a:stretch/>
        </p:blipFill>
        <p:spPr>
          <a:xfrm>
            <a:off x="5857461" y="10"/>
            <a:ext cx="6493565" cy="6857990"/>
          </a:xfrm>
          <a:prstGeom prst="rect">
            <a:avLst/>
          </a:prstGeom>
        </p:spPr>
      </p:pic>
      <p:sp>
        <p:nvSpPr>
          <p:cNvPr id="2" name="Title 1">
            <a:extLst>
              <a:ext uri="{FF2B5EF4-FFF2-40B4-BE49-F238E27FC236}">
                <a16:creationId xmlns:a16="http://schemas.microsoft.com/office/drawing/2014/main" id="{204CBC62-F93C-485D-AC95-18A1BE526E02}"/>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r>
              <a:rPr lang="en-US" sz="2800" b="1" dirty="0"/>
              <a:t>Introduction</a:t>
            </a:r>
            <a:br>
              <a:rPr lang="en-US" sz="2800" b="1" dirty="0"/>
            </a:br>
            <a:br>
              <a:rPr lang="en-US" sz="2800" b="1" dirty="0"/>
            </a:br>
            <a:endParaRPr lang="en-US" sz="2800" b="1" dirty="0"/>
          </a:p>
        </p:txBody>
      </p:sp>
      <p:sp>
        <p:nvSpPr>
          <p:cNvPr id="3" name="Subtitle 2">
            <a:extLst>
              <a:ext uri="{FF2B5EF4-FFF2-40B4-BE49-F238E27FC236}">
                <a16:creationId xmlns:a16="http://schemas.microsoft.com/office/drawing/2014/main" id="{352D9CB7-D8DB-4094-AC76-A419686A7768}"/>
              </a:ext>
            </a:extLst>
          </p:cNvPr>
          <p:cNvSpPr>
            <a:spLocks noGrp="1"/>
          </p:cNvSpPr>
          <p:nvPr>
            <p:ph type="subTitle" idx="1"/>
          </p:nvPr>
        </p:nvSpPr>
        <p:spPr>
          <a:xfrm>
            <a:off x="804672" y="2022601"/>
            <a:ext cx="3941499" cy="4154361"/>
          </a:xfrm>
        </p:spPr>
        <p:txBody>
          <a:bodyPr vert="horz" lIns="91440" tIns="45720" rIns="91440" bIns="45720" rtlCol="0">
            <a:normAutofit/>
          </a:bodyPr>
          <a:lstStyle/>
          <a:p>
            <a:pPr marL="342900" indent="-228600" algn="just">
              <a:buFont typeface="Arial" panose="020B0604020202020204" pitchFamily="34" charset="0"/>
              <a:buChar char="•"/>
            </a:pPr>
            <a:r>
              <a:rPr lang="en-US" sz="1900" dirty="0"/>
              <a:t>Smart surveillance system is </a:t>
            </a:r>
            <a:r>
              <a:rPr lang="en-US" sz="1900" dirty="0" err="1"/>
              <a:t>iot</a:t>
            </a:r>
            <a:r>
              <a:rPr lang="en-US" sz="1900" dirty="0"/>
              <a:t> based idea for face detection and recognition in surveillance cameras for advance security.</a:t>
            </a:r>
          </a:p>
          <a:p>
            <a:pPr marL="342900" indent="-228600" algn="just">
              <a:buFont typeface="Arial" panose="020B0604020202020204" pitchFamily="34" charset="0"/>
              <a:buChar char="•"/>
            </a:pPr>
            <a:endParaRPr lang="en-US" sz="1900" dirty="0"/>
          </a:p>
          <a:p>
            <a:pPr marL="342900" indent="-228600" algn="just">
              <a:buFont typeface="Arial" panose="020B0604020202020204" pitchFamily="34" charset="0"/>
              <a:buChar char="•"/>
            </a:pPr>
            <a:r>
              <a:rPr lang="en-US" sz="1900" dirty="0"/>
              <a:t>It detects human face and match with the loaded dataset of house members if any facial features doesn’t match then that will be called as stranger .</a:t>
            </a:r>
          </a:p>
          <a:p>
            <a:pPr marL="342900" indent="-228600" algn="just">
              <a:buFont typeface="Arial" panose="020B0604020202020204" pitchFamily="34" charset="0"/>
              <a:buChar char="•"/>
            </a:pPr>
            <a:endParaRPr lang="en-US" sz="1900" dirty="0"/>
          </a:p>
          <a:p>
            <a:pPr marL="342900" indent="-228600" algn="just">
              <a:buFont typeface="Arial" panose="020B0604020202020204" pitchFamily="34" charset="0"/>
              <a:buChar char="•"/>
            </a:pPr>
            <a:r>
              <a:rPr lang="en-US" sz="1900" dirty="0"/>
              <a:t>Owner will be notified with email and </a:t>
            </a:r>
            <a:r>
              <a:rPr lang="en-US" sz="1900" dirty="0" err="1"/>
              <a:t>sms</a:t>
            </a:r>
            <a:r>
              <a:rPr lang="en-US" sz="1900" dirty="0"/>
              <a:t> and through alarm</a:t>
            </a:r>
          </a:p>
        </p:txBody>
      </p:sp>
    </p:spTree>
    <p:extLst>
      <p:ext uri="{BB962C8B-B14F-4D97-AF65-F5344CB8AC3E}">
        <p14:creationId xmlns:p14="http://schemas.microsoft.com/office/powerpoint/2010/main" val="36167972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person in a space suit&#10;&#10;Description automatically generated with low confidence">
            <a:extLst>
              <a:ext uri="{FF2B5EF4-FFF2-40B4-BE49-F238E27FC236}">
                <a16:creationId xmlns:a16="http://schemas.microsoft.com/office/drawing/2014/main" id="{04232A30-AB10-43B4-A7E4-CEA7F8923BE2}"/>
              </a:ext>
            </a:extLst>
          </p:cNvPr>
          <p:cNvPicPr>
            <a:picLocks noChangeAspect="1"/>
          </p:cNvPicPr>
          <p:nvPr/>
        </p:nvPicPr>
        <p:blipFill rotWithShape="1">
          <a:blip r:embed="rId3">
            <a:extLst>
              <a:ext uri="{28A0092B-C50C-407E-A947-70E740481C1C}">
                <a14:useLocalDpi xmlns:a14="http://schemas.microsoft.com/office/drawing/2010/main" val="0"/>
              </a:ext>
            </a:extLst>
          </a:blip>
          <a:srcRect l="13463" r="29434" b="-1"/>
          <a:stretch/>
        </p:blipFill>
        <p:spPr>
          <a:xfrm>
            <a:off x="6533322" y="10"/>
            <a:ext cx="5658678" cy="6857990"/>
          </a:xfrm>
          <a:prstGeom prst="rect">
            <a:avLst/>
          </a:prstGeom>
        </p:spPr>
      </p:pic>
      <p:sp>
        <p:nvSpPr>
          <p:cNvPr id="2" name="Title 1">
            <a:extLst>
              <a:ext uri="{FF2B5EF4-FFF2-40B4-BE49-F238E27FC236}">
                <a16:creationId xmlns:a16="http://schemas.microsoft.com/office/drawing/2014/main" id="{DBD7DB9D-E4ED-4D94-8ED2-B7EE8A4362CD}"/>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pPr algn="l"/>
            <a:r>
              <a:rPr lang="en-US" sz="4400" dirty="0"/>
              <a:t>Problem statement</a:t>
            </a:r>
            <a:br>
              <a:rPr lang="en-US" sz="4400" dirty="0"/>
            </a:br>
            <a:endParaRPr lang="en-US" sz="4400" dirty="0"/>
          </a:p>
        </p:txBody>
      </p:sp>
      <p:sp>
        <p:nvSpPr>
          <p:cNvPr id="3" name="Subtitle 2">
            <a:extLst>
              <a:ext uri="{FF2B5EF4-FFF2-40B4-BE49-F238E27FC236}">
                <a16:creationId xmlns:a16="http://schemas.microsoft.com/office/drawing/2014/main" id="{AA8CBC96-5795-4B21-A4E0-1E33AEBC8A88}"/>
              </a:ext>
            </a:extLst>
          </p:cNvPr>
          <p:cNvSpPr>
            <a:spLocks noGrp="1"/>
          </p:cNvSpPr>
          <p:nvPr>
            <p:ph type="subTitle" idx="1"/>
          </p:nvPr>
        </p:nvSpPr>
        <p:spPr>
          <a:xfrm>
            <a:off x="804672" y="2022601"/>
            <a:ext cx="3941499" cy="4154361"/>
          </a:xfrm>
        </p:spPr>
        <p:txBody>
          <a:bodyPr vert="horz" lIns="91440" tIns="45720" rIns="91440" bIns="45720" rtlCol="0">
            <a:normAutofit/>
          </a:bodyPr>
          <a:lstStyle/>
          <a:p>
            <a:pPr marL="342900" indent="-228600" algn="just">
              <a:buFont typeface="Arial" panose="020B0604020202020204" pitchFamily="34" charset="0"/>
              <a:buChar char="•"/>
            </a:pPr>
            <a:r>
              <a:rPr lang="en-US" sz="2000" dirty="0"/>
              <a:t>Ratio of theft and intruders has increased drastically in our country</a:t>
            </a:r>
          </a:p>
          <a:p>
            <a:pPr marL="342900" indent="-228600" algn="just">
              <a:buFont typeface="Arial" panose="020B0604020202020204" pitchFamily="34" charset="0"/>
              <a:buChar char="•"/>
            </a:pPr>
            <a:endParaRPr lang="en-US" sz="2000" dirty="0"/>
          </a:p>
          <a:p>
            <a:pPr marL="342900" indent="-228600" algn="just">
              <a:buFont typeface="Arial" panose="020B0604020202020204" pitchFamily="34" charset="0"/>
              <a:buChar char="•"/>
            </a:pPr>
            <a:r>
              <a:rPr lang="en-US" sz="2000" dirty="0"/>
              <a:t>Secondly traditional cameras lacks quick alert notifications incase any intruder get into the house </a:t>
            </a:r>
          </a:p>
          <a:p>
            <a:pPr marL="342900" indent="-228600" algn="just">
              <a:buFont typeface="Arial" panose="020B0604020202020204" pitchFamily="34" charset="0"/>
              <a:buChar char="•"/>
            </a:pPr>
            <a:r>
              <a:rPr lang="en-US" sz="2000" dirty="0"/>
              <a:t>Camera with these features are very costly not every one can manage to buy </a:t>
            </a:r>
          </a:p>
          <a:p>
            <a:pPr marL="342900" indent="-228600" algn="just">
              <a:buFont typeface="Arial" panose="020B0604020202020204" pitchFamily="34" charset="0"/>
              <a:buChar char="•"/>
            </a:pPr>
            <a:endParaRPr lang="en-US" sz="2000" dirty="0"/>
          </a:p>
          <a:p>
            <a:pPr marL="342900" indent="-228600" algn="just">
              <a:buFont typeface="Arial" panose="020B0604020202020204" pitchFamily="34" charset="0"/>
              <a:buChar char="•"/>
            </a:pPr>
            <a:endParaRPr lang="en-US" sz="2000" dirty="0"/>
          </a:p>
          <a:p>
            <a:pPr marL="342900" indent="-228600" algn="just">
              <a:buFont typeface="Arial" panose="020B0604020202020204" pitchFamily="34" charset="0"/>
              <a:buChar char="•"/>
            </a:pPr>
            <a:endParaRPr lang="en-US" sz="2000" dirty="0"/>
          </a:p>
          <a:p>
            <a:pPr indent="-228600" algn="just">
              <a:buFont typeface="Arial" panose="020B0604020202020204" pitchFamily="34" charset="0"/>
              <a:buChar char="•"/>
            </a:pPr>
            <a:endParaRPr lang="en-US" sz="2000" dirty="0"/>
          </a:p>
          <a:p>
            <a:pPr indent="-2286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2373070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A person in a space suit&#10;&#10;Description automatically generated with low confidence">
            <a:extLst>
              <a:ext uri="{FF2B5EF4-FFF2-40B4-BE49-F238E27FC236}">
                <a16:creationId xmlns:a16="http://schemas.microsoft.com/office/drawing/2014/main" id="{39D334AA-C29C-4CCF-B66F-CEC64D037DAF}"/>
              </a:ext>
            </a:extLst>
          </p:cNvPr>
          <p:cNvPicPr>
            <a:picLocks noChangeAspect="1"/>
          </p:cNvPicPr>
          <p:nvPr/>
        </p:nvPicPr>
        <p:blipFill rotWithShape="1">
          <a:blip r:embed="rId3">
            <a:extLst>
              <a:ext uri="{28A0092B-C50C-407E-A947-70E740481C1C}">
                <a14:useLocalDpi xmlns:a14="http://schemas.microsoft.com/office/drawing/2010/main" val="0"/>
              </a:ext>
            </a:extLst>
          </a:blip>
          <a:srcRect l="13463" r="29433" b="-1"/>
          <a:stretch/>
        </p:blipFill>
        <p:spPr>
          <a:xfrm>
            <a:off x="6215270" y="10"/>
            <a:ext cx="5976730" cy="6857990"/>
          </a:xfrm>
          <a:prstGeom prst="rect">
            <a:avLst/>
          </a:prstGeom>
        </p:spPr>
      </p:pic>
      <p:sp>
        <p:nvSpPr>
          <p:cNvPr id="2" name="Title 1">
            <a:extLst>
              <a:ext uri="{FF2B5EF4-FFF2-40B4-BE49-F238E27FC236}">
                <a16:creationId xmlns:a16="http://schemas.microsoft.com/office/drawing/2014/main" id="{CAFB95DD-492E-40ED-96A2-A3859FEA4111}"/>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pPr algn="l"/>
            <a:r>
              <a:rPr lang="en-US" sz="4400"/>
              <a:t>Methodology</a:t>
            </a:r>
          </a:p>
        </p:txBody>
      </p:sp>
      <p:sp>
        <p:nvSpPr>
          <p:cNvPr id="3" name="Subtitle 2">
            <a:extLst>
              <a:ext uri="{FF2B5EF4-FFF2-40B4-BE49-F238E27FC236}">
                <a16:creationId xmlns:a16="http://schemas.microsoft.com/office/drawing/2014/main" id="{84659D54-C32A-4F74-BEA2-D52A315436D8}"/>
              </a:ext>
            </a:extLst>
          </p:cNvPr>
          <p:cNvSpPr>
            <a:spLocks noGrp="1"/>
          </p:cNvSpPr>
          <p:nvPr>
            <p:ph type="subTitle" idx="1"/>
          </p:nvPr>
        </p:nvSpPr>
        <p:spPr>
          <a:xfrm>
            <a:off x="804672" y="2022601"/>
            <a:ext cx="3941499" cy="4154361"/>
          </a:xfrm>
        </p:spPr>
        <p:txBody>
          <a:bodyPr vert="horz" lIns="91440" tIns="45720" rIns="91440" bIns="45720" rtlCol="0">
            <a:normAutofit/>
          </a:bodyPr>
          <a:lstStyle/>
          <a:p>
            <a:pPr marL="342900" indent="-228600" algn="l">
              <a:buFont typeface="Arial" panose="020B0604020202020204" pitchFamily="34" charset="0"/>
              <a:buChar char="•"/>
            </a:pPr>
            <a:r>
              <a:rPr lang="en-US" sz="1900" dirty="0"/>
              <a:t>We have used raspberry pi as our </a:t>
            </a:r>
            <a:r>
              <a:rPr lang="en-US" sz="1900" dirty="0" err="1"/>
              <a:t>cpu</a:t>
            </a:r>
            <a:r>
              <a:rPr lang="en-US" sz="1900" dirty="0"/>
              <a:t>  to process our video streaming</a:t>
            </a:r>
          </a:p>
          <a:p>
            <a:pPr marL="342900" indent="-228600" algn="l">
              <a:buFont typeface="Arial" panose="020B0604020202020204" pitchFamily="34" charset="0"/>
              <a:buChar char="•"/>
            </a:pPr>
            <a:endParaRPr lang="en-US" sz="1900" dirty="0"/>
          </a:p>
          <a:p>
            <a:pPr marL="342900" indent="-228600" algn="l">
              <a:buFont typeface="Arial" panose="020B0604020202020204" pitchFamily="34" charset="0"/>
              <a:buChar char="•"/>
            </a:pPr>
            <a:r>
              <a:rPr lang="en-US" sz="1900" dirty="0"/>
              <a:t>Pi </a:t>
            </a:r>
            <a:r>
              <a:rPr lang="en-US" sz="1900" dirty="0" err="1"/>
              <a:t>hd</a:t>
            </a:r>
            <a:r>
              <a:rPr lang="en-US" sz="1900" dirty="0"/>
              <a:t> camera has been used for detecting facial features  </a:t>
            </a:r>
          </a:p>
          <a:p>
            <a:pPr marL="342900" indent="-228600" algn="l">
              <a:buFont typeface="Arial" panose="020B0604020202020204" pitchFamily="34" charset="0"/>
              <a:buChar char="•"/>
            </a:pPr>
            <a:endParaRPr lang="en-US" sz="1900" dirty="0"/>
          </a:p>
          <a:p>
            <a:pPr marL="342900" indent="-228600" algn="l">
              <a:buFont typeface="Arial" panose="020B0604020202020204" pitchFamily="34" charset="0"/>
              <a:buChar char="•"/>
            </a:pPr>
            <a:r>
              <a:rPr lang="en-US" sz="1900" dirty="0"/>
              <a:t>Camera will record live video and incase any strange action happens it detects and using </a:t>
            </a:r>
            <a:r>
              <a:rPr lang="en-US" sz="1900" dirty="0" err="1"/>
              <a:t>ip</a:t>
            </a:r>
            <a:r>
              <a:rPr lang="en-US" sz="1900" dirty="0"/>
              <a:t> address it sent notification to owner mobile as well as it starts system alarm .</a:t>
            </a:r>
          </a:p>
          <a:p>
            <a:pPr marL="342900" indent="-228600" algn="l">
              <a:buFont typeface="Arial" panose="020B0604020202020204" pitchFamily="34" charset="0"/>
              <a:buChar char="•"/>
            </a:pPr>
            <a:endParaRPr lang="en-US" sz="1900" dirty="0"/>
          </a:p>
          <a:p>
            <a:pPr indent="-228600" algn="l">
              <a:buFont typeface="Arial" panose="020B0604020202020204" pitchFamily="34" charset="0"/>
              <a:buChar char="•"/>
            </a:pPr>
            <a:endParaRPr lang="en-US" sz="1900" dirty="0"/>
          </a:p>
          <a:p>
            <a:pPr marL="342900" indent="-228600" algn="l">
              <a:buFont typeface="Arial" panose="020B0604020202020204" pitchFamily="34" charset="0"/>
              <a:buChar char="•"/>
            </a:pPr>
            <a:endParaRPr lang="en-US" sz="1900" dirty="0"/>
          </a:p>
        </p:txBody>
      </p:sp>
    </p:spTree>
    <p:extLst>
      <p:ext uri="{BB962C8B-B14F-4D97-AF65-F5344CB8AC3E}">
        <p14:creationId xmlns:p14="http://schemas.microsoft.com/office/powerpoint/2010/main" val="29749959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in a space suit&#10;&#10;Description automatically generated with low confidence">
            <a:extLst>
              <a:ext uri="{FF2B5EF4-FFF2-40B4-BE49-F238E27FC236}">
                <a16:creationId xmlns:a16="http://schemas.microsoft.com/office/drawing/2014/main" id="{39D334AA-C29C-4CCF-B66F-CEC64D037DAF}"/>
              </a:ext>
            </a:extLst>
          </p:cNvPr>
          <p:cNvPicPr>
            <a:picLocks noChangeAspect="1"/>
          </p:cNvPicPr>
          <p:nvPr/>
        </p:nvPicPr>
        <p:blipFill rotWithShape="1">
          <a:blip r:embed="rId2">
            <a:extLst>
              <a:ext uri="{28A0092B-C50C-407E-A947-70E740481C1C}">
                <a14:useLocalDpi xmlns:a14="http://schemas.microsoft.com/office/drawing/2010/main" val="0"/>
              </a:ext>
            </a:extLst>
          </a:blip>
          <a:srcRect l="13463" r="29433" b="-1"/>
          <a:stretch/>
        </p:blipFill>
        <p:spPr>
          <a:xfrm>
            <a:off x="7036904" y="10"/>
            <a:ext cx="5155096" cy="6857990"/>
          </a:xfrm>
          <a:prstGeom prst="rect">
            <a:avLst/>
          </a:prstGeom>
        </p:spPr>
      </p:pic>
      <p:sp>
        <p:nvSpPr>
          <p:cNvPr id="2" name="Title 1">
            <a:extLst>
              <a:ext uri="{FF2B5EF4-FFF2-40B4-BE49-F238E27FC236}">
                <a16:creationId xmlns:a16="http://schemas.microsoft.com/office/drawing/2014/main" id="{CAFB95DD-492E-40ED-96A2-A3859FEA4111}"/>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pPr algn="l"/>
            <a:r>
              <a:rPr lang="en-US" sz="4400"/>
              <a:t>Methodology</a:t>
            </a:r>
          </a:p>
        </p:txBody>
      </p:sp>
      <p:sp>
        <p:nvSpPr>
          <p:cNvPr id="3" name="Subtitle 2">
            <a:extLst>
              <a:ext uri="{FF2B5EF4-FFF2-40B4-BE49-F238E27FC236}">
                <a16:creationId xmlns:a16="http://schemas.microsoft.com/office/drawing/2014/main" id="{84659D54-C32A-4F74-BEA2-D52A315436D8}"/>
              </a:ext>
            </a:extLst>
          </p:cNvPr>
          <p:cNvSpPr>
            <a:spLocks noGrp="1"/>
          </p:cNvSpPr>
          <p:nvPr>
            <p:ph type="subTitle" idx="1"/>
          </p:nvPr>
        </p:nvSpPr>
        <p:spPr>
          <a:xfrm>
            <a:off x="641617" y="1690688"/>
            <a:ext cx="3941499" cy="4154361"/>
          </a:xfrm>
        </p:spPr>
        <p:txBody>
          <a:bodyPr vert="horz" lIns="91440" tIns="45720" rIns="91440" bIns="45720" rtlCol="0">
            <a:normAutofit/>
          </a:bodyPr>
          <a:lstStyle/>
          <a:p>
            <a:pPr marL="342900" indent="-228600" algn="l">
              <a:lnSpc>
                <a:spcPct val="150000"/>
              </a:lnSpc>
              <a:buFont typeface="Arial" panose="020B0604020202020204" pitchFamily="34" charset="0"/>
              <a:buChar char="•"/>
            </a:pPr>
            <a:r>
              <a:rPr lang="en-US" sz="1900" dirty="0" err="1"/>
              <a:t>Twillio</a:t>
            </a:r>
            <a:r>
              <a:rPr lang="en-US" sz="1900" dirty="0"/>
              <a:t> app for alerting notification</a:t>
            </a:r>
          </a:p>
          <a:p>
            <a:pPr marL="342900" indent="-228600" algn="l">
              <a:lnSpc>
                <a:spcPct val="150000"/>
              </a:lnSpc>
              <a:buFont typeface="Arial" panose="020B0604020202020204" pitchFamily="34" charset="0"/>
              <a:buChar char="•"/>
            </a:pPr>
            <a:r>
              <a:rPr lang="en-US" sz="1900" dirty="0"/>
              <a:t>For known and unknown persons</a:t>
            </a:r>
          </a:p>
          <a:p>
            <a:pPr marL="342900" indent="-228600" algn="l">
              <a:lnSpc>
                <a:spcPct val="150000"/>
              </a:lnSpc>
              <a:buFont typeface="Arial" panose="020B0604020202020204" pitchFamily="34" charset="0"/>
              <a:buChar char="•"/>
            </a:pPr>
            <a:r>
              <a:rPr lang="en-US" sz="1900" dirty="0" err="1"/>
              <a:t>Raspicam</a:t>
            </a:r>
            <a:r>
              <a:rPr lang="en-US" sz="1900" dirty="0"/>
              <a:t> app for live streaming</a:t>
            </a:r>
          </a:p>
          <a:p>
            <a:pPr marL="114300" algn="l">
              <a:lnSpc>
                <a:spcPct val="150000"/>
              </a:lnSpc>
            </a:pPr>
            <a:endParaRPr lang="en-US" sz="1900" dirty="0"/>
          </a:p>
        </p:txBody>
      </p:sp>
      <p:pic>
        <p:nvPicPr>
          <p:cNvPr id="8" name="Picture 7" descr="Diagram&#10;&#10;Description automatically generated">
            <a:extLst>
              <a:ext uri="{FF2B5EF4-FFF2-40B4-BE49-F238E27FC236}">
                <a16:creationId xmlns:a16="http://schemas.microsoft.com/office/drawing/2014/main" id="{18BE22F0-C9ED-4985-871C-991889111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17" y="3429000"/>
            <a:ext cx="5904957" cy="2681661"/>
          </a:xfrm>
          <a:prstGeom prst="rect">
            <a:avLst/>
          </a:prstGeom>
        </p:spPr>
      </p:pic>
    </p:spTree>
    <p:extLst>
      <p:ext uri="{BB962C8B-B14F-4D97-AF65-F5344CB8AC3E}">
        <p14:creationId xmlns:p14="http://schemas.microsoft.com/office/powerpoint/2010/main" val="224652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599A-F28E-4FED-BC6C-481E839E5C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00615C3-0180-4774-858A-72EAE3EF7D6E}"/>
              </a:ext>
            </a:extLst>
          </p:cNvPr>
          <p:cNvSpPr>
            <a:spLocks noGrp="1"/>
          </p:cNvSpPr>
          <p:nvPr>
            <p:ph type="subTitle" idx="1"/>
          </p:nvPr>
        </p:nvSpPr>
        <p:spPr/>
        <p:txBody>
          <a:bodyPr/>
          <a:lstStyle/>
          <a:p>
            <a:endParaRPr lang="en-US"/>
          </a:p>
        </p:txBody>
      </p:sp>
      <p:pic>
        <p:nvPicPr>
          <p:cNvPr id="5" name="Picture 4" descr="A picture containing text, wall, indoor, electronics&#10;&#10;Description automatically generated">
            <a:extLst>
              <a:ext uri="{FF2B5EF4-FFF2-40B4-BE49-F238E27FC236}">
                <a16:creationId xmlns:a16="http://schemas.microsoft.com/office/drawing/2014/main" id="{109930DE-60AE-4BF7-9AAC-4FA89B5AF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38475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ECE1-9F0A-4E56-BA3A-0E340CAA3C71}"/>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E0BC9137-21F3-4661-B4A4-165AE747AE55}"/>
              </a:ext>
            </a:extLst>
          </p:cNvPr>
          <p:cNvSpPr>
            <a:spLocks noGrp="1"/>
          </p:cNvSpPr>
          <p:nvPr>
            <p:ph idx="1"/>
          </p:nvPr>
        </p:nvSpPr>
        <p:spPr/>
        <p:txBody>
          <a:bodyPr/>
          <a:lstStyle/>
          <a:p>
            <a:pPr algn="just"/>
            <a:r>
              <a:rPr lang="en-US" sz="2800" dirty="0">
                <a:solidFill>
                  <a:schemeClr val="dk1"/>
                </a:solidFill>
                <a:latin typeface="Times New Roman"/>
                <a:cs typeface="Times New Roman"/>
                <a:sym typeface="Times New Roman"/>
              </a:rPr>
              <a:t>We tested our system on various sample and in different conditions like in daylight and in night to check our classifier accuracy .in each sample we checked for detection of multiple no of faces and counted correct detection. </a:t>
            </a:r>
          </a:p>
          <a:p>
            <a:pPr marL="0" indent="0" algn="just">
              <a:buNone/>
            </a:pPr>
            <a:endParaRPr lang="en-US" sz="2800" dirty="0">
              <a:solidFill>
                <a:schemeClr val="dk1"/>
              </a:solidFill>
              <a:latin typeface="Times New Roman"/>
              <a:cs typeface="Times New Roman"/>
              <a:sym typeface="Times New Roman"/>
            </a:endParaRPr>
          </a:p>
          <a:p>
            <a:pPr algn="just"/>
            <a:r>
              <a:rPr lang="en-US" sz="2800" dirty="0"/>
              <a:t>Along with face detection and recognition in day light , it also detect faces in night/dark time. This built in surveillance raspberry pi camera has also night vision facility , which helps the detection in dark.</a:t>
            </a:r>
          </a:p>
          <a:p>
            <a:pPr marL="0" indent="0" algn="just">
              <a:buNone/>
            </a:pPr>
            <a:endParaRPr lang="en-US" sz="2800" dirty="0">
              <a:solidFill>
                <a:schemeClr val="dk1"/>
              </a:solidFill>
              <a:latin typeface="Times New Roman"/>
              <a:cs typeface="Times New Roman"/>
              <a:sym typeface="Times New Roman"/>
            </a:endParaRPr>
          </a:p>
          <a:p>
            <a:pPr algn="just"/>
            <a:endParaRPr lang="en-US" dirty="0"/>
          </a:p>
        </p:txBody>
      </p:sp>
    </p:spTree>
    <p:extLst>
      <p:ext uri="{BB962C8B-B14F-4D97-AF65-F5344CB8AC3E}">
        <p14:creationId xmlns:p14="http://schemas.microsoft.com/office/powerpoint/2010/main" val="292801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A308-C46C-4DBC-869F-E55BEF0DBDA7}"/>
              </a:ext>
            </a:extLst>
          </p:cNvPr>
          <p:cNvSpPr>
            <a:spLocks noGrp="1"/>
          </p:cNvSpPr>
          <p:nvPr>
            <p:ph type="title"/>
          </p:nvPr>
        </p:nvSpPr>
        <p:spPr/>
        <p:txBody>
          <a:bodyPr/>
          <a:lstStyle/>
          <a:p>
            <a:pPr algn="ctr"/>
            <a:r>
              <a:rPr lang="en-US" dirty="0"/>
              <a:t>Results</a:t>
            </a:r>
          </a:p>
        </p:txBody>
      </p:sp>
      <p:pic>
        <p:nvPicPr>
          <p:cNvPr id="4" name="Content Placeholder 5">
            <a:extLst>
              <a:ext uri="{FF2B5EF4-FFF2-40B4-BE49-F238E27FC236}">
                <a16:creationId xmlns:a16="http://schemas.microsoft.com/office/drawing/2014/main" id="{FEBCD038-9928-4D26-9914-476D15256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64" y="1370981"/>
            <a:ext cx="4679093" cy="3055864"/>
          </a:xfrm>
          <a:prstGeom prst="rect">
            <a:avLst/>
          </a:prstGeom>
        </p:spPr>
      </p:pic>
      <p:pic>
        <p:nvPicPr>
          <p:cNvPr id="5" name="Content Placeholder 4">
            <a:extLst>
              <a:ext uri="{FF2B5EF4-FFF2-40B4-BE49-F238E27FC236}">
                <a16:creationId xmlns:a16="http://schemas.microsoft.com/office/drawing/2014/main" id="{3EEEBEDA-28F8-4FB9-ACDA-25F397440F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4940" y="1370981"/>
            <a:ext cx="4175196" cy="3592790"/>
          </a:xfrm>
          <a:prstGeom prst="rect">
            <a:avLst/>
          </a:prstGeom>
        </p:spPr>
      </p:pic>
      <p:pic>
        <p:nvPicPr>
          <p:cNvPr id="7" name="Picture 6">
            <a:extLst>
              <a:ext uri="{FF2B5EF4-FFF2-40B4-BE49-F238E27FC236}">
                <a16:creationId xmlns:a16="http://schemas.microsoft.com/office/drawing/2014/main" id="{924D96DC-748E-4B7E-B1D4-DED2074ADC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190" y="4441695"/>
            <a:ext cx="5143500" cy="3055864"/>
          </a:xfrm>
          <a:prstGeom prst="rect">
            <a:avLst/>
          </a:prstGeom>
        </p:spPr>
      </p:pic>
    </p:spTree>
    <p:extLst>
      <p:ext uri="{BB962C8B-B14F-4D97-AF65-F5344CB8AC3E}">
        <p14:creationId xmlns:p14="http://schemas.microsoft.com/office/powerpoint/2010/main" val="104176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1375</TotalTime>
  <Words>295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Google Sans</vt:lpstr>
      <vt:lpstr>Times New Roman</vt:lpstr>
      <vt:lpstr>Office Theme</vt:lpstr>
      <vt:lpstr>Smart Surveillance System</vt:lpstr>
      <vt:lpstr>Agenda</vt:lpstr>
      <vt:lpstr>Introduction  </vt:lpstr>
      <vt:lpstr>Problem statement </vt:lpstr>
      <vt:lpstr>Methodology</vt:lpstr>
      <vt:lpstr>Methodology</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Surveillance System</dc:title>
  <dc:creator>17CS59</dc:creator>
  <cp:lastModifiedBy>17CS59</cp:lastModifiedBy>
  <cp:revision>14</cp:revision>
  <dcterms:created xsi:type="dcterms:W3CDTF">2021-06-16T15:25:16Z</dcterms:created>
  <dcterms:modified xsi:type="dcterms:W3CDTF">2021-10-28T13:32:42Z</dcterms:modified>
</cp:coreProperties>
</file>