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8288000" cy="10287000"/>
  <p:notesSz cx="6858000" cy="9144000"/>
  <p:embeddedFontLst>
    <p:embeddedFont>
      <p:font typeface="Barlow" panose="00000500000000000000" pitchFamily="2" charset="0"/>
      <p:regular r:id="rId17"/>
      <p:bold r:id="rId18"/>
      <p:italic r:id="rId19"/>
      <p:boldItalic r:id="rId20"/>
    </p:embeddedFont>
    <p:embeddedFont>
      <p:font typeface="Barlow Bold" panose="00000800000000000000" charset="0"/>
      <p:regular r:id="rId21"/>
    </p:embeddedFont>
    <p:embeddedFont>
      <p:font typeface="Barlow Medium" panose="00000600000000000000" pitchFamily="2" charset="0"/>
      <p:regular r:id="rId22"/>
      <p:italic r:id="rId23"/>
    </p:embeddedFont>
    <p:embeddedFont>
      <p:font typeface="Barlow Semi-Bold" panose="020B0604020202020204" charset="0"/>
      <p:regular r:id="rId24"/>
    </p:embeddedFont>
    <p:embeddedFont>
      <p:font typeface="Canva Sans" panose="020B0604020202020204" charset="0"/>
      <p:regular r:id="rId25"/>
    </p:embeddedFont>
    <p:embeddedFont>
      <p:font typeface="Garet" panose="020B0604020202020204" charset="0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E41D54-43FD-45B3-8692-ED9A1FEE8BBA}" v="9" dt="2025-05-14T11:48:45.095"/>
    <p1510:client id="{FEF27C5C-D236-4FD6-A7F6-D8E2718E6A93}" v="81" dt="2025-05-14T10:38:09.8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>
        <p:scale>
          <a:sx n="50" d="100"/>
          <a:sy n="50" d="100"/>
        </p:scale>
        <p:origin x="946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4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liphile Papiyana" userId="c1c4f409-4418-475f-a9bf-59ddf3f8310e" providerId="ADAL" clId="{B1E41D54-43FD-45B3-8692-ED9A1FEE8BBA}"/>
    <pc:docChg chg="custSel modSld">
      <pc:chgData name="Kaliphile Papiyana" userId="c1c4f409-4418-475f-a9bf-59ddf3f8310e" providerId="ADAL" clId="{B1E41D54-43FD-45B3-8692-ED9A1FEE8BBA}" dt="2025-05-14T11:48:45.094" v="55" actId="1076"/>
      <pc:docMkLst>
        <pc:docMk/>
      </pc:docMkLst>
      <pc:sldChg chg="addSp delSp modSp mod">
        <pc:chgData name="Kaliphile Papiyana" userId="c1c4f409-4418-475f-a9bf-59ddf3f8310e" providerId="ADAL" clId="{B1E41D54-43FD-45B3-8692-ED9A1FEE8BBA}" dt="2025-05-14T11:48:45.094" v="55" actId="1076"/>
        <pc:sldMkLst>
          <pc:docMk/>
          <pc:sldMk cId="0" sldId="260"/>
        </pc:sldMkLst>
        <pc:spChg chg="mod topLvl">
          <ac:chgData name="Kaliphile Papiyana" userId="c1c4f409-4418-475f-a9bf-59ddf3f8310e" providerId="ADAL" clId="{B1E41D54-43FD-45B3-8692-ED9A1FEE8BBA}" dt="2025-05-14T11:45:28.786" v="36" actId="1076"/>
          <ac:spMkLst>
            <pc:docMk/>
            <pc:sldMk cId="0" sldId="260"/>
            <ac:spMk id="24" creationId="{00000000-0000-0000-0000-000000000000}"/>
          </ac:spMkLst>
        </pc:spChg>
        <pc:spChg chg="del mod topLvl">
          <ac:chgData name="Kaliphile Papiyana" userId="c1c4f409-4418-475f-a9bf-59ddf3f8310e" providerId="ADAL" clId="{B1E41D54-43FD-45B3-8692-ED9A1FEE8BBA}" dt="2025-05-14T11:45:11.176" v="33" actId="478"/>
          <ac:spMkLst>
            <pc:docMk/>
            <pc:sldMk cId="0" sldId="260"/>
            <ac:spMk id="25" creationId="{00000000-0000-0000-0000-000000000000}"/>
          </ac:spMkLst>
        </pc:spChg>
        <pc:grpChg chg="del">
          <ac:chgData name="Kaliphile Papiyana" userId="c1c4f409-4418-475f-a9bf-59ddf3f8310e" providerId="ADAL" clId="{B1E41D54-43FD-45B3-8692-ED9A1FEE8BBA}" dt="2025-05-14T11:45:11.176" v="33" actId="478"/>
          <ac:grpSpMkLst>
            <pc:docMk/>
            <pc:sldMk cId="0" sldId="260"/>
            <ac:grpSpMk id="23" creationId="{00000000-0000-0000-0000-000000000000}"/>
          </ac:grpSpMkLst>
        </pc:grpChg>
        <pc:picChg chg="add mod">
          <ac:chgData name="Kaliphile Papiyana" userId="c1c4f409-4418-475f-a9bf-59ddf3f8310e" providerId="ADAL" clId="{B1E41D54-43FD-45B3-8692-ED9A1FEE8BBA}" dt="2025-05-14T11:48:00.194" v="52" actId="1076"/>
          <ac:picMkLst>
            <pc:docMk/>
            <pc:sldMk cId="0" sldId="260"/>
            <ac:picMk id="27" creationId="{85F523E3-7999-9339-EFF1-FDD035E98AFE}"/>
          </ac:picMkLst>
        </pc:picChg>
        <pc:picChg chg="add mod">
          <ac:chgData name="Kaliphile Papiyana" userId="c1c4f409-4418-475f-a9bf-59ddf3f8310e" providerId="ADAL" clId="{B1E41D54-43FD-45B3-8692-ED9A1FEE8BBA}" dt="2025-05-14T11:48:45.094" v="55" actId="1076"/>
          <ac:picMkLst>
            <pc:docMk/>
            <pc:sldMk cId="0" sldId="260"/>
            <ac:picMk id="1026" creationId="{B71BEEB2-90D4-0A92-CB2A-B6730CE2A34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jp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svg"/><Relationship Id="rId7" Type="http://schemas.openxmlformats.org/officeDocument/2006/relationships/image" Target="../media/image29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svg"/><Relationship Id="rId4" Type="http://schemas.openxmlformats.org/officeDocument/2006/relationships/image" Target="../media/image26.png"/><Relationship Id="rId9" Type="http://schemas.openxmlformats.org/officeDocument/2006/relationships/image" Target="../media/image31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B6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8021" y="-628650"/>
            <a:ext cx="9601200" cy="11544300"/>
          </a:xfrm>
          <a:custGeom>
            <a:avLst/>
            <a:gdLst/>
            <a:ahLst/>
            <a:cxnLst/>
            <a:rect l="l" t="t" r="r" b="b"/>
            <a:pathLst>
              <a:path w="9601200" h="11544300">
                <a:moveTo>
                  <a:pt x="0" y="0"/>
                </a:moveTo>
                <a:lnTo>
                  <a:pt x="9601200" y="0"/>
                </a:lnTo>
                <a:lnTo>
                  <a:pt x="9601200" y="11544300"/>
                </a:lnTo>
                <a:lnTo>
                  <a:pt x="0" y="11544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35381" t="-2505" b="-10089"/>
            </a:stretch>
          </a:blipFill>
        </p:spPr>
        <p:txBody>
          <a:bodyPr/>
          <a:lstStyle/>
          <a:p>
            <a:endParaRPr lang="en-ZA" dirty="0"/>
          </a:p>
        </p:txBody>
      </p:sp>
      <p:sp>
        <p:nvSpPr>
          <p:cNvPr id="3" name="TextBox 3"/>
          <p:cNvSpPr txBox="1"/>
          <p:nvPr/>
        </p:nvSpPr>
        <p:spPr>
          <a:xfrm>
            <a:off x="838200" y="2753927"/>
            <a:ext cx="5334001" cy="20518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8000"/>
              </a:lnSpc>
            </a:pPr>
            <a:r>
              <a:rPr lang="en-US" sz="8000" b="1" dirty="0" err="1">
                <a:latin typeface="Barlow Semi-Bold"/>
                <a:ea typeface="Barlow Semi-Bold"/>
                <a:cs typeface="Barlow Semi-Bold"/>
                <a:sym typeface="Barlow Semi-Bold"/>
              </a:rPr>
              <a:t>MediTrack</a:t>
            </a:r>
            <a:r>
              <a:rPr lang="en-US" sz="8000" b="1" dirty="0">
                <a:latin typeface="Barlow Semi-Bold"/>
                <a:ea typeface="Barlow Semi-Bold"/>
                <a:cs typeface="Barlow Semi-Bold"/>
                <a:sym typeface="Barlow Semi-Bold"/>
              </a:rPr>
              <a:t> Database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629257" y="9576600"/>
            <a:ext cx="798886" cy="3479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49"/>
              </a:lnSpc>
            </a:pPr>
            <a:r>
              <a:rPr lang="en-US" sz="2199" b="1">
                <a:solidFill>
                  <a:srgbClr val="90113E"/>
                </a:solidFill>
                <a:latin typeface="Barlow Semi-Bold"/>
                <a:ea typeface="Barlow Semi-Bold"/>
                <a:cs typeface="Barlow Semi-Bold"/>
                <a:sym typeface="Barlow Semi-Bold"/>
              </a:rPr>
              <a:t>01</a:t>
            </a:r>
          </a:p>
        </p:txBody>
      </p:sp>
      <p:sp>
        <p:nvSpPr>
          <p:cNvPr id="6" name="Freeform 6"/>
          <p:cNvSpPr/>
          <p:nvPr/>
        </p:nvSpPr>
        <p:spPr>
          <a:xfrm>
            <a:off x="303663" y="143884"/>
            <a:ext cx="1837509" cy="1837509"/>
          </a:xfrm>
          <a:custGeom>
            <a:avLst/>
            <a:gdLst/>
            <a:ahLst/>
            <a:cxnLst/>
            <a:rect l="l" t="t" r="r" b="b"/>
            <a:pathLst>
              <a:path w="1837509" h="1837509">
                <a:moveTo>
                  <a:pt x="0" y="0"/>
                </a:moveTo>
                <a:lnTo>
                  <a:pt x="1837510" y="0"/>
                </a:lnTo>
                <a:lnTo>
                  <a:pt x="1837510" y="1837510"/>
                </a:lnTo>
                <a:lnTo>
                  <a:pt x="0" y="183751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Z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464855-799D-F368-3056-9DE121CFF398}"/>
              </a:ext>
            </a:extLst>
          </p:cNvPr>
          <p:cNvSpPr txBox="1"/>
          <p:nvPr/>
        </p:nvSpPr>
        <p:spPr>
          <a:xfrm>
            <a:off x="838200" y="5143500"/>
            <a:ext cx="58118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complete digital solution for small clinics to manage patients, appointments and billing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FCF6DF-3968-A7BD-D21F-FE015D1E208E}"/>
              </a:ext>
            </a:extLst>
          </p:cNvPr>
          <p:cNvSpPr txBox="1"/>
          <p:nvPr/>
        </p:nvSpPr>
        <p:spPr>
          <a:xfrm>
            <a:off x="838200" y="7966666"/>
            <a:ext cx="4648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200" dirty="0"/>
              <a:t>Kaliphile Papiyana</a:t>
            </a:r>
          </a:p>
        </p:txBody>
      </p:sp>
      <p:pic>
        <p:nvPicPr>
          <p:cNvPr id="1028" name="Picture 4" descr="Top 6 Database Challenges and Solutions">
            <a:extLst>
              <a:ext uri="{FF2B5EF4-FFF2-40B4-BE49-F238E27FC236}">
                <a16:creationId xmlns:a16="http://schemas.microsoft.com/office/drawing/2014/main" id="{807857C4-2874-C477-A27E-D695BB77AA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9400" y="1981392"/>
            <a:ext cx="7010400" cy="6570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878CB40-BA30-0D8E-9C2F-ABF00CC20458}"/>
              </a:ext>
            </a:extLst>
          </p:cNvPr>
          <p:cNvSpPr txBox="1"/>
          <p:nvPr/>
        </p:nvSpPr>
        <p:spPr>
          <a:xfrm>
            <a:off x="10439400" y="8551441"/>
            <a:ext cx="701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Image by Drew Robb : https://www.datamation.com/big-data/top-database-challenges/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0"/>
            <a:ext cx="9341197" cy="10287000"/>
            <a:chOff x="0" y="0"/>
            <a:chExt cx="12454930" cy="13716000"/>
          </a:xfrm>
        </p:grpSpPr>
        <p:sp>
          <p:nvSpPr>
            <p:cNvPr id="3" name="AutoShape 3"/>
            <p:cNvSpPr/>
            <p:nvPr/>
          </p:nvSpPr>
          <p:spPr>
            <a:xfrm>
              <a:off x="0" y="0"/>
              <a:ext cx="12454930" cy="13716000"/>
            </a:xfrm>
            <a:prstGeom prst="rect">
              <a:avLst/>
            </a:prstGeom>
            <a:solidFill>
              <a:srgbClr val="0BB6BC"/>
            </a:solidFill>
          </p:spPr>
          <p:txBody>
            <a:bodyPr/>
            <a:lstStyle/>
            <a:p>
              <a:endParaRPr lang="en-ZA"/>
            </a:p>
          </p:txBody>
        </p:sp>
      </p:grpSp>
      <p:sp>
        <p:nvSpPr>
          <p:cNvPr id="4" name="Freeform 4"/>
          <p:cNvSpPr/>
          <p:nvPr/>
        </p:nvSpPr>
        <p:spPr>
          <a:xfrm>
            <a:off x="1028700" y="2583708"/>
            <a:ext cx="6200420" cy="6200420"/>
          </a:xfrm>
          <a:custGeom>
            <a:avLst/>
            <a:gdLst/>
            <a:ahLst/>
            <a:cxnLst/>
            <a:rect l="l" t="t" r="r" b="b"/>
            <a:pathLst>
              <a:path w="6200420" h="6200420">
                <a:moveTo>
                  <a:pt x="0" y="0"/>
                </a:moveTo>
                <a:lnTo>
                  <a:pt x="6200420" y="0"/>
                </a:lnTo>
                <a:lnTo>
                  <a:pt x="6200420" y="6200420"/>
                </a:lnTo>
                <a:lnTo>
                  <a:pt x="0" y="62004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ZA"/>
          </a:p>
        </p:txBody>
      </p:sp>
      <p:sp>
        <p:nvSpPr>
          <p:cNvPr id="5" name="TextBox 5"/>
          <p:cNvSpPr txBox="1"/>
          <p:nvPr/>
        </p:nvSpPr>
        <p:spPr>
          <a:xfrm>
            <a:off x="1028700" y="404813"/>
            <a:ext cx="14733814" cy="1238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719"/>
              </a:lnSpc>
            </a:pPr>
            <a:r>
              <a:rPr lang="en-US" sz="8099" b="1">
                <a:solidFill>
                  <a:srgbClr val="0BB6BC"/>
                </a:solidFill>
                <a:latin typeface="Barlow Semi-Bold"/>
                <a:ea typeface="Barlow Semi-Bold"/>
                <a:cs typeface="Barlow Semi-Bold"/>
                <a:sym typeface="Barlow Semi-Bold"/>
              </a:rPr>
              <a:t>Business Model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7050357" y="9484941"/>
            <a:ext cx="798886" cy="3479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749"/>
              </a:lnSpc>
            </a:pPr>
            <a:r>
              <a:rPr lang="en-US" sz="2199" b="1">
                <a:solidFill>
                  <a:srgbClr val="000000"/>
                </a:solidFill>
                <a:latin typeface="Barlow Semi-Bold"/>
                <a:ea typeface="Barlow Semi-Bold"/>
                <a:cs typeface="Barlow Semi-Bold"/>
                <a:sym typeface="Barlow Semi-Bold"/>
              </a:rPr>
              <a:t>23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448567" y="845620"/>
            <a:ext cx="7810733" cy="127941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84"/>
              </a:lnSpc>
            </a:pPr>
            <a:endParaRPr dirty="0"/>
          </a:p>
          <a:p>
            <a:pPr algn="ctr">
              <a:lnSpc>
                <a:spcPts val="4184"/>
              </a:lnSpc>
            </a:pPr>
            <a:r>
              <a:rPr lang="en-US" sz="2988" b="1" spc="14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Monetization</a:t>
            </a:r>
          </a:p>
          <a:p>
            <a:pPr algn="ctr">
              <a:lnSpc>
                <a:spcPts val="2143"/>
              </a:lnSpc>
              <a:spcBef>
                <a:spcPts val="1029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ZA" sz="2000" b="1" i="0" dirty="0">
                <a:solidFill>
                  <a:srgbClr val="404040"/>
                </a:solidFill>
                <a:effectLst/>
                <a:latin typeface="DeepSeek-CJK-patch"/>
              </a:rPr>
              <a:t>Software Licenses</a:t>
            </a:r>
            <a:endParaRPr lang="en-ZA" sz="2000" b="0" i="0" dirty="0">
              <a:solidFill>
                <a:srgbClr val="404040"/>
              </a:solidFill>
              <a:effectLst/>
              <a:latin typeface="DeepSeek-CJK-patch"/>
            </a:endParaRPr>
          </a:p>
          <a:p>
            <a:pPr marL="742950" lvl="1" indent="-285750" algn="ctr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ZA" sz="2000" b="0" i="0" dirty="0">
                <a:solidFill>
                  <a:srgbClr val="404040"/>
                </a:solidFill>
                <a:effectLst/>
                <a:latin typeface="DeepSeek-CJK-patch"/>
              </a:rPr>
              <a:t>One-time purchase (clinic-specific pricing)</a:t>
            </a:r>
          </a:p>
          <a:p>
            <a:pPr algn="ctr">
              <a:lnSpc>
                <a:spcPts val="2143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ZA" sz="2000" b="1" i="0" dirty="0">
                <a:solidFill>
                  <a:srgbClr val="404040"/>
                </a:solidFill>
                <a:effectLst/>
                <a:latin typeface="DeepSeek-CJK-patch"/>
              </a:rPr>
              <a:t>Premium Add-Ons</a:t>
            </a:r>
            <a:endParaRPr lang="en-ZA" sz="2000" b="0" i="0" dirty="0">
              <a:solidFill>
                <a:srgbClr val="404040"/>
              </a:solidFill>
              <a:effectLst/>
              <a:latin typeface="DeepSeek-CJK-patch"/>
            </a:endParaRPr>
          </a:p>
          <a:p>
            <a:pPr marL="742950" lvl="1" indent="-285750" algn="ctr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ZA" sz="2000" b="0" i="0" dirty="0">
                <a:solidFill>
                  <a:srgbClr val="404040"/>
                </a:solidFill>
                <a:effectLst/>
                <a:latin typeface="DeepSeek-CJK-patch"/>
              </a:rPr>
              <a:t>Billing analytics module</a:t>
            </a:r>
          </a:p>
          <a:p>
            <a:pPr marL="742950" lvl="1" indent="-285750" algn="ctr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ZA" sz="2000" b="0" i="0" dirty="0">
                <a:solidFill>
                  <a:srgbClr val="404040"/>
                </a:solidFill>
                <a:effectLst/>
                <a:latin typeface="DeepSeek-CJK-patch"/>
              </a:rPr>
              <a:t>NHI compliance package</a:t>
            </a:r>
          </a:p>
          <a:p>
            <a:pPr algn="ctr">
              <a:lnSpc>
                <a:spcPts val="2143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ZA" sz="2000" b="1" i="0" dirty="0">
                <a:solidFill>
                  <a:srgbClr val="404040"/>
                </a:solidFill>
                <a:effectLst/>
                <a:latin typeface="DeepSeek-CJK-patch"/>
              </a:rPr>
              <a:t>Recurring Revenue</a:t>
            </a:r>
            <a:endParaRPr lang="en-ZA" sz="2000" b="0" i="0" dirty="0">
              <a:solidFill>
                <a:srgbClr val="404040"/>
              </a:solidFill>
              <a:effectLst/>
              <a:latin typeface="DeepSeek-CJK-patch"/>
            </a:endParaRPr>
          </a:p>
          <a:p>
            <a:pPr marL="742950" lvl="1" indent="-285750" algn="ctr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ZA" sz="2000" b="0" i="0" dirty="0">
                <a:solidFill>
                  <a:srgbClr val="404040"/>
                </a:solidFill>
                <a:effectLst/>
                <a:latin typeface="DeepSeek-CJK-patch"/>
              </a:rPr>
              <a:t>Annual support contracts</a:t>
            </a:r>
          </a:p>
          <a:p>
            <a:pPr marL="742950" lvl="1" indent="-285750" algn="ctr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ZA" sz="2000" b="0" i="0" dirty="0">
                <a:solidFill>
                  <a:srgbClr val="404040"/>
                </a:solidFill>
                <a:effectLst/>
                <a:latin typeface="DeepSeek-CJK-patch"/>
              </a:rPr>
              <a:t>Priority update subscriptions</a:t>
            </a:r>
          </a:p>
          <a:p>
            <a:pPr>
              <a:buNone/>
            </a:pPr>
            <a:br>
              <a:rPr lang="en-ZA" dirty="0"/>
            </a:br>
            <a:endParaRPr lang="en-US" sz="2988" b="1" spc="14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ctr">
              <a:lnSpc>
                <a:spcPts val="4184"/>
              </a:lnSpc>
            </a:pPr>
            <a:endParaRPr lang="en-US" sz="2988" spc="14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ctr">
              <a:lnSpc>
                <a:spcPts val="4184"/>
              </a:lnSpc>
            </a:pPr>
            <a:r>
              <a:rPr lang="en-US" sz="2988" b="1" spc="14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Profit Margins</a:t>
            </a:r>
          </a:p>
          <a:p>
            <a:pPr algn="ctr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ZA" sz="2000" b="1" i="0" dirty="0">
                <a:solidFill>
                  <a:srgbClr val="404040"/>
                </a:solidFill>
                <a:effectLst/>
                <a:latin typeface="DeepSeek-CJK-patch"/>
              </a:rPr>
              <a:t>Base System:</a:t>
            </a:r>
            <a:r>
              <a:rPr lang="en-ZA" sz="2000" b="0" i="0" dirty="0">
                <a:solidFill>
                  <a:srgbClr val="404040"/>
                </a:solidFill>
                <a:effectLst/>
                <a:latin typeface="DeepSeek-CJK-patch"/>
              </a:rPr>
              <a:t> 60% margin</a:t>
            </a:r>
          </a:p>
          <a:p>
            <a:pPr algn="ctr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ZA" sz="2000" b="1" i="0" dirty="0">
                <a:solidFill>
                  <a:srgbClr val="404040"/>
                </a:solidFill>
                <a:effectLst/>
                <a:latin typeface="DeepSeek-CJK-patch"/>
              </a:rPr>
              <a:t>Add-Ons:</a:t>
            </a:r>
            <a:r>
              <a:rPr lang="en-ZA" sz="2000" b="0" i="0" dirty="0">
                <a:solidFill>
                  <a:srgbClr val="404040"/>
                </a:solidFill>
                <a:effectLst/>
                <a:latin typeface="DeepSeek-CJK-patch"/>
              </a:rPr>
              <a:t> 65-70% margin</a:t>
            </a:r>
          </a:p>
          <a:p>
            <a:pPr algn="ctr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ZA" sz="2000" b="1" i="0" dirty="0">
                <a:solidFill>
                  <a:srgbClr val="404040"/>
                </a:solidFill>
                <a:effectLst/>
                <a:latin typeface="DeepSeek-CJK-patch"/>
              </a:rPr>
              <a:t>Support Services:</a:t>
            </a:r>
            <a:r>
              <a:rPr lang="en-ZA" sz="2000" b="0" i="0" dirty="0">
                <a:solidFill>
                  <a:srgbClr val="404040"/>
                </a:solidFill>
                <a:effectLst/>
                <a:latin typeface="DeepSeek-CJK-patch"/>
              </a:rPr>
              <a:t> 70% margin</a:t>
            </a:r>
          </a:p>
          <a:p>
            <a:pPr algn="ctr">
              <a:lnSpc>
                <a:spcPts val="4184"/>
              </a:lnSpc>
            </a:pPr>
            <a:endParaRPr lang="en-US" sz="2988" spc="14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ctr">
              <a:lnSpc>
                <a:spcPts val="4184"/>
              </a:lnSpc>
            </a:pPr>
            <a:endParaRPr lang="en-US" sz="2988" spc="14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ctr">
              <a:lnSpc>
                <a:spcPts val="4184"/>
              </a:lnSpc>
            </a:pPr>
            <a:endParaRPr lang="en-US" sz="2988" spc="14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ctr">
              <a:lnSpc>
                <a:spcPts val="4184"/>
              </a:lnSpc>
            </a:pPr>
            <a:endParaRPr lang="en-US" sz="2988" spc="14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ctr">
              <a:lnSpc>
                <a:spcPts val="4184"/>
              </a:lnSpc>
            </a:pPr>
            <a:endParaRPr lang="en-US" sz="2988" spc="14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ctr">
              <a:lnSpc>
                <a:spcPts val="4184"/>
              </a:lnSpc>
            </a:pPr>
            <a:endParaRPr lang="en-US" sz="2988" spc="14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ctr">
              <a:lnSpc>
                <a:spcPts val="4184"/>
              </a:lnSpc>
            </a:pPr>
            <a:endParaRPr lang="en-US" sz="2988" spc="14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ctr">
              <a:lnSpc>
                <a:spcPts val="4184"/>
              </a:lnSpc>
            </a:pPr>
            <a:endParaRPr lang="en-US" sz="2988" spc="14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ctr">
              <a:lnSpc>
                <a:spcPts val="8231"/>
              </a:lnSpc>
            </a:pPr>
            <a:endParaRPr lang="en-US" sz="2988" spc="14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902317" cy="10287000"/>
          </a:xfrm>
          <a:prstGeom prst="rect">
            <a:avLst/>
          </a:prstGeom>
          <a:solidFill>
            <a:srgbClr val="90113E"/>
          </a:solidFill>
        </p:spPr>
        <p:txBody>
          <a:bodyPr/>
          <a:lstStyle/>
          <a:p>
            <a:endParaRPr lang="en-ZA"/>
          </a:p>
        </p:txBody>
      </p:sp>
      <p:sp>
        <p:nvSpPr>
          <p:cNvPr id="3" name="Freeform 3"/>
          <p:cNvSpPr/>
          <p:nvPr/>
        </p:nvSpPr>
        <p:spPr>
          <a:xfrm>
            <a:off x="-1902317" y="-84320"/>
            <a:ext cx="3804634" cy="10455640"/>
          </a:xfrm>
          <a:custGeom>
            <a:avLst/>
            <a:gdLst/>
            <a:ahLst/>
            <a:cxnLst/>
            <a:rect l="l" t="t" r="r" b="b"/>
            <a:pathLst>
              <a:path w="3804634" h="10455640">
                <a:moveTo>
                  <a:pt x="0" y="0"/>
                </a:moveTo>
                <a:lnTo>
                  <a:pt x="3804634" y="0"/>
                </a:lnTo>
                <a:lnTo>
                  <a:pt x="3804634" y="10455640"/>
                </a:lnTo>
                <a:lnTo>
                  <a:pt x="0" y="104556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r="-174813"/>
            </a:stretch>
          </a:blipFill>
        </p:spPr>
        <p:txBody>
          <a:bodyPr/>
          <a:lstStyle/>
          <a:p>
            <a:endParaRPr lang="en-ZA"/>
          </a:p>
        </p:txBody>
      </p:sp>
      <p:sp>
        <p:nvSpPr>
          <p:cNvPr id="4" name="TextBox 4"/>
          <p:cNvSpPr txBox="1"/>
          <p:nvPr/>
        </p:nvSpPr>
        <p:spPr>
          <a:xfrm>
            <a:off x="2382668" y="3924300"/>
            <a:ext cx="11683751" cy="88518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Font typeface="+mj-lt"/>
              <a:buAutoNum type="arabicPeriod"/>
            </a:pPr>
            <a:r>
              <a:rPr lang="en-GB" sz="4800" b="1" i="0" dirty="0">
                <a:solidFill>
                  <a:srgbClr val="404040"/>
                </a:solidFill>
                <a:effectLst/>
                <a:latin typeface="DeepSeek-CJK-patch"/>
              </a:rPr>
              <a:t>Offer free pilot to 3 local clinics</a:t>
            </a:r>
          </a:p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Font typeface="+mj-lt"/>
              <a:buAutoNum type="arabicPeriod"/>
            </a:pPr>
            <a:endParaRPr lang="en-GB" sz="4800" b="1" i="0" dirty="0">
              <a:solidFill>
                <a:srgbClr val="404040"/>
              </a:solidFill>
              <a:effectLst/>
              <a:latin typeface="DeepSeek-CJK-patch"/>
            </a:endParaRP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en-GB" sz="4800" b="1" i="0" dirty="0">
                <a:solidFill>
                  <a:srgbClr val="404040"/>
                </a:solidFill>
                <a:effectLst/>
                <a:latin typeface="DeepSeek-CJK-patch"/>
              </a:rPr>
              <a:t>Partner with medical schools for referrals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endParaRPr lang="en-GB" sz="4800" b="1" i="0" dirty="0">
              <a:solidFill>
                <a:srgbClr val="404040"/>
              </a:solidFill>
              <a:effectLst/>
              <a:latin typeface="DeepSeek-CJK-patch"/>
            </a:endParaRP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en-GB" sz="4800" b="1" i="0" dirty="0">
                <a:solidFill>
                  <a:srgbClr val="404040"/>
                </a:solidFill>
                <a:effectLst/>
                <a:latin typeface="DeepSeek-CJK-patch"/>
              </a:rPr>
              <a:t>Facebook ads targeting clinic owners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</a:pPr>
            <a:endParaRPr lang="en-GB" sz="4800" b="0" i="0" dirty="0">
              <a:solidFill>
                <a:srgbClr val="404040"/>
              </a:solidFill>
              <a:effectLst/>
              <a:latin typeface="DeepSeek-CJK-patch"/>
            </a:endParaRPr>
          </a:p>
          <a:p>
            <a:pPr algn="l">
              <a:lnSpc>
                <a:spcPts val="4372"/>
              </a:lnSpc>
            </a:pPr>
            <a:endParaRPr lang="en-US" sz="3586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4372"/>
              </a:lnSpc>
            </a:pPr>
            <a:endParaRPr lang="en-US" sz="3586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4372"/>
              </a:lnSpc>
            </a:pPr>
            <a:endParaRPr lang="en-US" sz="3586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4372"/>
              </a:lnSpc>
            </a:pPr>
            <a:endParaRPr lang="en-US" sz="3586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4372"/>
              </a:lnSpc>
            </a:pPr>
            <a:endParaRPr lang="en-US" sz="3586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4372"/>
              </a:lnSpc>
            </a:pPr>
            <a:endParaRPr lang="en-US" sz="3586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4372"/>
              </a:lnSpc>
            </a:pPr>
            <a:endParaRPr lang="en-US" sz="3586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4372"/>
              </a:lnSpc>
            </a:pPr>
            <a:endParaRPr lang="en-US" sz="3586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4372"/>
              </a:lnSpc>
            </a:pPr>
            <a:endParaRPr lang="en-US" sz="3586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4372"/>
              </a:lnSpc>
            </a:pPr>
            <a:endParaRPr lang="en-US" sz="3586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4372"/>
              </a:lnSpc>
            </a:pPr>
            <a:endParaRPr lang="en-US" sz="3586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2382668" y="667172"/>
            <a:ext cx="13944632" cy="1228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720"/>
              </a:lnSpc>
            </a:pPr>
            <a:r>
              <a:rPr lang="en-US" sz="8100" b="1">
                <a:solidFill>
                  <a:srgbClr val="0BB6BC"/>
                </a:solidFill>
                <a:latin typeface="Barlow Semi-Bold"/>
                <a:ea typeface="Barlow Semi-Bold"/>
                <a:cs typeface="Barlow Semi-Bold"/>
                <a:sym typeface="Barlow Semi-Bold"/>
              </a:rPr>
              <a:t>Go To Market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902317" cy="10287000"/>
          </a:xfrm>
          <a:prstGeom prst="rect">
            <a:avLst/>
          </a:prstGeom>
          <a:solidFill>
            <a:srgbClr val="90113E"/>
          </a:solidFill>
        </p:spPr>
        <p:txBody>
          <a:bodyPr/>
          <a:lstStyle/>
          <a:p>
            <a:endParaRPr lang="en-ZA"/>
          </a:p>
        </p:txBody>
      </p:sp>
      <p:sp>
        <p:nvSpPr>
          <p:cNvPr id="3" name="Freeform 3"/>
          <p:cNvSpPr/>
          <p:nvPr/>
        </p:nvSpPr>
        <p:spPr>
          <a:xfrm>
            <a:off x="-1902317" y="-84320"/>
            <a:ext cx="3804634" cy="10455640"/>
          </a:xfrm>
          <a:custGeom>
            <a:avLst/>
            <a:gdLst/>
            <a:ahLst/>
            <a:cxnLst/>
            <a:rect l="l" t="t" r="r" b="b"/>
            <a:pathLst>
              <a:path w="3804634" h="10455640">
                <a:moveTo>
                  <a:pt x="0" y="0"/>
                </a:moveTo>
                <a:lnTo>
                  <a:pt x="3804634" y="0"/>
                </a:lnTo>
                <a:lnTo>
                  <a:pt x="3804634" y="10455640"/>
                </a:lnTo>
                <a:lnTo>
                  <a:pt x="0" y="104556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r="-174813"/>
            </a:stretch>
          </a:blipFill>
        </p:spPr>
        <p:txBody>
          <a:bodyPr/>
          <a:lstStyle/>
          <a:p>
            <a:endParaRPr lang="en-ZA"/>
          </a:p>
        </p:txBody>
      </p:sp>
      <p:sp>
        <p:nvSpPr>
          <p:cNvPr id="4" name="TextBox 4"/>
          <p:cNvSpPr txBox="1"/>
          <p:nvPr/>
        </p:nvSpPr>
        <p:spPr>
          <a:xfrm>
            <a:off x="2176755" y="2579698"/>
            <a:ext cx="11683751" cy="69795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21"/>
              </a:lnSpc>
            </a:pPr>
            <a:r>
              <a:rPr lang="en-GB" sz="3600" b="0" i="0" dirty="0">
                <a:solidFill>
                  <a:srgbClr val="404040"/>
                </a:solidFill>
                <a:effectLst/>
                <a:latin typeface="DeepSeek-CJK-patch"/>
              </a:rPr>
              <a:t>🩺 </a:t>
            </a:r>
            <a:r>
              <a:rPr lang="en-GB" sz="3600" b="1" i="0" dirty="0">
                <a:solidFill>
                  <a:srgbClr val="404040"/>
                </a:solidFill>
                <a:effectLst/>
                <a:latin typeface="DeepSeek-CJK-patch"/>
              </a:rPr>
              <a:t>SDG 3</a:t>
            </a:r>
            <a:r>
              <a:rPr lang="en-GB" sz="3600" b="0" i="0" dirty="0">
                <a:solidFill>
                  <a:srgbClr val="404040"/>
                </a:solidFill>
                <a:effectLst/>
                <a:latin typeface="DeepSeek-CJK-patch"/>
              </a:rPr>
              <a:t>: Better health systems</a:t>
            </a:r>
            <a:br>
              <a:rPr lang="en-GB" sz="3600" dirty="0"/>
            </a:br>
            <a:r>
              <a:rPr lang="en-GB" sz="3600" b="0" i="0" dirty="0">
                <a:solidFill>
                  <a:srgbClr val="404040"/>
                </a:solidFill>
                <a:effectLst/>
                <a:latin typeface="DeepSeek-CJK-patch"/>
              </a:rPr>
              <a:t>📚 </a:t>
            </a:r>
            <a:r>
              <a:rPr lang="en-GB" sz="3600" b="1" i="0" dirty="0">
                <a:solidFill>
                  <a:srgbClr val="404040"/>
                </a:solidFill>
                <a:effectLst/>
                <a:latin typeface="DeepSeek-CJK-patch"/>
              </a:rPr>
              <a:t>SDG 4</a:t>
            </a:r>
            <a:r>
              <a:rPr lang="en-GB" sz="3600" b="0" i="0" dirty="0">
                <a:solidFill>
                  <a:srgbClr val="404040"/>
                </a:solidFill>
                <a:effectLst/>
                <a:latin typeface="DeepSeek-CJK-patch"/>
              </a:rPr>
              <a:t>: Trains staff on digital tools</a:t>
            </a:r>
            <a:br>
              <a:rPr lang="en-GB" sz="3600" dirty="0"/>
            </a:br>
            <a:r>
              <a:rPr lang="en-GB" sz="3600" b="0" i="0" dirty="0">
                <a:solidFill>
                  <a:srgbClr val="404040"/>
                </a:solidFill>
                <a:effectLst/>
                <a:latin typeface="DeepSeek-CJK-patch"/>
              </a:rPr>
              <a:t>💻 </a:t>
            </a:r>
            <a:r>
              <a:rPr lang="en-GB" sz="3600" b="1" i="0" dirty="0">
                <a:solidFill>
                  <a:srgbClr val="404040"/>
                </a:solidFill>
                <a:effectLst/>
                <a:latin typeface="DeepSeek-CJK-patch"/>
              </a:rPr>
              <a:t>SDG 9</a:t>
            </a:r>
            <a:r>
              <a:rPr lang="en-GB" sz="3600" b="0" i="0" dirty="0">
                <a:solidFill>
                  <a:srgbClr val="404040"/>
                </a:solidFill>
                <a:effectLst/>
                <a:latin typeface="DeepSeek-CJK-patch"/>
              </a:rPr>
              <a:t>: Accessible healthcare tech</a:t>
            </a:r>
            <a:endParaRPr lang="en-US" sz="3586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4372"/>
              </a:lnSpc>
            </a:pPr>
            <a:endParaRPr lang="en-US" sz="3586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4372"/>
              </a:lnSpc>
            </a:pPr>
            <a:endParaRPr lang="en-US" sz="3586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4372"/>
              </a:lnSpc>
            </a:pPr>
            <a:endParaRPr lang="en-US" sz="3586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4372"/>
              </a:lnSpc>
            </a:pPr>
            <a:endParaRPr lang="en-US" sz="3586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4372"/>
              </a:lnSpc>
            </a:pPr>
            <a:endParaRPr lang="en-US" sz="3586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4372"/>
              </a:lnSpc>
            </a:pPr>
            <a:endParaRPr lang="en-US" sz="3586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4372"/>
              </a:lnSpc>
            </a:pPr>
            <a:endParaRPr lang="en-US" sz="3586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4372"/>
              </a:lnSpc>
            </a:pPr>
            <a:endParaRPr lang="en-US" sz="3586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4372"/>
              </a:lnSpc>
            </a:pPr>
            <a:endParaRPr lang="en-US" sz="3586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2382668" y="667172"/>
            <a:ext cx="13944632" cy="1228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720"/>
              </a:lnSpc>
            </a:pPr>
            <a:r>
              <a:rPr lang="en-US" sz="8100" b="1">
                <a:solidFill>
                  <a:srgbClr val="0BB6BC"/>
                </a:solidFill>
                <a:latin typeface="Barlow Semi-Bold"/>
                <a:ea typeface="Barlow Semi-Bold"/>
                <a:cs typeface="Barlow Semi-Bold"/>
                <a:sym typeface="Barlow Semi-Bold"/>
              </a:rPr>
              <a:t>Social Impact</a:t>
            </a:r>
          </a:p>
        </p:txBody>
      </p:sp>
      <p:pic>
        <p:nvPicPr>
          <p:cNvPr id="5122" name="Picture 2" descr="Sustainable Development Goal 3 - Wikipedia">
            <a:extLst>
              <a:ext uri="{FF2B5EF4-FFF2-40B4-BE49-F238E27FC236}">
                <a16:creationId xmlns:a16="http://schemas.microsoft.com/office/drawing/2014/main" id="{E40F64BD-6BC3-E2E1-0765-90E2E2D687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5654990"/>
            <a:ext cx="38862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Sustainable Development Goal 4 - Wikipedia">
            <a:extLst>
              <a:ext uri="{FF2B5EF4-FFF2-40B4-BE49-F238E27FC236}">
                <a16:creationId xmlns:a16="http://schemas.microsoft.com/office/drawing/2014/main" id="{7556F989-9AC0-4B84-E27E-F16D38A6E7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3753" y="5654990"/>
            <a:ext cx="38862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Sustainable Development Goal 9 - Wikipedia">
            <a:extLst>
              <a:ext uri="{FF2B5EF4-FFF2-40B4-BE49-F238E27FC236}">
                <a16:creationId xmlns:a16="http://schemas.microsoft.com/office/drawing/2014/main" id="{3CC4D4B2-5FD1-17D6-FDE5-6B99FDA08C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0506" y="5654990"/>
            <a:ext cx="38862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2306702"/>
            <a:ext cx="14180848" cy="79891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71330" lvl="1" algn="l">
              <a:lnSpc>
                <a:spcPts val="6549"/>
              </a:lnSpc>
            </a:pPr>
            <a:r>
              <a:rPr lang="en-US" sz="4366" spc="21" dirty="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Seeking R20000 seed funding to:</a:t>
            </a:r>
          </a:p>
          <a:p>
            <a:pPr algn="l">
              <a:lnSpc>
                <a:spcPts val="6549"/>
              </a:lnSpc>
            </a:pPr>
            <a:endParaRPr lang="en-US" sz="4366" spc="21" dirty="0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942660" lvl="1" indent="-471330" algn="l">
              <a:lnSpc>
                <a:spcPts val="6549"/>
              </a:lnSpc>
              <a:buFont typeface="Arial"/>
              <a:buChar char="•"/>
            </a:pPr>
            <a:r>
              <a:rPr lang="en-US" sz="4366" spc="21" dirty="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Purchase a demo laptop (R12000)</a:t>
            </a:r>
          </a:p>
          <a:p>
            <a:pPr marL="942660" lvl="1" indent="-471330" algn="l">
              <a:lnSpc>
                <a:spcPts val="6549"/>
              </a:lnSpc>
              <a:buFont typeface="Arial"/>
              <a:buChar char="•"/>
            </a:pPr>
            <a:r>
              <a:rPr lang="en-US" sz="4366" spc="21" dirty="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Run local clinic ads (R3000)</a:t>
            </a:r>
          </a:p>
          <a:p>
            <a:pPr marL="942660" lvl="1" indent="-471330" algn="l">
              <a:lnSpc>
                <a:spcPts val="6549"/>
              </a:lnSpc>
              <a:buFont typeface="Arial"/>
              <a:buChar char="•"/>
            </a:pPr>
            <a:r>
              <a:rPr lang="en-US" sz="4366" spc="21" dirty="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Fund pilot installations (R5000)</a:t>
            </a:r>
          </a:p>
          <a:p>
            <a:pPr marL="942660" lvl="1" indent="-471330" algn="l">
              <a:lnSpc>
                <a:spcPts val="6549"/>
              </a:lnSpc>
              <a:buFont typeface="Arial"/>
              <a:buChar char="•"/>
            </a:pPr>
            <a:endParaRPr lang="en-US" sz="4366" spc="21" dirty="0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471330" lvl="1" algn="l">
              <a:lnSpc>
                <a:spcPts val="6549"/>
              </a:lnSpc>
            </a:pPr>
            <a:r>
              <a:rPr lang="en-US" sz="4366" spc="21" dirty="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This funding should sustain operations for 1 year</a:t>
            </a:r>
          </a:p>
          <a:p>
            <a:pPr algn="l">
              <a:lnSpc>
                <a:spcPts val="9364"/>
              </a:lnSpc>
            </a:pPr>
            <a:endParaRPr lang="en-US" sz="4366" spc="21" dirty="0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algn="l">
              <a:lnSpc>
                <a:spcPts val="8739"/>
              </a:lnSpc>
            </a:pPr>
            <a:endParaRPr lang="en-US" sz="4366" spc="21" dirty="0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028700" y="657822"/>
            <a:ext cx="6896736" cy="1228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720"/>
              </a:lnSpc>
              <a:spcBef>
                <a:spcPct val="0"/>
              </a:spcBef>
            </a:pPr>
            <a:r>
              <a:rPr lang="en-US" sz="8100" b="1">
                <a:solidFill>
                  <a:srgbClr val="0BB6BC"/>
                </a:solidFill>
                <a:latin typeface="Barlow Bold"/>
                <a:ea typeface="Barlow Bold"/>
                <a:cs typeface="Barlow Bold"/>
                <a:sym typeface="Barlow Bold"/>
              </a:rPr>
              <a:t>Our Ask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3105725" y="1028700"/>
            <a:ext cx="13944632" cy="1228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720"/>
              </a:lnSpc>
            </a:pPr>
            <a:r>
              <a:rPr lang="en-US" sz="8100" b="1" u="none">
                <a:solidFill>
                  <a:srgbClr val="0BB6BC"/>
                </a:solidFill>
                <a:latin typeface="Barlow Semi-Bold"/>
                <a:ea typeface="Barlow Semi-Bold"/>
                <a:cs typeface="Barlow Semi-Bold"/>
                <a:sym typeface="Barlow Semi-Bold"/>
              </a:rPr>
              <a:t> Team Members </a:t>
            </a:r>
          </a:p>
        </p:txBody>
      </p:sp>
      <p:sp>
        <p:nvSpPr>
          <p:cNvPr id="25" name="AutoShape 25"/>
          <p:cNvSpPr/>
          <p:nvPr/>
        </p:nvSpPr>
        <p:spPr>
          <a:xfrm>
            <a:off x="0" y="0"/>
            <a:ext cx="1902317" cy="10287000"/>
          </a:xfrm>
          <a:prstGeom prst="rect">
            <a:avLst/>
          </a:prstGeom>
          <a:solidFill>
            <a:srgbClr val="90113E"/>
          </a:solidFill>
        </p:spPr>
        <p:txBody>
          <a:bodyPr/>
          <a:lstStyle/>
          <a:p>
            <a:endParaRPr lang="en-ZA"/>
          </a:p>
        </p:txBody>
      </p:sp>
      <p:sp>
        <p:nvSpPr>
          <p:cNvPr id="26" name="Freeform 26"/>
          <p:cNvSpPr/>
          <p:nvPr/>
        </p:nvSpPr>
        <p:spPr>
          <a:xfrm>
            <a:off x="-1902317" y="-84320"/>
            <a:ext cx="3804634" cy="10455640"/>
          </a:xfrm>
          <a:custGeom>
            <a:avLst/>
            <a:gdLst/>
            <a:ahLst/>
            <a:cxnLst/>
            <a:rect l="l" t="t" r="r" b="b"/>
            <a:pathLst>
              <a:path w="3804634" h="10455640">
                <a:moveTo>
                  <a:pt x="0" y="0"/>
                </a:moveTo>
                <a:lnTo>
                  <a:pt x="3804634" y="0"/>
                </a:lnTo>
                <a:lnTo>
                  <a:pt x="3804634" y="10455640"/>
                </a:lnTo>
                <a:lnTo>
                  <a:pt x="0" y="104556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r="-174813"/>
            </a:stretch>
          </a:blipFill>
        </p:spPr>
        <p:txBody>
          <a:bodyPr/>
          <a:lstStyle/>
          <a:p>
            <a:endParaRPr lang="en-ZA"/>
          </a:p>
        </p:txBody>
      </p:sp>
      <p:pic>
        <p:nvPicPr>
          <p:cNvPr id="28" name="Picture 27" descr="A person in a suit standing next to a tree&#10;&#10;AI-generated content may be incorrect.">
            <a:extLst>
              <a:ext uri="{FF2B5EF4-FFF2-40B4-BE49-F238E27FC236}">
                <a16:creationId xmlns:a16="http://schemas.microsoft.com/office/drawing/2014/main" id="{68E09B63-136D-69C1-A3DA-F8A5F17207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0" t="-783" r="25000" b="58595"/>
          <a:stretch/>
        </p:blipFill>
        <p:spPr>
          <a:xfrm>
            <a:off x="7848600" y="3200400"/>
            <a:ext cx="3804634" cy="3886199"/>
          </a:xfrm>
          <a:prstGeom prst="flowChartConnector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C97828ED-C233-9A57-59F0-56F031AECFA4}"/>
              </a:ext>
            </a:extLst>
          </p:cNvPr>
          <p:cNvSpPr txBox="1"/>
          <p:nvPr/>
        </p:nvSpPr>
        <p:spPr>
          <a:xfrm>
            <a:off x="8646017" y="7429409"/>
            <a:ext cx="2209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600" b="1" dirty="0">
                <a:solidFill>
                  <a:schemeClr val="accent2">
                    <a:lumMod val="50000"/>
                  </a:schemeClr>
                </a:solidFill>
              </a:rPr>
              <a:t>KALIPHILE PAPIYANA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F891B37-FF1E-EC36-5CEE-726A1173B422}"/>
              </a:ext>
            </a:extLst>
          </p:cNvPr>
          <p:cNvSpPr txBox="1"/>
          <p:nvPr/>
        </p:nvSpPr>
        <p:spPr>
          <a:xfrm>
            <a:off x="8325441" y="8673525"/>
            <a:ext cx="350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200" dirty="0">
                <a:solidFill>
                  <a:schemeClr val="accent2">
                    <a:lumMod val="75000"/>
                  </a:schemeClr>
                </a:solidFill>
              </a:rPr>
              <a:t>Founder/Director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534634" y="-84320"/>
            <a:ext cx="10455640" cy="10455640"/>
          </a:xfrm>
          <a:custGeom>
            <a:avLst/>
            <a:gdLst/>
            <a:ahLst/>
            <a:cxnLst/>
            <a:rect l="l" t="t" r="r" b="b"/>
            <a:pathLst>
              <a:path w="10455640" h="10455640">
                <a:moveTo>
                  <a:pt x="0" y="0"/>
                </a:moveTo>
                <a:lnTo>
                  <a:pt x="10455640" y="0"/>
                </a:lnTo>
                <a:lnTo>
                  <a:pt x="10455640" y="10455640"/>
                </a:lnTo>
                <a:lnTo>
                  <a:pt x="0" y="104556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ZA"/>
          </a:p>
        </p:txBody>
      </p:sp>
      <p:grpSp>
        <p:nvGrpSpPr>
          <p:cNvPr id="3" name="Group 3"/>
          <p:cNvGrpSpPr/>
          <p:nvPr/>
        </p:nvGrpSpPr>
        <p:grpSpPr>
          <a:xfrm>
            <a:off x="4044460" y="3830244"/>
            <a:ext cx="10199079" cy="2887204"/>
            <a:chOff x="0" y="285750"/>
            <a:chExt cx="13598772" cy="3849605"/>
          </a:xfrm>
        </p:grpSpPr>
        <p:sp>
          <p:nvSpPr>
            <p:cNvPr id="4" name="TextBox 4"/>
            <p:cNvSpPr txBox="1"/>
            <p:nvPr/>
          </p:nvSpPr>
          <p:spPr>
            <a:xfrm>
              <a:off x="0" y="285750"/>
              <a:ext cx="13598772" cy="27622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5000"/>
                </a:lnSpc>
              </a:pPr>
              <a:r>
                <a:rPr lang="en-US" sz="15000" b="1">
                  <a:solidFill>
                    <a:srgbClr val="0BB6BC"/>
                  </a:solidFill>
                  <a:latin typeface="Barlow Semi-Bold"/>
                  <a:ea typeface="Barlow Semi-Bold"/>
                  <a:cs typeface="Barlow Semi-Bold"/>
                  <a:sym typeface="Barlow Semi-Bold"/>
                </a:rPr>
                <a:t>Thank you!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3365914"/>
              <a:ext cx="13219076" cy="76944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479"/>
                </a:lnSpc>
              </a:pPr>
              <a:r>
                <a:rPr lang="en-US" sz="4400" b="1" dirty="0">
                  <a:solidFill>
                    <a:schemeClr val="accent5">
                      <a:lumMod val="75000"/>
                    </a:schemeClr>
                  </a:solidFill>
                  <a:latin typeface="Barlow Medium"/>
                  <a:ea typeface="Barlow Medium"/>
                  <a:cs typeface="Barlow Medium"/>
                  <a:sym typeface="Barlow Medium"/>
                </a:rPr>
                <a:t>Contact Us:</a:t>
              </a:r>
            </a:p>
          </p:txBody>
        </p:sp>
      </p:grpSp>
      <p:sp>
        <p:nvSpPr>
          <p:cNvPr id="6" name="Freeform 6"/>
          <p:cNvSpPr/>
          <p:nvPr/>
        </p:nvSpPr>
        <p:spPr>
          <a:xfrm>
            <a:off x="14892730" y="1028700"/>
            <a:ext cx="2793363" cy="1396681"/>
          </a:xfrm>
          <a:custGeom>
            <a:avLst/>
            <a:gdLst/>
            <a:ahLst/>
            <a:cxnLst/>
            <a:rect l="l" t="t" r="r" b="b"/>
            <a:pathLst>
              <a:path w="2793363" h="1396681">
                <a:moveTo>
                  <a:pt x="0" y="0"/>
                </a:moveTo>
                <a:lnTo>
                  <a:pt x="2793363" y="0"/>
                </a:lnTo>
                <a:lnTo>
                  <a:pt x="2793363" y="1396681"/>
                </a:lnTo>
                <a:lnTo>
                  <a:pt x="0" y="139668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ZA"/>
          </a:p>
        </p:txBody>
      </p:sp>
      <p:sp>
        <p:nvSpPr>
          <p:cNvPr id="7" name="Freeform 7"/>
          <p:cNvSpPr/>
          <p:nvPr/>
        </p:nvSpPr>
        <p:spPr>
          <a:xfrm flipH="1">
            <a:off x="2825260" y="6798102"/>
            <a:ext cx="2438400" cy="2438400"/>
          </a:xfrm>
          <a:custGeom>
            <a:avLst/>
            <a:gdLst/>
            <a:ahLst/>
            <a:cxnLst/>
            <a:rect l="l" t="t" r="r" b="b"/>
            <a:pathLst>
              <a:path w="2438400" h="2438400">
                <a:moveTo>
                  <a:pt x="2438400" y="0"/>
                </a:moveTo>
                <a:lnTo>
                  <a:pt x="0" y="0"/>
                </a:lnTo>
                <a:lnTo>
                  <a:pt x="0" y="2438400"/>
                </a:lnTo>
                <a:lnTo>
                  <a:pt x="2438400" y="2438400"/>
                </a:lnTo>
                <a:lnTo>
                  <a:pt x="243840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ZA"/>
          </a:p>
        </p:txBody>
      </p:sp>
      <p:sp>
        <p:nvSpPr>
          <p:cNvPr id="8" name="Freeform 8"/>
          <p:cNvSpPr/>
          <p:nvPr/>
        </p:nvSpPr>
        <p:spPr>
          <a:xfrm>
            <a:off x="629257" y="893789"/>
            <a:ext cx="1079292" cy="269823"/>
          </a:xfrm>
          <a:custGeom>
            <a:avLst/>
            <a:gdLst/>
            <a:ahLst/>
            <a:cxnLst/>
            <a:rect l="l" t="t" r="r" b="b"/>
            <a:pathLst>
              <a:path w="1079292" h="269823">
                <a:moveTo>
                  <a:pt x="0" y="0"/>
                </a:moveTo>
                <a:lnTo>
                  <a:pt x="1079292" y="0"/>
                </a:lnTo>
                <a:lnTo>
                  <a:pt x="1079292" y="269822"/>
                </a:lnTo>
                <a:lnTo>
                  <a:pt x="0" y="26982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ZA"/>
          </a:p>
        </p:txBody>
      </p:sp>
      <p:sp>
        <p:nvSpPr>
          <p:cNvPr id="9" name="TextBox 9"/>
          <p:cNvSpPr txBox="1"/>
          <p:nvPr/>
        </p:nvSpPr>
        <p:spPr>
          <a:xfrm>
            <a:off x="17050357" y="9484941"/>
            <a:ext cx="798886" cy="3479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749"/>
              </a:lnSpc>
            </a:pPr>
            <a:r>
              <a:rPr lang="en-US" sz="2199" b="1">
                <a:solidFill>
                  <a:srgbClr val="000000"/>
                </a:solidFill>
                <a:latin typeface="Barlow Semi-Bold"/>
                <a:ea typeface="Barlow Semi-Bold"/>
                <a:cs typeface="Barlow Semi-Bold"/>
                <a:sym typeface="Barlow Semi-Bold"/>
              </a:rPr>
              <a:t>17</a:t>
            </a:r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D6D58413-624C-E395-926E-A9222FC91248}"/>
              </a:ext>
            </a:extLst>
          </p:cNvPr>
          <p:cNvSpPr txBox="1"/>
          <p:nvPr/>
        </p:nvSpPr>
        <p:spPr>
          <a:xfrm>
            <a:off x="4028418" y="7967302"/>
            <a:ext cx="9914307" cy="5770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</a:pPr>
            <a:r>
              <a:rPr lang="en-US" sz="4400" b="1" dirty="0">
                <a:solidFill>
                  <a:schemeClr val="accent5">
                    <a:lumMod val="75000"/>
                  </a:schemeClr>
                </a:solidFill>
                <a:latin typeface="Barlow Medium"/>
                <a:ea typeface="Barlow Medium"/>
                <a:cs typeface="Barlow Medium"/>
                <a:sym typeface="Barlow Medium"/>
              </a:rPr>
              <a:t>LinkedIn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18EDE5-F3BC-B402-B297-E88C4B4D9735}"/>
              </a:ext>
            </a:extLst>
          </p:cNvPr>
          <p:cNvSpPr txBox="1"/>
          <p:nvPr/>
        </p:nvSpPr>
        <p:spPr>
          <a:xfrm>
            <a:off x="5131109" y="8793936"/>
            <a:ext cx="975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800" b="1" dirty="0"/>
              <a:t>https://www.linkedin.com/in/kaliphile-papiyana-b84985264/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4AFF83-19FC-A8E0-94C5-48112E177B3E}"/>
              </a:ext>
            </a:extLst>
          </p:cNvPr>
          <p:cNvSpPr txBox="1"/>
          <p:nvPr/>
        </p:nvSpPr>
        <p:spPr>
          <a:xfrm>
            <a:off x="6096000" y="6955883"/>
            <a:ext cx="975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800" b="0" i="0" dirty="0">
                <a:solidFill>
                  <a:srgbClr val="404040"/>
                </a:solidFill>
                <a:effectLst/>
                <a:latin typeface="DeepSeek-CJK-patch"/>
              </a:rPr>
              <a:t>📧  </a:t>
            </a:r>
            <a:r>
              <a:rPr lang="en-ZA" sz="2800" b="1" dirty="0"/>
              <a:t>khaliphilepapiyana7@gmail.com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2258270" y="-349930"/>
            <a:ext cx="7708159" cy="10986860"/>
          </a:xfrm>
          <a:prstGeom prst="rect">
            <a:avLst/>
          </a:prstGeom>
          <a:solidFill>
            <a:srgbClr val="0BB6BC"/>
          </a:solidFill>
        </p:spPr>
        <p:txBody>
          <a:bodyPr/>
          <a:lstStyle/>
          <a:p>
            <a:endParaRPr lang="en-ZA"/>
          </a:p>
        </p:txBody>
      </p:sp>
      <p:grpSp>
        <p:nvGrpSpPr>
          <p:cNvPr id="3" name="Group 3"/>
          <p:cNvGrpSpPr/>
          <p:nvPr/>
        </p:nvGrpSpPr>
        <p:grpSpPr>
          <a:xfrm>
            <a:off x="1028700" y="1409700"/>
            <a:ext cx="9182100" cy="9470893"/>
            <a:chOff x="0" y="0"/>
            <a:chExt cx="12242800" cy="6694570"/>
          </a:xfrm>
        </p:grpSpPr>
        <p:sp>
          <p:nvSpPr>
            <p:cNvPr id="4" name="TextBox 4"/>
            <p:cNvSpPr txBox="1"/>
            <p:nvPr/>
          </p:nvSpPr>
          <p:spPr>
            <a:xfrm>
              <a:off x="0" y="0"/>
              <a:ext cx="12242800" cy="211379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l">
                <a:lnSpc>
                  <a:spcPts val="9720"/>
                </a:lnSpc>
              </a:pPr>
              <a:r>
                <a:rPr lang="en-US" sz="8100" b="1" u="none" dirty="0">
                  <a:solidFill>
                    <a:srgbClr val="0BB6BC"/>
                  </a:solidFill>
                  <a:latin typeface="Barlow Semi-Bold"/>
                  <a:ea typeface="Barlow Semi-Bold"/>
                  <a:cs typeface="Barlow Semi-Bold"/>
                  <a:sym typeface="Barlow Semi-Bold"/>
                </a:rPr>
                <a:t>Challenges Facing Small Clinics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1" y="2287739"/>
              <a:ext cx="10023725" cy="440683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2143"/>
                </a:lnSpc>
                <a:spcBef>
                  <a:spcPts val="1029"/>
                </a:spcBef>
                <a:spcAft>
                  <a:spcPts val="1029"/>
                </a:spcAft>
                <a:buFont typeface="Arial" panose="020B0604020202020204" pitchFamily="34" charset="0"/>
                <a:buChar char="•"/>
              </a:pPr>
              <a:r>
                <a:rPr lang="en-GB" sz="3200" b="0" i="0" dirty="0">
                  <a:solidFill>
                    <a:srgbClr val="404040"/>
                  </a:solidFill>
                  <a:effectLst/>
                  <a:latin typeface="DeepSeek-CJK-patch"/>
                </a:rPr>
                <a:t>🗂️ Patient records lost in paper files</a:t>
              </a:r>
            </a:p>
            <a:p>
              <a:pPr algn="l">
                <a:lnSpc>
                  <a:spcPts val="2143"/>
                </a:lnSpc>
                <a:spcBef>
                  <a:spcPts val="1029"/>
                </a:spcBef>
                <a:spcAft>
                  <a:spcPts val="1029"/>
                </a:spcAft>
              </a:pPr>
              <a:endParaRPr lang="en-GB" sz="3200" b="0" i="0" dirty="0">
                <a:solidFill>
                  <a:srgbClr val="404040"/>
                </a:solidFill>
                <a:effectLst/>
                <a:latin typeface="DeepSeek-CJK-patch"/>
              </a:endParaRPr>
            </a:p>
            <a:p>
              <a:pPr algn="l">
                <a:lnSpc>
                  <a:spcPts val="2143"/>
                </a:lnSpc>
                <a:spcBef>
                  <a:spcPts val="300"/>
                </a:spcBef>
                <a:spcAft>
                  <a:spcPts val="1029"/>
                </a:spcAft>
                <a:buFont typeface="Arial" panose="020B0604020202020204" pitchFamily="34" charset="0"/>
                <a:buChar char="•"/>
              </a:pPr>
              <a:r>
                <a:rPr lang="en-GB" sz="3200" b="0" i="0" dirty="0">
                  <a:solidFill>
                    <a:srgbClr val="404040"/>
                  </a:solidFill>
                  <a:effectLst/>
                  <a:latin typeface="DeepSeek-CJK-patch"/>
                </a:rPr>
                <a:t>📅 Double-bookings from manual</a:t>
              </a:r>
            </a:p>
            <a:p>
              <a:pPr algn="l">
                <a:lnSpc>
                  <a:spcPts val="2143"/>
                </a:lnSpc>
                <a:spcBef>
                  <a:spcPts val="300"/>
                </a:spcBef>
                <a:spcAft>
                  <a:spcPts val="1029"/>
                </a:spcAft>
              </a:pPr>
              <a:r>
                <a:rPr lang="en-GB" sz="3200" b="0" i="0" dirty="0">
                  <a:solidFill>
                    <a:srgbClr val="404040"/>
                  </a:solidFill>
                  <a:effectLst/>
                  <a:latin typeface="DeepSeek-CJK-patch"/>
                </a:rPr>
                <a:t>         scheduling</a:t>
              </a:r>
            </a:p>
            <a:p>
              <a:pPr algn="l">
                <a:lnSpc>
                  <a:spcPts val="2143"/>
                </a:lnSpc>
                <a:spcBef>
                  <a:spcPts val="300"/>
                </a:spcBef>
                <a:spcAft>
                  <a:spcPts val="1029"/>
                </a:spcAft>
              </a:pPr>
              <a:endParaRPr lang="en-GB" sz="3200" b="0" i="0" dirty="0">
                <a:solidFill>
                  <a:srgbClr val="404040"/>
                </a:solidFill>
                <a:effectLst/>
                <a:latin typeface="DeepSeek-CJK-patch"/>
              </a:endParaRPr>
            </a:p>
            <a:p>
              <a:pPr algn="l">
                <a:lnSpc>
                  <a:spcPts val="2143"/>
                </a:lnSpc>
                <a:spcBef>
                  <a:spcPts val="300"/>
                </a:spcBef>
                <a:spcAft>
                  <a:spcPts val="1029"/>
                </a:spcAft>
                <a:buFont typeface="Arial" panose="020B0604020202020204" pitchFamily="34" charset="0"/>
                <a:buChar char="•"/>
              </a:pPr>
              <a:r>
                <a:rPr lang="en-GB" sz="3200" b="0" i="0" dirty="0">
                  <a:solidFill>
                    <a:srgbClr val="404040"/>
                  </a:solidFill>
                  <a:effectLst/>
                  <a:latin typeface="DeepSeek-CJK-patch"/>
                </a:rPr>
                <a:t>💊 No system to track prescriptions/lab</a:t>
              </a:r>
            </a:p>
            <a:p>
              <a:pPr algn="l">
                <a:lnSpc>
                  <a:spcPts val="2143"/>
                </a:lnSpc>
                <a:spcBef>
                  <a:spcPts val="300"/>
                </a:spcBef>
                <a:spcAft>
                  <a:spcPts val="1029"/>
                </a:spcAft>
              </a:pPr>
              <a:r>
                <a:rPr lang="en-GB" sz="3200" b="0" i="0" dirty="0">
                  <a:solidFill>
                    <a:srgbClr val="404040"/>
                  </a:solidFill>
                  <a:effectLst/>
                  <a:latin typeface="DeepSeek-CJK-patch"/>
                </a:rPr>
                <a:t>         tests</a:t>
              </a:r>
            </a:p>
            <a:p>
              <a:pPr algn="l">
                <a:lnSpc>
                  <a:spcPts val="2143"/>
                </a:lnSpc>
                <a:spcBef>
                  <a:spcPts val="300"/>
                </a:spcBef>
                <a:spcAft>
                  <a:spcPts val="1029"/>
                </a:spcAft>
              </a:pPr>
              <a:endParaRPr lang="en-GB" sz="3200" b="0" i="0" dirty="0">
                <a:solidFill>
                  <a:srgbClr val="404040"/>
                </a:solidFill>
                <a:effectLst/>
                <a:latin typeface="DeepSeek-CJK-patch"/>
              </a:endParaRPr>
            </a:p>
            <a:p>
              <a:pPr algn="l">
                <a:lnSpc>
                  <a:spcPts val="2143"/>
                </a:lnSpc>
                <a:spcBef>
                  <a:spcPts val="300"/>
                </a:spcBef>
                <a:spcAft>
                  <a:spcPts val="1029"/>
                </a:spcAft>
                <a:buFont typeface="Arial" panose="020B0604020202020204" pitchFamily="34" charset="0"/>
                <a:buChar char="•"/>
              </a:pPr>
              <a:r>
                <a:rPr lang="en-GB" sz="3200" b="0" i="0" dirty="0">
                  <a:solidFill>
                    <a:srgbClr val="404040"/>
                  </a:solidFill>
                  <a:effectLst/>
                  <a:latin typeface="DeepSeek-CJK-patch"/>
                </a:rPr>
                <a:t>💸 Billing errors costing 15% revenue</a:t>
              </a:r>
            </a:p>
            <a:p>
              <a:pPr algn="l">
                <a:lnSpc>
                  <a:spcPts val="2143"/>
                </a:lnSpc>
                <a:spcBef>
                  <a:spcPts val="300"/>
                </a:spcBef>
                <a:spcAft>
                  <a:spcPts val="1029"/>
                </a:spcAft>
              </a:pPr>
              <a:r>
                <a:rPr lang="en-GB" sz="3200" b="0" i="0" dirty="0">
                  <a:solidFill>
                    <a:srgbClr val="404040"/>
                  </a:solidFill>
                  <a:effectLst/>
                  <a:latin typeface="DeepSeek-CJK-patch"/>
                </a:rPr>
                <a:t>         (WHO data)</a:t>
              </a:r>
            </a:p>
            <a:p>
              <a:pPr algn="l">
                <a:lnSpc>
                  <a:spcPts val="2143"/>
                </a:lnSpc>
                <a:spcBef>
                  <a:spcPts val="300"/>
                </a:spcBef>
                <a:spcAft>
                  <a:spcPts val="1029"/>
                </a:spcAft>
              </a:pPr>
              <a:endParaRPr lang="en-GB" sz="3200" b="0" i="0" dirty="0">
                <a:solidFill>
                  <a:srgbClr val="404040"/>
                </a:solidFill>
                <a:effectLst/>
                <a:latin typeface="DeepSeek-CJK-patch"/>
              </a:endParaRPr>
            </a:p>
            <a:p>
              <a:pPr algn="l">
                <a:lnSpc>
                  <a:spcPts val="2143"/>
                </a:lnSpc>
                <a:spcBef>
                  <a:spcPts val="300"/>
                </a:spcBef>
                <a:spcAft>
                  <a:spcPts val="1029"/>
                </a:spcAft>
                <a:buFont typeface="Arial" panose="020B0604020202020204" pitchFamily="34" charset="0"/>
                <a:buChar char="•"/>
              </a:pPr>
              <a:r>
                <a:rPr lang="en-GB" sz="3200" b="0" i="0" dirty="0">
                  <a:solidFill>
                    <a:srgbClr val="404040"/>
                  </a:solidFill>
                  <a:effectLst/>
                  <a:latin typeface="DeepSeek-CJK-patch"/>
                </a:rPr>
                <a:t>⏳ Nurses waste 2+ hours daily on admin</a:t>
              </a:r>
            </a:p>
            <a:p>
              <a:pPr algn="l">
                <a:lnSpc>
                  <a:spcPts val="2143"/>
                </a:lnSpc>
                <a:spcBef>
                  <a:spcPts val="300"/>
                </a:spcBef>
                <a:spcAft>
                  <a:spcPts val="1029"/>
                </a:spcAft>
              </a:pPr>
              <a:r>
                <a:rPr lang="en-GB" sz="3200" b="0" i="0" dirty="0">
                  <a:solidFill>
                    <a:srgbClr val="404040"/>
                  </a:solidFill>
                  <a:effectLst/>
                  <a:latin typeface="DeepSeek-CJK-patch"/>
                </a:rPr>
                <a:t>         work</a:t>
              </a:r>
            </a:p>
            <a:p>
              <a:pPr algn="l">
                <a:lnSpc>
                  <a:spcPts val="4479"/>
                </a:lnSpc>
              </a:pPr>
              <a:endParaRPr lang="en-US" sz="3199" b="1" dirty="0">
                <a:solidFill>
                  <a:srgbClr val="000000"/>
                </a:solidFill>
                <a:latin typeface="Barlow Medium"/>
                <a:ea typeface="Barlow Medium"/>
                <a:cs typeface="Barlow Medium"/>
                <a:sym typeface="Barlow Medium"/>
              </a:endParaRPr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7050357" y="9484941"/>
            <a:ext cx="798886" cy="3479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749"/>
              </a:lnSpc>
            </a:pPr>
            <a:r>
              <a:rPr lang="en-US" sz="2199" b="1">
                <a:solidFill>
                  <a:srgbClr val="90113E"/>
                </a:solidFill>
                <a:latin typeface="Barlow Semi-Bold"/>
                <a:ea typeface="Barlow Semi-Bold"/>
                <a:cs typeface="Barlow Semi-Bold"/>
                <a:sym typeface="Barlow Semi-Bold"/>
              </a:rPr>
              <a:t>10</a:t>
            </a:r>
          </a:p>
        </p:txBody>
      </p:sp>
      <p:sp>
        <p:nvSpPr>
          <p:cNvPr id="8" name="Freeform 8"/>
          <p:cNvSpPr/>
          <p:nvPr/>
        </p:nvSpPr>
        <p:spPr>
          <a:xfrm>
            <a:off x="629257" y="893789"/>
            <a:ext cx="1079292" cy="269823"/>
          </a:xfrm>
          <a:custGeom>
            <a:avLst/>
            <a:gdLst/>
            <a:ahLst/>
            <a:cxnLst/>
            <a:rect l="l" t="t" r="r" b="b"/>
            <a:pathLst>
              <a:path w="1079292" h="269823">
                <a:moveTo>
                  <a:pt x="0" y="0"/>
                </a:moveTo>
                <a:lnTo>
                  <a:pt x="1079292" y="0"/>
                </a:lnTo>
                <a:lnTo>
                  <a:pt x="1079292" y="269822"/>
                </a:lnTo>
                <a:lnTo>
                  <a:pt x="0" y="2698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ZA"/>
          </a:p>
        </p:txBody>
      </p:sp>
      <p:pic>
        <p:nvPicPr>
          <p:cNvPr id="2056" name="Picture 8" descr="Setting Up a Home Filing System | Furniture At Work - Blog - Furniture At  Work®">
            <a:extLst>
              <a:ext uri="{FF2B5EF4-FFF2-40B4-BE49-F238E27FC236}">
                <a16:creationId xmlns:a16="http://schemas.microsoft.com/office/drawing/2014/main" id="{F55D8823-0FEB-1F04-B63C-D2AE7D7F40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1507" y="2205038"/>
            <a:ext cx="7517794" cy="6672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64B3B0E-A73C-5922-8820-CC4154B0B5DC}"/>
              </a:ext>
            </a:extLst>
          </p:cNvPr>
          <p:cNvSpPr txBox="1"/>
          <p:nvPr/>
        </p:nvSpPr>
        <p:spPr>
          <a:xfrm>
            <a:off x="9741507" y="8877300"/>
            <a:ext cx="6489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https://www.furniture-work.co.uk/blog/top-tips-for-setting-up-a-home-filing-system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8444798"/>
            <a:ext cx="1059192" cy="1059192"/>
            <a:chOff x="0" y="0"/>
            <a:chExt cx="1412257" cy="1412257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1412257" cy="1412257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90113E"/>
              </a:solidFill>
            </p:spPr>
            <p:txBody>
              <a:bodyPr/>
              <a:lstStyle/>
              <a:p>
                <a:endParaRPr lang="en-ZA"/>
              </a:p>
            </p:txBody>
          </p:sp>
        </p:grpSp>
        <p:sp>
          <p:nvSpPr>
            <p:cNvPr id="5" name="Freeform 5"/>
            <p:cNvSpPr/>
            <p:nvPr/>
          </p:nvSpPr>
          <p:spPr>
            <a:xfrm>
              <a:off x="474293" y="543843"/>
              <a:ext cx="463671" cy="324570"/>
            </a:xfrm>
            <a:custGeom>
              <a:avLst/>
              <a:gdLst/>
              <a:ahLst/>
              <a:cxnLst/>
              <a:rect l="l" t="t" r="r" b="b"/>
              <a:pathLst>
                <a:path w="463671" h="324570">
                  <a:moveTo>
                    <a:pt x="0" y="0"/>
                  </a:moveTo>
                  <a:lnTo>
                    <a:pt x="463671" y="0"/>
                  </a:lnTo>
                  <a:lnTo>
                    <a:pt x="463671" y="324570"/>
                  </a:lnTo>
                  <a:lnTo>
                    <a:pt x="0" y="3245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ZA"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028700" y="625742"/>
            <a:ext cx="14973300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b="1" u="none" dirty="0">
                <a:solidFill>
                  <a:srgbClr val="0BB6BC"/>
                </a:solidFill>
                <a:latin typeface="Barlow Semi-Bold"/>
                <a:ea typeface="Barlow Semi-Bold"/>
                <a:cs typeface="Barlow Semi-Bold"/>
                <a:sym typeface="Barlow Semi-Bold"/>
              </a:rPr>
              <a:t>Our MySQL Database Solution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7050357" y="9484941"/>
            <a:ext cx="798886" cy="3479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749"/>
              </a:lnSpc>
            </a:pPr>
            <a:r>
              <a:rPr lang="en-US" sz="2199" b="1">
                <a:solidFill>
                  <a:srgbClr val="90113E"/>
                </a:solidFill>
                <a:latin typeface="Barlow Semi-Bold"/>
                <a:ea typeface="Barlow Semi-Bold"/>
                <a:cs typeface="Barlow Semi-Bold"/>
                <a:sym typeface="Barlow Semi-Bold"/>
              </a:rPr>
              <a:t>06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2454542"/>
            <a:ext cx="9571112" cy="55399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800"/>
              </a:lnSpc>
            </a:pPr>
            <a:r>
              <a:rPr lang="en-US" sz="4000" u="none" dirty="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ZA" sz="4000" b="0" i="0" dirty="0">
                <a:solidFill>
                  <a:srgbClr val="404040"/>
                </a:solidFill>
                <a:effectLst/>
                <a:latin typeface="DeepSeek-CJK-patch"/>
              </a:rPr>
              <a:t>✔️ All-in-one digital patient records</a:t>
            </a:r>
          </a:p>
          <a:p>
            <a:pPr marL="0" lvl="0" indent="0" algn="l">
              <a:lnSpc>
                <a:spcPts val="4800"/>
              </a:lnSpc>
            </a:pPr>
            <a:br>
              <a:rPr lang="en-ZA" sz="4000" dirty="0"/>
            </a:br>
            <a:r>
              <a:rPr lang="en-ZA" sz="4000" b="0" i="0" dirty="0">
                <a:solidFill>
                  <a:srgbClr val="404040"/>
                </a:solidFill>
                <a:effectLst/>
                <a:latin typeface="DeepSeek-CJK-patch"/>
              </a:rPr>
              <a:t>✔️ Automated appointment scheduling</a:t>
            </a:r>
          </a:p>
          <a:p>
            <a:pPr marL="0" lvl="0" indent="0" algn="l">
              <a:lnSpc>
                <a:spcPts val="4800"/>
              </a:lnSpc>
            </a:pPr>
            <a:br>
              <a:rPr lang="en-ZA" sz="4000" dirty="0"/>
            </a:br>
            <a:r>
              <a:rPr lang="en-ZA" sz="4000" b="0" i="0" dirty="0">
                <a:solidFill>
                  <a:srgbClr val="404040"/>
                </a:solidFill>
                <a:effectLst/>
                <a:latin typeface="DeepSeek-CJK-patch"/>
              </a:rPr>
              <a:t>✔️ Prescription/lab test tracking</a:t>
            </a:r>
          </a:p>
          <a:p>
            <a:pPr marL="0" lvl="0" indent="0" algn="l">
              <a:lnSpc>
                <a:spcPts val="4800"/>
              </a:lnSpc>
            </a:pPr>
            <a:br>
              <a:rPr lang="en-ZA" sz="4000" dirty="0"/>
            </a:br>
            <a:r>
              <a:rPr lang="en-ZA" sz="4000" b="0" i="0" dirty="0">
                <a:solidFill>
                  <a:srgbClr val="404040"/>
                </a:solidFill>
                <a:effectLst/>
                <a:latin typeface="DeepSeek-CJK-patch"/>
              </a:rPr>
              <a:t>✔️ Error-proof billing system</a:t>
            </a:r>
          </a:p>
          <a:p>
            <a:pPr marL="0" lvl="0" indent="0" algn="l">
              <a:lnSpc>
                <a:spcPts val="4800"/>
              </a:lnSpc>
            </a:pPr>
            <a:br>
              <a:rPr lang="en-ZA" sz="4000" dirty="0"/>
            </a:br>
            <a:r>
              <a:rPr lang="en-ZA" sz="4000" b="0" i="0" dirty="0">
                <a:solidFill>
                  <a:srgbClr val="404040"/>
                </a:solidFill>
                <a:effectLst/>
                <a:latin typeface="DeepSeek-CJK-patch"/>
              </a:rPr>
              <a:t>✔️ Works offline – no internet needed</a:t>
            </a:r>
            <a:endParaRPr lang="en-US" sz="4000" u="none" dirty="0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10" name="Picture 9" descr="A diagram of a computer&#10;&#10;AI-generated content may be incorrect.">
            <a:extLst>
              <a:ext uri="{FF2B5EF4-FFF2-40B4-BE49-F238E27FC236}">
                <a16:creationId xmlns:a16="http://schemas.microsoft.com/office/drawing/2014/main" id="{E8F7BDC6-DB08-EE58-DA62-4E45D5EDD2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6246" y="1842202"/>
            <a:ext cx="7277459" cy="844479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1031599" y="2656607"/>
            <a:ext cx="2651460" cy="5246370"/>
            <a:chOff x="0" y="0"/>
            <a:chExt cx="2620010" cy="5184140"/>
          </a:xfrm>
        </p:grpSpPr>
        <p:sp>
          <p:nvSpPr>
            <p:cNvPr id="3" name="Freeform 3"/>
            <p:cNvSpPr/>
            <p:nvPr/>
          </p:nvSpPr>
          <p:spPr>
            <a:xfrm>
              <a:off x="53340" y="25400"/>
              <a:ext cx="2513330" cy="5132070"/>
            </a:xfrm>
            <a:custGeom>
              <a:avLst/>
              <a:gdLst/>
              <a:ahLst/>
              <a:cxnLst/>
              <a:rect l="l" t="t" r="r" b="b"/>
              <a:pathLst>
                <a:path w="2513330" h="513207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ZA"/>
            </a:p>
          </p:txBody>
        </p:sp>
        <p:sp>
          <p:nvSpPr>
            <p:cNvPr id="4" name="Freeform 4"/>
            <p:cNvSpPr/>
            <p:nvPr/>
          </p:nvSpPr>
          <p:spPr>
            <a:xfrm>
              <a:off x="185420" y="156210"/>
              <a:ext cx="2251710" cy="4876800"/>
            </a:xfrm>
            <a:custGeom>
              <a:avLst/>
              <a:gdLst/>
              <a:ahLst/>
              <a:cxnLst/>
              <a:rect l="l" t="t" r="r" b="b"/>
              <a:pathLst>
                <a:path w="2251710" h="487680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5" name="Freeform 5"/>
            <p:cNvSpPr/>
            <p:nvPr/>
          </p:nvSpPr>
          <p:spPr>
            <a:xfrm>
              <a:off x="1121410" y="198120"/>
              <a:ext cx="347980" cy="43180"/>
            </a:xfrm>
            <a:custGeom>
              <a:avLst/>
              <a:gdLst/>
              <a:ahLst/>
              <a:cxnLst/>
              <a:rect l="l" t="t" r="r" b="b"/>
              <a:pathLst>
                <a:path w="347980" h="431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  <p:txBody>
            <a:bodyPr/>
            <a:lstStyle/>
            <a:p>
              <a:endParaRPr lang="en-ZA"/>
            </a:p>
          </p:txBody>
        </p:sp>
        <p:sp>
          <p:nvSpPr>
            <p:cNvPr id="6" name="Freeform 6"/>
            <p:cNvSpPr/>
            <p:nvPr/>
          </p:nvSpPr>
          <p:spPr>
            <a:xfrm>
              <a:off x="1578312" y="187909"/>
              <a:ext cx="66636" cy="63602"/>
            </a:xfrm>
            <a:custGeom>
              <a:avLst/>
              <a:gdLst/>
              <a:ahLst/>
              <a:cxnLst/>
              <a:rect l="l" t="t" r="r" b="b"/>
              <a:pathLst>
                <a:path w="66636" h="63602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  <p:txBody>
            <a:bodyPr/>
            <a:lstStyle/>
            <a:p>
              <a:endParaRPr lang="en-ZA"/>
            </a:p>
          </p:txBody>
        </p:sp>
        <p:sp>
          <p:nvSpPr>
            <p:cNvPr id="7" name="Freeform 7"/>
            <p:cNvSpPr/>
            <p:nvPr/>
          </p:nvSpPr>
          <p:spPr>
            <a:xfrm>
              <a:off x="0" y="685800"/>
              <a:ext cx="27940" cy="213360"/>
            </a:xfrm>
            <a:custGeom>
              <a:avLst/>
              <a:gdLst/>
              <a:ahLst/>
              <a:cxnLst/>
              <a:rect l="l" t="t" r="r" b="b"/>
              <a:pathLst>
                <a:path w="27940" h="21336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en-ZA"/>
            </a:p>
          </p:txBody>
        </p:sp>
        <p:sp>
          <p:nvSpPr>
            <p:cNvPr id="8" name="Freeform 8"/>
            <p:cNvSpPr/>
            <p:nvPr/>
          </p:nvSpPr>
          <p:spPr>
            <a:xfrm>
              <a:off x="0" y="1057910"/>
              <a:ext cx="27940" cy="384810"/>
            </a:xfrm>
            <a:custGeom>
              <a:avLst/>
              <a:gdLst/>
              <a:ahLst/>
              <a:cxnLst/>
              <a:rect l="l" t="t" r="r" b="b"/>
              <a:pathLst>
                <a:path w="27940" h="38481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en-ZA"/>
            </a:p>
          </p:txBody>
        </p:sp>
        <p:sp>
          <p:nvSpPr>
            <p:cNvPr id="9" name="Freeform 9"/>
            <p:cNvSpPr/>
            <p:nvPr/>
          </p:nvSpPr>
          <p:spPr>
            <a:xfrm>
              <a:off x="0" y="1526540"/>
              <a:ext cx="27940" cy="386080"/>
            </a:xfrm>
            <a:custGeom>
              <a:avLst/>
              <a:gdLst/>
              <a:ahLst/>
              <a:cxnLst/>
              <a:rect l="l" t="t" r="r" b="b"/>
              <a:pathLst>
                <a:path w="27940" h="38608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en-ZA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2592070" y="1184910"/>
              <a:ext cx="27940" cy="618490"/>
            </a:xfrm>
            <a:custGeom>
              <a:avLst/>
              <a:gdLst/>
              <a:ahLst/>
              <a:cxnLst/>
              <a:rect l="l" t="t" r="r" b="b"/>
              <a:pathLst>
                <a:path w="27940" h="61849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en-ZA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27940" y="0"/>
              <a:ext cx="2564130" cy="5182870"/>
            </a:xfrm>
            <a:custGeom>
              <a:avLst/>
              <a:gdLst/>
              <a:ahLst/>
              <a:cxnLst/>
              <a:rect l="l" t="t" r="r" b="b"/>
              <a:pathLst>
                <a:path w="2564130" h="518287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/>
            <a:lstStyle/>
            <a:p>
              <a:endParaRPr lang="en-ZA"/>
            </a:p>
          </p:txBody>
        </p:sp>
      </p:grpSp>
      <p:grpSp>
        <p:nvGrpSpPr>
          <p:cNvPr id="12" name="Group 12"/>
          <p:cNvGrpSpPr>
            <a:grpSpLocks noChangeAspect="1"/>
          </p:cNvGrpSpPr>
          <p:nvPr/>
        </p:nvGrpSpPr>
        <p:grpSpPr>
          <a:xfrm>
            <a:off x="6159559" y="2656607"/>
            <a:ext cx="2651460" cy="5246370"/>
            <a:chOff x="0" y="0"/>
            <a:chExt cx="2620010" cy="5184140"/>
          </a:xfrm>
        </p:grpSpPr>
        <p:sp>
          <p:nvSpPr>
            <p:cNvPr id="13" name="Freeform 13"/>
            <p:cNvSpPr/>
            <p:nvPr/>
          </p:nvSpPr>
          <p:spPr>
            <a:xfrm>
              <a:off x="53340" y="25400"/>
              <a:ext cx="2513330" cy="5132070"/>
            </a:xfrm>
            <a:custGeom>
              <a:avLst/>
              <a:gdLst/>
              <a:ahLst/>
              <a:cxnLst/>
              <a:rect l="l" t="t" r="r" b="b"/>
              <a:pathLst>
                <a:path w="2513330" h="513207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ZA"/>
            </a:p>
          </p:txBody>
        </p:sp>
        <p:sp>
          <p:nvSpPr>
            <p:cNvPr id="14" name="Freeform 14"/>
            <p:cNvSpPr/>
            <p:nvPr/>
          </p:nvSpPr>
          <p:spPr>
            <a:xfrm>
              <a:off x="185420" y="156210"/>
              <a:ext cx="2251710" cy="4876800"/>
            </a:xfrm>
            <a:custGeom>
              <a:avLst/>
              <a:gdLst/>
              <a:ahLst/>
              <a:cxnLst/>
              <a:rect l="l" t="t" r="r" b="b"/>
              <a:pathLst>
                <a:path w="2251710" h="487680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15" name="Freeform 15"/>
            <p:cNvSpPr/>
            <p:nvPr/>
          </p:nvSpPr>
          <p:spPr>
            <a:xfrm>
              <a:off x="1121410" y="198120"/>
              <a:ext cx="347980" cy="43180"/>
            </a:xfrm>
            <a:custGeom>
              <a:avLst/>
              <a:gdLst/>
              <a:ahLst/>
              <a:cxnLst/>
              <a:rect l="l" t="t" r="r" b="b"/>
              <a:pathLst>
                <a:path w="347980" h="431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  <p:txBody>
            <a:bodyPr/>
            <a:lstStyle/>
            <a:p>
              <a:endParaRPr lang="en-ZA"/>
            </a:p>
          </p:txBody>
        </p:sp>
        <p:sp>
          <p:nvSpPr>
            <p:cNvPr id="16" name="Freeform 16"/>
            <p:cNvSpPr/>
            <p:nvPr/>
          </p:nvSpPr>
          <p:spPr>
            <a:xfrm>
              <a:off x="1578312" y="187909"/>
              <a:ext cx="66636" cy="63602"/>
            </a:xfrm>
            <a:custGeom>
              <a:avLst/>
              <a:gdLst/>
              <a:ahLst/>
              <a:cxnLst/>
              <a:rect l="l" t="t" r="r" b="b"/>
              <a:pathLst>
                <a:path w="66636" h="63602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  <p:txBody>
            <a:bodyPr/>
            <a:lstStyle/>
            <a:p>
              <a:endParaRPr lang="en-ZA"/>
            </a:p>
          </p:txBody>
        </p:sp>
        <p:sp>
          <p:nvSpPr>
            <p:cNvPr id="17" name="Freeform 17"/>
            <p:cNvSpPr/>
            <p:nvPr/>
          </p:nvSpPr>
          <p:spPr>
            <a:xfrm>
              <a:off x="0" y="685800"/>
              <a:ext cx="27940" cy="213360"/>
            </a:xfrm>
            <a:custGeom>
              <a:avLst/>
              <a:gdLst/>
              <a:ahLst/>
              <a:cxnLst/>
              <a:rect l="l" t="t" r="r" b="b"/>
              <a:pathLst>
                <a:path w="27940" h="21336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en-ZA"/>
            </a:p>
          </p:txBody>
        </p:sp>
        <p:sp>
          <p:nvSpPr>
            <p:cNvPr id="18" name="Freeform 18"/>
            <p:cNvSpPr/>
            <p:nvPr/>
          </p:nvSpPr>
          <p:spPr>
            <a:xfrm>
              <a:off x="0" y="1057910"/>
              <a:ext cx="27940" cy="384810"/>
            </a:xfrm>
            <a:custGeom>
              <a:avLst/>
              <a:gdLst/>
              <a:ahLst/>
              <a:cxnLst/>
              <a:rect l="l" t="t" r="r" b="b"/>
              <a:pathLst>
                <a:path w="27940" h="38481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en-ZA"/>
            </a:p>
          </p:txBody>
        </p:sp>
        <p:sp>
          <p:nvSpPr>
            <p:cNvPr id="19" name="Freeform 19"/>
            <p:cNvSpPr/>
            <p:nvPr/>
          </p:nvSpPr>
          <p:spPr>
            <a:xfrm>
              <a:off x="0" y="1526540"/>
              <a:ext cx="27940" cy="386080"/>
            </a:xfrm>
            <a:custGeom>
              <a:avLst/>
              <a:gdLst/>
              <a:ahLst/>
              <a:cxnLst/>
              <a:rect l="l" t="t" r="r" b="b"/>
              <a:pathLst>
                <a:path w="27940" h="38608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en-ZA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2592070" y="1184910"/>
              <a:ext cx="27940" cy="618490"/>
            </a:xfrm>
            <a:custGeom>
              <a:avLst/>
              <a:gdLst/>
              <a:ahLst/>
              <a:cxnLst/>
              <a:rect l="l" t="t" r="r" b="b"/>
              <a:pathLst>
                <a:path w="27940" h="61849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en-ZA"/>
            </a:p>
          </p:txBody>
        </p:sp>
        <p:sp>
          <p:nvSpPr>
            <p:cNvPr id="21" name="Freeform 21"/>
            <p:cNvSpPr/>
            <p:nvPr/>
          </p:nvSpPr>
          <p:spPr>
            <a:xfrm>
              <a:off x="27940" y="0"/>
              <a:ext cx="2564130" cy="5182870"/>
            </a:xfrm>
            <a:custGeom>
              <a:avLst/>
              <a:gdLst/>
              <a:ahLst/>
              <a:cxnLst/>
              <a:rect l="l" t="t" r="r" b="b"/>
              <a:pathLst>
                <a:path w="2564130" h="518287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/>
            <a:lstStyle/>
            <a:p>
              <a:endParaRPr lang="en-ZA"/>
            </a:p>
          </p:txBody>
        </p:sp>
      </p:grpSp>
      <p:sp>
        <p:nvSpPr>
          <p:cNvPr id="22" name="TextBox 22"/>
          <p:cNvSpPr txBox="1"/>
          <p:nvPr/>
        </p:nvSpPr>
        <p:spPr>
          <a:xfrm>
            <a:off x="1028700" y="667172"/>
            <a:ext cx="8663715" cy="1228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720"/>
              </a:lnSpc>
              <a:spcBef>
                <a:spcPct val="0"/>
              </a:spcBef>
            </a:pPr>
            <a:r>
              <a:rPr lang="en-US" sz="8100" b="1" u="none">
                <a:solidFill>
                  <a:srgbClr val="0BB6BC"/>
                </a:solidFill>
                <a:latin typeface="Barlow Bold"/>
                <a:ea typeface="Barlow Bold"/>
                <a:cs typeface="Barlow Bold"/>
                <a:sym typeface="Barlow Bold"/>
              </a:rPr>
              <a:t>Product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0515600" y="2677440"/>
            <a:ext cx="6281973" cy="49321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spcBef>
                <a:spcPts val="1029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GB" sz="3200" b="1" i="0" dirty="0">
                <a:solidFill>
                  <a:srgbClr val="404040"/>
                </a:solidFill>
                <a:effectLst/>
                <a:latin typeface="DeepSeek-CJK-patch"/>
              </a:rPr>
              <a:t>Patient Management</a:t>
            </a:r>
            <a:r>
              <a:rPr lang="en-GB" sz="3200" b="0" i="0" dirty="0">
                <a:solidFill>
                  <a:srgbClr val="404040"/>
                </a:solidFill>
                <a:effectLst/>
                <a:latin typeface="DeepSeek-CJK-patch"/>
              </a:rPr>
              <a:t>: Store demographics, insurance, medical history</a:t>
            </a:r>
          </a:p>
          <a:p>
            <a:pPr algn="l"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GB" sz="3200" b="1" i="0" dirty="0">
                <a:solidFill>
                  <a:srgbClr val="404040"/>
                </a:solidFill>
                <a:effectLst/>
                <a:latin typeface="DeepSeek-CJK-patch"/>
              </a:rPr>
              <a:t>Doctor Scheduler</a:t>
            </a:r>
            <a:r>
              <a:rPr lang="en-GB" sz="3200" b="0" i="0" dirty="0">
                <a:solidFill>
                  <a:srgbClr val="404040"/>
                </a:solidFill>
                <a:effectLst/>
                <a:latin typeface="DeepSeek-CJK-patch"/>
              </a:rPr>
              <a:t>: View/edit appointments in real-time</a:t>
            </a:r>
          </a:p>
          <a:p>
            <a:pPr algn="l"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GB" sz="3200" b="1" i="0" dirty="0">
                <a:solidFill>
                  <a:srgbClr val="404040"/>
                </a:solidFill>
                <a:effectLst/>
                <a:latin typeface="DeepSeek-CJK-patch"/>
              </a:rPr>
              <a:t>Prescription Tracker</a:t>
            </a:r>
            <a:r>
              <a:rPr lang="en-GB" sz="3200" b="0" i="0" dirty="0">
                <a:solidFill>
                  <a:srgbClr val="404040"/>
                </a:solidFill>
                <a:effectLst/>
                <a:latin typeface="DeepSeek-CJK-patch"/>
              </a:rPr>
              <a:t>: Link medications to patient visits</a:t>
            </a:r>
          </a:p>
          <a:p>
            <a:pPr algn="l"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GB" sz="3200" b="1" i="0" dirty="0">
                <a:solidFill>
                  <a:srgbClr val="404040"/>
                </a:solidFill>
                <a:effectLst/>
                <a:latin typeface="DeepSeek-CJK-patch"/>
              </a:rPr>
              <a:t>Billing Module</a:t>
            </a:r>
            <a:r>
              <a:rPr lang="en-GB" sz="3200" b="0" i="0" dirty="0">
                <a:solidFill>
                  <a:srgbClr val="404040"/>
                </a:solidFill>
                <a:effectLst/>
                <a:latin typeface="DeepSeek-CJK-patch"/>
              </a:rPr>
              <a:t>: Auto-calculate costs with audit trail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7050357" y="9484941"/>
            <a:ext cx="798886" cy="3479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749"/>
              </a:lnSpc>
            </a:pPr>
            <a:r>
              <a:rPr lang="en-US" sz="2199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04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71BEEB2-90D4-0A92-CB2A-B6730CE2A3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540" y="3566560"/>
            <a:ext cx="2417676" cy="3419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6" descr="A diagram of a computer&#10;&#10;AI-generated content may be incorrect.">
            <a:extLst>
              <a:ext uri="{FF2B5EF4-FFF2-40B4-BE49-F238E27FC236}">
                <a16:creationId xmlns:a16="http://schemas.microsoft.com/office/drawing/2014/main" id="{85F523E3-7999-9339-EFF1-FDD035E98A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724" y="3189936"/>
            <a:ext cx="2198846" cy="429800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7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100057" y="1596726"/>
            <a:ext cx="9082750" cy="2459955"/>
            <a:chOff x="0" y="0"/>
            <a:chExt cx="12110334" cy="3279941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2110334" cy="16585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9720"/>
                </a:lnSpc>
              </a:pPr>
              <a:r>
                <a:rPr lang="en-US" sz="8100" b="1" u="none" dirty="0">
                  <a:solidFill>
                    <a:srgbClr val="000000"/>
                  </a:solidFill>
                  <a:latin typeface="Barlow Semi-Bold"/>
                  <a:ea typeface="Barlow Semi-Bold"/>
                  <a:cs typeface="Barlow Semi-Bold"/>
                  <a:sym typeface="Barlow Semi-Bold"/>
                </a:rPr>
                <a:t>58%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823986"/>
              <a:ext cx="12110334" cy="145595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479"/>
                </a:lnSpc>
              </a:pPr>
              <a:r>
                <a:rPr lang="en-US" sz="3199" b="1" dirty="0">
                  <a:solidFill>
                    <a:srgbClr val="000000"/>
                  </a:solidFill>
                  <a:latin typeface="Barlow Medium"/>
                  <a:ea typeface="Barlow Medium"/>
                  <a:cs typeface="Barlow Medium"/>
                  <a:sym typeface="Barlow Medium"/>
                </a:rPr>
                <a:t>Doctors report prescription tracking as their top challenge.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6100057" y="4720014"/>
            <a:ext cx="9082750" cy="1898690"/>
            <a:chOff x="0" y="0"/>
            <a:chExt cx="12110334" cy="2531587"/>
          </a:xfrm>
        </p:grpSpPr>
        <p:sp>
          <p:nvSpPr>
            <p:cNvPr id="6" name="TextBox 6"/>
            <p:cNvSpPr txBox="1"/>
            <p:nvPr/>
          </p:nvSpPr>
          <p:spPr>
            <a:xfrm>
              <a:off x="0" y="0"/>
              <a:ext cx="12110334" cy="16585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9720"/>
                </a:lnSpc>
              </a:pPr>
              <a:r>
                <a:rPr lang="en-US" sz="8100" b="1" u="none" dirty="0">
                  <a:solidFill>
                    <a:srgbClr val="000000"/>
                  </a:solidFill>
                  <a:latin typeface="Barlow Semi-Bold"/>
                  <a:ea typeface="Barlow Semi-Bold"/>
                  <a:cs typeface="Barlow Semi-Bold"/>
                  <a:sym typeface="Barlow Semi-Bold"/>
                </a:rPr>
                <a:t>72%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1823985"/>
              <a:ext cx="12110334" cy="7076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479"/>
                </a:lnSpc>
              </a:pPr>
              <a:r>
                <a:rPr lang="en-GB" sz="3200" b="1" dirty="0">
                  <a:latin typeface="DeepSeek-CJK-patch"/>
                </a:rPr>
                <a:t>P</a:t>
              </a:r>
              <a:r>
                <a:rPr lang="en-GB" sz="3200" b="1" i="0" dirty="0">
                  <a:effectLst/>
                  <a:latin typeface="DeepSeek-CJK-patch"/>
                </a:rPr>
                <a:t>ublic clinics still use paper records</a:t>
              </a:r>
              <a:endParaRPr lang="en-US" sz="3199" b="1" dirty="0">
                <a:latin typeface="Barlow Medium"/>
                <a:ea typeface="Barlow Medium"/>
                <a:cs typeface="Barlow Medium"/>
                <a:sym typeface="Barlow Medium"/>
              </a:endParaRP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100057" y="7337777"/>
            <a:ext cx="9082750" cy="1898690"/>
            <a:chOff x="0" y="0"/>
            <a:chExt cx="12110334" cy="2531587"/>
          </a:xfrm>
        </p:grpSpPr>
        <p:sp>
          <p:nvSpPr>
            <p:cNvPr id="9" name="TextBox 9"/>
            <p:cNvSpPr txBox="1"/>
            <p:nvPr/>
          </p:nvSpPr>
          <p:spPr>
            <a:xfrm>
              <a:off x="0" y="0"/>
              <a:ext cx="12110334" cy="16585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9720"/>
                </a:lnSpc>
              </a:pPr>
              <a:r>
                <a:rPr lang="en-US" sz="8100" b="1" u="none" dirty="0">
                  <a:solidFill>
                    <a:srgbClr val="000000"/>
                  </a:solidFill>
                  <a:latin typeface="Barlow Semi-Bold"/>
                  <a:ea typeface="Barlow Semi-Bold"/>
                  <a:cs typeface="Barlow Semi-Bold"/>
                  <a:sym typeface="Barlow Semi-Bold"/>
                </a:rPr>
                <a:t>R2.1 billion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1823985"/>
              <a:ext cx="12110334" cy="7076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479"/>
                </a:lnSpc>
              </a:pPr>
              <a:r>
                <a:rPr lang="en-US" sz="3199" b="1" dirty="0">
                  <a:solidFill>
                    <a:srgbClr val="000000"/>
                  </a:solidFill>
                  <a:latin typeface="Barlow Medium"/>
                  <a:ea typeface="Barlow Medium"/>
                  <a:cs typeface="Barlow Medium"/>
                  <a:sym typeface="Barlow Medium"/>
                </a:rPr>
                <a:t>Lost annually to billing errors in private healthcare.</a:t>
              </a:r>
            </a:p>
          </p:txBody>
        </p:sp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552" y="4493818"/>
            <a:ext cx="4249772" cy="2479033"/>
          </a:xfrm>
          <a:prstGeom prst="rect">
            <a:avLst/>
          </a:prstGeom>
        </p:spPr>
      </p:pic>
      <p:sp>
        <p:nvSpPr>
          <p:cNvPr id="14" name="TextBox 14"/>
          <p:cNvSpPr txBox="1"/>
          <p:nvPr/>
        </p:nvSpPr>
        <p:spPr>
          <a:xfrm>
            <a:off x="17050357" y="9484941"/>
            <a:ext cx="798886" cy="3479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749"/>
              </a:lnSpc>
            </a:pPr>
            <a:r>
              <a:rPr lang="en-US" sz="2199" b="1">
                <a:solidFill>
                  <a:srgbClr val="90113E"/>
                </a:solidFill>
                <a:latin typeface="Barlow Semi-Bold"/>
                <a:ea typeface="Barlow Semi-Bold"/>
                <a:cs typeface="Barlow Semi-Bold"/>
                <a:sym typeface="Barlow Semi-Bold"/>
              </a:rPr>
              <a:t>14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558682" y="0"/>
            <a:ext cx="9082750" cy="1228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720"/>
              </a:lnSpc>
            </a:pPr>
            <a:r>
              <a:rPr lang="en-US" sz="8100" b="1">
                <a:solidFill>
                  <a:srgbClr val="0BB6BC"/>
                </a:solidFill>
                <a:latin typeface="Barlow Semi-Bold"/>
                <a:ea typeface="Barlow Semi-Bold"/>
                <a:cs typeface="Barlow Semi-Bold"/>
                <a:sym typeface="Barlow Semi-Bold"/>
              </a:rPr>
              <a:t>Target Market</a:t>
            </a:r>
          </a:p>
        </p:txBody>
      </p:sp>
      <p:pic>
        <p:nvPicPr>
          <p:cNvPr id="3076" name="Picture 4" descr="Rand, africa, bank, currency, money, r, south icon - Download on Iconfinder">
            <a:extLst>
              <a:ext uri="{FF2B5EF4-FFF2-40B4-BE49-F238E27FC236}">
                <a16:creationId xmlns:a16="http://schemas.microsoft.com/office/drawing/2014/main" id="{D1048AA6-09BE-0397-63E0-5E17EB83E2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634" y="6899175"/>
            <a:ext cx="3111607" cy="3111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1">
            <a:extLst>
              <a:ext uri="{FF2B5EF4-FFF2-40B4-BE49-F238E27FC236}">
                <a16:creationId xmlns:a16="http://schemas.microsoft.com/office/drawing/2014/main" id="{C0304383-9757-B5FE-A10C-76C9D2DDD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551" y="1573587"/>
            <a:ext cx="4249772" cy="247903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028700" y="2386178"/>
            <a:ext cx="7372995" cy="48667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99"/>
              </a:lnSpc>
            </a:pPr>
            <a:r>
              <a:rPr lang="en-US" sz="2999" dirty="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The platform targets:</a:t>
            </a:r>
          </a:p>
          <a:p>
            <a:pPr algn="l">
              <a:lnSpc>
                <a:spcPts val="4499"/>
              </a:lnSpc>
            </a:pPr>
            <a:endParaRPr lang="en-US" sz="2999" dirty="0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ZA" sz="3200" b="1" i="0" dirty="0">
                <a:solidFill>
                  <a:srgbClr val="404040"/>
                </a:solidFill>
                <a:effectLst/>
                <a:latin typeface="DeepSeek-CJK-patch"/>
              </a:rPr>
              <a:t>Private GP Practices</a:t>
            </a:r>
          </a:p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</a:pPr>
            <a:endParaRPr lang="en-GB" sz="3200" b="0" i="0" dirty="0">
              <a:solidFill>
                <a:srgbClr val="404040"/>
              </a:solidFill>
              <a:effectLst/>
              <a:latin typeface="DeepSeek-CJK-patch"/>
            </a:endParaRP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ZA" sz="3200" b="1" i="0" dirty="0">
                <a:solidFill>
                  <a:srgbClr val="404040"/>
                </a:solidFill>
                <a:effectLst/>
                <a:latin typeface="DeepSeek-CJK-patch"/>
              </a:rPr>
              <a:t>Specialist Clinics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</a:pPr>
            <a:endParaRPr lang="en-GB" sz="3200" b="0" i="0" dirty="0">
              <a:solidFill>
                <a:srgbClr val="404040"/>
              </a:solidFill>
              <a:effectLst/>
              <a:latin typeface="DeepSeek-CJK-patch"/>
            </a:endParaRP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ZA" sz="3200" b="1" i="0" dirty="0">
                <a:solidFill>
                  <a:srgbClr val="404040"/>
                </a:solidFill>
                <a:effectLst/>
                <a:latin typeface="DeepSeek-CJK-patch"/>
              </a:rPr>
              <a:t>Dental/Physio Centres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</a:pPr>
            <a:endParaRPr lang="en-GB" sz="3200" b="0" i="0" dirty="0">
              <a:solidFill>
                <a:srgbClr val="404040"/>
              </a:solidFill>
              <a:effectLst/>
              <a:latin typeface="DeepSeek-CJK-patch"/>
            </a:endParaRP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ZA" sz="3200" b="1" i="0" dirty="0">
                <a:solidFill>
                  <a:srgbClr val="404040"/>
                </a:solidFill>
                <a:effectLst/>
                <a:latin typeface="DeepSeek-CJK-patch"/>
              </a:rPr>
              <a:t>Public-Private Partners</a:t>
            </a:r>
            <a:endParaRPr lang="en-US" sz="2999" u="none" dirty="0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algn="l">
              <a:lnSpc>
                <a:spcPts val="4199"/>
              </a:lnSpc>
            </a:pPr>
            <a:endParaRPr lang="en-US" sz="2999" u="none" dirty="0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28700" y="622869"/>
            <a:ext cx="6896736" cy="1228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720"/>
              </a:lnSpc>
              <a:spcBef>
                <a:spcPct val="0"/>
              </a:spcBef>
            </a:pPr>
            <a:r>
              <a:rPr lang="en-US" sz="8100" b="1">
                <a:solidFill>
                  <a:srgbClr val="0BB6BC"/>
                </a:solidFill>
                <a:latin typeface="Barlow Bold"/>
                <a:ea typeface="Barlow Bold"/>
                <a:cs typeface="Barlow Bold"/>
                <a:sym typeface="Barlow Bold"/>
              </a:rPr>
              <a:t>Market Size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540036-23B2-12AE-6082-E9EFA85E5D9C}"/>
              </a:ext>
            </a:extLst>
          </p:cNvPr>
          <p:cNvSpPr txBox="1"/>
          <p:nvPr/>
        </p:nvSpPr>
        <p:spPr>
          <a:xfrm>
            <a:off x="381000" y="9379968"/>
            <a:ext cx="876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b="0" i="1" dirty="0">
                <a:solidFill>
                  <a:srgbClr val="404040"/>
                </a:solidFill>
                <a:effectLst/>
                <a:latin typeface="DeepSeek-CJK-patch"/>
              </a:rPr>
              <a:t>Sources: HPCSA 2024 register, DHIS, BHF 2023 survey</a:t>
            </a:r>
            <a:endParaRPr lang="en-ZA" dirty="0"/>
          </a:p>
        </p:txBody>
      </p:sp>
      <p:pic>
        <p:nvPicPr>
          <p:cNvPr id="4100" name="Picture 4" descr="r - hPlot (rCharts) pie chart - slices order in shiny - Stack Overflow">
            <a:extLst>
              <a:ext uri="{FF2B5EF4-FFF2-40B4-BE49-F238E27FC236}">
                <a16:creationId xmlns:a16="http://schemas.microsoft.com/office/drawing/2014/main" id="{2641D2DF-C1F2-CB38-A4F9-EF13308B4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1695" y="1865631"/>
            <a:ext cx="9153525" cy="7034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D82C570-F270-B251-B176-3FEC783635CE}"/>
              </a:ext>
            </a:extLst>
          </p:cNvPr>
          <p:cNvSpPr txBox="1"/>
          <p:nvPr/>
        </p:nvSpPr>
        <p:spPr>
          <a:xfrm>
            <a:off x="8610600" y="1851594"/>
            <a:ext cx="2590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800" dirty="0"/>
              <a:t>Private GP Practices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24B74B-3E6E-B450-B6FF-3FB0B7E71827}"/>
              </a:ext>
            </a:extLst>
          </p:cNvPr>
          <p:cNvSpPr txBox="1"/>
          <p:nvPr/>
        </p:nvSpPr>
        <p:spPr>
          <a:xfrm>
            <a:off x="11201400" y="3390900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600" dirty="0"/>
              <a:t>15%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282579-CBDC-8C59-8F9F-AF3976580104}"/>
              </a:ext>
            </a:extLst>
          </p:cNvPr>
          <p:cNvSpPr txBox="1"/>
          <p:nvPr/>
        </p:nvSpPr>
        <p:spPr>
          <a:xfrm>
            <a:off x="14020800" y="6286500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600" dirty="0"/>
              <a:t>5%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3FE0AC-7AED-B8B3-7AE0-595B75E28859}"/>
              </a:ext>
            </a:extLst>
          </p:cNvPr>
          <p:cNvSpPr txBox="1"/>
          <p:nvPr/>
        </p:nvSpPr>
        <p:spPr>
          <a:xfrm>
            <a:off x="13768710" y="3912586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600" dirty="0"/>
              <a:t>25%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517989-D2AB-4C25-DD2D-2BF3BE19FA68}"/>
              </a:ext>
            </a:extLst>
          </p:cNvPr>
          <p:cNvSpPr txBox="1"/>
          <p:nvPr/>
        </p:nvSpPr>
        <p:spPr>
          <a:xfrm>
            <a:off x="11277600" y="6348981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600" dirty="0"/>
              <a:t>55%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E6F60A-C694-041A-4388-A71E7BCC52D5}"/>
              </a:ext>
            </a:extLst>
          </p:cNvPr>
          <p:cNvSpPr txBox="1"/>
          <p:nvPr/>
        </p:nvSpPr>
        <p:spPr>
          <a:xfrm>
            <a:off x="15201399" y="2544091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800" dirty="0"/>
              <a:t>Specialist Clinics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0B40B6-68BC-6C76-6859-9EB50384A443}"/>
              </a:ext>
            </a:extLst>
          </p:cNvPr>
          <p:cNvSpPr txBox="1"/>
          <p:nvPr/>
        </p:nvSpPr>
        <p:spPr>
          <a:xfrm>
            <a:off x="8742947" y="8422901"/>
            <a:ext cx="2590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800" dirty="0"/>
              <a:t>Dental/Physio Centres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618362-6E03-30D3-0002-CB01C2BD1006}"/>
              </a:ext>
            </a:extLst>
          </p:cNvPr>
          <p:cNvSpPr txBox="1"/>
          <p:nvPr/>
        </p:nvSpPr>
        <p:spPr>
          <a:xfrm>
            <a:off x="15215937" y="7742909"/>
            <a:ext cx="2590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800" dirty="0"/>
              <a:t>Public-Private Partners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703359" y="3971075"/>
            <a:ext cx="14881282" cy="602142"/>
          </a:xfrm>
          <a:prstGeom prst="rect">
            <a:avLst/>
          </a:prstGeom>
          <a:solidFill>
            <a:srgbClr val="90113E">
              <a:alpha val="1961"/>
            </a:srgbClr>
          </a:solidFill>
        </p:spPr>
        <p:txBody>
          <a:bodyPr/>
          <a:lstStyle/>
          <a:p>
            <a:endParaRPr lang="en-ZA"/>
          </a:p>
        </p:txBody>
      </p:sp>
      <p:sp>
        <p:nvSpPr>
          <p:cNvPr id="3" name="AutoShape 3"/>
          <p:cNvSpPr/>
          <p:nvPr/>
        </p:nvSpPr>
        <p:spPr>
          <a:xfrm>
            <a:off x="1703359" y="5158824"/>
            <a:ext cx="14881282" cy="602142"/>
          </a:xfrm>
          <a:prstGeom prst="rect">
            <a:avLst/>
          </a:prstGeom>
          <a:solidFill>
            <a:srgbClr val="90113E">
              <a:alpha val="1961"/>
            </a:srgbClr>
          </a:solidFill>
        </p:spPr>
        <p:txBody>
          <a:bodyPr/>
          <a:lstStyle/>
          <a:p>
            <a:endParaRPr lang="en-ZA"/>
          </a:p>
        </p:txBody>
      </p:sp>
      <p:sp>
        <p:nvSpPr>
          <p:cNvPr id="4" name="AutoShape 4"/>
          <p:cNvSpPr/>
          <p:nvPr/>
        </p:nvSpPr>
        <p:spPr>
          <a:xfrm>
            <a:off x="1703359" y="6346573"/>
            <a:ext cx="14881282" cy="602142"/>
          </a:xfrm>
          <a:prstGeom prst="rect">
            <a:avLst/>
          </a:prstGeom>
          <a:solidFill>
            <a:srgbClr val="90113E">
              <a:alpha val="1961"/>
            </a:srgbClr>
          </a:solidFill>
        </p:spPr>
        <p:txBody>
          <a:bodyPr/>
          <a:lstStyle/>
          <a:p>
            <a:endParaRPr lang="en-ZA"/>
          </a:p>
        </p:txBody>
      </p:sp>
      <p:sp>
        <p:nvSpPr>
          <p:cNvPr id="5" name="AutoShape 5"/>
          <p:cNvSpPr/>
          <p:nvPr/>
        </p:nvSpPr>
        <p:spPr>
          <a:xfrm>
            <a:off x="1703359" y="7534322"/>
            <a:ext cx="14881282" cy="602142"/>
          </a:xfrm>
          <a:prstGeom prst="rect">
            <a:avLst/>
          </a:prstGeom>
          <a:solidFill>
            <a:srgbClr val="90113E">
              <a:alpha val="1961"/>
            </a:srgbClr>
          </a:solidFill>
        </p:spPr>
        <p:txBody>
          <a:bodyPr/>
          <a:lstStyle/>
          <a:p>
            <a:endParaRPr lang="en-ZA"/>
          </a:p>
        </p:txBody>
      </p:sp>
      <p:sp>
        <p:nvSpPr>
          <p:cNvPr id="6" name="AutoShape 6"/>
          <p:cNvSpPr/>
          <p:nvPr/>
        </p:nvSpPr>
        <p:spPr>
          <a:xfrm>
            <a:off x="-602092" y="8998522"/>
            <a:ext cx="18890092" cy="2585870"/>
          </a:xfrm>
          <a:prstGeom prst="rect">
            <a:avLst/>
          </a:prstGeom>
          <a:solidFill>
            <a:srgbClr val="90113E"/>
          </a:solidFill>
        </p:spPr>
        <p:txBody>
          <a:bodyPr/>
          <a:lstStyle/>
          <a:p>
            <a:endParaRPr lang="en-ZA"/>
          </a:p>
        </p:txBody>
      </p:sp>
      <p:grpSp>
        <p:nvGrpSpPr>
          <p:cNvPr id="7" name="Group 7"/>
          <p:cNvGrpSpPr>
            <a:grpSpLocks noChangeAspect="1"/>
          </p:cNvGrpSpPr>
          <p:nvPr/>
        </p:nvGrpSpPr>
        <p:grpSpPr>
          <a:xfrm>
            <a:off x="0" y="0"/>
            <a:ext cx="6812379" cy="8998522"/>
            <a:chOff x="0" y="0"/>
            <a:chExt cx="6438900" cy="850519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438900" cy="8505190"/>
            </a:xfrm>
            <a:custGeom>
              <a:avLst/>
              <a:gdLst/>
              <a:ahLst/>
              <a:cxnLst/>
              <a:rect l="l" t="t" r="r" b="b"/>
              <a:pathLst>
                <a:path w="6438900" h="8505190">
                  <a:moveTo>
                    <a:pt x="4916170" y="8505190"/>
                  </a:moveTo>
                  <a:lnTo>
                    <a:pt x="4627880" y="8505190"/>
                  </a:lnTo>
                  <a:lnTo>
                    <a:pt x="0" y="8072120"/>
                  </a:lnTo>
                  <a:lnTo>
                    <a:pt x="0" y="4405630"/>
                  </a:lnTo>
                  <a:lnTo>
                    <a:pt x="910590" y="0"/>
                  </a:lnTo>
                  <a:lnTo>
                    <a:pt x="6438900" y="0"/>
                  </a:lnTo>
                  <a:lnTo>
                    <a:pt x="6438900" y="671830"/>
                  </a:lnTo>
                  <a:lnTo>
                    <a:pt x="4916170" y="8505190"/>
                  </a:lnTo>
                  <a:close/>
                </a:path>
              </a:pathLst>
            </a:custGeom>
            <a:blipFill>
              <a:blip r:embed="rId2"/>
              <a:stretch>
                <a:fillRect l="-65869" r="-65869"/>
              </a:stretch>
            </a:blipFill>
          </p:spPr>
          <p:txBody>
            <a:bodyPr/>
            <a:lstStyle/>
            <a:p>
              <a:endParaRPr lang="en-ZA"/>
            </a:p>
          </p:txBody>
        </p:sp>
        <p:sp>
          <p:nvSpPr>
            <p:cNvPr id="9" name="Freeform 9"/>
            <p:cNvSpPr/>
            <p:nvPr/>
          </p:nvSpPr>
          <p:spPr>
            <a:xfrm>
              <a:off x="0" y="0"/>
              <a:ext cx="6438900" cy="8505190"/>
            </a:xfrm>
            <a:custGeom>
              <a:avLst/>
              <a:gdLst/>
              <a:ahLst/>
              <a:cxnLst/>
              <a:rect l="l" t="t" r="r" b="b"/>
              <a:pathLst>
                <a:path w="6438900" h="8505190">
                  <a:moveTo>
                    <a:pt x="910590" y="0"/>
                  </a:moveTo>
                  <a:lnTo>
                    <a:pt x="1898650" y="289560"/>
                  </a:lnTo>
                  <a:lnTo>
                    <a:pt x="0" y="4405630"/>
                  </a:lnTo>
                  <a:lnTo>
                    <a:pt x="910590" y="0"/>
                  </a:lnTo>
                  <a:close/>
                  <a:moveTo>
                    <a:pt x="3253740" y="8047990"/>
                  </a:moveTo>
                  <a:lnTo>
                    <a:pt x="4916170" y="8505190"/>
                  </a:lnTo>
                  <a:lnTo>
                    <a:pt x="6438900" y="671830"/>
                  </a:lnTo>
                  <a:lnTo>
                    <a:pt x="3253740" y="8047990"/>
                  </a:lnTo>
                  <a:close/>
                </a:path>
              </a:pathLst>
            </a:custGeom>
            <a:solidFill>
              <a:srgbClr val="0BB6BC"/>
            </a:solidFill>
          </p:spPr>
          <p:txBody>
            <a:bodyPr/>
            <a:lstStyle/>
            <a:p>
              <a:endParaRPr lang="en-ZA"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9375704" y="2057820"/>
            <a:ext cx="8473539" cy="1002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4059"/>
              </a:lnSpc>
              <a:spcBef>
                <a:spcPct val="0"/>
              </a:spcBef>
            </a:pPr>
            <a:r>
              <a:rPr lang="en-US" sz="2899" dirty="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Mention your competitors, and also say </a:t>
            </a:r>
            <a:r>
              <a:rPr lang="en-US" sz="2899" dirty="0" err="1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ehy</a:t>
            </a:r>
            <a:r>
              <a:rPr lang="en-US" sz="2899" dirty="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you’re different.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8508761" y="257175"/>
            <a:ext cx="8750539" cy="1238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719"/>
              </a:lnSpc>
            </a:pPr>
            <a:r>
              <a:rPr lang="en-US" sz="8099" b="1">
                <a:solidFill>
                  <a:srgbClr val="0BB6BC"/>
                </a:solidFill>
                <a:latin typeface="Barlow Bold"/>
                <a:ea typeface="Barlow Bold"/>
                <a:cs typeface="Barlow Bold"/>
                <a:sym typeface="Barlow Bold"/>
              </a:rPr>
              <a:t>Competitors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7050357" y="9484941"/>
            <a:ext cx="798886" cy="3479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749"/>
              </a:lnSpc>
            </a:pPr>
            <a:r>
              <a:rPr lang="en-US" sz="2199" b="1">
                <a:solidFill>
                  <a:srgbClr val="000000"/>
                </a:solidFill>
                <a:latin typeface="Barlow Semi-Bold"/>
                <a:ea typeface="Barlow Semi-Bold"/>
                <a:cs typeface="Barlow Semi-Bold"/>
                <a:sym typeface="Barlow Semi-Bold"/>
              </a:rPr>
              <a:t>23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E69A9C-C5A8-000F-83D6-549D5B6A3947}"/>
              </a:ext>
            </a:extLst>
          </p:cNvPr>
          <p:cNvSpPr txBox="1"/>
          <p:nvPr/>
        </p:nvSpPr>
        <p:spPr>
          <a:xfrm>
            <a:off x="7239000" y="4573217"/>
            <a:ext cx="800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200" b="1" i="0" dirty="0">
                <a:solidFill>
                  <a:srgbClr val="404040"/>
                </a:solidFill>
                <a:effectLst/>
                <a:latin typeface="DeepSeek-CJK-patch"/>
              </a:rPr>
              <a:t>Allegra Hospital Software</a:t>
            </a:r>
            <a:endParaRPr lang="en-ZA" sz="3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667EE7-C218-42C6-ED3D-B783FA90C337}"/>
              </a:ext>
            </a:extLst>
          </p:cNvPr>
          <p:cNvSpPr txBox="1"/>
          <p:nvPr/>
        </p:nvSpPr>
        <p:spPr>
          <a:xfrm>
            <a:off x="7239000" y="5761798"/>
            <a:ext cx="800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200" b="1" i="0" dirty="0" err="1">
                <a:solidFill>
                  <a:srgbClr val="404040"/>
                </a:solidFill>
                <a:effectLst/>
                <a:latin typeface="DeepSeek-CJK-patch"/>
              </a:rPr>
              <a:t>CareCross</a:t>
            </a:r>
            <a:r>
              <a:rPr lang="en-ZA" sz="3200" b="1" i="0" dirty="0">
                <a:solidFill>
                  <a:srgbClr val="404040"/>
                </a:solidFill>
                <a:effectLst/>
                <a:latin typeface="DeepSeek-CJK-patch"/>
              </a:rPr>
              <a:t> E-Clinic</a:t>
            </a:r>
            <a:endParaRPr lang="en-ZA" sz="3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6F284C-AF1C-35AB-82AA-C4CD1AFC2A5B}"/>
              </a:ext>
            </a:extLst>
          </p:cNvPr>
          <p:cNvSpPr txBox="1"/>
          <p:nvPr/>
        </p:nvSpPr>
        <p:spPr>
          <a:xfrm>
            <a:off x="7239000" y="6962902"/>
            <a:ext cx="800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200" b="1" i="0" dirty="0">
                <a:solidFill>
                  <a:srgbClr val="404040"/>
                </a:solidFill>
                <a:effectLst/>
                <a:latin typeface="DeepSeek-CJK-patch"/>
              </a:rPr>
              <a:t>MediBill Express</a:t>
            </a:r>
            <a:endParaRPr lang="en-ZA" sz="3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105725" y="1028700"/>
            <a:ext cx="13944632" cy="1985652"/>
            <a:chOff x="0" y="0"/>
            <a:chExt cx="18592843" cy="2647536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8592843" cy="16383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9720"/>
                </a:lnSpc>
              </a:pPr>
              <a:r>
                <a:rPr lang="en-US" sz="8100" b="1">
                  <a:solidFill>
                    <a:srgbClr val="0BB6BC"/>
                  </a:solidFill>
                  <a:latin typeface="Barlow Bold"/>
                  <a:ea typeface="Barlow Bold"/>
                  <a:cs typeface="Barlow Bold"/>
                  <a:sym typeface="Barlow Bold"/>
                </a:rPr>
                <a:t>Competitive Advantage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939934"/>
              <a:ext cx="16429858" cy="7076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479"/>
                </a:lnSpc>
              </a:pPr>
              <a:r>
                <a:rPr lang="en-US" sz="3199" b="1" dirty="0">
                  <a:solidFill>
                    <a:srgbClr val="90113E"/>
                  </a:solidFill>
                  <a:latin typeface="Barlow Medium"/>
                  <a:ea typeface="Barlow Medium"/>
                  <a:cs typeface="Barlow Medium"/>
                  <a:sym typeface="Barlow Medium"/>
                </a:rPr>
                <a:t>What makes us unique? </a:t>
              </a:r>
            </a:p>
          </p:txBody>
        </p:sp>
      </p:grpSp>
      <p:sp>
        <p:nvSpPr>
          <p:cNvPr id="5" name="AutoShape 5"/>
          <p:cNvSpPr/>
          <p:nvPr/>
        </p:nvSpPr>
        <p:spPr>
          <a:xfrm>
            <a:off x="0" y="0"/>
            <a:ext cx="1902317" cy="10287000"/>
          </a:xfrm>
          <a:prstGeom prst="rect">
            <a:avLst/>
          </a:prstGeom>
          <a:solidFill>
            <a:srgbClr val="90113E"/>
          </a:solidFill>
        </p:spPr>
        <p:txBody>
          <a:bodyPr/>
          <a:lstStyle/>
          <a:p>
            <a:endParaRPr lang="en-ZA"/>
          </a:p>
        </p:txBody>
      </p:sp>
      <p:sp>
        <p:nvSpPr>
          <p:cNvPr id="6" name="Freeform 6"/>
          <p:cNvSpPr/>
          <p:nvPr/>
        </p:nvSpPr>
        <p:spPr>
          <a:xfrm>
            <a:off x="-1902317" y="-84320"/>
            <a:ext cx="3804634" cy="10455640"/>
          </a:xfrm>
          <a:custGeom>
            <a:avLst/>
            <a:gdLst/>
            <a:ahLst/>
            <a:cxnLst/>
            <a:rect l="l" t="t" r="r" b="b"/>
            <a:pathLst>
              <a:path w="3804634" h="10455640">
                <a:moveTo>
                  <a:pt x="0" y="0"/>
                </a:moveTo>
                <a:lnTo>
                  <a:pt x="3804634" y="0"/>
                </a:lnTo>
                <a:lnTo>
                  <a:pt x="3804634" y="10455640"/>
                </a:lnTo>
                <a:lnTo>
                  <a:pt x="0" y="104556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r="-174813"/>
            </a:stretch>
          </a:blipFill>
        </p:spPr>
        <p:txBody>
          <a:bodyPr/>
          <a:lstStyle/>
          <a:p>
            <a:endParaRPr lang="en-Z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5A00F6-A7BC-9895-630F-B8AD71E97239}"/>
              </a:ext>
            </a:extLst>
          </p:cNvPr>
          <p:cNvSpPr txBox="1"/>
          <p:nvPr/>
        </p:nvSpPr>
        <p:spPr>
          <a:xfrm>
            <a:off x="3105725" y="3467100"/>
            <a:ext cx="13944632" cy="5986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300"/>
              </a:spcAft>
            </a:pPr>
            <a:r>
              <a:rPr lang="en-ZA" sz="3200" b="1" i="0" dirty="0">
                <a:solidFill>
                  <a:srgbClr val="404040"/>
                </a:solidFill>
                <a:effectLst/>
                <a:latin typeface="DeepSeek-CJK-patch"/>
              </a:rPr>
              <a:t>1. SA Load-Shedding Proof</a:t>
            </a:r>
          </a:p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300"/>
              </a:spcAft>
              <a:buFont typeface="+mj-lt"/>
              <a:buAutoNum type="arabicPeriod"/>
            </a:pPr>
            <a:endParaRPr lang="en-ZA" sz="3200" b="0" i="0" dirty="0">
              <a:solidFill>
                <a:srgbClr val="404040"/>
              </a:solidFill>
              <a:effectLst/>
              <a:latin typeface="DeepSeek-CJK-patch"/>
            </a:endParaRP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en-ZA" sz="3200" b="1" i="0" dirty="0">
                <a:solidFill>
                  <a:srgbClr val="404040"/>
                </a:solidFill>
                <a:effectLst/>
                <a:latin typeface="DeepSeek-CJK-patch"/>
              </a:rPr>
              <a:t>Unlike cloud competitors</a:t>
            </a:r>
            <a:r>
              <a:rPr lang="en-ZA" sz="3200" b="0" i="0" dirty="0">
                <a:solidFill>
                  <a:srgbClr val="404040"/>
                </a:solidFill>
                <a:effectLst/>
                <a:latin typeface="DeepSeek-CJK-patch"/>
              </a:rPr>
              <a:t>, works 100% offline (no internet needed)</a:t>
            </a: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en-ZA" sz="3200" b="0" i="0" dirty="0">
                <a:solidFill>
                  <a:srgbClr val="404040"/>
                </a:solidFill>
                <a:effectLst/>
                <a:latin typeface="DeepSeek-CJK-patch"/>
              </a:rPr>
              <a:t>Auto-syncs when power returns</a:t>
            </a:r>
          </a:p>
          <a:p>
            <a:pPr lvl="1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</a:pPr>
            <a:endParaRPr lang="en-ZA" sz="3200" b="0" i="0" dirty="0">
              <a:solidFill>
                <a:srgbClr val="404040"/>
              </a:solidFill>
              <a:effectLst/>
              <a:latin typeface="DeepSeek-CJK-patch"/>
            </a:endParaRP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300"/>
              </a:spcAft>
            </a:pPr>
            <a:r>
              <a:rPr lang="en-ZA" sz="3200" b="1" i="0" dirty="0">
                <a:solidFill>
                  <a:srgbClr val="404040"/>
                </a:solidFill>
                <a:effectLst/>
                <a:latin typeface="DeepSeek-CJK-patch"/>
              </a:rPr>
              <a:t>2.💰 60% More Affordable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endParaRPr lang="en-ZA" sz="3200" b="0" i="0" dirty="0">
              <a:solidFill>
                <a:srgbClr val="404040"/>
              </a:solidFill>
              <a:effectLst/>
              <a:latin typeface="DeepSeek-CJK-patch"/>
            </a:endParaRP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en-ZA" sz="3200" b="1" i="0" dirty="0">
                <a:solidFill>
                  <a:srgbClr val="404040"/>
                </a:solidFill>
                <a:effectLst/>
                <a:latin typeface="DeepSeek-CJK-patch"/>
              </a:rPr>
              <a:t>One-time payment</a:t>
            </a:r>
            <a:r>
              <a:rPr lang="en-ZA" sz="3200" b="0" i="0" dirty="0">
                <a:solidFill>
                  <a:srgbClr val="404040"/>
                </a:solidFill>
                <a:effectLst/>
                <a:latin typeface="DeepSeek-CJK-patch"/>
              </a:rPr>
              <a:t> </a:t>
            </a: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en-ZA" sz="3200" b="0" i="0" dirty="0">
                <a:solidFill>
                  <a:srgbClr val="404040"/>
                </a:solidFill>
                <a:effectLst/>
                <a:latin typeface="DeepSeek-CJK-patch"/>
              </a:rPr>
              <a:t>No monthly fees or hidden costs</a:t>
            </a: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endParaRPr lang="en-ZA" sz="3200" b="0" i="0" dirty="0">
              <a:solidFill>
                <a:srgbClr val="404040"/>
              </a:solidFill>
              <a:effectLst/>
              <a:latin typeface="DeepSeek-CJK-patch"/>
            </a:endParaRP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300"/>
              </a:spcAft>
            </a:pPr>
            <a:r>
              <a:rPr lang="en-ZA" sz="3200" b="1" i="0" dirty="0">
                <a:solidFill>
                  <a:srgbClr val="404040"/>
                </a:solidFill>
                <a:effectLst/>
                <a:latin typeface="DeepSeek-CJK-patch"/>
              </a:rPr>
              <a:t>3.⏱️ All-in-One &amp; Easy Setup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endParaRPr lang="en-ZA" sz="3200" b="0" i="0" dirty="0">
              <a:solidFill>
                <a:srgbClr val="404040"/>
              </a:solidFill>
              <a:effectLst/>
              <a:latin typeface="DeepSeek-CJK-patch"/>
            </a:endParaRP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en-ZA" sz="3200" b="0" i="0" dirty="0">
                <a:solidFill>
                  <a:srgbClr val="404040"/>
                </a:solidFill>
                <a:effectLst/>
                <a:latin typeface="DeepSeek-CJK-patch"/>
              </a:rPr>
              <a:t>Combines </a:t>
            </a:r>
            <a:r>
              <a:rPr lang="en-ZA" sz="3200" b="1" i="0" dirty="0">
                <a:solidFill>
                  <a:srgbClr val="404040"/>
                </a:solidFill>
                <a:effectLst/>
                <a:latin typeface="DeepSeek-CJK-patch"/>
              </a:rPr>
              <a:t>billing + prescriptions + lab tracking</a:t>
            </a:r>
            <a:r>
              <a:rPr lang="en-ZA" sz="3200" b="0" i="0" dirty="0">
                <a:solidFill>
                  <a:srgbClr val="404040"/>
                </a:solidFill>
                <a:effectLst/>
                <a:latin typeface="DeepSeek-CJK-patch"/>
              </a:rPr>
              <a:t> </a:t>
            </a: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en-ZA" sz="3200" b="1" i="0" dirty="0">
                <a:solidFill>
                  <a:srgbClr val="404040"/>
                </a:solidFill>
                <a:effectLst/>
                <a:latin typeface="DeepSeek-CJK-patch"/>
              </a:rPr>
              <a:t>Ready in 1 day</a:t>
            </a:r>
            <a:r>
              <a:rPr lang="en-ZA" sz="3200" b="0" i="0" dirty="0">
                <a:solidFill>
                  <a:srgbClr val="404040"/>
                </a:solidFill>
                <a:effectLst/>
                <a:latin typeface="DeepSeek-CJK-patch"/>
              </a:rPr>
              <a:t> (vs. 6-month setups for complex systems)</a:t>
            </a:r>
          </a:p>
          <a:p>
            <a:endParaRPr lang="en-ZA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703359" y="3971075"/>
            <a:ext cx="14881282" cy="602142"/>
          </a:xfrm>
          <a:prstGeom prst="rect">
            <a:avLst/>
          </a:prstGeom>
          <a:solidFill>
            <a:srgbClr val="90113E">
              <a:alpha val="1961"/>
            </a:srgbClr>
          </a:solidFill>
        </p:spPr>
        <p:txBody>
          <a:bodyPr/>
          <a:lstStyle/>
          <a:p>
            <a:endParaRPr lang="en-ZA"/>
          </a:p>
        </p:txBody>
      </p:sp>
      <p:sp>
        <p:nvSpPr>
          <p:cNvPr id="3" name="AutoShape 3"/>
          <p:cNvSpPr/>
          <p:nvPr/>
        </p:nvSpPr>
        <p:spPr>
          <a:xfrm>
            <a:off x="1703359" y="5158824"/>
            <a:ext cx="14881282" cy="602142"/>
          </a:xfrm>
          <a:prstGeom prst="rect">
            <a:avLst/>
          </a:prstGeom>
          <a:solidFill>
            <a:srgbClr val="90113E">
              <a:alpha val="1961"/>
            </a:srgbClr>
          </a:solidFill>
        </p:spPr>
        <p:txBody>
          <a:bodyPr/>
          <a:lstStyle/>
          <a:p>
            <a:endParaRPr lang="en-ZA"/>
          </a:p>
        </p:txBody>
      </p:sp>
      <p:sp>
        <p:nvSpPr>
          <p:cNvPr id="5" name="AutoShape 5"/>
          <p:cNvSpPr/>
          <p:nvPr/>
        </p:nvSpPr>
        <p:spPr>
          <a:xfrm>
            <a:off x="1703359" y="6427020"/>
            <a:ext cx="14881282" cy="602142"/>
          </a:xfrm>
          <a:prstGeom prst="rect">
            <a:avLst/>
          </a:prstGeom>
          <a:solidFill>
            <a:srgbClr val="90113E">
              <a:alpha val="1961"/>
            </a:srgbClr>
          </a:solidFill>
        </p:spPr>
        <p:txBody>
          <a:bodyPr/>
          <a:lstStyle/>
          <a:p>
            <a:endParaRPr lang="en-ZA"/>
          </a:p>
        </p:txBody>
      </p:sp>
      <p:sp>
        <p:nvSpPr>
          <p:cNvPr id="6" name="AutoShape 6"/>
          <p:cNvSpPr/>
          <p:nvPr/>
        </p:nvSpPr>
        <p:spPr>
          <a:xfrm>
            <a:off x="1703359" y="3357575"/>
            <a:ext cx="14881282" cy="0"/>
          </a:xfrm>
          <a:prstGeom prst="line">
            <a:avLst/>
          </a:prstGeom>
          <a:ln w="19050" cap="flat">
            <a:solidFill>
              <a:srgbClr val="90113E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ZA"/>
          </a:p>
        </p:txBody>
      </p:sp>
      <p:sp>
        <p:nvSpPr>
          <p:cNvPr id="7" name="AutoShape 7"/>
          <p:cNvSpPr/>
          <p:nvPr/>
        </p:nvSpPr>
        <p:spPr>
          <a:xfrm>
            <a:off x="1703359" y="6427020"/>
            <a:ext cx="14881282" cy="0"/>
          </a:xfrm>
          <a:prstGeom prst="line">
            <a:avLst/>
          </a:prstGeom>
          <a:ln w="19050" cap="flat">
            <a:solidFill>
              <a:srgbClr val="90113E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ZA" dirty="0"/>
          </a:p>
        </p:txBody>
      </p:sp>
      <p:sp>
        <p:nvSpPr>
          <p:cNvPr id="8" name="AutoShape 8"/>
          <p:cNvSpPr/>
          <p:nvPr/>
        </p:nvSpPr>
        <p:spPr>
          <a:xfrm>
            <a:off x="8659450" y="2473365"/>
            <a:ext cx="1972472" cy="894023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ZA"/>
          </a:p>
        </p:txBody>
      </p:sp>
      <p:sp>
        <p:nvSpPr>
          <p:cNvPr id="9" name="AutoShape 9"/>
          <p:cNvSpPr/>
          <p:nvPr/>
        </p:nvSpPr>
        <p:spPr>
          <a:xfrm>
            <a:off x="6673531" y="2473365"/>
            <a:ext cx="1972472" cy="894023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ZA"/>
          </a:p>
        </p:txBody>
      </p:sp>
      <p:sp>
        <p:nvSpPr>
          <p:cNvPr id="10" name="TextBox 10"/>
          <p:cNvSpPr txBox="1"/>
          <p:nvPr/>
        </p:nvSpPr>
        <p:spPr>
          <a:xfrm>
            <a:off x="6913736" y="2694518"/>
            <a:ext cx="1524842" cy="3915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220"/>
              </a:lnSpc>
              <a:spcBef>
                <a:spcPct val="0"/>
              </a:spcBef>
            </a:pPr>
            <a:r>
              <a:rPr lang="en-US" sz="2300" u="none">
                <a:solidFill>
                  <a:srgbClr val="90113E"/>
                </a:solidFill>
                <a:latin typeface="Barlow"/>
                <a:ea typeface="Barlow"/>
                <a:cs typeface="Barlow"/>
                <a:sym typeface="Barlow"/>
              </a:rPr>
              <a:t>Month 1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9075969" y="2694518"/>
            <a:ext cx="1316017" cy="3915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220"/>
              </a:lnSpc>
              <a:spcBef>
                <a:spcPct val="0"/>
              </a:spcBef>
            </a:pPr>
            <a:r>
              <a:rPr lang="en-US" sz="2300" u="none">
                <a:solidFill>
                  <a:srgbClr val="90113E"/>
                </a:solidFill>
                <a:latin typeface="Barlow"/>
                <a:ea typeface="Barlow"/>
                <a:cs typeface="Barlow"/>
                <a:sym typeface="Barlow"/>
              </a:rPr>
              <a:t>Month 2</a:t>
            </a:r>
          </a:p>
        </p:txBody>
      </p:sp>
      <p:sp>
        <p:nvSpPr>
          <p:cNvPr id="12" name="AutoShape 12"/>
          <p:cNvSpPr/>
          <p:nvPr/>
        </p:nvSpPr>
        <p:spPr>
          <a:xfrm>
            <a:off x="10645368" y="2473365"/>
            <a:ext cx="1972472" cy="894023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ZA"/>
          </a:p>
        </p:txBody>
      </p:sp>
      <p:sp>
        <p:nvSpPr>
          <p:cNvPr id="13" name="TextBox 13"/>
          <p:cNvSpPr txBox="1"/>
          <p:nvPr/>
        </p:nvSpPr>
        <p:spPr>
          <a:xfrm>
            <a:off x="11029376" y="2694518"/>
            <a:ext cx="1316017" cy="3915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220"/>
              </a:lnSpc>
              <a:spcBef>
                <a:spcPct val="0"/>
              </a:spcBef>
            </a:pPr>
            <a:r>
              <a:rPr lang="en-US" sz="2300" u="none">
                <a:solidFill>
                  <a:srgbClr val="90113E"/>
                </a:solidFill>
                <a:latin typeface="Barlow"/>
                <a:ea typeface="Barlow"/>
                <a:cs typeface="Barlow"/>
                <a:sym typeface="Barlow"/>
              </a:rPr>
              <a:t>Month 3</a:t>
            </a:r>
          </a:p>
        </p:txBody>
      </p:sp>
      <p:sp>
        <p:nvSpPr>
          <p:cNvPr id="14" name="AutoShape 14"/>
          <p:cNvSpPr/>
          <p:nvPr/>
        </p:nvSpPr>
        <p:spPr>
          <a:xfrm>
            <a:off x="12631287" y="2473365"/>
            <a:ext cx="1972472" cy="894023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ZA"/>
          </a:p>
        </p:txBody>
      </p:sp>
      <p:sp>
        <p:nvSpPr>
          <p:cNvPr id="16" name="TextBox 16"/>
          <p:cNvSpPr txBox="1"/>
          <p:nvPr/>
        </p:nvSpPr>
        <p:spPr>
          <a:xfrm>
            <a:off x="12982784" y="2694518"/>
            <a:ext cx="1316017" cy="3915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220"/>
              </a:lnSpc>
              <a:spcBef>
                <a:spcPct val="0"/>
              </a:spcBef>
            </a:pPr>
            <a:r>
              <a:rPr lang="en-US" sz="2300" u="none">
                <a:solidFill>
                  <a:srgbClr val="90113E"/>
                </a:solidFill>
                <a:latin typeface="Barlow"/>
                <a:ea typeface="Barlow"/>
                <a:cs typeface="Barlow"/>
                <a:sym typeface="Barlow"/>
              </a:rPr>
              <a:t>Month 4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2068802" y="2696086"/>
            <a:ext cx="4370690" cy="389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220"/>
              </a:lnSpc>
              <a:spcBef>
                <a:spcPct val="0"/>
              </a:spcBef>
            </a:pPr>
            <a:r>
              <a:rPr lang="en-US" sz="2300" u="none">
                <a:solidFill>
                  <a:srgbClr val="90113E"/>
                </a:solidFill>
                <a:latin typeface="Barlow"/>
                <a:ea typeface="Barlow"/>
                <a:cs typeface="Barlow"/>
                <a:sym typeface="Barlow"/>
              </a:rPr>
              <a:t>Tasks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997743" y="3419744"/>
            <a:ext cx="4441750" cy="3667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220"/>
              </a:lnSpc>
              <a:spcBef>
                <a:spcPct val="0"/>
              </a:spcBef>
            </a:pPr>
            <a:r>
              <a:rPr lang="en-US" sz="2300" dirty="0">
                <a:solidFill>
                  <a:srgbClr val="90113E"/>
                </a:solidFill>
                <a:latin typeface="Barlow"/>
                <a:ea typeface="Barlow"/>
                <a:cs typeface="Barlow"/>
                <a:sym typeface="Barlow"/>
              </a:rPr>
              <a:t>D</a:t>
            </a:r>
            <a:r>
              <a:rPr lang="en-US" sz="2300" u="none" dirty="0">
                <a:solidFill>
                  <a:srgbClr val="90113E"/>
                </a:solidFill>
                <a:latin typeface="Barlow"/>
                <a:ea typeface="Barlow"/>
                <a:cs typeface="Barlow"/>
                <a:sym typeface="Barlow"/>
              </a:rPr>
              <a:t>atabase Design (ERD)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997743" y="4022985"/>
            <a:ext cx="4441750" cy="3667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220"/>
              </a:lnSpc>
              <a:spcBef>
                <a:spcPct val="0"/>
              </a:spcBef>
            </a:pPr>
            <a:r>
              <a:rPr lang="en-US" sz="2300" u="none" dirty="0">
                <a:solidFill>
                  <a:srgbClr val="90113E"/>
                </a:solidFill>
                <a:latin typeface="Barlow"/>
                <a:ea typeface="Barlow"/>
                <a:cs typeface="Barlow"/>
                <a:sym typeface="Barlow"/>
              </a:rPr>
              <a:t>Core Tables Built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997743" y="4626226"/>
            <a:ext cx="4441750" cy="3667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220"/>
              </a:lnSpc>
              <a:spcBef>
                <a:spcPct val="0"/>
              </a:spcBef>
            </a:pPr>
            <a:r>
              <a:rPr lang="en-US" sz="2300" u="none" dirty="0">
                <a:solidFill>
                  <a:srgbClr val="90113E"/>
                </a:solidFill>
                <a:latin typeface="Barlow"/>
                <a:ea typeface="Barlow"/>
                <a:cs typeface="Barlow"/>
                <a:sym typeface="Barlow"/>
              </a:rPr>
              <a:t>Beta Testing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997743" y="5229466"/>
            <a:ext cx="4441750" cy="3667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220"/>
              </a:lnSpc>
              <a:spcBef>
                <a:spcPct val="0"/>
              </a:spcBef>
            </a:pPr>
            <a:r>
              <a:rPr lang="en-US" sz="2300" u="none" dirty="0">
                <a:solidFill>
                  <a:srgbClr val="90113E"/>
                </a:solidFill>
                <a:latin typeface="Barlow"/>
                <a:ea typeface="Barlow"/>
                <a:cs typeface="Barlow"/>
                <a:sym typeface="Barlow"/>
              </a:rPr>
              <a:t>Pilot Clinic Launch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997743" y="5832707"/>
            <a:ext cx="4441750" cy="3667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220"/>
              </a:lnSpc>
              <a:spcBef>
                <a:spcPct val="0"/>
              </a:spcBef>
            </a:pPr>
            <a:r>
              <a:rPr lang="en-US" sz="2300" u="none" dirty="0">
                <a:solidFill>
                  <a:srgbClr val="90113E"/>
                </a:solidFill>
                <a:latin typeface="Barlow"/>
                <a:ea typeface="Barlow"/>
                <a:cs typeface="Barlow"/>
                <a:sym typeface="Barlow"/>
              </a:rPr>
              <a:t>Full Release</a:t>
            </a:r>
          </a:p>
        </p:txBody>
      </p:sp>
      <p:sp>
        <p:nvSpPr>
          <p:cNvPr id="27" name="AutoShape 27"/>
          <p:cNvSpPr/>
          <p:nvPr/>
        </p:nvSpPr>
        <p:spPr>
          <a:xfrm>
            <a:off x="6673184" y="3618333"/>
            <a:ext cx="1972820" cy="0"/>
          </a:xfrm>
          <a:prstGeom prst="line">
            <a:avLst/>
          </a:prstGeom>
          <a:ln w="485775" cap="flat">
            <a:solidFill>
              <a:srgbClr val="90113E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ZA"/>
          </a:p>
        </p:txBody>
      </p:sp>
      <p:sp>
        <p:nvSpPr>
          <p:cNvPr id="28" name="AutoShape 28"/>
          <p:cNvSpPr/>
          <p:nvPr/>
        </p:nvSpPr>
        <p:spPr>
          <a:xfrm>
            <a:off x="7659594" y="4221574"/>
            <a:ext cx="2972328" cy="0"/>
          </a:xfrm>
          <a:prstGeom prst="line">
            <a:avLst/>
          </a:prstGeom>
          <a:ln w="485775" cap="flat">
            <a:solidFill>
              <a:srgbClr val="0BB6BC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ZA"/>
          </a:p>
        </p:txBody>
      </p:sp>
      <p:sp>
        <p:nvSpPr>
          <p:cNvPr id="29" name="AutoShape 29"/>
          <p:cNvSpPr/>
          <p:nvPr/>
        </p:nvSpPr>
        <p:spPr>
          <a:xfrm>
            <a:off x="7659594" y="4824815"/>
            <a:ext cx="2012985" cy="0"/>
          </a:xfrm>
          <a:prstGeom prst="line">
            <a:avLst/>
          </a:prstGeom>
          <a:ln w="485775" cap="flat">
            <a:solidFill>
              <a:srgbClr val="FF66C4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ZA"/>
          </a:p>
        </p:txBody>
      </p:sp>
      <p:sp>
        <p:nvSpPr>
          <p:cNvPr id="33" name="AutoShape 33"/>
          <p:cNvSpPr/>
          <p:nvPr/>
        </p:nvSpPr>
        <p:spPr>
          <a:xfrm>
            <a:off x="10647886" y="5428055"/>
            <a:ext cx="3966801" cy="0"/>
          </a:xfrm>
          <a:prstGeom prst="line">
            <a:avLst/>
          </a:prstGeom>
          <a:ln w="485775" cap="flat">
            <a:solidFill>
              <a:srgbClr val="FFDE59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ZA"/>
          </a:p>
        </p:txBody>
      </p:sp>
      <p:sp>
        <p:nvSpPr>
          <p:cNvPr id="34" name="AutoShape 34"/>
          <p:cNvSpPr/>
          <p:nvPr/>
        </p:nvSpPr>
        <p:spPr>
          <a:xfrm>
            <a:off x="9672579" y="6031296"/>
            <a:ext cx="3944944" cy="0"/>
          </a:xfrm>
          <a:prstGeom prst="line">
            <a:avLst/>
          </a:prstGeom>
          <a:ln w="485775" cap="flat">
            <a:solidFill>
              <a:srgbClr val="00BF63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ZA"/>
          </a:p>
        </p:txBody>
      </p:sp>
      <p:sp>
        <p:nvSpPr>
          <p:cNvPr id="35" name="TextBox 35"/>
          <p:cNvSpPr txBox="1"/>
          <p:nvPr/>
        </p:nvSpPr>
        <p:spPr>
          <a:xfrm>
            <a:off x="1703359" y="343008"/>
            <a:ext cx="14733814" cy="1238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719"/>
              </a:lnSpc>
            </a:pPr>
            <a:r>
              <a:rPr lang="en-US" sz="8099" b="1" dirty="0">
                <a:solidFill>
                  <a:srgbClr val="0BB6BC"/>
                </a:solidFill>
                <a:latin typeface="Barlow Semi-Bold"/>
                <a:ea typeface="Barlow Semi-Bold"/>
                <a:cs typeface="Barlow Semi-Bold"/>
                <a:sym typeface="Barlow Semi-Bold"/>
              </a:rPr>
              <a:t>Project Traction</a:t>
            </a:r>
          </a:p>
        </p:txBody>
      </p:sp>
      <p:sp>
        <p:nvSpPr>
          <p:cNvPr id="36" name="AutoShape 36"/>
          <p:cNvSpPr/>
          <p:nvPr/>
        </p:nvSpPr>
        <p:spPr>
          <a:xfrm>
            <a:off x="-602092" y="8998522"/>
            <a:ext cx="18890092" cy="2585870"/>
          </a:xfrm>
          <a:prstGeom prst="rect">
            <a:avLst/>
          </a:prstGeom>
          <a:solidFill>
            <a:srgbClr val="90113E"/>
          </a:solidFill>
        </p:spPr>
        <p:txBody>
          <a:bodyPr/>
          <a:lstStyle/>
          <a:p>
            <a:endParaRPr lang="en-ZA"/>
          </a:p>
        </p:txBody>
      </p:sp>
      <p:sp>
        <p:nvSpPr>
          <p:cNvPr id="37" name="TextBox 37"/>
          <p:cNvSpPr txBox="1"/>
          <p:nvPr/>
        </p:nvSpPr>
        <p:spPr>
          <a:xfrm>
            <a:off x="17050357" y="9484941"/>
            <a:ext cx="798886" cy="3479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749"/>
              </a:lnSpc>
            </a:pPr>
            <a:r>
              <a:rPr lang="en-US" sz="2199" b="1">
                <a:solidFill>
                  <a:srgbClr val="000000"/>
                </a:solidFill>
                <a:latin typeface="Barlow Semi-Bold"/>
                <a:ea typeface="Barlow Semi-Bold"/>
                <a:cs typeface="Barlow Semi-Bold"/>
                <a:sym typeface="Barlow Semi-Bold"/>
              </a:rPr>
              <a:t>23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537</Words>
  <Application>Microsoft Office PowerPoint</Application>
  <PresentationFormat>Custom</PresentationFormat>
  <Paragraphs>162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Barlow</vt:lpstr>
      <vt:lpstr>Canva Sans</vt:lpstr>
      <vt:lpstr>Garet</vt:lpstr>
      <vt:lpstr>Arial</vt:lpstr>
      <vt:lpstr>Barlow Semi-Bold</vt:lpstr>
      <vt:lpstr>Barlow Bold</vt:lpstr>
      <vt:lpstr>DeepSeek-CJK-patch</vt:lpstr>
      <vt:lpstr>Calibri</vt:lpstr>
      <vt:lpstr>Barlow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Copy of Copy of PLP Standard Pitch Deck Template</dc:title>
  <cp:lastModifiedBy>Kaliphile Papiyana</cp:lastModifiedBy>
  <cp:revision>3</cp:revision>
  <dcterms:created xsi:type="dcterms:W3CDTF">2006-08-16T00:00:00Z</dcterms:created>
  <dcterms:modified xsi:type="dcterms:W3CDTF">2025-05-14T11:48:56Z</dcterms:modified>
  <dc:identifier>DAGRQhOMgco</dc:identifier>
</cp:coreProperties>
</file>